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67" r:id="rId3"/>
    <p:sldId id="259" r:id="rId4"/>
    <p:sldId id="260" r:id="rId5"/>
    <p:sldId id="261" r:id="rId6"/>
    <p:sldId id="263" r:id="rId7"/>
    <p:sldId id="264" r:id="rId8"/>
    <p:sldId id="268" r:id="rId9"/>
    <p:sldId id="269" r:id="rId10"/>
    <p:sldId id="270" r:id="rId11"/>
    <p:sldId id="271" r:id="rId12"/>
    <p:sldId id="27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1/16/2020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1/16/2020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İŞLETME ve </a:t>
            </a:r>
            <a:r>
              <a:rPr lang="tr-TR" dirty="0" smtClean="0"/>
              <a:t>ÇEVRESİ</a:t>
            </a:r>
            <a:endParaRPr lang="tr-TR" dirty="0"/>
          </a:p>
        </p:txBody>
      </p:sp>
      <p:sp>
        <p:nvSpPr>
          <p:cNvPr id="3" name="İçerik Yer Tutucusu 2"/>
          <p:cNvSpPr>
            <a:spLocks noGrp="1"/>
          </p:cNvSpPr>
          <p:nvPr>
            <p:ph idx="1"/>
          </p:nvPr>
        </p:nvSpPr>
        <p:spPr/>
        <p:txBody>
          <a:bodyPr/>
          <a:lstStyle/>
          <a:p>
            <a:pPr algn="ctr"/>
            <a:endParaRPr lang="tr-TR" dirty="0" smtClean="0"/>
          </a:p>
          <a:p>
            <a:pPr algn="ctr"/>
            <a:endParaRPr lang="tr-TR" dirty="0"/>
          </a:p>
          <a:p>
            <a:pPr algn="ctr"/>
            <a:endParaRPr lang="tr-TR" dirty="0" smtClean="0"/>
          </a:p>
          <a:p>
            <a:pPr marL="0" indent="0" algn="ctr">
              <a:buNone/>
            </a:pPr>
            <a:r>
              <a:rPr lang="tr-TR" sz="2800" dirty="0" smtClean="0"/>
              <a:t>HAFTA 8</a:t>
            </a:r>
            <a:endParaRPr lang="tr-TR" sz="2800" dirty="0"/>
          </a:p>
        </p:txBody>
      </p:sp>
    </p:spTree>
    <p:extLst>
      <p:ext uri="{BB962C8B-B14F-4D97-AF65-F5344CB8AC3E}">
        <p14:creationId xmlns:p14="http://schemas.microsoft.com/office/powerpoint/2010/main" val="38404800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a:t/>
            </a:r>
            <a:br>
              <a:rPr lang="tr-TR" dirty="0"/>
            </a:br>
            <a:r>
              <a:rPr lang="tr-TR" dirty="0"/>
              <a:t>Yasal </a:t>
            </a:r>
            <a:r>
              <a:rPr lang="tr-TR" dirty="0" smtClean="0"/>
              <a:t>Çevre</a:t>
            </a:r>
            <a:r>
              <a:rPr lang="tr-TR" dirty="0"/>
              <a:t/>
            </a:r>
            <a:br>
              <a:rPr lang="tr-TR" dirty="0"/>
            </a:br>
            <a:endParaRPr lang="tr-TR" dirty="0"/>
          </a:p>
        </p:txBody>
      </p:sp>
      <p:sp>
        <p:nvSpPr>
          <p:cNvPr id="3" name="İçerik Yer Tutucusu 2"/>
          <p:cNvSpPr>
            <a:spLocks noGrp="1"/>
          </p:cNvSpPr>
          <p:nvPr>
            <p:ph idx="1"/>
          </p:nvPr>
        </p:nvSpPr>
        <p:spPr/>
        <p:txBody>
          <a:bodyPr>
            <a:normAutofit/>
          </a:bodyPr>
          <a:lstStyle/>
          <a:p>
            <a:r>
              <a:rPr lang="tr-TR" dirty="0" smtClean="0"/>
              <a:t>Toplumdaki </a:t>
            </a:r>
            <a:r>
              <a:rPr lang="tr-TR" dirty="0"/>
              <a:t>birey ve kurumların hakları ve sorumlulukları hukuk sistemi tarafından düzenlenir. Bu sistem işletmelerin içerisinde hareket edebileceği yasal çevreyi oluşturur. Örneğin tüketici haklarının korunması işletmelerin davranışlarını sınırlamaktadır. İşletme kurarken gerekli formaliteler de yasal çevrenin bir unsurudur. Örneğin marka ve işletme ismi ticaret kanunu ile koruma altındadır. </a:t>
            </a:r>
          </a:p>
          <a:p>
            <a:r>
              <a:rPr lang="tr-TR" dirty="0"/>
              <a:t>İşletmeler, yine lobiler aracılığı ile bu yasal çevreyi etkilemek için çalışırlar. Örneğin ABD’nin Kyoto protokolünü imzalamamasının arkasında büyük işletmeler ağırlıklıdır.</a:t>
            </a:r>
          </a:p>
        </p:txBody>
      </p:sp>
    </p:spTree>
    <p:extLst>
      <p:ext uri="{BB962C8B-B14F-4D97-AF65-F5344CB8AC3E}">
        <p14:creationId xmlns:p14="http://schemas.microsoft.com/office/powerpoint/2010/main" val="3184099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2800" dirty="0"/>
              <a:t>Teknolojik </a:t>
            </a:r>
            <a:r>
              <a:rPr lang="tr-TR" sz="2800" dirty="0" smtClean="0"/>
              <a:t>Çevre</a:t>
            </a:r>
            <a:r>
              <a:rPr lang="tr-TR" sz="2800" dirty="0"/>
              <a:t/>
            </a:r>
            <a:br>
              <a:rPr lang="tr-TR" sz="2800" dirty="0"/>
            </a:br>
            <a:endParaRPr lang="tr-TR" sz="2800" dirty="0"/>
          </a:p>
        </p:txBody>
      </p:sp>
      <p:sp>
        <p:nvSpPr>
          <p:cNvPr id="3" name="İçerik Yer Tutucusu 2"/>
          <p:cNvSpPr>
            <a:spLocks noGrp="1"/>
          </p:cNvSpPr>
          <p:nvPr>
            <p:ph idx="1"/>
          </p:nvPr>
        </p:nvSpPr>
        <p:spPr/>
        <p:txBody>
          <a:bodyPr>
            <a:normAutofit fontScale="85000" lnSpcReduction="20000"/>
          </a:bodyPr>
          <a:lstStyle/>
          <a:p>
            <a:r>
              <a:rPr lang="tr-TR" dirty="0" smtClean="0"/>
              <a:t>Teknoloji</a:t>
            </a:r>
            <a:r>
              <a:rPr lang="tr-TR" dirty="0"/>
              <a:t>, işletmenin kurulması ve faaliyetlerini gerçekleştirmesine katkı sağlayan, kolaylaştıran, durumu iyileştiren ve geliştiren her şey olarak tanımlanabilir. Her türlü yeni ve çağdaş uygulamalar ile buna olanak veren donanım, araç ve gereçlerdir.</a:t>
            </a:r>
          </a:p>
          <a:p>
            <a:r>
              <a:rPr lang="tr-TR" dirty="0"/>
              <a:t>Örneğin, otomotiv üretiminde makineleşmeye geçildi, hız ve kalite artarken, maliyetler ve hata payı düştü. Ancak tek teknolojik gelişme bu değildir, hataların kaynakta önlenmesini hedefleyen, herkesin yönetimde söz sahibi olmasını amaçlayan kalite çemberleri ve TKY uygulamaları da teknolojik gelişme içinde kabul edilebilir.</a:t>
            </a:r>
          </a:p>
          <a:p>
            <a:r>
              <a:rPr lang="tr-TR" dirty="0"/>
              <a:t>İşletmeler, kıt kaynakları en etkin şekilde kullanarak ve üretim faktörlerini optimal şekilde bir araya getirerek ekonomik mal ve hizmet üretirler. Bu mal ve hizmetlerin ortaya çıkmasında kullanılan tüm teknikler (tedarik, üretim, pazarlama, finansman ve yönetim çabalarını oluşturan) işletme için teknolojik anlamda bir seçim unsurudur.</a:t>
            </a:r>
          </a:p>
        </p:txBody>
      </p:sp>
    </p:spTree>
    <p:extLst>
      <p:ext uri="{BB962C8B-B14F-4D97-AF65-F5344CB8AC3E}">
        <p14:creationId xmlns:p14="http://schemas.microsoft.com/office/powerpoint/2010/main" val="818409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Doğal Çevre </a:t>
            </a:r>
            <a:br>
              <a:rPr lang="tr-TR" dirty="0"/>
            </a:br>
            <a:endParaRPr lang="tr-TR" dirty="0"/>
          </a:p>
        </p:txBody>
      </p:sp>
      <p:sp>
        <p:nvSpPr>
          <p:cNvPr id="3" name="İçerik Yer Tutucusu 2"/>
          <p:cNvSpPr>
            <a:spLocks noGrp="1"/>
          </p:cNvSpPr>
          <p:nvPr>
            <p:ph idx="1"/>
          </p:nvPr>
        </p:nvSpPr>
        <p:spPr/>
        <p:txBody>
          <a:bodyPr/>
          <a:lstStyle/>
          <a:p>
            <a:r>
              <a:rPr lang="tr-TR" dirty="0" smtClean="0"/>
              <a:t>İşletmenin </a:t>
            </a:r>
            <a:r>
              <a:rPr lang="tr-TR" dirty="0"/>
              <a:t>faaliyette bulunduğu çevrenin ulaşım olanakları, sahip olduğu doğal koşullar (su, madenler, hava şartları), enerji kaynakları ve iklim, işletmelerin kuruluş yerini, büyüklüğünü ve fiziksel dağıtım sistemini etkiler.</a:t>
            </a:r>
          </a:p>
          <a:p>
            <a:r>
              <a:rPr lang="tr-TR" dirty="0"/>
              <a:t>İşletmeler de doğal çevreyi doğrudan ve genellikle olumsuz yönde etkiler. Buna örnek olarak aşırı sanayi üretimi, atık sisteminin başarılı işlememesi, ekolojik dengenin değişimi, rezervlerin dengeli kullanılmaması, küresel ısınma</a:t>
            </a:r>
          </a:p>
          <a:p>
            <a:endParaRPr lang="tr-TR" dirty="0"/>
          </a:p>
        </p:txBody>
      </p:sp>
    </p:spTree>
    <p:extLst>
      <p:ext uri="{BB962C8B-B14F-4D97-AF65-F5344CB8AC3E}">
        <p14:creationId xmlns:p14="http://schemas.microsoft.com/office/powerpoint/2010/main" val="1775456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a:t/>
            </a:r>
            <a:br>
              <a:rPr lang="tr-TR" dirty="0"/>
            </a:br>
            <a:r>
              <a:rPr lang="tr-TR" dirty="0"/>
              <a:t>İŞLETME ve ÇEVRESİ</a:t>
            </a:r>
          </a:p>
        </p:txBody>
      </p:sp>
      <p:sp>
        <p:nvSpPr>
          <p:cNvPr id="8" name="İçerik Yer Tutucusu 7"/>
          <p:cNvSpPr>
            <a:spLocks noGrp="1"/>
          </p:cNvSpPr>
          <p:nvPr>
            <p:ph idx="1"/>
          </p:nvPr>
        </p:nvSpPr>
        <p:spPr/>
        <p:txBody>
          <a:bodyPr>
            <a:normAutofit/>
          </a:bodyPr>
          <a:lstStyle/>
          <a:p>
            <a:r>
              <a:rPr lang="tr-TR" dirty="0"/>
              <a:t>İşletme kuruluşu ve faaliyetleri sırasında işletme içi ve dışı faktörlerin etkisi altındadır. Bu faktörlere işletme çevresi adı verilir. İşletmeyi oluşturan faktörler; örneğin, hissedarlar, çalışanlar, bilgi ve teknolojiler, sermaye, işletmenin iç çevresini oluşturur. İç çevre aslında mal ve hizmet üretebilmek için gerekli tüm faaliyetleri de kapsar. Bu nedenle işletme fonksiyonları, iç çevreye dahildir. İşletme tarafından kontrol edilemeyen ve işletmeyi dışarıdan etkileyen faktörler ise dış çevre faktörleridir. Bunların arasındaki etkileşimlerin analizi ve gerekli önemlerin alınması, işletmenin sürdürülebilirliği için önemlidir. Çünkü çevre faktörleri işletme için sürekli fırsat ve tehdit yaratır. İşletmeler, değiştirebildiği çevre şartlarını, kendi amaçları doğrultusunda etkilemeye çalışır. </a:t>
            </a:r>
          </a:p>
        </p:txBody>
      </p:sp>
    </p:spTree>
    <p:extLst>
      <p:ext uri="{BB962C8B-B14F-4D97-AF65-F5344CB8AC3E}">
        <p14:creationId xmlns:p14="http://schemas.microsoft.com/office/powerpoint/2010/main" val="2979358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a:t/>
            </a:r>
            <a:br>
              <a:rPr lang="tr-TR" sz="2800" dirty="0"/>
            </a:br>
            <a:r>
              <a:rPr lang="tr-TR" sz="2800" dirty="0"/>
              <a:t>İŞLETME ve ÇEVRESİ</a:t>
            </a:r>
            <a:br>
              <a:rPr lang="tr-TR" sz="2800" dirty="0"/>
            </a:br>
            <a:r>
              <a:rPr lang="tr-TR" sz="2800" dirty="0"/>
              <a:t/>
            </a:r>
            <a:br>
              <a:rPr lang="tr-TR" sz="2800" dirty="0"/>
            </a:br>
            <a:endParaRPr lang="tr-TR" sz="2800" dirty="0"/>
          </a:p>
        </p:txBody>
      </p:sp>
      <p:sp>
        <p:nvSpPr>
          <p:cNvPr id="3" name="İçerik Yer Tutucusu 2"/>
          <p:cNvSpPr>
            <a:spLocks noGrp="1"/>
          </p:cNvSpPr>
          <p:nvPr>
            <p:ph idx="1"/>
          </p:nvPr>
        </p:nvSpPr>
        <p:spPr/>
        <p:txBody>
          <a:bodyPr>
            <a:normAutofit fontScale="85000" lnSpcReduction="10000"/>
          </a:bodyPr>
          <a:lstStyle/>
          <a:p>
            <a:pPr marL="0" indent="0">
              <a:buNone/>
            </a:pPr>
            <a:endParaRPr lang="tr-TR" dirty="0" smtClean="0"/>
          </a:p>
          <a:p>
            <a:r>
              <a:rPr lang="tr-TR" dirty="0"/>
              <a:t>Dış çevre ile ilgili iki kavramdan bahsedilebilir: Gerçek dış çevre, işletmenin dışında kalan faktör ve koşulların oluşturduğu çevredir.</a:t>
            </a:r>
          </a:p>
          <a:p>
            <a:r>
              <a:rPr lang="tr-TR" dirty="0"/>
              <a:t>Algılanan dış çevre; dış çevrenin yalnızca algılanan ve değerlendirilen kısmıdır.</a:t>
            </a:r>
          </a:p>
          <a:p>
            <a:r>
              <a:rPr lang="tr-TR" dirty="0"/>
              <a:t>İşletmenin dış çevre faktörlerindeki değişime ayak uydurabilme gücüne esneklik denir. Gelecek ve çevre faktörleri belirsizlik yarattığından, işletmelerin esneklik gereksinimi bu belirsizlik ile doğru orantılıdır. Çevreye uyum ne kadar hızlı ve düşük maliyetli ise, işletmenin esnekliği o kadar yüksek olur.</a:t>
            </a:r>
          </a:p>
          <a:p>
            <a:r>
              <a:rPr lang="tr-TR" dirty="0"/>
              <a:t>Çevreye uyum veya çevrenin işletmeye uygun hale getirilmesi süreci bir maliyet sebebidir. İşletme, çevrenin kendisine sunduğu fırsat ve tehditleri belirleyerek bir fayda/ maliyet analizi yapar. Bu değerlendirmenin yapılması ise SWOT analizi ile mümkün olur.</a:t>
            </a:r>
          </a:p>
          <a:p>
            <a:endParaRPr lang="tr-TR" dirty="0"/>
          </a:p>
        </p:txBody>
      </p:sp>
    </p:spTree>
    <p:extLst>
      <p:ext uri="{BB962C8B-B14F-4D97-AF65-F5344CB8AC3E}">
        <p14:creationId xmlns:p14="http://schemas.microsoft.com/office/powerpoint/2010/main" val="863471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8" y="552271"/>
            <a:ext cx="9603275" cy="1049235"/>
          </a:xfrm>
        </p:spPr>
        <p:txBody>
          <a:bodyPr>
            <a:normAutofit fontScale="90000"/>
          </a:bodyPr>
          <a:lstStyle/>
          <a:p>
            <a:pPr algn="ctr"/>
            <a:r>
              <a:rPr lang="tr-TR" dirty="0"/>
              <a:t/>
            </a:r>
            <a:br>
              <a:rPr lang="tr-TR" dirty="0"/>
            </a:br>
            <a:r>
              <a:rPr lang="tr-TR" dirty="0"/>
              <a:t>SWOT </a:t>
            </a:r>
            <a:r>
              <a:rPr lang="tr-TR" dirty="0" smtClean="0"/>
              <a:t>analizi</a:t>
            </a:r>
            <a:r>
              <a:rPr lang="tr-TR" dirty="0"/>
              <a:t/>
            </a:r>
            <a:br>
              <a:rPr lang="tr-TR" dirty="0"/>
            </a:br>
            <a:endParaRPr lang="tr-TR" dirty="0"/>
          </a:p>
        </p:txBody>
      </p:sp>
      <p:sp>
        <p:nvSpPr>
          <p:cNvPr id="3" name="İçerik Yer Tutucusu 2"/>
          <p:cNvSpPr>
            <a:spLocks noGrp="1"/>
          </p:cNvSpPr>
          <p:nvPr>
            <p:ph idx="1"/>
          </p:nvPr>
        </p:nvSpPr>
        <p:spPr/>
        <p:txBody>
          <a:bodyPr>
            <a:normAutofit fontScale="92500" lnSpcReduction="20000"/>
          </a:bodyPr>
          <a:lstStyle/>
          <a:p>
            <a:pPr marL="0" indent="0" algn="just">
              <a:buNone/>
            </a:pPr>
            <a:r>
              <a:rPr lang="tr-TR" dirty="0" smtClean="0"/>
              <a:t>Yönetim</a:t>
            </a:r>
            <a:r>
              <a:rPr lang="tr-TR" dirty="0"/>
              <a:t>, örgütün iç ve dış çevreleri hakkında topladığı ham bilgilerden örgütün çevresinin genel bir resmini çizer. Ancak örgütün çevrelerinin yorumlanabilmesi ve bunların örgüt için ne anlama geldiklerinin anlaşılabilmesi için çevresel faktörlerin sistematik olarak değerlendirilmesi gerekir. Bu sayede örgütün çevresini anlamak ve yönetmek mümkün olur. SWOT analizi bunu gerçekleştirmenin bir yoludur. </a:t>
            </a:r>
          </a:p>
          <a:p>
            <a:pPr marL="0" indent="0" algn="just">
              <a:buNone/>
            </a:pPr>
            <a:r>
              <a:rPr lang="tr-TR" dirty="0"/>
              <a:t>Bu bakımdan SWOT analizi, örgütün faaliyette bulunduğu çevreyi anlamak ve yönetmek üzere topladığı bilgileri kullanarak sistematik olarak kendisini değerlendirmesi olarak tanımlanabilir. Bu değerlendirmeler çoğunlukla kişisel yargılardan, anlayıştan etkilenir. Örnek olarak gümrük duvarlarının alçaltılması bazı yöneticiler tarafından tehdit olarak algılanırken bazıları tarafından fırsat olarak değerlendirilebilir. SWOT analizi yönetime örgütün çevresine ilişkin sistematik bilgiler verir. Yöneticilerin bu bilgileri nasıl yorumlayacakları onların yönetim anlayışlarıyla ilgilidir.</a:t>
            </a:r>
          </a:p>
        </p:txBody>
      </p:sp>
    </p:spTree>
    <p:extLst>
      <p:ext uri="{BB962C8B-B14F-4D97-AF65-F5344CB8AC3E}">
        <p14:creationId xmlns:p14="http://schemas.microsoft.com/office/powerpoint/2010/main" val="528771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800" dirty="0"/>
              <a:t/>
            </a:r>
            <a:br>
              <a:rPr lang="tr-TR" sz="2800" dirty="0"/>
            </a:br>
            <a:r>
              <a:rPr lang="tr-TR" sz="2800" dirty="0" err="1" smtClean="0"/>
              <a:t>swot</a:t>
            </a:r>
            <a:r>
              <a:rPr lang="tr-TR" sz="2800" dirty="0" smtClean="0"/>
              <a:t> analizi</a:t>
            </a:r>
            <a:r>
              <a:rPr lang="tr-TR" sz="2800" dirty="0"/>
              <a:t/>
            </a:r>
            <a:br>
              <a:rPr lang="tr-TR" sz="2800" dirty="0"/>
            </a:br>
            <a:endParaRPr lang="tr-TR" sz="2800" dirty="0"/>
          </a:p>
        </p:txBody>
      </p:sp>
      <p:sp>
        <p:nvSpPr>
          <p:cNvPr id="3" name="İçerik Yer Tutucusu 2"/>
          <p:cNvSpPr>
            <a:spLocks noGrp="1"/>
          </p:cNvSpPr>
          <p:nvPr>
            <p:ph idx="1"/>
          </p:nvPr>
        </p:nvSpPr>
        <p:spPr/>
        <p:txBody>
          <a:bodyPr>
            <a:normAutofit fontScale="77500" lnSpcReduction="20000"/>
          </a:bodyPr>
          <a:lstStyle/>
          <a:p>
            <a:pPr marL="0" indent="0">
              <a:buNone/>
            </a:pPr>
            <a:endParaRPr lang="tr-TR" dirty="0" smtClean="0"/>
          </a:p>
          <a:p>
            <a:r>
              <a:rPr lang="tr-TR" dirty="0"/>
              <a:t>SWOT kısaltmasının açılımı </a:t>
            </a:r>
            <a:endParaRPr lang="tr-TR" dirty="0" smtClean="0"/>
          </a:p>
          <a:p>
            <a:r>
              <a:rPr lang="tr-TR" dirty="0" err="1" smtClean="0"/>
              <a:t>Strengths</a:t>
            </a:r>
            <a:r>
              <a:rPr lang="tr-TR" dirty="0" smtClean="0"/>
              <a:t> </a:t>
            </a:r>
            <a:r>
              <a:rPr lang="tr-TR" dirty="0"/>
              <a:t>(üstünlükler), </a:t>
            </a:r>
            <a:endParaRPr lang="tr-TR" dirty="0" smtClean="0"/>
          </a:p>
          <a:p>
            <a:r>
              <a:rPr lang="tr-TR" dirty="0" err="1" smtClean="0"/>
              <a:t>Weaknesses</a:t>
            </a:r>
            <a:r>
              <a:rPr lang="tr-TR" dirty="0" smtClean="0"/>
              <a:t> (</a:t>
            </a:r>
            <a:r>
              <a:rPr lang="tr-TR" dirty="0"/>
              <a:t>zayıflıklar), </a:t>
            </a:r>
            <a:endParaRPr lang="tr-TR" dirty="0" smtClean="0"/>
          </a:p>
          <a:p>
            <a:r>
              <a:rPr lang="tr-TR" dirty="0" err="1" smtClean="0"/>
              <a:t>Opportunities</a:t>
            </a:r>
            <a:r>
              <a:rPr lang="tr-TR" dirty="0" smtClean="0"/>
              <a:t> </a:t>
            </a:r>
            <a:r>
              <a:rPr lang="tr-TR" dirty="0"/>
              <a:t>(fırsatlar), </a:t>
            </a:r>
            <a:endParaRPr lang="tr-TR" dirty="0" smtClean="0"/>
          </a:p>
          <a:p>
            <a:r>
              <a:rPr lang="tr-TR" dirty="0" err="1" smtClean="0"/>
              <a:t>Threats</a:t>
            </a:r>
            <a:r>
              <a:rPr lang="tr-TR" dirty="0" smtClean="0"/>
              <a:t> </a:t>
            </a:r>
            <a:r>
              <a:rPr lang="tr-TR" dirty="0"/>
              <a:t>(tehditler) </a:t>
            </a:r>
            <a:endParaRPr lang="tr-TR" dirty="0" smtClean="0"/>
          </a:p>
          <a:p>
            <a:r>
              <a:rPr lang="tr-TR" dirty="0" smtClean="0"/>
              <a:t>şeklindedir</a:t>
            </a:r>
            <a:r>
              <a:rPr lang="tr-TR" dirty="0"/>
              <a:t>. </a:t>
            </a:r>
            <a:endParaRPr lang="tr-TR" dirty="0" smtClean="0"/>
          </a:p>
          <a:p>
            <a:r>
              <a:rPr lang="tr-TR" dirty="0" smtClean="0"/>
              <a:t>Türkçe </a:t>
            </a:r>
            <a:r>
              <a:rPr lang="tr-TR" dirty="0"/>
              <a:t>olarak FÜTZ şeklinde kısaltılmaktadır. SWOT analizi ile örgüt iç çevresinde sahip olduğu üstün ve zayıf noktaları ve dış çevresinden kendisine yönelen fırsat ve tehditleri değerlendirebilir. Bu sayede örgüt çevresinde yer alan faktörlerin en önemlilerini belirleyebilir. </a:t>
            </a:r>
          </a:p>
        </p:txBody>
      </p:sp>
    </p:spTree>
    <p:extLst>
      <p:ext uri="{BB962C8B-B14F-4D97-AF65-F5344CB8AC3E}">
        <p14:creationId xmlns:p14="http://schemas.microsoft.com/office/powerpoint/2010/main" val="2219529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625842"/>
            <a:ext cx="9603275" cy="1049235"/>
          </a:xfrm>
        </p:spPr>
        <p:txBody>
          <a:bodyPr>
            <a:normAutofit fontScale="90000"/>
          </a:bodyPr>
          <a:lstStyle/>
          <a:p>
            <a:pPr algn="ctr"/>
            <a:r>
              <a:rPr lang="tr-TR" dirty="0"/>
              <a:t/>
            </a:r>
            <a:br>
              <a:rPr lang="tr-TR" dirty="0"/>
            </a:br>
            <a:r>
              <a:rPr lang="tr-TR" dirty="0"/>
              <a:t>İşletme Dış Çevresi</a:t>
            </a:r>
            <a:br>
              <a:rPr lang="tr-TR" dirty="0"/>
            </a:br>
            <a:r>
              <a:rPr lang="tr-TR" dirty="0"/>
              <a:t/>
            </a:r>
            <a:br>
              <a:rPr lang="tr-TR" dirty="0"/>
            </a:br>
            <a:endParaRPr lang="tr-TR" dirty="0"/>
          </a:p>
        </p:txBody>
      </p:sp>
      <p:sp>
        <p:nvSpPr>
          <p:cNvPr id="3" name="İçerik Yer Tutucusu 2"/>
          <p:cNvSpPr>
            <a:spLocks noGrp="1"/>
          </p:cNvSpPr>
          <p:nvPr>
            <p:ph idx="1"/>
          </p:nvPr>
        </p:nvSpPr>
        <p:spPr/>
        <p:txBody>
          <a:bodyPr>
            <a:normAutofit fontScale="85000" lnSpcReduction="20000"/>
          </a:bodyPr>
          <a:lstStyle/>
          <a:p>
            <a:pPr marL="0" indent="0">
              <a:buNone/>
            </a:pPr>
            <a:endParaRPr lang="tr-TR" dirty="0"/>
          </a:p>
          <a:p>
            <a:r>
              <a:rPr lang="tr-TR" dirty="0"/>
              <a:t>•	Ekonomik Çevre</a:t>
            </a:r>
          </a:p>
          <a:p>
            <a:r>
              <a:rPr lang="tr-TR" dirty="0"/>
              <a:t>•	</a:t>
            </a:r>
            <a:r>
              <a:rPr lang="tr-TR" dirty="0" err="1"/>
              <a:t>Sosyo</a:t>
            </a:r>
            <a:r>
              <a:rPr lang="tr-TR" dirty="0"/>
              <a:t>-Kültürel Çevre</a:t>
            </a:r>
          </a:p>
          <a:p>
            <a:r>
              <a:rPr lang="tr-TR" dirty="0"/>
              <a:t>•	Politik Çevre</a:t>
            </a:r>
          </a:p>
          <a:p>
            <a:r>
              <a:rPr lang="tr-TR" dirty="0"/>
              <a:t>•	Teknolojik Çevre</a:t>
            </a:r>
          </a:p>
          <a:p>
            <a:r>
              <a:rPr lang="tr-TR" dirty="0"/>
              <a:t>•	Yasal Çevre</a:t>
            </a:r>
          </a:p>
          <a:p>
            <a:r>
              <a:rPr lang="tr-TR" dirty="0"/>
              <a:t>•	Doğal Çevre</a:t>
            </a:r>
          </a:p>
          <a:p>
            <a:r>
              <a:rPr lang="tr-TR" dirty="0"/>
              <a:t>Bunlara; sektör, hammadde, insan kaynakları, finansal kaynaklar, pazar ve demografik çevre faktörleri de eklenebilir.</a:t>
            </a:r>
          </a:p>
        </p:txBody>
      </p:sp>
    </p:spTree>
    <p:extLst>
      <p:ext uri="{BB962C8B-B14F-4D97-AF65-F5344CB8AC3E}">
        <p14:creationId xmlns:p14="http://schemas.microsoft.com/office/powerpoint/2010/main" val="2770462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2800" dirty="0"/>
              <a:t/>
            </a:r>
            <a:br>
              <a:rPr lang="tr-TR" sz="2800" dirty="0"/>
            </a:br>
            <a:r>
              <a:rPr lang="tr-TR" sz="2800" dirty="0" smtClean="0"/>
              <a:t>ekonomik çevre</a:t>
            </a:r>
            <a:endParaRPr lang="tr-TR" dirty="0"/>
          </a:p>
        </p:txBody>
      </p:sp>
      <p:sp>
        <p:nvSpPr>
          <p:cNvPr id="3" name="İçerik Yer Tutucusu 2"/>
          <p:cNvSpPr>
            <a:spLocks noGrp="1"/>
          </p:cNvSpPr>
          <p:nvPr>
            <p:ph idx="1"/>
          </p:nvPr>
        </p:nvSpPr>
        <p:spPr/>
        <p:txBody>
          <a:bodyPr>
            <a:normAutofit fontScale="92500" lnSpcReduction="20000"/>
          </a:bodyPr>
          <a:lstStyle/>
          <a:p>
            <a:r>
              <a:rPr lang="tr-TR" dirty="0"/>
              <a:t>İşletmelerin faaliyette bulunduğu tedarik, para ve sermaye piyasaları, pazar koşulları ekonomideki dalgalanmalar ile şekillenir. Bu durum da işletme faaliyetlerini şekillendirir. Örneğin, işletmenin faaliyette bulunduğu piyasa tipinin ne olduğu (tam rekabet, oligopol, monopol, </a:t>
            </a:r>
            <a:r>
              <a:rPr lang="tr-TR" dirty="0" err="1"/>
              <a:t>monopolcü</a:t>
            </a:r>
            <a:r>
              <a:rPr lang="tr-TR" dirty="0"/>
              <a:t> rekabet) arz ve talep koşullarını belirler. Ülkenin GSYİH ve kişi başına düşen gelir, gelirin tüketim ve tasarruf olarak paylaşımı, ekonomik aktörlerin para ve maliye politikaları ile bu paylaşıma etkisi, talebin gelir ve fiyata göre değişimini ifade eden gelir ve fiyat esneklikleri, ithalat ve ihracat yapısı, yabancı sermayenin durumu, işletme faaliyetlerini aktif olarak etkiler. Bu faaliyetlerin nasıl yürütüleceğini şekillendirir.</a:t>
            </a:r>
          </a:p>
          <a:p>
            <a:r>
              <a:rPr lang="tr-TR" dirty="0"/>
              <a:t>Öte yandan, işletme faaliyetleri de ekonomi üzerinde etkilidir. İşletme, katma değeri arttırmayı hedefleyerek, milli geliri yükseltir. Dolayısıyla işletme başarısı veya başarısızlığı, ekonomik gelişme için önemlidir.</a:t>
            </a:r>
          </a:p>
        </p:txBody>
      </p:sp>
    </p:spTree>
    <p:extLst>
      <p:ext uri="{BB962C8B-B14F-4D97-AF65-F5344CB8AC3E}">
        <p14:creationId xmlns:p14="http://schemas.microsoft.com/office/powerpoint/2010/main" val="1216506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400" dirty="0" smtClean="0"/>
              <a:t/>
            </a:r>
            <a:br>
              <a:rPr lang="tr-TR" sz="2400" dirty="0" smtClean="0"/>
            </a:br>
            <a:r>
              <a:rPr lang="tr-TR" sz="2400" dirty="0" smtClean="0"/>
              <a:t>Sosyal </a:t>
            </a:r>
            <a:r>
              <a:rPr lang="tr-TR" sz="2400" dirty="0"/>
              <a:t>Çevre </a:t>
            </a:r>
            <a:br>
              <a:rPr lang="tr-TR" sz="2400" dirty="0"/>
            </a:br>
            <a:endParaRPr lang="tr-TR" sz="2400" dirty="0"/>
          </a:p>
        </p:txBody>
      </p:sp>
      <p:sp>
        <p:nvSpPr>
          <p:cNvPr id="3" name="İçerik Yer Tutucusu 2"/>
          <p:cNvSpPr>
            <a:spLocks noGrp="1"/>
          </p:cNvSpPr>
          <p:nvPr>
            <p:ph idx="1"/>
          </p:nvPr>
        </p:nvSpPr>
        <p:spPr/>
        <p:txBody>
          <a:bodyPr>
            <a:normAutofit fontScale="92500" lnSpcReduction="10000"/>
          </a:bodyPr>
          <a:lstStyle/>
          <a:p>
            <a:r>
              <a:rPr lang="tr-TR" dirty="0" smtClean="0"/>
              <a:t>Sosyal </a:t>
            </a:r>
            <a:r>
              <a:rPr lang="tr-TR" dirty="0"/>
              <a:t>çevre, işletmeyi doğrudan veya dolaylı bir biçimde etkileyen insan gruplarını, demografik ve kültürel çevreyi ifade eder.</a:t>
            </a:r>
          </a:p>
          <a:p>
            <a:r>
              <a:rPr lang="tr-TR" dirty="0"/>
              <a:t>Tüm paydaşları ile birlikte düşünüldüğünde (işletme sahipleri, çalışanlar, müşteriler, yöneticiler), işletmenin kendisi de bir sosyal çevre oluşturur. Bu nedenle sosyal çevrede meydana gelen değişikliklerden etkilenirler. Bu etkilenme işletmenin başarısını doğrudan etkiler.</a:t>
            </a:r>
          </a:p>
          <a:p>
            <a:r>
              <a:rPr lang="tr-TR" dirty="0"/>
              <a:t>İşletme çalışanlarının ve müşterilerinin demografik durumu (yaş, cinsiyet, eğitim durumu) da işletme başarısı üzerinde etkilidir. Bunun yanı sıra ahlaki ve sosyal değerler, din, örf ve adetler, ihtiyaçların yapısı ve yoğunluğu da işletmenin mal ve hizmet üretiminde dikkate alınması gereken noktalardır.</a:t>
            </a:r>
          </a:p>
          <a:p>
            <a:endParaRPr lang="tr-TR" dirty="0"/>
          </a:p>
        </p:txBody>
      </p:sp>
    </p:spTree>
    <p:extLst>
      <p:ext uri="{BB962C8B-B14F-4D97-AF65-F5344CB8AC3E}">
        <p14:creationId xmlns:p14="http://schemas.microsoft.com/office/powerpoint/2010/main" val="8145181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sz="2400" dirty="0"/>
              <a:t/>
            </a:r>
            <a:br>
              <a:rPr lang="tr-TR" sz="2400" dirty="0"/>
            </a:br>
            <a:r>
              <a:rPr lang="tr-TR" sz="2400" dirty="0"/>
              <a:t>Politik </a:t>
            </a:r>
            <a:r>
              <a:rPr lang="tr-TR" sz="2400" dirty="0" smtClean="0"/>
              <a:t>Çevre</a:t>
            </a:r>
            <a:r>
              <a:rPr lang="tr-TR" sz="2400" dirty="0"/>
              <a:t/>
            </a:r>
            <a:br>
              <a:rPr lang="tr-TR" sz="2400" dirty="0"/>
            </a:br>
            <a:r>
              <a:rPr lang="tr-TR" sz="2400" dirty="0"/>
              <a:t/>
            </a:r>
            <a:br>
              <a:rPr lang="tr-TR" sz="2400" dirty="0"/>
            </a:br>
            <a:endParaRPr lang="tr-TR" sz="2400" dirty="0"/>
          </a:p>
        </p:txBody>
      </p:sp>
      <p:sp>
        <p:nvSpPr>
          <p:cNvPr id="3" name="İçerik Yer Tutucusu 2"/>
          <p:cNvSpPr>
            <a:spLocks noGrp="1"/>
          </p:cNvSpPr>
          <p:nvPr>
            <p:ph idx="1"/>
          </p:nvPr>
        </p:nvSpPr>
        <p:spPr/>
        <p:txBody>
          <a:bodyPr>
            <a:normAutofit fontScale="85000" lnSpcReduction="10000"/>
          </a:bodyPr>
          <a:lstStyle/>
          <a:p>
            <a:r>
              <a:rPr lang="tr-TR" dirty="0" smtClean="0"/>
              <a:t>Politik </a:t>
            </a:r>
            <a:r>
              <a:rPr lang="tr-TR" dirty="0"/>
              <a:t>çevre, toplumda hangi politik düşüncenin ağırlıklı olduğunu ifade eder. Örneğin Venezuela’da yoğun bir devletleştirme ve ithal ikameci politikalar uygulanmaktadır. Bu durum, Venezuela’nın içindeki işletmeler kadar, Venezuela’ya ihracat yapan işletmeleri de etkilemektedir. Politik çevrenin en önemli aktörü devlettir. Devletin uyguladığı her türlü politika – para, maliye, (tüketimi veya tasarrufu arttırıcı), dış ticaret </a:t>
            </a:r>
            <a:r>
              <a:rPr lang="tr-TR" dirty="0" err="1"/>
              <a:t>vb</a:t>
            </a:r>
            <a:r>
              <a:rPr lang="tr-TR" dirty="0"/>
              <a:t> – işletmelerin mal ve hizmetlerine olan talebi doğrudan etkiler. Kalkınmaya yönelik veya istihdam arttırıcı politikalar, işletmelerin kuruluş yeri seçiminden, kaç kişi çalışacağına değin tüm kararlarını etkiler.</a:t>
            </a:r>
          </a:p>
          <a:p>
            <a:r>
              <a:rPr lang="tr-TR" dirty="0"/>
              <a:t>Politik çevrenin sürekli değişimi, bir başka deyişle istikrar eksiği, işletmeler için bir risk unsurudur. Sürekli değişen bir çevreye uyum sağlamak zordur ve belli durumlarda kaynak israfı yaratır. Öte yandan işletmeler çeşitli lobiler aracılığı ile politika uygulamalarını etkilemeye çalışırlar. Örneğin TÜSİAD, TOBB lobi faaliyetlerinde bulunarak özel sektörün isteklerini yansıtır. </a:t>
            </a:r>
          </a:p>
          <a:p>
            <a:endParaRPr lang="tr-TR" dirty="0"/>
          </a:p>
          <a:p>
            <a:endParaRPr lang="tr-TR" dirty="0"/>
          </a:p>
        </p:txBody>
      </p:sp>
    </p:spTree>
    <p:extLst>
      <p:ext uri="{BB962C8B-B14F-4D97-AF65-F5344CB8AC3E}">
        <p14:creationId xmlns:p14="http://schemas.microsoft.com/office/powerpoint/2010/main" val="1859828093"/>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276</TotalTime>
  <Words>1188</Words>
  <Application>Microsoft Office PowerPoint</Application>
  <PresentationFormat>Geniş ekran</PresentationFormat>
  <Paragraphs>54</Paragraphs>
  <Slides>12</Slides>
  <Notes>0</Notes>
  <HiddenSlides>0</HiddenSlides>
  <MMClips>0</MMClips>
  <ScaleCrop>false</ScaleCrop>
  <HeadingPairs>
    <vt:vector size="8" baseType="variant">
      <vt:variant>
        <vt:lpstr>Kullanılan Yazı Tipleri</vt:lpstr>
      </vt:variant>
      <vt:variant>
        <vt:i4>2</vt:i4>
      </vt:variant>
      <vt:variant>
        <vt:lpstr>Tema</vt:lpstr>
      </vt:variant>
      <vt:variant>
        <vt:i4>1</vt:i4>
      </vt:variant>
      <vt:variant>
        <vt:lpstr>Eklenmiş OLE Hizmet Programları</vt:lpstr>
      </vt:variant>
      <vt:variant>
        <vt:i4>1</vt:i4>
      </vt:variant>
      <vt:variant>
        <vt:lpstr>Slayt Başlıkları</vt:lpstr>
      </vt:variant>
      <vt:variant>
        <vt:i4>12</vt:i4>
      </vt:variant>
    </vt:vector>
  </HeadingPairs>
  <TitlesOfParts>
    <vt:vector size="16" baseType="lpstr">
      <vt:lpstr>Arial</vt:lpstr>
      <vt:lpstr>Gill Sans MT</vt:lpstr>
      <vt:lpstr>Gallery</vt:lpstr>
      <vt:lpstr>Paintbrush Resmi</vt:lpstr>
      <vt:lpstr>İŞLETME ve ÇEVRESİ</vt:lpstr>
      <vt:lpstr> İŞLETME ve ÇEVRESİ</vt:lpstr>
      <vt:lpstr> İŞLETME ve ÇEVRESİ  </vt:lpstr>
      <vt:lpstr> SWOT analizi </vt:lpstr>
      <vt:lpstr> swot analizi </vt:lpstr>
      <vt:lpstr> İşletme Dış Çevresi  </vt:lpstr>
      <vt:lpstr> ekonomik çevre</vt:lpstr>
      <vt:lpstr> Sosyal Çevre  </vt:lpstr>
      <vt:lpstr> Politik Çevre  </vt:lpstr>
      <vt:lpstr> Yasal Çevre </vt:lpstr>
      <vt:lpstr>Teknolojik Çevre </vt:lpstr>
      <vt:lpstr>Doğal Çevre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dc:title>
  <dc:creator>MEHMET ARCAN TUZCU</dc:creator>
  <cp:lastModifiedBy>MEHMET ARCAN TUZCU</cp:lastModifiedBy>
  <cp:revision>10</cp:revision>
  <dcterms:created xsi:type="dcterms:W3CDTF">2020-01-16T09:17:34Z</dcterms:created>
  <dcterms:modified xsi:type="dcterms:W3CDTF">2020-01-16T13:54:17Z</dcterms:modified>
</cp:coreProperties>
</file>