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63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5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0503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3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775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110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416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1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3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3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59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6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1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3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3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30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880527" y="192186"/>
            <a:ext cx="8915399" cy="2262781"/>
          </a:xfrm>
        </p:spPr>
        <p:txBody>
          <a:bodyPr/>
          <a:lstStyle/>
          <a:p>
            <a:r>
              <a:rPr lang="en-US" dirty="0"/>
              <a:t>Oral </a:t>
            </a:r>
            <a:r>
              <a:rPr lang="en-US" dirty="0" err="1"/>
              <a:t>hijyeni</a:t>
            </a:r>
            <a:r>
              <a:rPr lang="en-US" dirty="0"/>
              <a:t> </a:t>
            </a:r>
            <a:r>
              <a:rPr lang="en-US" dirty="0" err="1"/>
              <a:t>bozan</a:t>
            </a:r>
            <a:r>
              <a:rPr lang="en-US" dirty="0"/>
              <a:t> </a:t>
            </a:r>
            <a:r>
              <a:rPr lang="en-US"/>
              <a:t>durumlar</a:t>
            </a:r>
            <a:endParaRPr lang="tr-TR" dirty="0"/>
          </a:p>
        </p:txBody>
      </p:sp>
      <p:sp>
        <p:nvSpPr>
          <p:cNvPr id="5" name="Alt Konu Başlığı 2"/>
          <p:cNvSpPr txBox="1">
            <a:spLocks/>
          </p:cNvSpPr>
          <p:nvPr/>
        </p:nvSpPr>
        <p:spPr>
          <a:xfrm>
            <a:off x="5021159" y="3777267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0752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24182" y="494637"/>
            <a:ext cx="8911687" cy="1280890"/>
          </a:xfrm>
        </p:spPr>
        <p:txBody>
          <a:bodyPr/>
          <a:lstStyle/>
          <a:p>
            <a:r>
              <a:rPr lang="tr-TR" dirty="0" smtClean="0"/>
              <a:t>Çürük Kontrolünde Beslenme ve Diyet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50458" y="1775527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tr-TR" sz="3200" dirty="0" smtClean="0"/>
              <a:t>Diş çürüğü; </a:t>
            </a:r>
            <a:r>
              <a:rPr lang="tr-TR" sz="3200" dirty="0" err="1" smtClean="0"/>
              <a:t>dental</a:t>
            </a:r>
            <a:r>
              <a:rPr lang="tr-TR" sz="3200" dirty="0" smtClean="0"/>
              <a:t> plaktaki bakterilerin besin karbonhidratlarını fermente etmesi sonucu üretilen asitler, özellikle de laktik asit tarafından diş dokularının bölgesel yıkımıyla ortaya çıkan </a:t>
            </a:r>
            <a:r>
              <a:rPr lang="tr-TR" sz="3200" dirty="0" err="1" smtClean="0"/>
              <a:t>enfeksiyöz</a:t>
            </a:r>
            <a:r>
              <a:rPr lang="tr-TR" sz="3200" dirty="0" smtClean="0"/>
              <a:t> bir hastalıktır.</a:t>
            </a:r>
          </a:p>
          <a:p>
            <a:r>
              <a:rPr lang="tr-TR" sz="3200" dirty="0" smtClean="0"/>
              <a:t>Dolayısıyla karbonhidrat ve bakteri yokluğunda çürük oluşmamaktadır.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34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32806" y="687823"/>
            <a:ext cx="9344039" cy="5336687"/>
          </a:xfrm>
        </p:spPr>
        <p:txBody>
          <a:bodyPr>
            <a:noAutofit/>
          </a:bodyPr>
          <a:lstStyle/>
          <a:p>
            <a:r>
              <a:rPr lang="tr-TR" sz="2800" dirty="0" smtClean="0"/>
              <a:t>Bir besin maddesinin çürük oluşturma potansiyeli;	</a:t>
            </a:r>
          </a:p>
          <a:p>
            <a:pPr lvl="1"/>
            <a:r>
              <a:rPr lang="tr-TR" sz="2800" dirty="0" smtClean="0"/>
              <a:t>İçerdiği karbonhidratın tipine ve miktarına (</a:t>
            </a:r>
            <a:r>
              <a:rPr lang="tr-TR" sz="2800" dirty="0" err="1" smtClean="0"/>
              <a:t>glukoz</a:t>
            </a:r>
            <a:r>
              <a:rPr lang="tr-TR" sz="2800" dirty="0" smtClean="0"/>
              <a:t>, </a:t>
            </a:r>
            <a:r>
              <a:rPr lang="tr-TR" sz="2800" dirty="0" err="1" smtClean="0"/>
              <a:t>fruktoz</a:t>
            </a:r>
            <a:r>
              <a:rPr lang="tr-TR" sz="2800" dirty="0" smtClean="0"/>
              <a:t>, </a:t>
            </a:r>
            <a:r>
              <a:rPr lang="tr-TR" sz="2800" dirty="0" err="1" smtClean="0"/>
              <a:t>galaktoz</a:t>
            </a:r>
            <a:r>
              <a:rPr lang="tr-TR" sz="2800" dirty="0" smtClean="0"/>
              <a:t> gibi </a:t>
            </a:r>
            <a:r>
              <a:rPr lang="tr-TR" sz="2800" dirty="0" err="1" smtClean="0"/>
              <a:t>monosakkaritler</a:t>
            </a:r>
            <a:r>
              <a:rPr lang="tr-TR" sz="2800" dirty="0" smtClean="0"/>
              <a:t> veya </a:t>
            </a:r>
            <a:r>
              <a:rPr lang="tr-TR" sz="2800" dirty="0" err="1" smtClean="0"/>
              <a:t>sukroz</a:t>
            </a:r>
            <a:r>
              <a:rPr lang="tr-TR" sz="2800" dirty="0" smtClean="0"/>
              <a:t>, maltoz ve laktoz gibi </a:t>
            </a:r>
            <a:r>
              <a:rPr lang="tr-TR" sz="2800" dirty="0" err="1" smtClean="0"/>
              <a:t>disakkaritler</a:t>
            </a:r>
            <a:r>
              <a:rPr lang="tr-TR" sz="2800" dirty="0" smtClean="0"/>
              <a:t> ve </a:t>
            </a:r>
            <a:r>
              <a:rPr lang="tr-TR" sz="2800" dirty="0" err="1" smtClean="0"/>
              <a:t>polisakkaritler</a:t>
            </a:r>
            <a:r>
              <a:rPr lang="tr-TR" sz="2800" dirty="0" smtClean="0"/>
              <a:t>)</a:t>
            </a:r>
          </a:p>
          <a:p>
            <a:pPr lvl="1"/>
            <a:r>
              <a:rPr lang="tr-TR" sz="2800" dirty="0" smtClean="0"/>
              <a:t>İçerdiği koruyucu </a:t>
            </a:r>
            <a:r>
              <a:rPr lang="tr-TR" sz="2800" dirty="0" err="1" smtClean="0"/>
              <a:t>komponentlere</a:t>
            </a:r>
            <a:r>
              <a:rPr lang="tr-TR" sz="2800" dirty="0" smtClean="0"/>
              <a:t> (proteinler, yağlar, kalsiyum, fosfat, </a:t>
            </a:r>
            <a:r>
              <a:rPr lang="tr-TR" sz="2800" dirty="0" err="1" smtClean="0"/>
              <a:t>florid</a:t>
            </a:r>
            <a:r>
              <a:rPr lang="tr-TR" sz="2800" dirty="0" smtClean="0"/>
              <a:t>)</a:t>
            </a:r>
            <a:endParaRPr lang="tr-TR" sz="2800" dirty="0"/>
          </a:p>
          <a:p>
            <a:pPr lvl="1"/>
            <a:r>
              <a:rPr lang="tr-TR" sz="2800" dirty="0" smtClean="0"/>
              <a:t>Fiziksel ve kimyasal özelliklerine (sıvı, katı, çözünürlük, </a:t>
            </a:r>
            <a:r>
              <a:rPr lang="tr-TR" sz="2800" dirty="0" err="1" smtClean="0"/>
              <a:t>pH</a:t>
            </a:r>
            <a:r>
              <a:rPr lang="tr-TR" sz="2800" dirty="0" smtClean="0"/>
              <a:t>, </a:t>
            </a:r>
            <a:r>
              <a:rPr lang="tr-TR" sz="2800" dirty="0" err="1" smtClean="0"/>
              <a:t>tamponlama</a:t>
            </a:r>
            <a:r>
              <a:rPr lang="tr-TR" sz="2800" dirty="0" smtClean="0"/>
              <a:t> kapasitesi, salya akıtıcı özellikleri)</a:t>
            </a:r>
          </a:p>
          <a:p>
            <a:pPr lvl="1"/>
            <a:r>
              <a:rPr lang="tr-TR" sz="2800" dirty="0" smtClean="0"/>
              <a:t>Tüketim sıklığına bağlıdır.</a:t>
            </a:r>
          </a:p>
        </p:txBody>
      </p:sp>
    </p:spTree>
    <p:extLst>
      <p:ext uri="{BB962C8B-B14F-4D97-AF65-F5344CB8AC3E}">
        <p14:creationId xmlns:p14="http://schemas.microsoft.com/office/powerpoint/2010/main" val="65619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20790" y="954860"/>
            <a:ext cx="9271210" cy="5142479"/>
          </a:xfrm>
        </p:spPr>
        <p:txBody>
          <a:bodyPr>
            <a:normAutofit/>
          </a:bodyPr>
          <a:lstStyle/>
          <a:p>
            <a:r>
              <a:rPr lang="tr-TR" sz="3200" dirty="0" smtClean="0"/>
              <a:t>Şeker, çikolata, karamel, kuru üzüm, gibi dişlere yapışan gıdalar daha kolay aside dönüşüp ağız ortamının </a:t>
            </a:r>
            <a:r>
              <a:rPr lang="tr-TR" sz="3200" dirty="0" err="1" smtClean="0"/>
              <a:t>pH’ını</a:t>
            </a:r>
            <a:r>
              <a:rPr lang="tr-TR" sz="3200" dirty="0" smtClean="0"/>
              <a:t> düşürerek diş çürüğü riskini arttırır.</a:t>
            </a:r>
          </a:p>
          <a:p>
            <a:r>
              <a:rPr lang="tr-TR" sz="3200" dirty="0" smtClean="0"/>
              <a:t>Kolalı ve asitli içecekler çürük riskini arttırır.</a:t>
            </a:r>
          </a:p>
          <a:p>
            <a:r>
              <a:rPr lang="tr-TR" sz="3200" dirty="0" smtClean="0"/>
              <a:t>Elma, havuç, peynir gibi besinler de mekanik temizliği sağlar.</a:t>
            </a:r>
          </a:p>
          <a:p>
            <a:r>
              <a:rPr lang="tr-TR" sz="3200" dirty="0" smtClean="0"/>
              <a:t>Sakız tükürük akışını arttırır.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1003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80526" y="1437685"/>
            <a:ext cx="8915400" cy="3777622"/>
          </a:xfrm>
        </p:spPr>
        <p:txBody>
          <a:bodyPr/>
          <a:lstStyle/>
          <a:p>
            <a:r>
              <a:rPr lang="tr-TR" sz="4000" dirty="0" smtClean="0"/>
              <a:t>Beslenme alışkanlığı 3 ana, 3 ara öğün olmalıdır.</a:t>
            </a:r>
          </a:p>
          <a:p>
            <a:r>
              <a:rPr lang="tr-TR" sz="4000" dirty="0" smtClean="0"/>
              <a:t>Asitli, şekerli besinler ana öğünlerde tüketilmelidir. </a:t>
            </a:r>
          </a:p>
          <a:p>
            <a:r>
              <a:rPr lang="tr-TR" sz="4000" dirty="0" smtClean="0"/>
              <a:t>Biberon çürüğü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477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130</Words>
  <Application>Microsoft Office PowerPoint</Application>
  <PresentationFormat>Geniş ekran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Oral hijyeni bozan durumlar</vt:lpstr>
      <vt:lpstr>Çürük Kontrolünde Beslenme ve Diyet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mert ocak</cp:lastModifiedBy>
  <cp:revision>13</cp:revision>
  <dcterms:created xsi:type="dcterms:W3CDTF">2018-03-18T17:46:15Z</dcterms:created>
  <dcterms:modified xsi:type="dcterms:W3CDTF">2020-01-17T11:12:36Z</dcterms:modified>
</cp:coreProperties>
</file>