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7" r:id="rId3"/>
    <p:sldId id="278" r:id="rId4"/>
    <p:sldId id="279" r:id="rId5"/>
    <p:sldId id="280" r:id="rId6"/>
    <p:sldId id="281" r:id="rId7"/>
    <p:sldId id="28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2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5225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918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6704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641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7326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4020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4702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918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7062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425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2458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A3844AD-A76D-4462-BB42-AB41D4D37AC1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810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5400" dirty="0" smtClean="0"/>
              <a:t>III. Bireysel Başvurunun Kapsamı ve Nitelikleri</a:t>
            </a:r>
            <a:endParaRPr lang="tr-TR" sz="5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Bireysel Başvurunun Kapsamı</a:t>
            </a:r>
            <a:r>
              <a:rPr lang="tr-TR" dirty="0" smtClean="0"/>
              <a:t>– </a:t>
            </a:r>
            <a:r>
              <a:rPr lang="tr-TR" dirty="0"/>
              <a:t>Bireysel Başvurunun </a:t>
            </a:r>
            <a:r>
              <a:rPr lang="tr-TR" dirty="0" smtClean="0"/>
              <a:t>nitelikleri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7630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20"/>
            <a:ext cx="10058400" cy="843338"/>
          </a:xfrm>
        </p:spPr>
        <p:txBody>
          <a:bodyPr>
            <a:noAutofit/>
          </a:bodyPr>
          <a:lstStyle/>
          <a:p>
            <a:r>
              <a:rPr lang="tr-TR" sz="3600" b="1" dirty="0" smtClean="0"/>
              <a:t>Bireysel Başvurunun Kapsamı</a:t>
            </a:r>
            <a:endParaRPr lang="tr-TR" sz="1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349829"/>
            <a:ext cx="10058400" cy="4519265"/>
          </a:xfrm>
        </p:spPr>
        <p:txBody>
          <a:bodyPr>
            <a:normAutofit/>
          </a:bodyPr>
          <a:lstStyle/>
          <a:p>
            <a:r>
              <a:rPr lang="tr-TR" sz="2400" b="1" dirty="0" smtClean="0">
                <a:solidFill>
                  <a:srgbClr val="FF6600"/>
                </a:solidFill>
              </a:rPr>
              <a:t>Bireysel Başvuru Olağanüstü ve İstisnai Nitelikte Bir Hak Arama Yoludur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sz="2400" dirty="0" smtClean="0"/>
              <a:t> Herkes</a:t>
            </a:r>
            <a:r>
              <a:rPr lang="tr-TR" sz="2400" dirty="0"/>
              <a:t>, Anayasada </a:t>
            </a:r>
            <a:r>
              <a:rPr lang="tr-TR" sz="2400" dirty="0" smtClean="0"/>
              <a:t>güvence </a:t>
            </a:r>
            <a:r>
              <a:rPr lang="tr-TR" sz="2400" dirty="0"/>
              <a:t>altına alınmış temel hak ve özgürlüklerinden, Avrupa İnsan Hakları Sözleşmesi </a:t>
            </a:r>
            <a:r>
              <a:rPr lang="tr-TR" sz="2400" dirty="0" smtClean="0"/>
              <a:t>(ve </a:t>
            </a:r>
            <a:r>
              <a:rPr lang="tr-TR" sz="2400" dirty="0" err="1" smtClean="0"/>
              <a:t>Sözleşme’ye</a:t>
            </a:r>
            <a:r>
              <a:rPr lang="tr-TR" sz="2400" dirty="0" smtClean="0"/>
              <a:t> ek Türkiye’nin tarafı olduğu protokoller) kapsamındaki </a:t>
            </a:r>
            <a:r>
              <a:rPr lang="tr-TR" sz="2400" dirty="0"/>
              <a:t>herhangi birinin kamu gücü tarafından, ihlal edildiği iddiasıyla Anayasa Mahkemesine başvurabilir. </a:t>
            </a:r>
            <a:endParaRPr lang="tr-TR" sz="2400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sz="2400" dirty="0" smtClean="0"/>
              <a:t> Başvuruda </a:t>
            </a:r>
            <a:r>
              <a:rPr lang="tr-TR" sz="2400" dirty="0"/>
              <a:t>bulunabilmek için olağan kanun yollarının tüketilmiş olması şarttır.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sz="2400" dirty="0" smtClean="0"/>
              <a:t> Bireysel </a:t>
            </a:r>
            <a:r>
              <a:rPr lang="tr-TR" sz="2400" dirty="0"/>
              <a:t>başvuruda, kanun yolunda gözetilmesi gereken hususlarda inceleme yapılamaz.</a:t>
            </a:r>
          </a:p>
          <a:p>
            <a:pPr marL="0" indent="0" algn="just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4011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20"/>
            <a:ext cx="10058400" cy="843338"/>
          </a:xfrm>
        </p:spPr>
        <p:txBody>
          <a:bodyPr>
            <a:noAutofit/>
          </a:bodyPr>
          <a:lstStyle/>
          <a:p>
            <a:r>
              <a:rPr lang="tr-TR" sz="3600" b="1" dirty="0" smtClean="0"/>
              <a:t>Bireysel Başvurunun </a:t>
            </a:r>
            <a:r>
              <a:rPr lang="tr-TR" sz="3600" b="1" dirty="0" smtClean="0"/>
              <a:t>Nitelikleri - I</a:t>
            </a:r>
            <a:endParaRPr lang="tr-TR" sz="1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349829"/>
            <a:ext cx="10058400" cy="4519265"/>
          </a:xfrm>
        </p:spPr>
        <p:txBody>
          <a:bodyPr>
            <a:normAutofit/>
          </a:bodyPr>
          <a:lstStyle/>
          <a:p>
            <a:pPr algn="just"/>
            <a:r>
              <a:rPr lang="tr-TR" sz="2600" b="1" dirty="0" smtClean="0">
                <a:solidFill>
                  <a:srgbClr val="FF6600"/>
                </a:solidFill>
              </a:rPr>
              <a:t>Bireysel Başvuru Olağanüstü ve İstisnai Nitelikte Bir Hak Arama Yoludur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sz="2600" b="1" dirty="0"/>
              <a:t> Bireysel başvuru Anayasa’da belirtilen hakları </a:t>
            </a:r>
            <a:r>
              <a:rPr lang="tr-TR" sz="2600" b="1" dirty="0" smtClean="0"/>
              <a:t>ihlal </a:t>
            </a:r>
            <a:r>
              <a:rPr lang="tr-TR" sz="2600" b="1" dirty="0"/>
              <a:t>edilenlere tanınan özel bir hak arama </a:t>
            </a:r>
            <a:r>
              <a:rPr lang="tr-TR" sz="2600" b="1" dirty="0" smtClean="0"/>
              <a:t>yoludur.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tr-TR" sz="2200" dirty="0" smtClean="0"/>
              <a:t> </a:t>
            </a:r>
            <a:r>
              <a:rPr lang="tr-TR" sz="2400" dirty="0" smtClean="0"/>
              <a:t>Bireysel başvuru, maddî uyuşmazlıkta «haklı» veya «haksız» olmaktan bağımsız şekilde işleyen bir temel hak yargısıdır. 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tr-TR" sz="2400" dirty="0"/>
              <a:t> </a:t>
            </a:r>
            <a:r>
              <a:rPr lang="tr-TR" sz="2400" dirty="0" smtClean="0"/>
              <a:t>Bireysel başvurunun sonuçları, kişinin tarafı olduğu ve temel hak ihlâlinin ortaya çıktığı uyuşmazlıkta, derece mahkemeleri önündeki yargılamanın sonucundan bağımsızdır.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293065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20"/>
            <a:ext cx="10058400" cy="843338"/>
          </a:xfrm>
        </p:spPr>
        <p:txBody>
          <a:bodyPr>
            <a:noAutofit/>
          </a:bodyPr>
          <a:lstStyle/>
          <a:p>
            <a:r>
              <a:rPr lang="tr-TR" sz="3600" b="1" dirty="0" smtClean="0"/>
              <a:t>Bireysel Başvurunun </a:t>
            </a:r>
            <a:r>
              <a:rPr lang="tr-TR" sz="3600" b="1" dirty="0" smtClean="0"/>
              <a:t>Nitelikleri - II</a:t>
            </a:r>
            <a:endParaRPr lang="tr-TR" sz="1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349829"/>
            <a:ext cx="10058400" cy="4519265"/>
          </a:xfrm>
        </p:spPr>
        <p:txBody>
          <a:bodyPr>
            <a:normAutofit/>
          </a:bodyPr>
          <a:lstStyle/>
          <a:p>
            <a:pPr algn="just"/>
            <a:r>
              <a:rPr lang="tr-TR" sz="2400" b="1" dirty="0" smtClean="0">
                <a:solidFill>
                  <a:srgbClr val="FF6600"/>
                </a:solidFill>
              </a:rPr>
              <a:t>Bireysel </a:t>
            </a:r>
            <a:r>
              <a:rPr lang="tr-TR" sz="2400" b="1" dirty="0">
                <a:solidFill>
                  <a:srgbClr val="FF6600"/>
                </a:solidFill>
              </a:rPr>
              <a:t>Başvurunun Amacı Temel Hak </a:t>
            </a:r>
            <a:r>
              <a:rPr lang="tr-TR" sz="2400" b="1" dirty="0" smtClean="0">
                <a:solidFill>
                  <a:srgbClr val="FF6600"/>
                </a:solidFill>
              </a:rPr>
              <a:t>İhlâllerini </a:t>
            </a:r>
            <a:r>
              <a:rPr lang="tr-TR" sz="2400" b="1" dirty="0">
                <a:solidFill>
                  <a:srgbClr val="FF6600"/>
                </a:solidFill>
              </a:rPr>
              <a:t>Ortadan </a:t>
            </a:r>
            <a:r>
              <a:rPr lang="tr-TR" sz="2400" b="1" dirty="0" smtClean="0">
                <a:solidFill>
                  <a:srgbClr val="FF6600"/>
                </a:solidFill>
              </a:rPr>
              <a:t>Kaldırmaktır </a:t>
            </a:r>
          </a:p>
          <a:p>
            <a:pPr algn="just"/>
            <a:r>
              <a:rPr lang="tr-TR" sz="2600" b="1" dirty="0" smtClean="0"/>
              <a:t>Bireysel </a:t>
            </a:r>
            <a:r>
              <a:rPr lang="tr-TR" sz="2600" b="1" dirty="0"/>
              <a:t>başvurunun varlık nedeni, Anayasa’da </a:t>
            </a:r>
            <a:r>
              <a:rPr lang="tr-TR" sz="2600" b="1" dirty="0" smtClean="0"/>
              <a:t>güvence </a:t>
            </a:r>
            <a:r>
              <a:rPr lang="tr-TR" sz="2600" b="1" dirty="0"/>
              <a:t>altına alınan temel hak ve özgürlüklerin ihlal </a:t>
            </a:r>
            <a:r>
              <a:rPr lang="tr-TR" sz="2600" b="1" dirty="0" smtClean="0"/>
              <a:t>edilmesini </a:t>
            </a:r>
            <a:r>
              <a:rPr lang="tr-TR" sz="2600" b="1" dirty="0"/>
              <a:t>önlemek; ihlal gerçekleşmişse ihlali ve sonuçlarını </a:t>
            </a:r>
            <a:r>
              <a:rPr lang="tr-TR" sz="2600" b="1" dirty="0" smtClean="0"/>
              <a:t>ortadan </a:t>
            </a:r>
            <a:r>
              <a:rPr lang="tr-TR" sz="2600" b="1" dirty="0"/>
              <a:t>kaldırmaktır.</a:t>
            </a:r>
            <a:r>
              <a:rPr lang="tr-TR" sz="2600" b="1" dirty="0" smtClean="0"/>
              <a:t> 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tr-TR" sz="2400" dirty="0" smtClean="0"/>
              <a:t> Bireysel başvuru, «ihtiyati tedbir» talebine konu olan istisnai haller haricinde, başvuru üzerine çalışan bir hak koruma yöntemidir.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tr-TR" sz="2400" dirty="0"/>
              <a:t> </a:t>
            </a:r>
            <a:r>
              <a:rPr lang="tr-TR" sz="2400" dirty="0" smtClean="0"/>
              <a:t>Bireysel başvurunun «sübjektif etkisi», başvurucu yönünden temel hak ihlâlinin ortadan kaldırılmasını ifade eder.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tr-TR" sz="2400" dirty="0"/>
              <a:t> </a:t>
            </a:r>
            <a:r>
              <a:rPr lang="tr-TR" sz="2400" dirty="0" smtClean="0"/>
              <a:t>Bununla birlikte, bireysel başvurunun «objektif etkisinden», yani aynı ihlâllerin benzer olaylarda başka kişiler yönünden tekrarlanmaması yükümlülüğü yükleyen boyutlarından da söz etmek gerekir.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29225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20"/>
            <a:ext cx="10058400" cy="843338"/>
          </a:xfrm>
        </p:spPr>
        <p:txBody>
          <a:bodyPr>
            <a:noAutofit/>
          </a:bodyPr>
          <a:lstStyle/>
          <a:p>
            <a:r>
              <a:rPr lang="tr-TR" sz="3600" b="1" dirty="0" smtClean="0"/>
              <a:t>Bireysel Başvurunun </a:t>
            </a:r>
            <a:r>
              <a:rPr lang="tr-TR" sz="3600" b="1" dirty="0" smtClean="0"/>
              <a:t>Nitelikleri - III</a:t>
            </a:r>
            <a:endParaRPr lang="tr-TR" sz="1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349829"/>
            <a:ext cx="10058400" cy="4519265"/>
          </a:xfrm>
        </p:spPr>
        <p:txBody>
          <a:bodyPr>
            <a:normAutofit/>
          </a:bodyPr>
          <a:lstStyle/>
          <a:p>
            <a:pPr algn="just"/>
            <a:r>
              <a:rPr lang="tr-TR" sz="2400" b="1" dirty="0" smtClean="0">
                <a:solidFill>
                  <a:srgbClr val="FF6600"/>
                </a:solidFill>
              </a:rPr>
              <a:t>Bireysel Başvuru Kamu Gününden Kaynaklanan İşlemlere Karşı Yapılır</a:t>
            </a:r>
          </a:p>
          <a:p>
            <a:pPr algn="just"/>
            <a:r>
              <a:rPr lang="tr-TR" sz="2600" b="1" dirty="0"/>
              <a:t>Bireysel başvuru kural olarak </a:t>
            </a:r>
            <a:r>
              <a:rPr lang="tr-TR" sz="2600" b="1" dirty="0" smtClean="0"/>
              <a:t>«kamu gücünden» kaynaklanan </a:t>
            </a:r>
            <a:r>
              <a:rPr lang="tr-TR" sz="2600" b="1" dirty="0"/>
              <a:t>işlemlerine </a:t>
            </a:r>
            <a:r>
              <a:rPr lang="tr-TR" sz="2600" b="1" dirty="0" smtClean="0"/>
              <a:t>karşı </a:t>
            </a:r>
            <a:r>
              <a:rPr lang="tr-TR" sz="2600" b="1" dirty="0"/>
              <a:t>yapılır. </a:t>
            </a:r>
            <a:endParaRPr lang="tr-TR" sz="2400" dirty="0" smtClean="0"/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tr-TR" sz="2400" dirty="0"/>
              <a:t> </a:t>
            </a:r>
            <a:r>
              <a:rPr lang="tr-TR" sz="2400" dirty="0" smtClean="0"/>
              <a:t>Bireysel </a:t>
            </a:r>
            <a:r>
              <a:rPr lang="tr-TR" sz="2400" dirty="0"/>
              <a:t>başvurunun amacı, devlet karşısında </a:t>
            </a:r>
            <a:r>
              <a:rPr lang="tr-TR" sz="2400" dirty="0" smtClean="0"/>
              <a:t>avantajsız ve güçsüz durumda olan kişilerin temel haklarını garanti altına almaktır.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tr-TR" sz="2400" dirty="0"/>
              <a:t> </a:t>
            </a:r>
            <a:r>
              <a:rPr lang="tr-TR" sz="2400" dirty="0" smtClean="0"/>
              <a:t>Kamu gücü kavramından anlaşılması gereken şey; Devlet tüzel kişiliği içinde yer alan yasama, yürütme ve yargı organları ile bu organlara tâbi olan merciler ile yerinden yönetim kuruluşlarıdır.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tr-TR" sz="2400" dirty="0"/>
              <a:t> </a:t>
            </a:r>
            <a:r>
              <a:rPr lang="tr-TR" sz="2400" dirty="0" smtClean="0"/>
              <a:t>Bununla birlikte, kamunun yükümlülüklerini özel kişi yada kurumlara devrettiği durumlarda Devlet, bu kişilerin eylemleri nedeniyle ortaya çıkan zararlardan da sorumlu tutulabilecektir.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938468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20"/>
            <a:ext cx="10058400" cy="843338"/>
          </a:xfrm>
        </p:spPr>
        <p:txBody>
          <a:bodyPr>
            <a:noAutofit/>
          </a:bodyPr>
          <a:lstStyle/>
          <a:p>
            <a:r>
              <a:rPr lang="tr-TR" sz="3600" b="1" dirty="0" smtClean="0"/>
              <a:t>Bireysel Başvurunun </a:t>
            </a:r>
            <a:r>
              <a:rPr lang="tr-TR" sz="3600" b="1" dirty="0" smtClean="0"/>
              <a:t>Nitelikleri - IV</a:t>
            </a:r>
            <a:endParaRPr lang="tr-TR" sz="1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349829"/>
            <a:ext cx="10058400" cy="451926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sz="3700" b="1" dirty="0">
                <a:solidFill>
                  <a:srgbClr val="FF6600"/>
                </a:solidFill>
              </a:rPr>
              <a:t> </a:t>
            </a:r>
            <a:r>
              <a:rPr lang="tr-TR" sz="3700" b="1" dirty="0" smtClean="0">
                <a:solidFill>
                  <a:srgbClr val="FF6600"/>
                </a:solidFill>
              </a:rPr>
              <a:t> </a:t>
            </a:r>
            <a:r>
              <a:rPr lang="tr-TR" sz="2800" b="1" dirty="0" smtClean="0">
                <a:solidFill>
                  <a:srgbClr val="FF6600"/>
                </a:solidFill>
              </a:rPr>
              <a:t>Bireysel </a:t>
            </a:r>
            <a:r>
              <a:rPr lang="tr-TR" sz="2800" b="1" dirty="0">
                <a:solidFill>
                  <a:srgbClr val="FF6600"/>
                </a:solidFill>
              </a:rPr>
              <a:t>başvuru, ikincil nitelikte bir kanun yoludur</a:t>
            </a:r>
            <a:endParaRPr lang="tr-TR" sz="2800" b="1" dirty="0" smtClean="0">
              <a:solidFill>
                <a:srgbClr val="FF6600"/>
              </a:solidFill>
            </a:endParaRPr>
          </a:p>
          <a:p>
            <a:pPr algn="just"/>
            <a:r>
              <a:rPr lang="tr-TR" sz="2800" b="1" dirty="0" smtClean="0"/>
              <a:t>İnsan </a:t>
            </a:r>
            <a:r>
              <a:rPr lang="tr-TR" sz="2800" b="1" dirty="0"/>
              <a:t>hakları ihlallerinin önlenmesi, </a:t>
            </a:r>
            <a:r>
              <a:rPr lang="tr-TR" sz="2800" b="1" dirty="0" smtClean="0"/>
              <a:t>Anayasa Mahkemesi’nden önce, tüm </a:t>
            </a:r>
            <a:r>
              <a:rPr lang="tr-TR" sz="2800" b="1" dirty="0"/>
              <a:t>idare ve </a:t>
            </a:r>
            <a:r>
              <a:rPr lang="tr-TR" sz="2800" b="1" dirty="0" smtClean="0"/>
              <a:t>yargı </a:t>
            </a:r>
            <a:r>
              <a:rPr lang="tr-TR" sz="2800" b="1" dirty="0"/>
              <a:t>mercilerinin görevidir. </a:t>
            </a:r>
            <a:endParaRPr lang="tr-TR" sz="2800" dirty="0" smtClean="0"/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tr-TR" sz="2400" dirty="0" smtClean="0"/>
              <a:t> </a:t>
            </a:r>
            <a:r>
              <a:rPr lang="tr-TR" sz="2600" dirty="0" smtClean="0"/>
              <a:t>İdare organları ve </a:t>
            </a:r>
            <a:r>
              <a:rPr lang="tr-TR" sz="2600" dirty="0"/>
              <a:t>yargı </a:t>
            </a:r>
            <a:r>
              <a:rPr lang="tr-TR" sz="2600" dirty="0" smtClean="0"/>
              <a:t>makamları, çoğunlukla temel hak ihlâlinin gerçekleşmesine neden olan yerlerdir. Bu sebeple, bu organ ve makamların öncelikle hak ihlâllerinden «kaçınmaları» beklenir.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tr-TR" sz="2600" dirty="0"/>
              <a:t> </a:t>
            </a:r>
            <a:r>
              <a:rPr lang="tr-TR" sz="2600" dirty="0" smtClean="0"/>
              <a:t>Ortaya çıkan somut </a:t>
            </a:r>
            <a:r>
              <a:rPr lang="tr-TR" sz="2600" dirty="0"/>
              <a:t>hak ihlallerinin </a:t>
            </a:r>
            <a:r>
              <a:rPr lang="tr-TR" sz="2600" dirty="0" smtClean="0"/>
              <a:t>önlenmesi bakımından, bu organ ve makamlar, ellerinden araçların niteliği ve ihlâl mağduru kişilere olan yakınlıkları bakımından daha etkin bir konumdadırlar.</a:t>
            </a:r>
            <a:endParaRPr lang="tr-TR" sz="2600" dirty="0"/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tr-TR" sz="2600" dirty="0" smtClean="0"/>
              <a:t> Bu durum, aynı zamanda kişilere de ilave bir yükümlülük yüklemektedir: Temel haklarının ihlâl edildiğini ileri süren kişiler, söz </a:t>
            </a:r>
            <a:r>
              <a:rPr lang="tr-TR" sz="2600" dirty="0"/>
              <a:t>konusu </a:t>
            </a:r>
            <a:r>
              <a:rPr lang="tr-TR" sz="2600" dirty="0" smtClean="0"/>
              <a:t>şikâyetlerini Anayasa Mahkemesi’nden önce bu organ ve makamlar önünde dile getirmeli ve çözüm aramalıdırlar. 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9169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9051" y="351920"/>
            <a:ext cx="10058400" cy="843338"/>
          </a:xfrm>
        </p:spPr>
        <p:txBody>
          <a:bodyPr>
            <a:noAutofit/>
          </a:bodyPr>
          <a:lstStyle/>
          <a:p>
            <a:r>
              <a:rPr lang="tr-TR" sz="3600" b="1" dirty="0" smtClean="0"/>
              <a:t>Bireysel Başvurunun </a:t>
            </a:r>
            <a:r>
              <a:rPr lang="tr-TR" sz="3600" b="1" dirty="0" smtClean="0"/>
              <a:t>Nitelikleri - V</a:t>
            </a:r>
            <a:endParaRPr lang="tr-TR" sz="1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195259"/>
            <a:ext cx="10058400" cy="46738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700" b="1" dirty="0">
                <a:solidFill>
                  <a:srgbClr val="FF6600"/>
                </a:solidFill>
              </a:rPr>
              <a:t> </a:t>
            </a:r>
            <a:r>
              <a:rPr lang="tr-TR" sz="3700" b="1" dirty="0" smtClean="0">
                <a:solidFill>
                  <a:srgbClr val="FF6600"/>
                </a:solidFill>
              </a:rPr>
              <a:t> </a:t>
            </a:r>
            <a:r>
              <a:rPr lang="tr-TR" sz="2600" b="1" dirty="0" smtClean="0">
                <a:solidFill>
                  <a:srgbClr val="FF6600"/>
                </a:solidFill>
              </a:rPr>
              <a:t>Bireysel </a:t>
            </a:r>
            <a:r>
              <a:rPr lang="tr-TR" sz="2600" b="1" dirty="0">
                <a:solidFill>
                  <a:srgbClr val="FF6600"/>
                </a:solidFill>
              </a:rPr>
              <a:t>başvuru, </a:t>
            </a:r>
            <a:r>
              <a:rPr lang="tr-TR" sz="2600" b="1" dirty="0" smtClean="0">
                <a:solidFill>
                  <a:srgbClr val="FF6600"/>
                </a:solidFill>
              </a:rPr>
              <a:t>bir «Kanun Yolu» değildir.</a:t>
            </a:r>
          </a:p>
          <a:p>
            <a:pPr algn="just"/>
            <a:r>
              <a:rPr lang="tr-TR" sz="2600" b="1" dirty="0" smtClean="0"/>
              <a:t>Bireysel </a:t>
            </a:r>
            <a:r>
              <a:rPr lang="tr-TR" sz="2600" b="1" dirty="0"/>
              <a:t>başvuru, </a:t>
            </a:r>
            <a:r>
              <a:rPr lang="tr-TR" sz="2600" b="1" dirty="0" smtClean="0"/>
              <a:t>bir </a:t>
            </a:r>
            <a:r>
              <a:rPr lang="tr-TR" sz="2600" b="1" dirty="0"/>
              <a:t>istinaf ya da temyiz </a:t>
            </a:r>
            <a:r>
              <a:rPr lang="tr-TR" sz="2600" b="1" dirty="0" smtClean="0"/>
              <a:t>incelemesi gibi düşünülmemelidir. 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tr-TR" sz="2600" dirty="0" smtClean="0"/>
              <a:t> </a:t>
            </a:r>
            <a:r>
              <a:rPr lang="tr-TR" sz="2400" dirty="0" smtClean="0"/>
              <a:t>En sık rastlanan yanlışlardan biri, başvurucuların istinaf veya temyiz kanun yolunda ileri sürmeleri gereken iddiaları Anayasa Mahkemesi’nin önüne taşımalarıdır.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tr-TR" sz="2400" dirty="0" smtClean="0"/>
              <a:t> Bu gibi hallerde Anayasa Mahkemesi, görevinin derece mahkemelerindeki yargılama </a:t>
            </a:r>
            <a:r>
              <a:rPr lang="tr-TR" sz="2400" dirty="0"/>
              <a:t>esnasında ortaya </a:t>
            </a:r>
            <a:r>
              <a:rPr lang="tr-TR" sz="2400" dirty="0" smtClean="0"/>
              <a:t>her </a:t>
            </a:r>
            <a:r>
              <a:rPr lang="tr-TR" sz="2400" dirty="0"/>
              <a:t>türlü hukuka </a:t>
            </a:r>
            <a:r>
              <a:rPr lang="tr-TR" sz="2400" dirty="0" smtClean="0"/>
              <a:t>aykırılığı çözmek olmadığını titizlikle ifade etmektedir.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tr-TR" sz="2400" dirty="0"/>
              <a:t> </a:t>
            </a:r>
            <a:r>
              <a:rPr lang="tr-TR" sz="2400" dirty="0" smtClean="0"/>
              <a:t>Anayasa Mahkemesi, kendisinin bir «süper temyiz mahkemesi» olmadığını vurgulamaktadır.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72304299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344</TotalTime>
  <Words>585</Words>
  <Application>Microsoft Office PowerPoint</Application>
  <PresentationFormat>Geniş ekran</PresentationFormat>
  <Paragraphs>36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Calibri</vt:lpstr>
      <vt:lpstr>Calibri Light</vt:lpstr>
      <vt:lpstr>Wingdings</vt:lpstr>
      <vt:lpstr>Geçmişe bakış</vt:lpstr>
      <vt:lpstr>III. Bireysel Başvurunun Kapsamı ve Nitelikleri</vt:lpstr>
      <vt:lpstr>Bireysel Başvurunun Kapsamı</vt:lpstr>
      <vt:lpstr>Bireysel Başvurunun Nitelikleri - I</vt:lpstr>
      <vt:lpstr>Bireysel Başvurunun Nitelikleri - II</vt:lpstr>
      <vt:lpstr>Bireysel Başvurunun Nitelikleri - III</vt:lpstr>
      <vt:lpstr>Bireysel Başvurunun Nitelikleri - IV</vt:lpstr>
      <vt:lpstr>Bireysel Başvurunun Nitelikleri - V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Anayasa Hukuku Açısından «Devlet» ve Devletin Farklı Örgütleniş Biçimleri</dc:title>
  <dc:creator>Windows Kullanıcısı</dc:creator>
  <cp:lastModifiedBy>Windows Kullanıcısı</cp:lastModifiedBy>
  <cp:revision>37</cp:revision>
  <dcterms:created xsi:type="dcterms:W3CDTF">2018-02-26T12:01:36Z</dcterms:created>
  <dcterms:modified xsi:type="dcterms:W3CDTF">2018-03-09T16:02:09Z</dcterms:modified>
</cp:coreProperties>
</file>