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35"/>
  </p:notesMasterIdLst>
  <p:sldIdLst>
    <p:sldId id="256" r:id="rId2"/>
    <p:sldId id="289" r:id="rId3"/>
    <p:sldId id="296" r:id="rId4"/>
    <p:sldId id="297" r:id="rId5"/>
    <p:sldId id="301" r:id="rId6"/>
    <p:sldId id="323" r:id="rId7"/>
    <p:sldId id="304" r:id="rId8"/>
    <p:sldId id="271" r:id="rId9"/>
    <p:sldId id="299" r:id="rId10"/>
    <p:sldId id="300" r:id="rId11"/>
    <p:sldId id="306" r:id="rId12"/>
    <p:sldId id="325" r:id="rId13"/>
    <p:sldId id="291" r:id="rId14"/>
    <p:sldId id="324" r:id="rId15"/>
    <p:sldId id="326" r:id="rId16"/>
    <p:sldId id="329" r:id="rId17"/>
    <p:sldId id="310" r:id="rId18"/>
    <p:sldId id="305" r:id="rId19"/>
    <p:sldId id="330" r:id="rId20"/>
    <p:sldId id="331" r:id="rId21"/>
    <p:sldId id="332" r:id="rId22"/>
    <p:sldId id="333" r:id="rId23"/>
    <p:sldId id="334" r:id="rId24"/>
    <p:sldId id="335" r:id="rId25"/>
    <p:sldId id="336" r:id="rId26"/>
    <p:sldId id="337" r:id="rId27"/>
    <p:sldId id="338" r:id="rId28"/>
    <p:sldId id="347" r:id="rId29"/>
    <p:sldId id="348" r:id="rId30"/>
    <p:sldId id="342" r:id="rId31"/>
    <p:sldId id="343" r:id="rId32"/>
    <p:sldId id="344" r:id="rId33"/>
    <p:sldId id="346" r:id="rId3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8126"/>
    <a:srgbClr val="A18560"/>
    <a:srgbClr val="920000"/>
    <a:srgbClr val="660A12"/>
    <a:srgbClr val="DFEFF1"/>
    <a:srgbClr val="333399"/>
    <a:srgbClr val="F5F5F5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1552" y="-104"/>
      </p:cViewPr>
      <p:guideLst>
        <p:guide orient="horz" pos="2170"/>
        <p:guide pos="28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buFont typeface="Arial" charset="0"/>
              <a:buNone/>
              <a:defRPr kumimoji="1" sz="1200"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 smtClean="0"/>
            </a:lvl1pPr>
          </a:lstStyle>
          <a:p>
            <a:pPr>
              <a:defRPr/>
            </a:pPr>
            <a:fld id="{64E82A9B-6ADF-45B7-8E73-277022513F0D}" type="datetimeFigureOut">
              <a:rPr lang="zh-CN" altLang="en-US"/>
              <a:pPr>
                <a:defRPr/>
              </a:pPr>
              <a:t>15/10/11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二级</a:t>
            </a:r>
          </a:p>
          <a:p>
            <a:pPr lvl="2"/>
            <a:r>
              <a:rPr lang="zh-CN" altLang="en-US" noProof="0" smtClean="0"/>
              <a:t>三级</a:t>
            </a:r>
          </a:p>
          <a:p>
            <a:pPr lvl="3"/>
            <a:r>
              <a:rPr lang="zh-CN" altLang="en-US" noProof="0" smtClean="0"/>
              <a:t>四级</a:t>
            </a:r>
          </a:p>
          <a:p>
            <a:pPr lvl="4"/>
            <a:r>
              <a:rPr lang="zh-CN" altLang="en-US" noProof="0" smtClean="0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buFont typeface="Arial" charset="0"/>
              <a:buNone/>
              <a:defRPr kumimoji="1" sz="1200"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 smtClean="0"/>
            </a:lvl1pPr>
          </a:lstStyle>
          <a:p>
            <a:pPr>
              <a:defRPr/>
            </a:pPr>
            <a:fld id="{7763B8FF-4B36-4E78-9D48-B86E8150A3A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8421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宋体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7892" name="幻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486454B-7F10-49A2-9DCE-8684FD2ADF0B}" type="slidenum">
              <a:rPr lang="zh-CN" altLang="en-US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8916" name="幻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9CC2BCF-34A1-4184-8263-CA5F1C982360}" type="slidenum">
              <a:rPr lang="zh-CN" altLang="en-US"/>
              <a:pPr/>
              <a:t>20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主题背景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3"/>
          <p:cNvGrpSpPr>
            <a:grpSpLocks/>
          </p:cNvGrpSpPr>
          <p:nvPr userDrawn="1"/>
        </p:nvGrpSpPr>
        <p:grpSpPr bwMode="auto">
          <a:xfrm>
            <a:off x="1981200" y="0"/>
            <a:ext cx="3505200" cy="6858000"/>
            <a:chOff x="0" y="0"/>
            <a:chExt cx="2208" cy="4320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1776" cy="432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buFont typeface="Arial" charset="0"/>
                <a:buNone/>
                <a:defRPr/>
              </a:pPr>
              <a:endParaRPr lang="zh-CN" altLang="en-US">
                <a:latin typeface="Arial" charset="0"/>
                <a:ea typeface="宋体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32" y="0"/>
              <a:ext cx="1344" cy="432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buFont typeface="Arial" charset="0"/>
                <a:buNone/>
                <a:defRPr/>
              </a:pPr>
              <a:endParaRPr lang="zh-CN" altLang="en-US">
                <a:latin typeface="Arial" charset="0"/>
                <a:ea typeface="宋体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864" y="0"/>
              <a:ext cx="912" cy="432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buFont typeface="Arial" charset="0"/>
                <a:buNone/>
                <a:defRPr/>
              </a:pPr>
              <a:endParaRPr lang="zh-CN" altLang="en-US">
                <a:latin typeface="Arial" charset="0"/>
                <a:ea typeface="宋体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296" y="0"/>
              <a:ext cx="912" cy="432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buFont typeface="Arial" charset="0"/>
                <a:buNone/>
                <a:defRPr/>
              </a:pPr>
              <a:endParaRPr lang="zh-CN" altLang="en-US">
                <a:latin typeface="Arial" charset="0"/>
                <a:ea typeface="宋体" charset="0"/>
              </a:endParaRPr>
            </a:p>
          </p:txBody>
        </p:sp>
      </p:grpSp>
      <p:sp>
        <p:nvSpPr>
          <p:cNvPr id="205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3414713" y="2265363"/>
            <a:ext cx="3933825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5418138" y="4845050"/>
            <a:ext cx="3506787" cy="703263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C499BFB-D161-43FB-8CE5-9992582DA16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077E1-5E08-4273-B661-829E10E8A5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5EE96-D01F-4F29-96E2-79906E4DE51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、文本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88757-C540-4048-96CD-8347C70FB2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BC1EE-4AB6-40A0-8E4A-47437C0D0B1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B4407-FD57-4379-889E-8B2DB6C286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F9F20-86F8-4175-AB78-D33EF039151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85218-623F-44CB-A1AF-69D5527A00C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B5B1A-6708-423D-9F99-902915A561D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BEA4D-621A-4F38-B51F-BEDD39629F7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33CA43-95F0-4BB2-81B2-7397C78E4B4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BC96A-2E2E-473F-A0AA-3B14AEC7CF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378575"/>
            <a:ext cx="9144000" cy="4794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2">
                  <a:alpha val="5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pic>
        <p:nvPicPr>
          <p:cNvPr id="1027" name="Picture 3" descr="花纹1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3013" y="5126038"/>
            <a:ext cx="1550987" cy="173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6588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2">
                  <a:alpha val="5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en-US" altLang="zh-CN" smtClean="0"/>
          </a:p>
          <a:p>
            <a:pPr lvl="1"/>
            <a:r>
              <a:rPr lang="zh-CN" altLang="en-US" smtClean="0"/>
              <a:t>第二级</a:t>
            </a:r>
            <a:endParaRPr lang="en-US" altLang="zh-CN" smtClean="0"/>
          </a:p>
          <a:p>
            <a:pPr lvl="2"/>
            <a:r>
              <a:rPr lang="zh-CN" altLang="en-US" smtClean="0"/>
              <a:t>第三级</a:t>
            </a:r>
            <a:endParaRPr lang="en-US" altLang="zh-CN" smtClean="0"/>
          </a:p>
          <a:p>
            <a:pPr lvl="3"/>
            <a:r>
              <a:rPr lang="zh-CN" altLang="en-US" smtClean="0"/>
              <a:t>第四级</a:t>
            </a:r>
            <a:endParaRPr lang="en-US" altLang="zh-CN" smtClean="0"/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Arial" charset="0"/>
              <a:buNone/>
              <a:defRPr sz="1400">
                <a:latin typeface="Arial" charset="0"/>
                <a:ea typeface="宋体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buFont typeface="Arial" charset="0"/>
              <a:buNone/>
              <a:defRPr sz="1400">
                <a:latin typeface="Arial" charset="0"/>
                <a:ea typeface="宋体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B280D89-B8E9-4CF0-B45F-F0143F4721D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宋体" charset="0"/>
          <a:cs typeface="宋体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宋体" charset="0"/>
          <a:cs typeface="宋体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宋体" charset="0"/>
          <a:cs typeface="宋体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宋体" charset="0"/>
          <a:cs typeface="宋体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0"/>
          <a:cs typeface="宋体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0"/>
          <a:cs typeface="宋体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0"/>
          <a:cs typeface="宋体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0"/>
          <a:cs typeface="宋体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12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9"/>
          <p:cNvSpPr>
            <a:spLocks noChangeArrowheads="1"/>
          </p:cNvSpPr>
          <p:nvPr/>
        </p:nvSpPr>
        <p:spPr bwMode="auto">
          <a:xfrm>
            <a:off x="5816600" y="138113"/>
            <a:ext cx="2771775" cy="679450"/>
          </a:xfrm>
          <a:prstGeom prst="roundRect">
            <a:avLst>
              <a:gd name="adj" fmla="val 13292"/>
            </a:avLst>
          </a:prstGeom>
          <a:solidFill>
            <a:schemeClr val="bg1"/>
          </a:solidFill>
          <a:ln w="57150" cmpd="dbl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5913" y="3028950"/>
            <a:ext cx="7037387" cy="1470025"/>
          </a:xfrm>
          <a:extLst/>
        </p:spPr>
        <p:txBody>
          <a:bodyPr/>
          <a:lstStyle/>
          <a:p>
            <a:pPr eaLnBrk="1" hangingPunct="1">
              <a:defRPr/>
            </a:pPr>
            <a:r>
              <a:rPr kumimoji="0" lang="zh-CN" alt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第十六课</a:t>
            </a:r>
            <a:r>
              <a:rPr kumimoji="0" lang="en-US" altLang="zh-CN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 </a:t>
            </a:r>
            <a:br>
              <a:rPr kumimoji="0" lang="en-US" altLang="zh-CN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</a:br>
            <a:r>
              <a:rPr kumimoji="0" lang="zh-CN" altLang="en-US" sz="1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/>
            </a:r>
            <a:br>
              <a:rPr kumimoji="0" lang="zh-CN" altLang="en-US" sz="1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</a:br>
            <a:r>
              <a:rPr kumimoji="0" lang="zh-CN" alt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我把这事儿忘了</a:t>
            </a:r>
          </a:p>
        </p:txBody>
      </p:sp>
      <p:sp>
        <p:nvSpPr>
          <p:cNvPr id="3076" name="Rectangle 4"/>
          <p:cNvSpPr>
            <a:spLocks noGrp="1" noChangeArrowheads="1"/>
          </p:cNvSpPr>
          <p:nvPr/>
        </p:nvSpPr>
        <p:spPr bwMode="auto">
          <a:xfrm>
            <a:off x="5618163" y="219075"/>
            <a:ext cx="313848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>
                <a:latin typeface="华文隶书" pitchFamily="2" charset="-122"/>
                <a:ea typeface="华文隶书" pitchFamily="2" charset="-122"/>
              </a:rPr>
              <a:t>新实用汉语课本</a:t>
            </a:r>
            <a:r>
              <a:rPr lang="en-US" altLang="zh-CN">
                <a:latin typeface="华文隶书" pitchFamily="2" charset="-122"/>
                <a:ea typeface="华文隶书" pitchFamily="2" charset="-122"/>
              </a:rPr>
              <a:t> 2  </a:t>
            </a:r>
          </a:p>
          <a:p>
            <a:pPr algn="ctr">
              <a:buFontTx/>
              <a:buNone/>
            </a:pPr>
            <a:r>
              <a:rPr lang="en-US" altLang="zh-CN">
                <a:latin typeface="华文隶书" pitchFamily="2" charset="-122"/>
                <a:ea typeface="华文隶书" pitchFamily="2" charset="-122"/>
              </a:rPr>
              <a:t>New Practical Chinese Reader</a:t>
            </a:r>
            <a:endParaRPr lang="zh-CN" altLang="en-US">
              <a:latin typeface="华文隶书" pitchFamily="2" charset="-122"/>
              <a:ea typeface="华文隶书" pitchFamily="2" charset="-122"/>
            </a:endParaRPr>
          </a:p>
        </p:txBody>
      </p:sp>
      <p:grpSp>
        <p:nvGrpSpPr>
          <p:cNvPr id="3077" name="Group 21"/>
          <p:cNvGrpSpPr>
            <a:grpSpLocks/>
          </p:cNvGrpSpPr>
          <p:nvPr/>
        </p:nvGrpSpPr>
        <p:grpSpPr bwMode="auto">
          <a:xfrm>
            <a:off x="6148388" y="244475"/>
            <a:ext cx="2147887" cy="290513"/>
            <a:chOff x="0" y="0"/>
            <a:chExt cx="2932" cy="452"/>
          </a:xfrm>
        </p:grpSpPr>
        <p:sp>
          <p:nvSpPr>
            <p:cNvPr id="3078" name="Line 22"/>
            <p:cNvSpPr>
              <a:spLocks noChangeShapeType="1"/>
            </p:cNvSpPr>
            <p:nvPr/>
          </p:nvSpPr>
          <p:spPr bwMode="auto">
            <a:xfrm>
              <a:off x="154" y="373"/>
              <a:ext cx="2568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pic>
          <p:nvPicPr>
            <p:cNvPr id="3079" name="Picture 23" descr="小花纹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36000"/>
            </a:blip>
            <a:srcRect/>
            <a:stretch>
              <a:fillRect/>
            </a:stretch>
          </p:blipFill>
          <p:spPr bwMode="auto">
            <a:xfrm rot="2103816" flipH="1">
              <a:off x="2650" y="0"/>
              <a:ext cx="282" cy="3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080" name="Group 24"/>
            <p:cNvGrpSpPr>
              <a:grpSpLocks/>
            </p:cNvGrpSpPr>
            <p:nvPr/>
          </p:nvGrpSpPr>
          <p:grpSpPr bwMode="auto">
            <a:xfrm>
              <a:off x="0" y="246"/>
              <a:ext cx="199" cy="206"/>
              <a:chOff x="0" y="0"/>
              <a:chExt cx="341" cy="341"/>
            </a:xfrm>
          </p:grpSpPr>
          <p:sp>
            <p:nvSpPr>
              <p:cNvPr id="3081" name="Oval 25"/>
              <p:cNvSpPr>
                <a:spLocks noChangeArrowheads="1"/>
              </p:cNvSpPr>
              <p:nvPr/>
            </p:nvSpPr>
            <p:spPr bwMode="auto">
              <a:xfrm>
                <a:off x="0" y="2"/>
                <a:ext cx="342" cy="339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33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082" name="Oval 26"/>
              <p:cNvSpPr>
                <a:spLocks noChangeArrowheads="1"/>
              </p:cNvSpPr>
              <p:nvPr/>
            </p:nvSpPr>
            <p:spPr bwMode="auto">
              <a:xfrm>
                <a:off x="37" y="38"/>
                <a:ext cx="264" cy="26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33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083" name="Oval 27"/>
              <p:cNvSpPr>
                <a:spLocks noChangeArrowheads="1"/>
              </p:cNvSpPr>
              <p:nvPr/>
            </p:nvSpPr>
            <p:spPr bwMode="auto">
              <a:xfrm>
                <a:off x="74" y="75"/>
                <a:ext cx="189" cy="18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33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084" name="Oval 28"/>
              <p:cNvSpPr>
                <a:spLocks noChangeArrowheads="1"/>
              </p:cNvSpPr>
              <p:nvPr/>
            </p:nvSpPr>
            <p:spPr bwMode="auto">
              <a:xfrm>
                <a:off x="111" y="112"/>
                <a:ext cx="115" cy="11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33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4"/>
          <p:cNvSpPr>
            <a:spLocks noChangeArrowheads="1"/>
          </p:cNvSpPr>
          <p:nvPr/>
        </p:nvSpPr>
        <p:spPr bwMode="auto">
          <a:xfrm>
            <a:off x="153988" y="5345113"/>
            <a:ext cx="7662862" cy="1149350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291" name="AutoShape 5"/>
          <p:cNvSpPr>
            <a:spLocks noChangeArrowheads="1"/>
          </p:cNvSpPr>
          <p:nvPr/>
        </p:nvSpPr>
        <p:spPr bwMode="auto">
          <a:xfrm>
            <a:off x="1011238" y="725488"/>
            <a:ext cx="4969093" cy="877887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292" name="Rectangle 10"/>
          <p:cNvSpPr>
            <a:spLocks noChangeArrowheads="1"/>
          </p:cNvSpPr>
          <p:nvPr/>
        </p:nvSpPr>
        <p:spPr bwMode="auto">
          <a:xfrm>
            <a:off x="977900" y="5648325"/>
            <a:ext cx="640715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写“学生”。好了。</a:t>
            </a:r>
            <a:r>
              <a:rPr lang="zh-CN" altLang="en-US" sz="2400" u="sng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你</a:t>
            </a:r>
            <a:r>
              <a:rPr lang="zh-CN" altLang="en-US" sz="2400" u="sng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把</a:t>
            </a:r>
            <a:r>
              <a:rPr lang="zh-CN" altLang="en-US" sz="2400" u="sng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这张表和照片交了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，一会儿那位先生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就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给你借书证了。</a:t>
            </a:r>
          </a:p>
        </p:txBody>
      </p:sp>
      <p:sp>
        <p:nvSpPr>
          <p:cNvPr id="12293" name="Rectangle 11"/>
          <p:cNvSpPr>
            <a:spLocks noChangeArrowheads="1"/>
          </p:cNvSpPr>
          <p:nvPr/>
        </p:nvSpPr>
        <p:spPr bwMode="auto">
          <a:xfrm>
            <a:off x="1758950" y="985838"/>
            <a:ext cx="6742113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好吧，我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自己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写。“姓名”？</a:t>
            </a:r>
          </a:p>
        </p:txBody>
      </p:sp>
      <p:sp>
        <p:nvSpPr>
          <p:cNvPr id="12294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课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文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Text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pic>
        <p:nvPicPr>
          <p:cNvPr id="12295" name="图片 2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1413" y="911225"/>
            <a:ext cx="506412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6" name="AutoShape 3"/>
          <p:cNvSpPr>
            <a:spLocks noChangeArrowheads="1"/>
          </p:cNvSpPr>
          <p:nvPr/>
        </p:nvSpPr>
        <p:spPr bwMode="auto">
          <a:xfrm>
            <a:off x="220663" y="1639888"/>
            <a:ext cx="3441700" cy="806450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297" name="Rectangle 6"/>
          <p:cNvSpPr>
            <a:spLocks noChangeArrowheads="1"/>
          </p:cNvSpPr>
          <p:nvPr/>
        </p:nvSpPr>
        <p:spPr bwMode="auto">
          <a:xfrm>
            <a:off x="1077913" y="1801813"/>
            <a:ext cx="2220912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“丁力波”。</a:t>
            </a:r>
          </a:p>
        </p:txBody>
      </p:sp>
      <p:sp>
        <p:nvSpPr>
          <p:cNvPr id="12298" name="AutoShape 8"/>
          <p:cNvSpPr>
            <a:spLocks noChangeArrowheads="1"/>
          </p:cNvSpPr>
          <p:nvPr/>
        </p:nvSpPr>
        <p:spPr bwMode="auto">
          <a:xfrm>
            <a:off x="993775" y="2557463"/>
            <a:ext cx="4283075" cy="814387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299" name="Rectangle 14"/>
          <p:cNvSpPr>
            <a:spLocks noChangeArrowheads="1"/>
          </p:cNvSpPr>
          <p:nvPr/>
        </p:nvSpPr>
        <p:spPr bwMode="auto">
          <a:xfrm>
            <a:off x="1760538" y="2724150"/>
            <a:ext cx="3135312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“性别”写什么？</a:t>
            </a:r>
          </a:p>
        </p:txBody>
      </p:sp>
      <p:pic>
        <p:nvPicPr>
          <p:cNvPr id="12300" name="图片 3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0463" y="2695575"/>
            <a:ext cx="5064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1" name="AutoShape 3"/>
          <p:cNvSpPr>
            <a:spLocks noChangeArrowheads="1"/>
          </p:cNvSpPr>
          <p:nvPr/>
        </p:nvSpPr>
        <p:spPr bwMode="auto">
          <a:xfrm>
            <a:off x="176213" y="3465513"/>
            <a:ext cx="2193925" cy="806450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02" name="AutoShape 8"/>
          <p:cNvSpPr>
            <a:spLocks noChangeArrowheads="1"/>
          </p:cNvSpPr>
          <p:nvPr/>
        </p:nvSpPr>
        <p:spPr bwMode="auto">
          <a:xfrm>
            <a:off x="922338" y="4368800"/>
            <a:ext cx="7916862" cy="815975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12303" name="图片 3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28713" y="4546600"/>
            <a:ext cx="506412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15" name="Text Box 16"/>
          <p:cNvSpPr txBox="1">
            <a:spLocks noChangeArrowheads="1"/>
          </p:cNvSpPr>
          <p:nvPr/>
        </p:nvSpPr>
        <p:spPr bwMode="auto">
          <a:xfrm>
            <a:off x="1684338" y="4543425"/>
            <a:ext cx="72183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tx1"/>
              </a:buClr>
              <a:defRPr/>
            </a:pPr>
            <a:r>
              <a:rPr lang="zh-CN" altLang="en-US" sz="2400" spc="-150" dirty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自</a:t>
            </a:r>
            <a:r>
              <a:rPr lang="en-US" altLang="zh-CN" sz="2400" spc="-150" dirty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——</a:t>
            </a:r>
            <a:r>
              <a:rPr lang="zh-CN" altLang="en-US" sz="2400" spc="-150" dirty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己</a:t>
            </a:r>
            <a:r>
              <a:rPr lang="en-US" altLang="zh-CN" sz="2400" spc="-150" dirty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——</a:t>
            </a:r>
            <a:r>
              <a:rPr lang="zh-CN" altLang="en-US" sz="2400" spc="-150" dirty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看。啊，性别应该写“男”。“职业”呢？</a:t>
            </a:r>
          </a:p>
        </p:txBody>
      </p:sp>
      <p:sp>
        <p:nvSpPr>
          <p:cNvPr id="12305" name="Rectangle 15"/>
          <p:cNvSpPr>
            <a:spLocks noChangeArrowheads="1"/>
          </p:cNvSpPr>
          <p:nvPr/>
        </p:nvSpPr>
        <p:spPr bwMode="auto">
          <a:xfrm>
            <a:off x="860425" y="3597275"/>
            <a:ext cx="1325563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自己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看。</a:t>
            </a:r>
          </a:p>
        </p:txBody>
      </p:sp>
      <p:pic>
        <p:nvPicPr>
          <p:cNvPr id="21" name="图片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585" y="5540366"/>
            <a:ext cx="548008" cy="548008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322" y="3610445"/>
            <a:ext cx="548008" cy="548008"/>
          </a:xfrm>
          <a:prstGeom prst="rect">
            <a:avLst/>
          </a:prstGeom>
        </p:spPr>
      </p:pic>
      <p:pic>
        <p:nvPicPr>
          <p:cNvPr id="23" name="图片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358" y="1813437"/>
            <a:ext cx="548008" cy="5480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圆角矩形 10"/>
          <p:cNvSpPr>
            <a:spLocks noChangeArrowheads="1"/>
          </p:cNvSpPr>
          <p:nvPr/>
        </p:nvSpPr>
        <p:spPr bwMode="auto">
          <a:xfrm>
            <a:off x="209550" y="704850"/>
            <a:ext cx="8764588" cy="60086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3315" name="圆角矩形 11"/>
          <p:cNvSpPr>
            <a:spLocks noChangeArrowheads="1"/>
          </p:cNvSpPr>
          <p:nvPr/>
        </p:nvSpPr>
        <p:spPr bwMode="auto">
          <a:xfrm>
            <a:off x="1512888" y="2225675"/>
            <a:ext cx="2860675" cy="647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13316" name="TextBox 10"/>
          <p:cNvSpPr>
            <a:spLocks noChangeArrowheads="1"/>
          </p:cNvSpPr>
          <p:nvPr/>
        </p:nvSpPr>
        <p:spPr bwMode="auto">
          <a:xfrm>
            <a:off x="655638" y="1130300"/>
            <a:ext cx="24622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“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就”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743075" y="2305050"/>
            <a:ext cx="45815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就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+do sth.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（了）</a:t>
            </a:r>
            <a:r>
              <a:rPr lang="zh-CN" altLang="zh-CN" sz="2800" b="1">
                <a:latin typeface="华文楷体" pitchFamily="2" charset="-122"/>
                <a:ea typeface="华文楷体" pitchFamily="2" charset="-122"/>
              </a:rPr>
              <a:t> </a:t>
            </a:r>
            <a:endParaRPr lang="zh-CN" altLang="en-US" sz="2800" b="1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3318" name="圆角矩形 12"/>
          <p:cNvSpPr>
            <a:spLocks noChangeArrowheads="1"/>
          </p:cNvSpPr>
          <p:nvPr/>
        </p:nvSpPr>
        <p:spPr bwMode="auto">
          <a:xfrm>
            <a:off x="496888" y="3865563"/>
            <a:ext cx="8131175" cy="720725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我早上</a:t>
            </a:r>
            <a:r>
              <a:rPr lang="en-US" altLang="zh-CN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5</a:t>
            </a:r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：</a:t>
            </a:r>
            <a:r>
              <a:rPr lang="en-US" altLang="zh-CN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00</a:t>
            </a:r>
            <a:r>
              <a:rPr lang="zh-CN" altLang="en-US" sz="280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就</a:t>
            </a:r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起床了。          我早上</a:t>
            </a:r>
            <a:r>
              <a:rPr lang="en-US" altLang="zh-CN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10</a:t>
            </a:r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：</a:t>
            </a:r>
            <a:r>
              <a:rPr lang="en-US" altLang="zh-CN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00</a:t>
            </a:r>
            <a:r>
              <a:rPr lang="zh-CN" altLang="en-US" sz="280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才</a:t>
            </a:r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起床。</a:t>
            </a:r>
          </a:p>
        </p:txBody>
      </p:sp>
      <p:sp>
        <p:nvSpPr>
          <p:cNvPr id="13319" name="圆角矩形 12"/>
          <p:cNvSpPr>
            <a:spLocks noChangeArrowheads="1"/>
          </p:cNvSpPr>
          <p:nvPr/>
        </p:nvSpPr>
        <p:spPr bwMode="auto">
          <a:xfrm>
            <a:off x="1571625" y="4933950"/>
            <a:ext cx="5576888" cy="1508125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今天没堵车，我半个小时</a:t>
            </a:r>
            <a:r>
              <a:rPr lang="zh-CN" altLang="en-US" sz="280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就</a:t>
            </a:r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到了。</a:t>
            </a:r>
            <a:endParaRPr lang="en-US" altLang="zh-CN" sz="280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  <a:p>
            <a:endParaRPr lang="en-US" altLang="zh-CN" sz="280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  <a:p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今天堵车，我一个半小时</a:t>
            </a:r>
            <a:r>
              <a:rPr lang="zh-CN" altLang="en-US" sz="280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才</a:t>
            </a:r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到。</a:t>
            </a:r>
          </a:p>
        </p:txBody>
      </p:sp>
      <p:sp>
        <p:nvSpPr>
          <p:cNvPr id="13320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cxnSp>
        <p:nvCxnSpPr>
          <p:cNvPr id="13321" name="直线箭头连接符 2"/>
          <p:cNvCxnSpPr>
            <a:cxnSpLocks noChangeShapeType="1"/>
          </p:cNvCxnSpPr>
          <p:nvPr/>
        </p:nvCxnSpPr>
        <p:spPr bwMode="auto">
          <a:xfrm flipV="1">
            <a:off x="4241800" y="4229100"/>
            <a:ext cx="890588" cy="12700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13322" name="直线箭头连接符 4"/>
          <p:cNvCxnSpPr>
            <a:cxnSpLocks noChangeShapeType="1"/>
          </p:cNvCxnSpPr>
          <p:nvPr/>
        </p:nvCxnSpPr>
        <p:spPr bwMode="auto">
          <a:xfrm>
            <a:off x="2789238" y="5499100"/>
            <a:ext cx="0" cy="471488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 type="arrow" w="med" len="med"/>
            <a:tailEnd type="arrow" w="med" len="med"/>
          </a:ln>
        </p:spPr>
      </p:cxnSp>
      <p:sp>
        <p:nvSpPr>
          <p:cNvPr id="13323" name="线形标注 3 (带边框和强调线) 6"/>
          <p:cNvSpPr>
            <a:spLocks/>
          </p:cNvSpPr>
          <p:nvPr/>
        </p:nvSpPr>
        <p:spPr bwMode="auto">
          <a:xfrm>
            <a:off x="5067300" y="1663700"/>
            <a:ext cx="2736850" cy="1073150"/>
          </a:xfrm>
          <a:prstGeom prst="accentBorderCallout3">
            <a:avLst>
              <a:gd name="adj1" fmla="val 99236"/>
              <a:gd name="adj2" fmla="val -10282"/>
              <a:gd name="adj3" fmla="val 123273"/>
              <a:gd name="adj4" fmla="val -22204"/>
              <a:gd name="adj5" fmla="val 124139"/>
              <a:gd name="adj6" fmla="val -111338"/>
              <a:gd name="adj7" fmla="val 102954"/>
              <a:gd name="adj8" fmla="val -110657"/>
            </a:avLst>
          </a:prstGeom>
          <a:noFill/>
          <a:ln w="9525">
            <a:solidFill>
              <a:srgbClr val="F78126"/>
            </a:solidFill>
            <a:prstDash val="dot"/>
            <a:round/>
            <a:headEnd/>
            <a:tailEnd/>
          </a:ln>
        </p:spPr>
        <p:txBody>
          <a:bodyPr/>
          <a:lstStyle/>
          <a:p>
            <a:r>
              <a:rPr lang="en-US" altLang="zh-CN" sz="2000">
                <a:latin typeface="华文楷体" pitchFamily="2" charset="-122"/>
                <a:ea typeface="华文楷体" pitchFamily="2" charset="-122"/>
              </a:rPr>
              <a:t>“</a:t>
            </a:r>
            <a:r>
              <a:rPr lang="zh-CN" altLang="en-US" sz="2000">
                <a:latin typeface="华文楷体" pitchFamily="2" charset="-122"/>
                <a:ea typeface="华文楷体" pitchFamily="2" charset="-122"/>
              </a:rPr>
              <a:t>就</a:t>
            </a:r>
            <a:r>
              <a:rPr lang="en-US" altLang="zh-CN" sz="2000">
                <a:latin typeface="华文楷体" pitchFamily="2" charset="-122"/>
                <a:ea typeface="华文楷体" pitchFamily="2" charset="-122"/>
              </a:rPr>
              <a:t>”</a:t>
            </a:r>
            <a:r>
              <a:rPr lang="en-US" altLang="zh-CN"/>
              <a:t>2</a:t>
            </a:r>
            <a:r>
              <a:rPr lang="zh-CN" altLang="en-US"/>
              <a:t> </a:t>
            </a:r>
            <a:r>
              <a:rPr lang="en-US" altLang="zh-CN"/>
              <a:t>is</a:t>
            </a:r>
            <a:r>
              <a:rPr lang="zh-CN" altLang="en-US"/>
              <a:t> </a:t>
            </a:r>
            <a:r>
              <a:rPr lang="en-US" altLang="zh-CN"/>
              <a:t>often</a:t>
            </a:r>
            <a:r>
              <a:rPr lang="zh-CN" altLang="en-US"/>
              <a:t> </a:t>
            </a:r>
            <a:r>
              <a:rPr lang="en-US" altLang="zh-CN"/>
              <a:t>used</a:t>
            </a:r>
            <a:r>
              <a:rPr lang="zh-CN" altLang="en-US"/>
              <a:t> </a:t>
            </a:r>
            <a:r>
              <a:rPr lang="en-US" altLang="zh-CN"/>
              <a:t>to</a:t>
            </a:r>
            <a:r>
              <a:rPr lang="zh-CN" altLang="en-US"/>
              <a:t> </a:t>
            </a:r>
            <a:r>
              <a:rPr lang="en-US" altLang="zh-CN"/>
              <a:t>suggest</a:t>
            </a:r>
            <a:r>
              <a:rPr lang="zh-CN" altLang="en-US"/>
              <a:t> </a:t>
            </a:r>
            <a:r>
              <a:rPr lang="en-US" altLang="zh-CN"/>
              <a:t>the</a:t>
            </a:r>
            <a:r>
              <a:rPr lang="zh-CN" altLang="en-US"/>
              <a:t> </a:t>
            </a:r>
            <a:r>
              <a:rPr lang="en-US" altLang="zh-CN"/>
              <a:t>earliness</a:t>
            </a:r>
            <a:r>
              <a:rPr lang="zh-CN" altLang="en-US"/>
              <a:t> </a:t>
            </a:r>
            <a:r>
              <a:rPr lang="en-US" altLang="zh-CN"/>
              <a:t>or</a:t>
            </a:r>
            <a:r>
              <a:rPr lang="zh-CN" altLang="en-US"/>
              <a:t> </a:t>
            </a:r>
            <a:r>
              <a:rPr lang="en-US" altLang="zh-CN"/>
              <a:t>quickness</a:t>
            </a:r>
            <a:r>
              <a:rPr lang="zh-CN" altLang="en-US"/>
              <a:t> </a:t>
            </a:r>
            <a:r>
              <a:rPr lang="en-US" altLang="zh-CN"/>
              <a:t>of</a:t>
            </a:r>
            <a:r>
              <a:rPr lang="zh-CN" altLang="en-US"/>
              <a:t> </a:t>
            </a:r>
            <a:r>
              <a:rPr lang="en-US" altLang="zh-CN"/>
              <a:t>an</a:t>
            </a:r>
            <a:r>
              <a:rPr lang="zh-CN" altLang="en-US"/>
              <a:t> </a:t>
            </a:r>
            <a:r>
              <a:rPr lang="en-US" altLang="zh-CN"/>
              <a:t>action.</a:t>
            </a:r>
            <a:endParaRPr lang="zh-CN" altLang="en-US"/>
          </a:p>
        </p:txBody>
      </p:sp>
      <p:sp>
        <p:nvSpPr>
          <p:cNvPr id="13324" name="Text Box 5"/>
          <p:cNvSpPr txBox="1">
            <a:spLocks noChangeArrowheads="1"/>
          </p:cNvSpPr>
          <p:nvPr/>
        </p:nvSpPr>
        <p:spPr bwMode="auto">
          <a:xfrm>
            <a:off x="1106488" y="3246438"/>
            <a:ext cx="16303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>
                <a:latin typeface="华文隶书" pitchFamily="2" charset="-122"/>
                <a:ea typeface="华文隶书" pitchFamily="2" charset="-122"/>
              </a:rPr>
              <a:t>比一比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圆角矩形 15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4339" name="TextBox 10"/>
          <p:cNvSpPr>
            <a:spLocks noChangeArrowheads="1"/>
          </p:cNvSpPr>
          <p:nvPr/>
        </p:nvSpPr>
        <p:spPr bwMode="auto">
          <a:xfrm>
            <a:off x="655638" y="1130300"/>
            <a:ext cx="299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V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来</a:t>
            </a:r>
            <a:r>
              <a:rPr lang="zh-CN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V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去</a:t>
            </a:r>
            <a:r>
              <a:rPr lang="zh-CN" altLang="zh-CN" sz="2800"/>
              <a:t> </a:t>
            </a:r>
            <a:endParaRPr lang="zh-CN" altLang="en-US" sz="3200" b="1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14340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4341" name="圆角矩形 21"/>
          <p:cNvSpPr>
            <a:spLocks noChangeArrowheads="1"/>
          </p:cNvSpPr>
          <p:nvPr/>
        </p:nvSpPr>
        <p:spPr bwMode="auto">
          <a:xfrm>
            <a:off x="992188" y="2286000"/>
            <a:ext cx="2359025" cy="39957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14342" name="矩形 8"/>
          <p:cNvSpPr>
            <a:spLocks noChangeArrowheads="1"/>
          </p:cNvSpPr>
          <p:nvPr/>
        </p:nvSpPr>
        <p:spPr bwMode="auto">
          <a:xfrm>
            <a:off x="1128713" y="2262188"/>
            <a:ext cx="2022475" cy="3940175"/>
          </a:xfrm>
          <a:prstGeom prst="rect">
            <a:avLst/>
          </a:prstGeom>
          <a:noFill/>
          <a:ln w="9525">
            <a:noFill/>
            <a:bevel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上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上去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下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下去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进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进去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出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出去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回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回去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过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过去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起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endParaRPr lang="en-US" altLang="zh-CN" sz="2400" b="1">
              <a:latin typeface="华文楷体" pitchFamily="2" charset="-122"/>
              <a:ea typeface="华文楷体" pitchFamily="2" charset="-122"/>
              <a:sym typeface="华文楷体" pitchFamily="2" charset="-122"/>
            </a:endParaRPr>
          </a:p>
        </p:txBody>
      </p:sp>
      <p:pic>
        <p:nvPicPr>
          <p:cNvPr id="14343" name="图片 1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5113" y="1322388"/>
            <a:ext cx="4749800" cy="474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344" name="直线箭头连接符 19"/>
          <p:cNvCxnSpPr>
            <a:cxnSpLocks noChangeShapeType="1"/>
          </p:cNvCxnSpPr>
          <p:nvPr/>
        </p:nvCxnSpPr>
        <p:spPr bwMode="auto">
          <a:xfrm flipH="1">
            <a:off x="6310313" y="3038475"/>
            <a:ext cx="1611312" cy="2265363"/>
          </a:xfrm>
          <a:prstGeom prst="straightConnector1">
            <a:avLst/>
          </a:prstGeom>
          <a:noFill/>
          <a:ln w="38100" algn="ctr">
            <a:solidFill>
              <a:srgbClr val="3366FF"/>
            </a:solidFill>
            <a:round/>
            <a:headEnd/>
            <a:tailEnd type="arrow" w="med" len="med"/>
          </a:ln>
        </p:spPr>
      </p:cxnSp>
      <p:pic>
        <p:nvPicPr>
          <p:cNvPr id="14345" name="图片 20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58025" y="1541463"/>
            <a:ext cx="798513" cy="79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图片 2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83113" y="5208588"/>
            <a:ext cx="863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347" name="直线箭头连接符 22"/>
          <p:cNvCxnSpPr>
            <a:cxnSpLocks noChangeShapeType="1"/>
          </p:cNvCxnSpPr>
          <p:nvPr/>
        </p:nvCxnSpPr>
        <p:spPr bwMode="auto">
          <a:xfrm flipV="1">
            <a:off x="4516438" y="1871663"/>
            <a:ext cx="2017712" cy="2527300"/>
          </a:xfrm>
          <a:prstGeom prst="straightConnector1">
            <a:avLst/>
          </a:prstGeom>
          <a:noFill/>
          <a:ln w="38100" algn="ctr">
            <a:solidFill>
              <a:srgbClr val="3366FF"/>
            </a:solidFill>
            <a:round/>
            <a:headEnd/>
            <a:tailEnd type="arrow" w="med" len="med"/>
          </a:ln>
        </p:spPr>
      </p:cxnSp>
      <p:pic>
        <p:nvPicPr>
          <p:cNvPr id="14348" name="图片 23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22938" y="1568450"/>
            <a:ext cx="56197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9" name="图片 2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19563" y="3514725"/>
            <a:ext cx="563562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0" name="图片 25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81950" y="3305175"/>
            <a:ext cx="563563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1" name="图片 26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80163" y="5251450"/>
            <a:ext cx="563562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圆角矩形 15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5363" name="TextBox 10"/>
          <p:cNvSpPr>
            <a:spLocks noChangeArrowheads="1"/>
          </p:cNvSpPr>
          <p:nvPr/>
        </p:nvSpPr>
        <p:spPr bwMode="auto">
          <a:xfrm>
            <a:off x="655638" y="1130300"/>
            <a:ext cx="299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V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来</a:t>
            </a:r>
            <a:r>
              <a:rPr lang="zh-CN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V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去</a:t>
            </a:r>
            <a:r>
              <a:rPr lang="zh-CN" altLang="zh-CN" sz="2800"/>
              <a:t> </a:t>
            </a:r>
            <a:endParaRPr lang="zh-CN" altLang="en-US" sz="3200" b="1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15364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5365" name="圆角矩形 21"/>
          <p:cNvSpPr>
            <a:spLocks noChangeArrowheads="1"/>
          </p:cNvSpPr>
          <p:nvPr/>
        </p:nvSpPr>
        <p:spPr bwMode="auto">
          <a:xfrm>
            <a:off x="992188" y="2286000"/>
            <a:ext cx="2359025" cy="39957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15366" name="矩形 8"/>
          <p:cNvSpPr>
            <a:spLocks noChangeArrowheads="1"/>
          </p:cNvSpPr>
          <p:nvPr/>
        </p:nvSpPr>
        <p:spPr bwMode="auto">
          <a:xfrm>
            <a:off x="1128713" y="2262188"/>
            <a:ext cx="2022475" cy="3940175"/>
          </a:xfrm>
          <a:prstGeom prst="rect">
            <a:avLst/>
          </a:prstGeom>
          <a:noFill/>
          <a:ln w="9525">
            <a:noFill/>
            <a:bevel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上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上去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下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下去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进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进去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出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出去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回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回去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过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过去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起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endParaRPr lang="en-US" altLang="zh-CN" sz="2400" b="1">
              <a:latin typeface="华文楷体" pitchFamily="2" charset="-122"/>
              <a:ea typeface="华文楷体" pitchFamily="2" charset="-122"/>
              <a:sym typeface="华文楷体" pitchFamily="2" charset="-122"/>
            </a:endParaRPr>
          </a:p>
        </p:txBody>
      </p:sp>
      <p:pic>
        <p:nvPicPr>
          <p:cNvPr id="15367" name="图片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41900" y="1595438"/>
            <a:ext cx="3089275" cy="308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图片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5775" y="2614613"/>
            <a:ext cx="796925" cy="79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图片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9963" y="5692775"/>
            <a:ext cx="863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370" name="直线箭头连接符 9"/>
          <p:cNvCxnSpPr>
            <a:cxnSpLocks noChangeShapeType="1"/>
          </p:cNvCxnSpPr>
          <p:nvPr/>
        </p:nvCxnSpPr>
        <p:spPr bwMode="auto">
          <a:xfrm flipH="1">
            <a:off x="5145088" y="4530725"/>
            <a:ext cx="930275" cy="1282700"/>
          </a:xfrm>
          <a:prstGeom prst="straightConnector1">
            <a:avLst/>
          </a:prstGeom>
          <a:noFill/>
          <a:ln w="38100" algn="ctr">
            <a:solidFill>
              <a:srgbClr val="3366FF"/>
            </a:solidFill>
            <a:round/>
            <a:headEnd/>
            <a:tailEnd type="arrow" w="med" len="med"/>
          </a:ln>
        </p:spPr>
      </p:cxnSp>
      <p:cxnSp>
        <p:nvCxnSpPr>
          <p:cNvPr id="15371" name="直线箭头连接符 10"/>
          <p:cNvCxnSpPr>
            <a:cxnSpLocks noChangeShapeType="1"/>
          </p:cNvCxnSpPr>
          <p:nvPr/>
        </p:nvCxnSpPr>
        <p:spPr bwMode="auto">
          <a:xfrm flipV="1">
            <a:off x="4464050" y="4084638"/>
            <a:ext cx="1022350" cy="1336675"/>
          </a:xfrm>
          <a:prstGeom prst="straightConnector1">
            <a:avLst/>
          </a:prstGeom>
          <a:noFill/>
          <a:ln w="38100" algn="ctr">
            <a:solidFill>
              <a:srgbClr val="3366FF"/>
            </a:solidFill>
            <a:round/>
            <a:headEnd/>
            <a:tailEnd type="arrow" w="med" len="med"/>
          </a:ln>
        </p:spPr>
      </p:cxnSp>
      <p:pic>
        <p:nvPicPr>
          <p:cNvPr id="15372" name="图片 30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18063" y="3741738"/>
            <a:ext cx="563562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3" name="图片 3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49700" y="5099050"/>
            <a:ext cx="56197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4" name="图片 35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02363" y="4418013"/>
            <a:ext cx="56197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5" name="图片 36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2413" y="5773738"/>
            <a:ext cx="563562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圆角矩形 15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6387" name="TextBox 10"/>
          <p:cNvSpPr>
            <a:spLocks noChangeArrowheads="1"/>
          </p:cNvSpPr>
          <p:nvPr/>
        </p:nvSpPr>
        <p:spPr bwMode="auto">
          <a:xfrm>
            <a:off x="655638" y="1130300"/>
            <a:ext cx="299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V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来</a:t>
            </a:r>
            <a:r>
              <a:rPr lang="zh-CN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V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去</a:t>
            </a:r>
            <a:r>
              <a:rPr lang="zh-CN" altLang="zh-CN" sz="2800"/>
              <a:t> </a:t>
            </a:r>
            <a:endParaRPr lang="zh-CN" altLang="en-US" sz="3200" b="1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16388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6389" name="圆角矩形 21"/>
          <p:cNvSpPr>
            <a:spLocks noChangeArrowheads="1"/>
          </p:cNvSpPr>
          <p:nvPr/>
        </p:nvSpPr>
        <p:spPr bwMode="auto">
          <a:xfrm>
            <a:off x="992188" y="2286000"/>
            <a:ext cx="2359025" cy="39957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16390" name="矩形 8"/>
          <p:cNvSpPr>
            <a:spLocks noChangeArrowheads="1"/>
          </p:cNvSpPr>
          <p:nvPr/>
        </p:nvSpPr>
        <p:spPr bwMode="auto">
          <a:xfrm>
            <a:off x="1128713" y="2262188"/>
            <a:ext cx="2022475" cy="3940175"/>
          </a:xfrm>
          <a:prstGeom prst="rect">
            <a:avLst/>
          </a:prstGeom>
          <a:noFill/>
          <a:ln w="9525">
            <a:noFill/>
            <a:bevel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上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上去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下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下去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进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进去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出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出去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回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回去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过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过去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起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endParaRPr lang="en-US" altLang="zh-CN" sz="2400" b="1">
              <a:latin typeface="华文楷体" pitchFamily="2" charset="-122"/>
              <a:ea typeface="华文楷体" pitchFamily="2" charset="-122"/>
              <a:sym typeface="华文楷体" pitchFamily="2" charset="-122"/>
            </a:endParaRPr>
          </a:p>
        </p:txBody>
      </p:sp>
      <p:pic>
        <p:nvPicPr>
          <p:cNvPr id="16391" name="图片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41900" y="1595438"/>
            <a:ext cx="3089275" cy="308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2" name="图片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5775" y="2614613"/>
            <a:ext cx="796925" cy="79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3" name="图片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9963" y="5692775"/>
            <a:ext cx="863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6394" name="组 29"/>
          <p:cNvGrpSpPr>
            <a:grpSpLocks/>
          </p:cNvGrpSpPr>
          <p:nvPr/>
        </p:nvGrpSpPr>
        <p:grpSpPr bwMode="auto">
          <a:xfrm>
            <a:off x="4151313" y="3817938"/>
            <a:ext cx="2028825" cy="2100262"/>
            <a:chOff x="4242213" y="3648506"/>
            <a:chExt cx="2029454" cy="2256903"/>
          </a:xfrm>
        </p:grpSpPr>
        <p:sp>
          <p:nvSpPr>
            <p:cNvPr id="16397" name="任意形状 28"/>
            <p:cNvSpPr>
              <a:spLocks/>
            </p:cNvSpPr>
            <p:nvPr/>
          </p:nvSpPr>
          <p:spPr bwMode="auto">
            <a:xfrm>
              <a:off x="4242213" y="4229373"/>
              <a:ext cx="2029454" cy="1676036"/>
            </a:xfrm>
            <a:custGeom>
              <a:avLst/>
              <a:gdLst>
                <a:gd name="T0" fmla="*/ 2811928 w 1140087"/>
                <a:gd name="T1" fmla="*/ 0 h 1342928"/>
                <a:gd name="T2" fmla="*/ 5495 w 1140087"/>
                <a:gd name="T3" fmla="*/ 2061818 h 1342928"/>
                <a:gd name="T4" fmla="*/ 2221100 w 1140087"/>
                <a:gd name="T5" fmla="*/ 2469090 h 1342928"/>
                <a:gd name="T6" fmla="*/ 6430748 w 1140087"/>
                <a:gd name="T7" fmla="*/ 0 h 13429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0087"/>
                <a:gd name="T13" fmla="*/ 0 h 1342928"/>
                <a:gd name="T14" fmla="*/ 1140087 w 1140087"/>
                <a:gd name="T15" fmla="*/ 1342928 h 13429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0087" h="1342928">
                  <a:moveTo>
                    <a:pt x="498518" y="0"/>
                  </a:moveTo>
                  <a:cubicBezTo>
                    <a:pt x="258475" y="424465"/>
                    <a:pt x="18432" y="848930"/>
                    <a:pt x="974" y="1060617"/>
                  </a:cubicBezTo>
                  <a:cubicBezTo>
                    <a:pt x="-16484" y="1272304"/>
                    <a:pt x="203920" y="1446891"/>
                    <a:pt x="393772" y="1270121"/>
                  </a:cubicBezTo>
                  <a:cubicBezTo>
                    <a:pt x="583624" y="1093352"/>
                    <a:pt x="1140087" y="0"/>
                    <a:pt x="1140087" y="0"/>
                  </a:cubicBezTo>
                </a:path>
              </a:pathLst>
            </a:custGeom>
            <a:noFill/>
            <a:ln w="381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cxnSp>
          <p:nvCxnSpPr>
            <p:cNvPr id="16398" name="直线箭头连接符 31"/>
            <p:cNvCxnSpPr>
              <a:cxnSpLocks noChangeShapeType="1"/>
            </p:cNvCxnSpPr>
            <p:nvPr/>
          </p:nvCxnSpPr>
          <p:spPr bwMode="auto">
            <a:xfrm flipV="1">
              <a:off x="4539167" y="3648506"/>
              <a:ext cx="1021079" cy="1335718"/>
            </a:xfrm>
            <a:prstGeom prst="straightConnector1">
              <a:avLst/>
            </a:prstGeom>
            <a:noFill/>
            <a:ln w="38100" algn="ctr">
              <a:solidFill>
                <a:srgbClr val="3366FF"/>
              </a:solidFill>
              <a:round/>
              <a:headEnd/>
              <a:tailEnd type="arrow" w="med" len="med"/>
            </a:ln>
          </p:spPr>
        </p:cxnSp>
      </p:grpSp>
      <p:pic>
        <p:nvPicPr>
          <p:cNvPr id="16395" name="图片 30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08513" y="3505200"/>
            <a:ext cx="563562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6" name="图片 3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13263" y="5975350"/>
            <a:ext cx="561975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圆角矩形 15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7411" name="TextBox 10"/>
          <p:cNvSpPr>
            <a:spLocks noChangeArrowheads="1"/>
          </p:cNvSpPr>
          <p:nvPr/>
        </p:nvSpPr>
        <p:spPr bwMode="auto">
          <a:xfrm>
            <a:off x="655638" y="1130300"/>
            <a:ext cx="299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V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来</a:t>
            </a:r>
            <a:r>
              <a:rPr lang="zh-CN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V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去</a:t>
            </a:r>
            <a:r>
              <a:rPr lang="zh-CN" altLang="zh-CN" sz="2800"/>
              <a:t> </a:t>
            </a:r>
            <a:endParaRPr lang="zh-CN" altLang="en-US" sz="3200" b="1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17412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7413" name="圆角矩形 21"/>
          <p:cNvSpPr>
            <a:spLocks noChangeArrowheads="1"/>
          </p:cNvSpPr>
          <p:nvPr/>
        </p:nvSpPr>
        <p:spPr bwMode="auto">
          <a:xfrm>
            <a:off x="992188" y="2286000"/>
            <a:ext cx="2359025" cy="39957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17414" name="矩形 8"/>
          <p:cNvSpPr>
            <a:spLocks noChangeArrowheads="1"/>
          </p:cNvSpPr>
          <p:nvPr/>
        </p:nvSpPr>
        <p:spPr bwMode="auto">
          <a:xfrm>
            <a:off x="1128713" y="2262188"/>
            <a:ext cx="2022475" cy="3940175"/>
          </a:xfrm>
          <a:prstGeom prst="rect">
            <a:avLst/>
          </a:prstGeom>
          <a:noFill/>
          <a:ln w="9525">
            <a:noFill/>
            <a:bevel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上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上去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下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下去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进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进去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出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出去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回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回去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过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过去</a:t>
            </a:r>
            <a:endParaRPr lang="en-US" altLang="zh-CN" sz="24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起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来</a:t>
            </a:r>
            <a:endParaRPr lang="en-US" altLang="zh-CN" sz="2400" b="1">
              <a:latin typeface="华文楷体" pitchFamily="2" charset="-122"/>
              <a:ea typeface="华文楷体" pitchFamily="2" charset="-122"/>
              <a:sym typeface="华文楷体" pitchFamily="2" charset="-122"/>
            </a:endParaRPr>
          </a:p>
        </p:txBody>
      </p:sp>
      <p:pic>
        <p:nvPicPr>
          <p:cNvPr id="17415" name="图片 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7163" y="2549525"/>
            <a:ext cx="798512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图片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27438" y="4527550"/>
            <a:ext cx="863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图片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30725" y="2444750"/>
            <a:ext cx="3251200" cy="325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图片 30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92663" y="4395788"/>
            <a:ext cx="561975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9" name="图片 3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23125" y="3225800"/>
            <a:ext cx="56197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420" name="直线箭头连接符 18"/>
          <p:cNvCxnSpPr>
            <a:cxnSpLocks noChangeShapeType="1"/>
          </p:cNvCxnSpPr>
          <p:nvPr/>
        </p:nvCxnSpPr>
        <p:spPr bwMode="auto">
          <a:xfrm flipH="1">
            <a:off x="5264150" y="3797300"/>
            <a:ext cx="2068513" cy="968375"/>
          </a:xfrm>
          <a:prstGeom prst="straightConnector1">
            <a:avLst/>
          </a:prstGeom>
          <a:noFill/>
          <a:ln w="38100" algn="ctr">
            <a:solidFill>
              <a:srgbClr val="3366FF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圆角矩形 15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8435" name="圆角矩形 3"/>
          <p:cNvSpPr>
            <a:spLocks noChangeArrowheads="1"/>
          </p:cNvSpPr>
          <p:nvPr/>
        </p:nvSpPr>
        <p:spPr bwMode="auto">
          <a:xfrm>
            <a:off x="2225675" y="2913063"/>
            <a:ext cx="2998788" cy="647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18436" name="TextBox 10"/>
          <p:cNvSpPr>
            <a:spLocks noChangeArrowheads="1"/>
          </p:cNvSpPr>
          <p:nvPr/>
        </p:nvSpPr>
        <p:spPr bwMode="auto">
          <a:xfrm>
            <a:off x="655638" y="1130300"/>
            <a:ext cx="61261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带/拿</a:t>
            </a:r>
            <a:r>
              <a:rPr lang="zh-CN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……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来</a:t>
            </a: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去</a:t>
            </a:r>
            <a:endParaRPr lang="zh-CN" altLang="en-US" sz="3200" b="1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18437" name="Rectangle 6"/>
          <p:cNvSpPr>
            <a:spLocks noGrp="1" noChangeArrowheads="1"/>
          </p:cNvSpPr>
          <p:nvPr/>
        </p:nvSpPr>
        <p:spPr bwMode="auto">
          <a:xfrm>
            <a:off x="5270500" y="4006850"/>
            <a:ext cx="2801938" cy="255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zh-CN" altLang="en-US" sz="2400">
                <a:latin typeface="华文仿宋" pitchFamily="2" charset="-122"/>
                <a:ea typeface="华文仿宋" pitchFamily="2" charset="-122"/>
              </a:rPr>
              <a:t>寄        衣服</a:t>
            </a:r>
            <a:endParaRPr lang="en-US" altLang="zh-CN" sz="240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>
                <a:latin typeface="华文仿宋" pitchFamily="2" charset="-122"/>
                <a:ea typeface="华文仿宋" pitchFamily="2" charset="-122"/>
              </a:rPr>
              <a:t>拿        电脑</a:t>
            </a:r>
            <a:endParaRPr lang="en-US" altLang="zh-CN" sz="240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>
                <a:latin typeface="华文仿宋" pitchFamily="2" charset="-122"/>
                <a:ea typeface="华文仿宋" pitchFamily="2" charset="-122"/>
              </a:rPr>
              <a:t>带       借书证</a:t>
            </a:r>
            <a:endParaRPr lang="en-US" altLang="zh-CN" sz="240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>
                <a:latin typeface="华文仿宋" pitchFamily="2" charset="-122"/>
                <a:ea typeface="华文仿宋" pitchFamily="2" charset="-122"/>
              </a:rPr>
              <a:t>买        明信片</a:t>
            </a:r>
            <a:endParaRPr lang="en-US" altLang="zh-CN" sz="240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endParaRPr lang="en-US" altLang="zh-CN" sz="2400">
              <a:latin typeface="华文仿宋" pitchFamily="2" charset="-122"/>
              <a:ea typeface="华文仿宋" pitchFamily="2" charset="-122"/>
            </a:endParaRPr>
          </a:p>
        </p:txBody>
      </p:sp>
      <p:sp>
        <p:nvSpPr>
          <p:cNvPr id="18438" name="AutoShape 7"/>
          <p:cNvSpPr>
            <a:spLocks noChangeArrowheads="1"/>
          </p:cNvSpPr>
          <p:nvPr/>
        </p:nvSpPr>
        <p:spPr bwMode="auto">
          <a:xfrm>
            <a:off x="5138738" y="3852863"/>
            <a:ext cx="2271712" cy="2409825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8439" name="Text Box 8"/>
          <p:cNvSpPr txBox="1">
            <a:spLocks noChangeArrowheads="1"/>
          </p:cNvSpPr>
          <p:nvPr/>
        </p:nvSpPr>
        <p:spPr bwMode="auto">
          <a:xfrm>
            <a:off x="2452688" y="2946400"/>
            <a:ext cx="5487987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V.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+sth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.+来</a:t>
            </a:r>
            <a:r>
              <a:rPr lang="zh-CN" altLang="zh-CN" sz="2800" b="1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去</a:t>
            </a:r>
          </a:p>
        </p:txBody>
      </p:sp>
      <p:sp>
        <p:nvSpPr>
          <p:cNvPr id="18440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8441" name="矩形 8"/>
          <p:cNvSpPr>
            <a:spLocks noChangeArrowheads="1"/>
          </p:cNvSpPr>
          <p:nvPr/>
        </p:nvSpPr>
        <p:spPr bwMode="auto">
          <a:xfrm>
            <a:off x="1978025" y="1735138"/>
            <a:ext cx="4162425" cy="954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r>
              <a:rPr lang="zh-CN" altLang="en-US" sz="2800" b="1">
                <a:solidFill>
                  <a:srgbClr val="0C0C0C"/>
                </a:solidFill>
                <a:latin typeface="华文楷体" pitchFamily="2" charset="-122"/>
                <a:ea typeface="华文楷体" pitchFamily="2" charset="-122"/>
              </a:rPr>
              <a:t>您</a:t>
            </a:r>
            <a:r>
              <a:rPr lang="zh-CN" altLang="en-US" sz="2800" b="1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带</a:t>
            </a:r>
            <a:r>
              <a:rPr lang="zh-CN" altLang="en-US" sz="2800" b="1">
                <a:solidFill>
                  <a:srgbClr val="0C0C0C"/>
                </a:solidFill>
                <a:latin typeface="华文楷体" pitchFamily="2" charset="-122"/>
                <a:ea typeface="华文楷体" pitchFamily="2" charset="-122"/>
              </a:rPr>
              <a:t>照片</a:t>
            </a:r>
            <a:r>
              <a:rPr lang="zh-CN" altLang="en-US" sz="2800" b="1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来</a:t>
            </a:r>
            <a:r>
              <a:rPr lang="zh-CN" altLang="en-US" sz="2800" b="1">
                <a:solidFill>
                  <a:srgbClr val="0C0C0C"/>
                </a:solidFill>
                <a:latin typeface="华文楷体" pitchFamily="2" charset="-122"/>
                <a:ea typeface="华文楷体" pitchFamily="2" charset="-122"/>
              </a:rPr>
              <a:t>了吗？</a:t>
            </a:r>
            <a:endParaRPr lang="en-US" altLang="zh-CN" sz="2800" b="1">
              <a:solidFill>
                <a:srgbClr val="0C0C0C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buSzPct val="100000"/>
              <a:buFont typeface="Wingdings" pitchFamily="2" charset="2"/>
              <a:buChar char="v"/>
            </a:pPr>
            <a:r>
              <a:rPr lang="zh-CN" altLang="en-US" sz="2800" b="1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你从那儿</a:t>
            </a:r>
            <a:r>
              <a:rPr lang="zh-CN" altLang="en-US" sz="2800" b="1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拿</a:t>
            </a:r>
            <a:r>
              <a:rPr lang="zh-CN" altLang="en-US" sz="2800" b="1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一张表</a:t>
            </a:r>
            <a:r>
              <a:rPr lang="zh-CN" altLang="en-US" sz="2800" b="1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来</a:t>
            </a:r>
            <a:r>
              <a:rPr lang="zh-CN" altLang="en-US" sz="2800" b="1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。</a:t>
            </a:r>
            <a:endParaRPr lang="en-US" altLang="zh-CN" sz="2800" b="1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pic>
        <p:nvPicPr>
          <p:cNvPr id="18442" name="Picture 2" descr="C:\Documents and Settings\lijiang\Local Settings\Temporary Internet Files\Content.IE5\XVK672I4\MC900053865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538" y="4745038"/>
            <a:ext cx="1127125" cy="482600"/>
          </a:xfrm>
          <a:prstGeom prst="rect">
            <a:avLst/>
          </a:prstGeom>
          <a:noFill/>
          <a:ln w="9525">
            <a:noFill/>
            <a:bevel/>
            <a:headEnd/>
            <a:tailEnd/>
          </a:ln>
        </p:spPr>
      </p:pic>
      <p:pic>
        <p:nvPicPr>
          <p:cNvPr id="18443" name="Picture 3" descr="C:\Documents and Settings\lijiang\Local Settings\Temporary Internet Files\Content.IE5\6K5JAHLV\MC900053868[1]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5113" y="4067175"/>
            <a:ext cx="1112837" cy="476250"/>
          </a:xfrm>
          <a:prstGeom prst="rect">
            <a:avLst/>
          </a:prstGeom>
          <a:noFill/>
          <a:ln w="9525">
            <a:noFill/>
            <a:bevel/>
            <a:headEnd/>
            <a:tailEnd/>
          </a:ln>
        </p:spPr>
      </p:pic>
      <p:sp>
        <p:nvSpPr>
          <p:cNvPr id="18444" name="Rectangle 20"/>
          <p:cNvSpPr>
            <a:spLocks noChangeArrowheads="1"/>
          </p:cNvSpPr>
          <p:nvPr/>
        </p:nvSpPr>
        <p:spPr bwMode="auto">
          <a:xfrm>
            <a:off x="1073150" y="3967163"/>
            <a:ext cx="29543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zh-CN" altLang="en-US" sz="2400" b="1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他给你送什么来了？</a:t>
            </a:r>
          </a:p>
        </p:txBody>
      </p:sp>
      <p:sp>
        <p:nvSpPr>
          <p:cNvPr id="18445" name="Rectangle 20"/>
          <p:cNvSpPr>
            <a:spLocks noChangeArrowheads="1"/>
          </p:cNvSpPr>
          <p:nvPr/>
        </p:nvSpPr>
        <p:spPr bwMode="auto">
          <a:xfrm>
            <a:off x="1084263" y="4660900"/>
            <a:ext cx="29543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zh-CN" altLang="en-US" sz="2400" b="1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他给我送课本来了。</a:t>
            </a:r>
          </a:p>
        </p:txBody>
      </p:sp>
      <p:sp>
        <p:nvSpPr>
          <p:cNvPr id="14" name="直接连接符 31"/>
          <p:cNvSpPr>
            <a:spLocks noChangeShapeType="1"/>
          </p:cNvSpPr>
          <p:nvPr/>
        </p:nvSpPr>
        <p:spPr bwMode="auto">
          <a:xfrm>
            <a:off x="893763" y="3710675"/>
            <a:ext cx="7127875" cy="1588"/>
          </a:xfrm>
          <a:prstGeom prst="line">
            <a:avLst/>
          </a:prstGeom>
          <a:noFill/>
          <a:ln w="25400">
            <a:solidFill>
              <a:srgbClr val="000000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圆角矩形 10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9459" name="TextBox 10"/>
          <p:cNvSpPr>
            <a:spLocks noChangeArrowheads="1"/>
          </p:cNvSpPr>
          <p:nvPr/>
        </p:nvSpPr>
        <p:spPr bwMode="auto">
          <a:xfrm>
            <a:off x="655638" y="1195388"/>
            <a:ext cx="58261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自己</a:t>
            </a: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 do sth.</a:t>
            </a:r>
            <a:r>
              <a:rPr lang="zh-CN" altLang="en-US" sz="28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（</a:t>
            </a:r>
            <a:r>
              <a:rPr lang="en-US" altLang="zh-CN" sz="28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do sth. by oneself</a:t>
            </a:r>
            <a:r>
              <a:rPr lang="zh-CN" altLang="en-US" sz="28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）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661988" y="3063875"/>
            <a:ext cx="5454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>
                <a:latin typeface="华文隶书" pitchFamily="2" charset="-122"/>
                <a:ea typeface="华文隶书" pitchFamily="2" charset="-122"/>
              </a:rPr>
              <a:t>说一说</a:t>
            </a:r>
          </a:p>
        </p:txBody>
      </p:sp>
      <p:sp>
        <p:nvSpPr>
          <p:cNvPr id="19461" name="圆角矩形 12"/>
          <p:cNvSpPr>
            <a:spLocks noChangeArrowheads="1"/>
          </p:cNvSpPr>
          <p:nvPr/>
        </p:nvSpPr>
        <p:spPr bwMode="auto">
          <a:xfrm>
            <a:off x="2019300" y="3970338"/>
            <a:ext cx="5194300" cy="1817687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r>
              <a:rPr lang="zh-CN" altLang="en-US" sz="2800" b="1">
                <a:latin typeface="华文仿宋" pitchFamily="2" charset="-122"/>
                <a:ea typeface="华文仿宋" pitchFamily="2" charset="-122"/>
              </a:rPr>
              <a:t>第一次</a:t>
            </a:r>
            <a:r>
              <a:rPr lang="zh-CN" altLang="en-US" sz="2800" b="1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自己</a:t>
            </a:r>
            <a:r>
              <a:rPr lang="zh-CN" altLang="en-US" sz="2800">
                <a:latin typeface="华文仿宋" pitchFamily="2" charset="-122"/>
                <a:ea typeface="华文仿宋" pitchFamily="2" charset="-122"/>
              </a:rPr>
              <a:t>去旅行。</a:t>
            </a:r>
            <a:endParaRPr lang="en-US" altLang="zh-CN" sz="2800">
              <a:latin typeface="华文仿宋" pitchFamily="2" charset="-122"/>
              <a:ea typeface="华文仿宋" pitchFamily="2" charset="-122"/>
            </a:endParaRPr>
          </a:p>
          <a:p>
            <a:endParaRPr lang="en-US" altLang="zh-CN" sz="2800">
              <a:latin typeface="华文仿宋" pitchFamily="2" charset="-122"/>
              <a:ea typeface="华文仿宋" pitchFamily="2" charset="-122"/>
            </a:endParaRPr>
          </a:p>
          <a:p>
            <a:r>
              <a:rPr lang="zh-CN" altLang="en-US" sz="2800">
                <a:latin typeface="华文仿宋" pitchFamily="2" charset="-122"/>
                <a:ea typeface="华文仿宋" pitchFamily="2" charset="-122"/>
              </a:rPr>
              <a:t>要求：使用“带</a:t>
            </a:r>
            <a:r>
              <a:rPr lang="en-US" altLang="zh-CN" sz="2800">
                <a:latin typeface="华文仿宋" pitchFamily="2" charset="-122"/>
                <a:ea typeface="华文仿宋" pitchFamily="2" charset="-122"/>
              </a:rPr>
              <a:t>/</a:t>
            </a:r>
            <a:r>
              <a:rPr lang="zh-CN" altLang="en-US" sz="2800">
                <a:latin typeface="华文仿宋" pitchFamily="2" charset="-122"/>
                <a:ea typeface="华文仿宋" pitchFamily="2" charset="-122"/>
              </a:rPr>
              <a:t>拿</a:t>
            </a:r>
            <a:r>
              <a:rPr lang="en-US" altLang="zh-CN" sz="2800">
                <a:latin typeface="华文仿宋" pitchFamily="2" charset="-122"/>
                <a:ea typeface="华文仿宋" pitchFamily="2" charset="-122"/>
              </a:rPr>
              <a:t>……</a:t>
            </a:r>
            <a:r>
              <a:rPr lang="zh-CN" altLang="en-US" sz="2800">
                <a:latin typeface="华文仿宋" pitchFamily="2" charset="-122"/>
                <a:ea typeface="华文仿宋" pitchFamily="2" charset="-122"/>
              </a:rPr>
              <a:t>去”</a:t>
            </a:r>
            <a:endParaRPr lang="en-US" altLang="zh-CN" sz="2800">
              <a:latin typeface="华文仿宋" pitchFamily="2" charset="-122"/>
              <a:ea typeface="华文仿宋" pitchFamily="2" charset="-122"/>
            </a:endParaRPr>
          </a:p>
          <a:p>
            <a:endParaRPr lang="zh-CN" altLang="en-US" sz="280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19462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pic>
        <p:nvPicPr>
          <p:cNvPr id="19463" name="图片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75" y="2693988"/>
            <a:ext cx="1090613" cy="109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圆角矩形 11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20483" name="圆角矩形 12"/>
          <p:cNvSpPr>
            <a:spLocks noChangeArrowheads="1"/>
          </p:cNvSpPr>
          <p:nvPr/>
        </p:nvSpPr>
        <p:spPr bwMode="auto">
          <a:xfrm>
            <a:off x="985838" y="3052386"/>
            <a:ext cx="5967412" cy="64611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20484" name="矩形 8"/>
          <p:cNvSpPr>
            <a:spLocks noChangeArrowheads="1"/>
          </p:cNvSpPr>
          <p:nvPr/>
        </p:nvSpPr>
        <p:spPr bwMode="auto">
          <a:xfrm>
            <a:off x="581025" y="1930400"/>
            <a:ext cx="7375525" cy="954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他们</a:t>
            </a:r>
            <a:r>
              <a:rPr lang="zh-CN" altLang="zh-CN" sz="2800" b="1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先</a:t>
            </a:r>
            <a:r>
              <a:rPr lang="zh-CN" altLang="zh-CN" sz="2800" b="1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800" b="1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把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      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借书证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        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  办了。</a:t>
            </a:r>
            <a:endParaRPr lang="zh-CN" altLang="zh-CN" sz="2800" b="1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buSzPct val="100000"/>
              <a:buFont typeface="Wingdings" pitchFamily="2" charset="2"/>
              <a:buChar char="v"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你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      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zh-CN" altLang="en-US" sz="2800" b="1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把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这张表和照片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交了。</a:t>
            </a:r>
            <a:endParaRPr lang="zh-CN" altLang="zh-CN" sz="2800" b="1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0485" name="TextBox 10"/>
          <p:cNvSpPr>
            <a:spLocks noChangeArrowheads="1"/>
          </p:cNvSpPr>
          <p:nvPr/>
        </p:nvSpPr>
        <p:spPr bwMode="auto">
          <a:xfrm>
            <a:off x="655638" y="1130300"/>
            <a:ext cx="24622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8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“把” </a:t>
            </a: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bǎ</a:t>
            </a:r>
            <a:endParaRPr lang="zh-CN" altLang="en-US" sz="3200" b="1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1069975" y="3126998"/>
            <a:ext cx="6016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S    +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 “把”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+     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sth.    +    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V.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“了”</a:t>
            </a:r>
            <a:endParaRPr lang="zh-CN" altLang="zh-CN" sz="2800" b="1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0487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20488" name="Rectangle 6"/>
          <p:cNvSpPr>
            <a:spLocks noGrp="1" noChangeArrowheads="1"/>
          </p:cNvSpPr>
          <p:nvPr/>
        </p:nvSpPr>
        <p:spPr bwMode="auto">
          <a:xfrm>
            <a:off x="4943475" y="4229100"/>
            <a:ext cx="2801938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>
                <a:latin typeface="华文仿宋" pitchFamily="2" charset="-122"/>
                <a:ea typeface="华文仿宋" pitchFamily="2" charset="-122"/>
              </a:rPr>
              <a:t>他的药               吃</a:t>
            </a:r>
            <a:endParaRPr lang="en-US" altLang="zh-CN" sz="240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>
                <a:latin typeface="华文仿宋" pitchFamily="2" charset="-122"/>
                <a:ea typeface="华文仿宋" pitchFamily="2" charset="-122"/>
              </a:rPr>
              <a:t>他的咖啡           喝</a:t>
            </a:r>
            <a:endParaRPr lang="en-US" altLang="zh-CN" sz="240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>
                <a:latin typeface="华文仿宋" pitchFamily="2" charset="-122"/>
                <a:ea typeface="华文仿宋" pitchFamily="2" charset="-122"/>
              </a:rPr>
              <a:t>他写的信           寄</a:t>
            </a:r>
            <a:endParaRPr lang="en-US" altLang="zh-CN" sz="240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>
                <a:latin typeface="华文仿宋" pitchFamily="2" charset="-122"/>
                <a:ea typeface="华文仿宋" pitchFamily="2" charset="-122"/>
              </a:rPr>
              <a:t>图书馆的书       还</a:t>
            </a:r>
            <a:endParaRPr lang="en-US" altLang="zh-CN" sz="2400">
              <a:latin typeface="华文仿宋" pitchFamily="2" charset="-122"/>
              <a:ea typeface="华文仿宋" pitchFamily="2" charset="-122"/>
            </a:endParaRPr>
          </a:p>
        </p:txBody>
      </p:sp>
      <p:sp>
        <p:nvSpPr>
          <p:cNvPr id="20489" name="AutoShape 7"/>
          <p:cNvSpPr>
            <a:spLocks noChangeArrowheads="1"/>
          </p:cNvSpPr>
          <p:nvPr/>
        </p:nvSpPr>
        <p:spPr bwMode="auto">
          <a:xfrm>
            <a:off x="4635500" y="4062413"/>
            <a:ext cx="3259138" cy="2409825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pic>
        <p:nvPicPr>
          <p:cNvPr id="20490" name="Picture 2" descr="C:\Documents and Settings\lijiang\Local Settings\Temporary Internet Files\Content.IE5\XVK672I4\MC900053865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0725" y="4954588"/>
            <a:ext cx="1127125" cy="482600"/>
          </a:xfrm>
          <a:prstGeom prst="rect">
            <a:avLst/>
          </a:prstGeom>
          <a:noFill/>
          <a:ln w="9525">
            <a:noFill/>
            <a:bevel/>
            <a:headEnd/>
            <a:tailEnd/>
          </a:ln>
        </p:spPr>
      </p:pic>
      <p:pic>
        <p:nvPicPr>
          <p:cNvPr id="20491" name="Picture 3" descr="C:\Documents and Settings\lijiang\Local Settings\Temporary Internet Files\Content.IE5\6K5JAHLV\MC900053868[1]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9300" y="4276725"/>
            <a:ext cx="1112838" cy="476250"/>
          </a:xfrm>
          <a:prstGeom prst="rect">
            <a:avLst/>
          </a:prstGeom>
          <a:noFill/>
          <a:ln w="9525">
            <a:noFill/>
            <a:bevel/>
            <a:headEnd/>
            <a:tailEnd/>
          </a:ln>
        </p:spPr>
      </p:pic>
      <p:sp>
        <p:nvSpPr>
          <p:cNvPr id="20492" name="Rectangle 20"/>
          <p:cNvSpPr>
            <a:spLocks noChangeArrowheads="1"/>
          </p:cNvSpPr>
          <p:nvPr/>
        </p:nvSpPr>
        <p:spPr bwMode="auto">
          <a:xfrm>
            <a:off x="1557338" y="4176713"/>
            <a:ext cx="17113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zh-CN" altLang="en-US" sz="2400" b="1" u="sng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那张表</a:t>
            </a:r>
            <a:r>
              <a:rPr lang="zh-CN" altLang="en-US" sz="2400" b="1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呢？</a:t>
            </a:r>
          </a:p>
        </p:txBody>
      </p:sp>
      <p:sp>
        <p:nvSpPr>
          <p:cNvPr id="20493" name="Rectangle 20"/>
          <p:cNvSpPr>
            <a:spLocks noChangeArrowheads="1"/>
          </p:cNvSpPr>
          <p:nvPr/>
        </p:nvSpPr>
        <p:spPr bwMode="auto">
          <a:xfrm>
            <a:off x="1568450" y="4870450"/>
            <a:ext cx="26463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zh-CN" altLang="en-US" sz="2400" b="1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他把那张表</a:t>
            </a:r>
            <a:r>
              <a:rPr lang="zh-CN" altLang="en-US" sz="2400" b="1" u="sng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还</a:t>
            </a:r>
            <a:r>
              <a:rPr lang="zh-CN" altLang="en-US" sz="2400" b="1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了。</a:t>
            </a:r>
          </a:p>
        </p:txBody>
      </p:sp>
      <p:sp>
        <p:nvSpPr>
          <p:cNvPr id="20494" name="直接连接符 31"/>
          <p:cNvSpPr>
            <a:spLocks noChangeShapeType="1"/>
          </p:cNvSpPr>
          <p:nvPr/>
        </p:nvSpPr>
        <p:spPr bwMode="auto">
          <a:xfrm>
            <a:off x="893763" y="3873123"/>
            <a:ext cx="7127875" cy="1588"/>
          </a:xfrm>
          <a:prstGeom prst="line">
            <a:avLst/>
          </a:prstGeom>
          <a:noFill/>
          <a:ln w="25400">
            <a:solidFill>
              <a:srgbClr val="000000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697413" y="1300163"/>
            <a:ext cx="2608262" cy="1462087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9900" y="1146175"/>
            <a:ext cx="1554163" cy="5199063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长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考试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翻译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不错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新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出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还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926013" y="1376363"/>
            <a:ext cx="2881312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很</a:t>
            </a:r>
            <a:r>
              <a:rPr lang="zh-CN" altLang="en-US" sz="2400">
                <a:solidFill>
                  <a:srgbClr val="FF6600"/>
                </a:solidFill>
                <a:latin typeface="华文楷体" pitchFamily="2" charset="-122"/>
                <a:ea typeface="华文楷体" pitchFamily="2" charset="-122"/>
              </a:rPr>
              <a:t>长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时间 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   多</a:t>
            </a:r>
            <a:r>
              <a:rPr lang="zh-CN" altLang="en-US" sz="2400">
                <a:solidFill>
                  <a:srgbClr val="FF6600"/>
                </a:solidFill>
                <a:latin typeface="华文楷体" pitchFamily="2" charset="-122"/>
                <a:ea typeface="华文楷体" pitchFamily="2" charset="-122"/>
              </a:rPr>
              <a:t>长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时间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？</a:t>
            </a:r>
            <a:endParaRPr lang="en-US" altLang="zh-CN" sz="240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/>
        </p:nvSpPr>
        <p:spPr bwMode="auto">
          <a:xfrm>
            <a:off x="2438400" y="1181100"/>
            <a:ext cx="19605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altLang="zh-CN" sz="2800">
                <a:latin typeface="GB Pinyinok-B" pitchFamily="2" charset="-122"/>
                <a:ea typeface="GB Pinyinok-B" pitchFamily="2" charset="-122"/>
                <a:sym typeface="楷体" charset="-122"/>
              </a:rPr>
              <a:t>ch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á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ng</a:t>
            </a: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k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ǎ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osh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ì</a:t>
            </a:r>
            <a:endParaRPr lang="en-US" altLang="zh-CN" sz="2800">
              <a:latin typeface="GB Pinyinok-B" pitchFamily="2" charset="-122"/>
              <a:ea typeface="GB Pinyinok-B" pitchFamily="2" charset="-122"/>
              <a:sym typeface="楷体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fānyì</a:t>
            </a:r>
            <a:endParaRPr lang="zh-CN" altLang="en-US" sz="280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bùcuò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x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ī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n</a:t>
            </a:r>
            <a:endParaRPr lang="en-US" altLang="zh-CN" sz="2800">
              <a:latin typeface="GB Pinyinok-B" pitchFamily="2" charset="-122"/>
              <a:ea typeface="GB Pinyinok-B" pitchFamily="2" charset="-122"/>
              <a:sym typeface="楷体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  <a:sym typeface="楷体" charset="-122"/>
              </a:rPr>
              <a:t>chū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  <a:sym typeface="楷体" charset="-122"/>
              </a:rPr>
              <a:t>hu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á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n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     </a:t>
            </a:r>
          </a:p>
          <a:p>
            <a:pPr>
              <a:spcBef>
                <a:spcPct val="20000"/>
              </a:spcBef>
              <a:buFontTx/>
              <a:buNone/>
            </a:pPr>
            <a:endParaRPr lang="zh-CN" altLang="en-US" sz="2800">
              <a:latin typeface="GB Pinyinok-B" pitchFamily="2" charset="-122"/>
              <a:ea typeface="GB Pinyinok-B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36563" y="1233488"/>
            <a:ext cx="3187700" cy="6905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4824413" y="3049588"/>
            <a:ext cx="2608262" cy="3262312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/>
        </p:nvSpPr>
        <p:spPr bwMode="auto">
          <a:xfrm>
            <a:off x="5053013" y="3125788"/>
            <a:ext cx="2881312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口语</a:t>
            </a:r>
            <a:r>
              <a:rPr lang="zh-CN" altLang="en-US" sz="2400">
                <a:solidFill>
                  <a:srgbClr val="FF6600"/>
                </a:solidFill>
                <a:latin typeface="华文楷体" pitchFamily="2" charset="-122"/>
                <a:ea typeface="华文楷体" pitchFamily="2" charset="-122"/>
              </a:rPr>
              <a:t>考试</a:t>
            </a:r>
            <a:endParaRPr lang="en-US" altLang="zh-CN" sz="2400">
              <a:solidFill>
                <a:srgbClr val="FF66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语法</a:t>
            </a:r>
            <a:r>
              <a:rPr lang="zh-CN" altLang="en-US" sz="2400">
                <a:solidFill>
                  <a:srgbClr val="FF6600"/>
                </a:solidFill>
                <a:latin typeface="华文楷体" pitchFamily="2" charset="-122"/>
                <a:ea typeface="华文楷体" pitchFamily="2" charset="-122"/>
              </a:rPr>
              <a:t>考试</a:t>
            </a:r>
            <a:endParaRPr lang="en-US" altLang="zh-CN" sz="2400">
              <a:solidFill>
                <a:srgbClr val="FF66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>
                <a:solidFill>
                  <a:srgbClr val="FF6600"/>
                </a:solidFill>
                <a:latin typeface="华文楷体" pitchFamily="2" charset="-122"/>
                <a:ea typeface="华文楷体" pitchFamily="2" charset="-122"/>
              </a:rPr>
              <a:t>翻译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考试</a:t>
            </a:r>
            <a:endParaRPr lang="en-US" altLang="zh-CN" sz="240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考得</a:t>
            </a:r>
            <a:r>
              <a:rPr lang="zh-CN" altLang="en-US" sz="2400">
                <a:solidFill>
                  <a:srgbClr val="FF6600"/>
                </a:solidFill>
                <a:latin typeface="华文楷体" pitchFamily="2" charset="-122"/>
                <a:ea typeface="华文楷体" pitchFamily="2" charset="-122"/>
              </a:rPr>
              <a:t>不错</a:t>
            </a:r>
            <a:endParaRPr lang="en-US" altLang="zh-CN" sz="2400">
              <a:solidFill>
                <a:srgbClr val="FF66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生活得</a:t>
            </a:r>
            <a:r>
              <a:rPr lang="zh-CN" altLang="en-US" sz="2400">
                <a:solidFill>
                  <a:srgbClr val="FF6600"/>
                </a:solidFill>
                <a:latin typeface="华文楷体" pitchFamily="2" charset="-122"/>
                <a:ea typeface="华文楷体" pitchFamily="2" charset="-122"/>
              </a:rPr>
              <a:t>不错</a:t>
            </a: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484188" y="2055813"/>
            <a:ext cx="3575050" cy="205581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8" grpId="0" animBg="1"/>
      <p:bldP spid="9" grpId="0" bldLvl="0" autoUpdateAnimBg="0"/>
      <p:bldP spid="9" grpId="1" bldLvl="0" autoUpdateAnimBg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194300" y="908050"/>
            <a:ext cx="3084513" cy="2601913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9900" y="1146175"/>
            <a:ext cx="1554163" cy="5199063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忘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先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上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下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一会儿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带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填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5422900" y="984250"/>
            <a:ext cx="2881313" cy="263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忘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了时间</a:t>
            </a:r>
            <a:endParaRPr lang="en-US" altLang="zh-CN" sz="240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忘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了写作业</a:t>
            </a:r>
            <a:endParaRPr lang="en-US" altLang="zh-CN" sz="240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忘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了带</a:t>
            </a:r>
            <a:r>
              <a:rPr lang="zh-CN" altLang="en-US" sz="240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借书证</a:t>
            </a:r>
            <a:endParaRPr lang="en-US" altLang="zh-CN" sz="2400">
              <a:solidFill>
                <a:srgbClr val="3366FF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zh-CN" altLang="en-US" sz="2400" u="sng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忘了</a:t>
            </a:r>
            <a:r>
              <a:rPr lang="en-US" altLang="zh-CN" sz="2400" u="sng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do</a:t>
            </a:r>
            <a:r>
              <a:rPr lang="zh-CN" altLang="en-US" sz="2400" u="sng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400" u="sng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sth.</a:t>
            </a:r>
            <a:endParaRPr lang="zh-CN" altLang="en-US" sz="1400" u="sng">
              <a:solidFill>
                <a:srgbClr val="FF33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/>
        </p:nvSpPr>
        <p:spPr bwMode="auto">
          <a:xfrm>
            <a:off x="2438400" y="1181100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w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à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ng</a:t>
            </a:r>
            <a:endParaRPr lang="zh-CN" altLang="en-US" sz="280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xiā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n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sh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à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n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ɡ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xi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à</a:t>
            </a:r>
            <a:endParaRPr lang="zh-CN" altLang="en-US" sz="280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yīhu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ì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r</a:t>
            </a:r>
            <a:endParaRPr lang="zh-CN" altLang="en-US" sz="280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d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à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  <a:sym typeface="楷体" charset="-122"/>
              </a:rPr>
              <a:t>i</a:t>
            </a:r>
            <a:endParaRPr lang="en-US" altLang="zh-CN" sz="280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ti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á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n</a:t>
            </a:r>
          </a:p>
          <a:p>
            <a:pPr>
              <a:spcBef>
                <a:spcPct val="20000"/>
              </a:spcBef>
              <a:buFontTx/>
              <a:buNone/>
            </a:pPr>
            <a:endParaRPr lang="zh-CN" altLang="en-US" sz="2800">
              <a:latin typeface="楷体" charset="-122"/>
              <a:ea typeface="楷体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36563" y="1233488"/>
            <a:ext cx="3055937" cy="74295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458788" y="2039938"/>
            <a:ext cx="3055937" cy="74453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9" name="AutoShape 2"/>
          <p:cNvSpPr>
            <a:spLocks noChangeArrowheads="1"/>
          </p:cNvSpPr>
          <p:nvPr/>
        </p:nvSpPr>
        <p:spPr bwMode="auto">
          <a:xfrm>
            <a:off x="3829050" y="3678238"/>
            <a:ext cx="3084513" cy="2601912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/>
        </p:nvSpPr>
        <p:spPr bwMode="auto">
          <a:xfrm>
            <a:off x="4057650" y="3754438"/>
            <a:ext cx="2881313" cy="263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先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去</a:t>
            </a:r>
            <a:r>
              <a:rPr lang="zh-CN" altLang="en-US" sz="240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办公室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了</a:t>
            </a:r>
            <a:endParaRPr lang="en-US" altLang="zh-CN" sz="240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     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先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到</a:t>
            </a:r>
            <a:r>
              <a:rPr lang="zh-CN" altLang="en-US" sz="240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图书馆</a:t>
            </a:r>
            <a:endParaRPr lang="en-US" altLang="zh-CN" sz="2400">
              <a:solidFill>
                <a:srgbClr val="3366FF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zh-CN" altLang="en-US" sz="2400" u="sng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忘了</a:t>
            </a:r>
            <a:r>
              <a:rPr lang="en-US" altLang="zh-CN" sz="2400" u="sng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do</a:t>
            </a:r>
            <a:r>
              <a:rPr lang="zh-CN" altLang="en-US" sz="2400" u="sng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400" u="sng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sth.</a:t>
            </a:r>
            <a:endParaRPr lang="zh-CN" altLang="en-US" sz="1400" u="sng">
              <a:solidFill>
                <a:srgbClr val="FF3300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8" grpId="0" animBg="1"/>
      <p:bldP spid="9" grpId="0" animBg="1"/>
      <p:bldP spid="10" grpId="0" bldLvl="0" autoUpdateAnimBg="0"/>
      <p:bldP spid="10" grpId="1" bldLvl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4570413" y="1612900"/>
            <a:ext cx="3459162" cy="3951288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  <a:ex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/>
        </p:nvSpPr>
        <p:spPr bwMode="auto">
          <a:xfrm>
            <a:off x="4908550" y="1622425"/>
            <a:ext cx="3017838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新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书</a:t>
            </a:r>
            <a:endParaRPr lang="en-US" altLang="zh-CN" sz="240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新</a:t>
            </a:r>
            <a:r>
              <a:rPr lang="zh-CN" altLang="en-US" sz="240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课本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  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新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借书证</a:t>
            </a:r>
            <a:endParaRPr lang="en-US" altLang="zh-CN" sz="240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出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来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出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去</a:t>
            </a:r>
            <a:endParaRPr lang="en-US" altLang="zh-CN" sz="240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  从这儿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出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去</a:t>
            </a:r>
            <a:endParaRPr lang="en-US" altLang="zh-CN" sz="240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还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书</a:t>
            </a:r>
            <a:endParaRPr lang="en-US" altLang="zh-CN" sz="240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忘了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还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书</a:t>
            </a:r>
            <a:endParaRPr lang="en-US" altLang="zh-CN" sz="240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449263" y="4084638"/>
            <a:ext cx="3594100" cy="221297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bevel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2533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22534" name="Rectangle 6"/>
          <p:cNvSpPr>
            <a:spLocks noGrp="1" noChangeArrowheads="1"/>
          </p:cNvSpPr>
          <p:nvPr/>
        </p:nvSpPr>
        <p:spPr bwMode="auto">
          <a:xfrm>
            <a:off x="2438400" y="1181100"/>
            <a:ext cx="19605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altLang="zh-CN" sz="2800">
                <a:latin typeface="GB Pinyinok-B" pitchFamily="2" charset="-122"/>
                <a:ea typeface="GB Pinyinok-B" pitchFamily="2" charset="-122"/>
                <a:sym typeface="楷体" charset="-122"/>
              </a:rPr>
              <a:t>ch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á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ng</a:t>
            </a: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k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ǎ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osh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ì</a:t>
            </a:r>
            <a:endParaRPr lang="en-US" altLang="zh-CN" sz="2800">
              <a:latin typeface="GB Pinyinok-B" pitchFamily="2" charset="-122"/>
              <a:ea typeface="GB Pinyinok-B" pitchFamily="2" charset="-122"/>
              <a:sym typeface="楷体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fānyì</a:t>
            </a:r>
            <a:endParaRPr lang="zh-CN" altLang="en-US" sz="280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bùcuò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x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ī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n</a:t>
            </a:r>
            <a:endParaRPr lang="en-US" altLang="zh-CN" sz="2800">
              <a:latin typeface="GB Pinyinok-B" pitchFamily="2" charset="-122"/>
              <a:ea typeface="GB Pinyinok-B" pitchFamily="2" charset="-122"/>
              <a:sym typeface="楷体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  <a:sym typeface="楷体" charset="-122"/>
              </a:rPr>
              <a:t>chū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  <a:sym typeface="楷体" charset="-122"/>
              </a:rPr>
              <a:t>hu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á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n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     </a:t>
            </a:r>
          </a:p>
          <a:p>
            <a:pPr>
              <a:spcBef>
                <a:spcPct val="20000"/>
              </a:spcBef>
              <a:buFontTx/>
              <a:buNone/>
            </a:pPr>
            <a:endParaRPr lang="zh-CN" altLang="en-US" sz="2800">
              <a:latin typeface="GB Pinyinok-B" pitchFamily="2" charset="-122"/>
              <a:ea typeface="GB Pinyinok-B" pitchFamily="2" charset="-122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69900" y="1146175"/>
            <a:ext cx="1554163" cy="5199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  <a:defRPr/>
            </a:pPr>
            <a:r>
              <a:rPr lang="zh-CN" altLang="en-US" sz="2800" b="1" kern="0">
                <a:latin typeface="华文楷体" pitchFamily="2" charset="-122"/>
                <a:ea typeface="华文楷体" pitchFamily="2" charset="-122"/>
              </a:rPr>
              <a:t>长</a:t>
            </a:r>
            <a:endParaRPr lang="en-US" altLang="zh-CN" sz="2800" b="1" ker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  <a:defRPr/>
            </a:pPr>
            <a:r>
              <a:rPr lang="zh-CN" altLang="en-US" sz="2800" b="1" kern="0">
                <a:latin typeface="华文楷体" pitchFamily="2" charset="-122"/>
                <a:ea typeface="华文楷体" pitchFamily="2" charset="-122"/>
              </a:rPr>
              <a:t>考试</a:t>
            </a:r>
            <a:endParaRPr lang="en-US" altLang="zh-CN" sz="2800" b="1" ker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  <a:defRPr/>
            </a:pPr>
            <a:r>
              <a:rPr lang="zh-CN" altLang="en-US" sz="2800" b="1" kern="0">
                <a:latin typeface="华文楷体" pitchFamily="2" charset="-122"/>
                <a:ea typeface="华文楷体" pitchFamily="2" charset="-122"/>
              </a:rPr>
              <a:t>翻译</a:t>
            </a:r>
            <a:endParaRPr lang="en-US" altLang="zh-CN" sz="2800" b="1" ker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  <a:defRPr/>
            </a:pPr>
            <a:r>
              <a:rPr lang="zh-CN" altLang="en-US" sz="2800" b="1" kern="0">
                <a:latin typeface="华文楷体" pitchFamily="2" charset="-122"/>
                <a:ea typeface="华文楷体" pitchFamily="2" charset="-122"/>
              </a:rPr>
              <a:t>不错</a:t>
            </a:r>
            <a:endParaRPr lang="en-US" altLang="zh-CN" sz="2800" b="1" ker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  <a:defRPr/>
            </a:pPr>
            <a:r>
              <a:rPr lang="zh-CN" altLang="en-US" sz="2800" b="1" kern="0">
                <a:latin typeface="华文楷体" pitchFamily="2" charset="-122"/>
                <a:ea typeface="华文楷体" pitchFamily="2" charset="-122"/>
              </a:rPr>
              <a:t>新</a:t>
            </a:r>
            <a:endParaRPr lang="en-US" altLang="zh-CN" sz="2800" b="1" ker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  <a:defRPr/>
            </a:pPr>
            <a:r>
              <a:rPr lang="zh-CN" altLang="en-US" sz="2800" b="1" kern="0">
                <a:latin typeface="华文楷体" pitchFamily="2" charset="-122"/>
                <a:ea typeface="华文楷体" pitchFamily="2" charset="-122"/>
              </a:rPr>
              <a:t>出</a:t>
            </a:r>
            <a:endParaRPr lang="en-US" altLang="zh-CN" sz="2800" b="1" ker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  <a:defRPr/>
            </a:pPr>
            <a:r>
              <a:rPr lang="zh-CN" altLang="en-US" sz="2800" b="1" kern="0">
                <a:latin typeface="华文楷体" pitchFamily="2" charset="-122"/>
                <a:ea typeface="华文楷体" pitchFamily="2" charset="-122"/>
              </a:rPr>
              <a:t>还</a:t>
            </a:r>
            <a:endParaRPr lang="zh-CN" altLang="en-US" sz="2800" b="1" kern="0" dirty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 bldLvl="0" autoUpdateAnimBg="0"/>
      <p:bldP spid="6147" grpId="1" bldLvl="0" autoUpdateAnimBg="0"/>
      <p:bldP spid="615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4557713" y="901700"/>
            <a:ext cx="3389312" cy="2725738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  <a:ex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 dirty="0">
              <a:latin typeface="Arial" charset="0"/>
              <a:ea typeface="宋体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/>
        </p:nvSpPr>
        <p:spPr bwMode="auto">
          <a:xfrm>
            <a:off x="4708525" y="1017588"/>
            <a:ext cx="3055938" cy="130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过期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了</a:t>
            </a:r>
            <a:r>
              <a:rPr lang="zh-CN" altLang="zh-CN" sz="2400" b="1"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2400" b="1">
                <a:latin typeface="华文楷体" pitchFamily="2" charset="-122"/>
                <a:ea typeface="华文楷体" pitchFamily="2" charset="-122"/>
              </a:rPr>
              <a:t>没</a:t>
            </a:r>
            <a:r>
              <a:rPr lang="zh-CN" altLang="en-US" sz="2400" b="1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过期</a:t>
            </a:r>
            <a:endParaRPr lang="zh-CN" altLang="en-US" sz="240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r>
              <a:rPr lang="en-US" altLang="zh-CN" sz="2400">
                <a:latin typeface="华文楷体" pitchFamily="2" charset="-122"/>
                <a:ea typeface="华文楷体" pitchFamily="2" charset="-122"/>
              </a:rPr>
              <a:t>  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过期</a:t>
            </a:r>
            <a:r>
              <a:rPr lang="zh-CN" altLang="en-US" sz="240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过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了十天</a:t>
            </a:r>
            <a:endParaRPr lang="en-US" altLang="zh-CN" sz="240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过期</a:t>
            </a:r>
            <a:r>
              <a:rPr lang="zh-CN" altLang="en-US" sz="2400">
                <a:solidFill>
                  <a:srgbClr val="FF6600"/>
                </a:solidFill>
                <a:latin typeface="华文楷体" pitchFamily="2" charset="-122"/>
                <a:ea typeface="华文楷体" pitchFamily="2" charset="-122"/>
              </a:rPr>
              <a:t>罚款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r>
              <a:rPr lang="en-US" altLang="zh-CN" sz="2400">
                <a:latin typeface="华文楷体" pitchFamily="2" charset="-122"/>
                <a:ea typeface="华文楷体" pitchFamily="2" charset="-122"/>
              </a:rPr>
              <a:t>  </a:t>
            </a:r>
            <a:r>
              <a:rPr lang="zh-CN" altLang="en-US" sz="2400">
                <a:solidFill>
                  <a:srgbClr val="FF6600"/>
                </a:solidFill>
                <a:latin typeface="华文楷体" pitchFamily="2" charset="-122"/>
                <a:ea typeface="华文楷体" pitchFamily="2" charset="-122"/>
              </a:rPr>
              <a:t>罚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多少钱？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endParaRPr lang="zh-CN" altLang="en-US" sz="240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487363" y="1303338"/>
            <a:ext cx="3257550" cy="142081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3557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9" name="AutoShape 2"/>
          <p:cNvSpPr>
            <a:spLocks noChangeArrowheads="1"/>
          </p:cNvSpPr>
          <p:nvPr/>
        </p:nvSpPr>
        <p:spPr bwMode="auto">
          <a:xfrm>
            <a:off x="4314825" y="3868738"/>
            <a:ext cx="3084513" cy="1851025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  <a:ex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 dirty="0">
              <a:latin typeface="Arial" charset="0"/>
              <a:ea typeface="宋体" charset="0"/>
            </a:endParaRPr>
          </a:p>
        </p:txBody>
      </p:sp>
      <p:sp>
        <p:nvSpPr>
          <p:cNvPr id="12" name="Rectangle 3"/>
          <p:cNvSpPr>
            <a:spLocks noGrp="1" noChangeArrowheads="1"/>
          </p:cNvSpPr>
          <p:nvPr/>
        </p:nvSpPr>
        <p:spPr bwMode="auto">
          <a:xfrm>
            <a:off x="4479925" y="3784600"/>
            <a:ext cx="2895600" cy="176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一台</a:t>
            </a:r>
            <a:r>
              <a:rPr lang="zh-CN" altLang="en-US" sz="2400">
                <a:solidFill>
                  <a:srgbClr val="FF6600"/>
                </a:solidFill>
                <a:latin typeface="华文楷体" pitchFamily="2" charset="-122"/>
                <a:ea typeface="华文楷体" pitchFamily="2" charset="-122"/>
              </a:rPr>
              <a:t>电脑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   </a:t>
            </a:r>
            <a:r>
              <a:rPr lang="zh-CN" altLang="en-US" sz="2400">
                <a:solidFill>
                  <a:srgbClr val="FF6600"/>
                </a:solidFill>
                <a:latin typeface="华文楷体" pitchFamily="2" charset="-122"/>
                <a:ea typeface="华文楷体" pitchFamily="2" charset="-122"/>
              </a:rPr>
              <a:t>查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电脑</a:t>
            </a:r>
            <a:r>
              <a:rPr lang="zh-CN" altLang="zh-CN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  </a:t>
            </a:r>
            <a:r>
              <a:rPr lang="zh-CN" altLang="en-US" sz="2400">
                <a:solidFill>
                  <a:srgbClr val="FF6600"/>
                </a:solidFill>
                <a:latin typeface="华文楷体" pitchFamily="2" charset="-122"/>
                <a:ea typeface="华文楷体" pitchFamily="2" charset="-122"/>
              </a:rPr>
              <a:t>查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词典</a:t>
            </a:r>
            <a:endParaRPr lang="en-US" altLang="zh-CN" sz="240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r>
              <a:rPr lang="zh-CN" altLang="zh-CN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   </a:t>
            </a:r>
            <a:r>
              <a:rPr lang="zh-CN" altLang="en-US" sz="2400">
                <a:solidFill>
                  <a:srgbClr val="FF6600"/>
                </a:solidFill>
                <a:latin typeface="华文楷体" pitchFamily="2" charset="-122"/>
                <a:ea typeface="华文楷体" pitchFamily="2" charset="-122"/>
              </a:rPr>
              <a:t>查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生词    </a:t>
            </a:r>
            <a:r>
              <a:rPr lang="zh-CN" altLang="en-US" sz="2400">
                <a:solidFill>
                  <a:srgbClr val="FF6600"/>
                </a:solidFill>
                <a:latin typeface="华文楷体" pitchFamily="2" charset="-122"/>
                <a:ea typeface="华文楷体" pitchFamily="2" charset="-122"/>
              </a:rPr>
              <a:t>查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汉字</a:t>
            </a:r>
          </a:p>
        </p:txBody>
      </p:sp>
      <p:sp>
        <p:nvSpPr>
          <p:cNvPr id="23560" name="Rectangle 3"/>
          <p:cNvSpPr txBox="1">
            <a:spLocks noChangeArrowheads="1"/>
          </p:cNvSpPr>
          <p:nvPr/>
        </p:nvSpPr>
        <p:spPr bwMode="auto">
          <a:xfrm>
            <a:off x="469900" y="1146175"/>
            <a:ext cx="15541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过期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罚款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电脑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查</a:t>
            </a:r>
          </a:p>
        </p:txBody>
      </p:sp>
      <p:sp>
        <p:nvSpPr>
          <p:cNvPr id="23561" name="Rectangle 6"/>
          <p:cNvSpPr>
            <a:spLocks noGrp="1" noChangeArrowheads="1"/>
          </p:cNvSpPr>
          <p:nvPr/>
        </p:nvSpPr>
        <p:spPr bwMode="auto">
          <a:xfrm>
            <a:off x="2438400" y="1181100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guòqī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fáku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ǎ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n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diànn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ǎ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o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chá</a:t>
            </a:r>
          </a:p>
          <a:p>
            <a:pPr>
              <a:spcBef>
                <a:spcPct val="20000"/>
              </a:spcBef>
              <a:buFontTx/>
              <a:buNone/>
            </a:pPr>
            <a:endParaRPr lang="zh-CN" altLang="en-US" sz="2800">
              <a:latin typeface="GB Pinyinok-B" pitchFamily="2" charset="-122"/>
              <a:ea typeface="GB Pinyinok-B" pitchFamily="2" charset="-122"/>
            </a:endParaRPr>
          </a:p>
        </p:txBody>
      </p:sp>
      <p:sp>
        <p:nvSpPr>
          <p:cNvPr id="16" name="AutoShape 7"/>
          <p:cNvSpPr>
            <a:spLocks noChangeArrowheads="1"/>
          </p:cNvSpPr>
          <p:nvPr/>
        </p:nvSpPr>
        <p:spPr bwMode="auto">
          <a:xfrm>
            <a:off x="479425" y="2819400"/>
            <a:ext cx="3305175" cy="143668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  <p:bldP spid="7171" grpId="0" bldLvl="0" autoUpdateAnimBg="0"/>
      <p:bldP spid="7171" grpId="1" bldLvl="0" autoUpdateAnimBg="0"/>
      <p:bldP spid="7175" grpId="0" animBg="1"/>
      <p:bldP spid="9" grpId="0" animBg="1"/>
      <p:bldP spid="12" grpId="0" bldLvl="0" autoUpdateAnimBg="0"/>
      <p:bldP spid="12" grpId="1" bldLvl="0" autoUpdateAnimBg="0"/>
      <p:bldP spid="1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 txBox="1">
            <a:spLocks noChangeArrowheads="1"/>
          </p:cNvSpPr>
          <p:nvPr/>
        </p:nvSpPr>
        <p:spPr bwMode="auto">
          <a:xfrm>
            <a:off x="469900" y="1146175"/>
            <a:ext cx="15541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长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考试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不错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翻译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新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课本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出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4579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汉  字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Characters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24580" name="Rectangle 3"/>
          <p:cNvSpPr txBox="1">
            <a:spLocks noChangeArrowheads="1"/>
          </p:cNvSpPr>
          <p:nvPr/>
        </p:nvSpPr>
        <p:spPr bwMode="auto">
          <a:xfrm>
            <a:off x="3294063" y="1233488"/>
            <a:ext cx="1554162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还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过期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罚款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电脑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查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171450" y="5202238"/>
            <a:ext cx="8056563" cy="1214437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201613" y="892175"/>
            <a:ext cx="5087937" cy="706438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792163" y="1778000"/>
            <a:ext cx="4510087" cy="854075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5605" name="Rectangle 9"/>
          <p:cNvSpPr>
            <a:spLocks noChangeArrowheads="1"/>
          </p:cNvSpPr>
          <p:nvPr/>
        </p:nvSpPr>
        <p:spPr bwMode="auto">
          <a:xfrm>
            <a:off x="881063" y="1027113"/>
            <a:ext cx="5278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 u="sng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我们借书证</a:t>
            </a:r>
            <a:r>
              <a:rPr lang="zh-CN" altLang="en-US" sz="2400" u="sng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办了多长时间</a:t>
            </a:r>
            <a:r>
              <a:rPr lang="zh-CN" altLang="en-US" sz="2400" u="sng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？</a:t>
            </a:r>
          </a:p>
        </p:txBody>
      </p:sp>
      <p:sp>
        <p:nvSpPr>
          <p:cNvPr id="25606" name="Rectangle 10"/>
          <p:cNvSpPr>
            <a:spLocks noChangeArrowheads="1"/>
          </p:cNvSpPr>
          <p:nvPr/>
        </p:nvSpPr>
        <p:spPr bwMode="auto">
          <a:xfrm>
            <a:off x="1538288" y="1960563"/>
            <a:ext cx="5492750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 u="sng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办了十五分钟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，办得真快。</a:t>
            </a:r>
          </a:p>
        </p:txBody>
      </p:sp>
      <p:sp>
        <p:nvSpPr>
          <p:cNvPr id="25607" name="AutoShape 12"/>
          <p:cNvSpPr>
            <a:spLocks noChangeArrowheads="1"/>
          </p:cNvSpPr>
          <p:nvPr/>
        </p:nvSpPr>
        <p:spPr bwMode="auto">
          <a:xfrm>
            <a:off x="163513" y="2813050"/>
            <a:ext cx="7856537" cy="1089025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bevel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5608" name="AutoShape 13"/>
          <p:cNvSpPr>
            <a:spLocks noChangeArrowheads="1"/>
          </p:cNvSpPr>
          <p:nvPr/>
        </p:nvSpPr>
        <p:spPr bwMode="auto">
          <a:xfrm>
            <a:off x="739775" y="4037013"/>
            <a:ext cx="8045450" cy="1069975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bevel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5609" name="Rectangle 18"/>
          <p:cNvSpPr>
            <a:spLocks noChangeArrowheads="1"/>
          </p:cNvSpPr>
          <p:nvPr/>
        </p:nvSpPr>
        <p:spPr bwMode="auto">
          <a:xfrm>
            <a:off x="881063" y="2998788"/>
            <a:ext cx="6988175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今天办证的人不多。力波，听说你们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上星期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考试了，你考得怎么样？</a:t>
            </a:r>
          </a:p>
        </p:txBody>
      </p:sp>
      <p:sp>
        <p:nvSpPr>
          <p:cNvPr id="25610" name="Rectangle 19"/>
          <p:cNvSpPr>
            <a:spLocks noChangeArrowheads="1"/>
          </p:cNvSpPr>
          <p:nvPr/>
        </p:nvSpPr>
        <p:spPr bwMode="auto">
          <a:xfrm>
            <a:off x="1562100" y="4240213"/>
            <a:ext cx="6742113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我口语考得不错，可是翻译考得不太好，语法也有很多问题。我想借新的汉语课本看看。</a:t>
            </a:r>
          </a:p>
        </p:txBody>
      </p:sp>
      <p:sp>
        <p:nvSpPr>
          <p:cNvPr id="25611" name="Text Box 20"/>
          <p:cNvSpPr txBox="1">
            <a:spLocks noChangeArrowheads="1"/>
          </p:cNvSpPr>
          <p:nvPr/>
        </p:nvSpPr>
        <p:spPr bwMode="auto">
          <a:xfrm>
            <a:off x="889000" y="5356225"/>
            <a:ext cx="74612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现在我们就去借书，我们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从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这儿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出去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。</a:t>
            </a:r>
            <a:r>
              <a:rPr lang="zh-CN" altLang="en-US" sz="2400" u="sng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我得先</a:t>
            </a:r>
            <a:r>
              <a:rPr lang="zh-CN" altLang="en-US" sz="2400" u="sng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把</a:t>
            </a:r>
            <a:r>
              <a:rPr lang="zh-CN" altLang="en-US" sz="2400" u="sng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上次借的书还了。</a:t>
            </a:r>
          </a:p>
        </p:txBody>
      </p:sp>
      <p:sp>
        <p:nvSpPr>
          <p:cNvPr id="25612" name="AutoShape 21"/>
          <p:cNvSpPr>
            <a:spLocks noChangeArrowheads="1"/>
          </p:cNvSpPr>
          <p:nvPr/>
        </p:nvSpPr>
        <p:spPr bwMode="auto">
          <a:xfrm>
            <a:off x="227013" y="5499100"/>
            <a:ext cx="8054975" cy="966788"/>
          </a:xfrm>
          <a:prstGeom prst="horizontalScroll">
            <a:avLst>
              <a:gd name="adj" fmla="val 8815"/>
            </a:avLst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5613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rgbClr val="000000"/>
                </a:solidFill>
                <a:latin typeface="华文隶书" pitchFamily="2" charset="-122"/>
                <a:ea typeface="华文隶书" pitchFamily="2" charset="-122"/>
              </a:rPr>
              <a:t>课</a:t>
            </a:r>
            <a:r>
              <a:rPr lang="en-US" altLang="zh-CN" sz="4000" b="1">
                <a:solidFill>
                  <a:srgbClr val="000000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solidFill>
                  <a:srgbClr val="000000"/>
                </a:solidFill>
                <a:latin typeface="华文隶书" pitchFamily="2" charset="-122"/>
                <a:ea typeface="华文隶书" pitchFamily="2" charset="-122"/>
              </a:rPr>
              <a:t>文</a:t>
            </a:r>
            <a:r>
              <a:rPr lang="en-US" altLang="zh-CN" sz="3600" b="1">
                <a:solidFill>
                  <a:srgbClr val="000000"/>
                </a:solidFill>
                <a:latin typeface="华文隶书" pitchFamily="2" charset="-122"/>
                <a:ea typeface="华文隶书" pitchFamily="2" charset="-122"/>
              </a:rPr>
              <a:t>   Text</a:t>
            </a:r>
            <a:endParaRPr lang="zh-CN" altLang="en-US" sz="4400" b="1">
              <a:solidFill>
                <a:srgbClr val="00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pic>
        <p:nvPicPr>
          <p:cNvPr id="25614" name="图片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6463" y="1917700"/>
            <a:ext cx="506412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5" name="图片 2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3125" y="4181475"/>
            <a:ext cx="506413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052" y="991749"/>
            <a:ext cx="548008" cy="548008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854" y="2990179"/>
            <a:ext cx="548008" cy="548008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059" y="5387350"/>
            <a:ext cx="548008" cy="5480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3"/>
          <p:cNvSpPr>
            <a:spLocks noChangeArrowheads="1"/>
          </p:cNvSpPr>
          <p:nvPr/>
        </p:nvSpPr>
        <p:spPr bwMode="auto">
          <a:xfrm>
            <a:off x="766763" y="825500"/>
            <a:ext cx="4575175" cy="758825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27" name="Rectangle 6"/>
          <p:cNvSpPr>
            <a:spLocks noChangeArrowheads="1"/>
          </p:cNvSpPr>
          <p:nvPr/>
        </p:nvSpPr>
        <p:spPr bwMode="auto">
          <a:xfrm>
            <a:off x="1492250" y="968375"/>
            <a:ext cx="4752975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en-US" altLang="en-US" sz="2400" u="sng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这儿的书可以</a:t>
            </a:r>
            <a:r>
              <a:rPr lang="en-US" altLang="en-US" sz="2400" u="sng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借多长时间</a:t>
            </a:r>
            <a:r>
              <a:rPr lang="en-US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？</a:t>
            </a:r>
            <a:endParaRPr lang="zh-CN" altLang="en-US" sz="240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6628" name="AutoShape 8"/>
          <p:cNvSpPr>
            <a:spLocks noChangeArrowheads="1"/>
          </p:cNvSpPr>
          <p:nvPr/>
        </p:nvSpPr>
        <p:spPr bwMode="auto">
          <a:xfrm>
            <a:off x="163513" y="2695575"/>
            <a:ext cx="6108700" cy="815975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29" name="Rectangle 14"/>
          <p:cNvSpPr>
            <a:spLocks noChangeArrowheads="1"/>
          </p:cNvSpPr>
          <p:nvPr/>
        </p:nvSpPr>
        <p:spPr bwMode="auto">
          <a:xfrm>
            <a:off x="944563" y="2897188"/>
            <a:ext cx="69897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好。</a:t>
            </a:r>
            <a:r>
              <a:rPr lang="en-US" altLang="zh-CN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……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您的书过期了，您得交罚款。</a:t>
            </a:r>
          </a:p>
        </p:txBody>
      </p:sp>
      <p:sp>
        <p:nvSpPr>
          <p:cNvPr id="2663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课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文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Text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pic>
        <p:nvPicPr>
          <p:cNvPr id="26631" name="图片 2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1063" y="976313"/>
            <a:ext cx="506412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2" name="AutoShape 8"/>
          <p:cNvSpPr>
            <a:spLocks noChangeArrowheads="1"/>
          </p:cNvSpPr>
          <p:nvPr/>
        </p:nvSpPr>
        <p:spPr bwMode="auto">
          <a:xfrm>
            <a:off x="168275" y="4418013"/>
            <a:ext cx="8316913" cy="1133475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33" name="Rectangle 14"/>
          <p:cNvSpPr>
            <a:spLocks noChangeArrowheads="1"/>
          </p:cNvSpPr>
          <p:nvPr/>
        </p:nvSpPr>
        <p:spPr bwMode="auto">
          <a:xfrm>
            <a:off x="909638" y="4670425"/>
            <a:ext cx="7588250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一本书过期一天罚两毛，您借了四本书，过了十天，应该交八块钱。</a:t>
            </a:r>
          </a:p>
        </p:txBody>
      </p:sp>
      <p:sp>
        <p:nvSpPr>
          <p:cNvPr id="26634" name="Rectangle 4"/>
          <p:cNvSpPr>
            <a:spLocks noGrp="1" noChangeArrowheads="1"/>
          </p:cNvSpPr>
          <p:nvPr/>
        </p:nvSpPr>
        <p:spPr bwMode="auto">
          <a:xfrm>
            <a:off x="147638" y="1990725"/>
            <a:ext cx="9144000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26635" name="AutoShape 3"/>
          <p:cNvSpPr>
            <a:spLocks noChangeArrowheads="1"/>
          </p:cNvSpPr>
          <p:nvPr/>
        </p:nvSpPr>
        <p:spPr bwMode="auto">
          <a:xfrm>
            <a:off x="123825" y="1776413"/>
            <a:ext cx="7194550" cy="806450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36" name="Rectangle 15"/>
          <p:cNvSpPr>
            <a:spLocks noChangeArrowheads="1"/>
          </p:cNvSpPr>
          <p:nvPr/>
        </p:nvSpPr>
        <p:spPr bwMode="auto">
          <a:xfrm>
            <a:off x="808038" y="1908175"/>
            <a:ext cx="6354762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 u="sng">
                <a:latin typeface="华文楷体" pitchFamily="2" charset="-122"/>
                <a:ea typeface="华文楷体" pitchFamily="2" charset="-122"/>
              </a:rPr>
              <a:t>可以</a:t>
            </a:r>
            <a:r>
              <a:rPr lang="zh-CN" altLang="en-US" sz="2400" u="sng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借一个月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。   先生，我还书。</a:t>
            </a:r>
          </a:p>
        </p:txBody>
      </p:sp>
      <p:pic>
        <p:nvPicPr>
          <p:cNvPr id="26637" name="图片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5" y="2811463"/>
            <a:ext cx="511175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8" name="图片 2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2263" y="4587875"/>
            <a:ext cx="5111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0" name="AutoShape 4"/>
          <p:cNvSpPr>
            <a:spLocks noChangeArrowheads="1"/>
          </p:cNvSpPr>
          <p:nvPr/>
        </p:nvSpPr>
        <p:spPr bwMode="auto">
          <a:xfrm>
            <a:off x="155575" y="5607050"/>
            <a:ext cx="7059613" cy="809625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41" name="Rectangle 10"/>
          <p:cNvSpPr>
            <a:spLocks noChangeArrowheads="1"/>
          </p:cNvSpPr>
          <p:nvPr/>
        </p:nvSpPr>
        <p:spPr bwMode="auto">
          <a:xfrm>
            <a:off x="979488" y="5740400"/>
            <a:ext cx="7097712" cy="58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给您八块。请问汉语课本在哪儿？</a:t>
            </a:r>
          </a:p>
        </p:txBody>
      </p:sp>
      <p:sp>
        <p:nvSpPr>
          <p:cNvPr id="26643" name="AutoShape 4"/>
          <p:cNvSpPr>
            <a:spLocks noChangeArrowheads="1"/>
          </p:cNvSpPr>
          <p:nvPr/>
        </p:nvSpPr>
        <p:spPr bwMode="auto">
          <a:xfrm>
            <a:off x="150813" y="3532188"/>
            <a:ext cx="8334375" cy="809625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44" name="Rectangle 10"/>
          <p:cNvSpPr>
            <a:spLocks noChangeArrowheads="1"/>
          </p:cNvSpPr>
          <p:nvPr/>
        </p:nvSpPr>
        <p:spPr bwMode="auto">
          <a:xfrm>
            <a:off x="974725" y="3665538"/>
            <a:ext cx="7810500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真对不起，这个月太忙，</a:t>
            </a:r>
            <a:r>
              <a:rPr lang="zh-CN" altLang="en-US" sz="2400" u="sng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我</a:t>
            </a:r>
            <a:r>
              <a:rPr lang="zh-CN" altLang="en-US" sz="2400" u="sng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把</a:t>
            </a:r>
            <a:r>
              <a:rPr lang="zh-CN" altLang="en-US" sz="2400" u="sng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这事儿忘了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。罚多少钱？</a:t>
            </a:r>
          </a:p>
        </p:txBody>
      </p:sp>
      <p:pic>
        <p:nvPicPr>
          <p:cNvPr id="22" name="图片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2052" y="3664799"/>
            <a:ext cx="548008" cy="548008"/>
          </a:xfrm>
          <a:prstGeom prst="rect">
            <a:avLst/>
          </a:prstGeom>
        </p:spPr>
      </p:pic>
      <p:pic>
        <p:nvPicPr>
          <p:cNvPr id="23" name="图片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491" y="1912097"/>
            <a:ext cx="548008" cy="548008"/>
          </a:xfrm>
          <a:prstGeom prst="rect">
            <a:avLst/>
          </a:prstGeom>
        </p:spPr>
      </p:pic>
      <p:pic>
        <p:nvPicPr>
          <p:cNvPr id="24" name="图片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761" y="5712252"/>
            <a:ext cx="548008" cy="5480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课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文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Text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27651" name="AutoShape 8"/>
          <p:cNvSpPr>
            <a:spLocks noChangeArrowheads="1"/>
          </p:cNvSpPr>
          <p:nvPr/>
        </p:nvSpPr>
        <p:spPr bwMode="auto">
          <a:xfrm>
            <a:off x="993775" y="1863725"/>
            <a:ext cx="4845050" cy="814388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7652" name="Rectangle 14"/>
          <p:cNvSpPr>
            <a:spLocks noChangeArrowheads="1"/>
          </p:cNvSpPr>
          <p:nvPr/>
        </p:nvSpPr>
        <p:spPr bwMode="auto">
          <a:xfrm>
            <a:off x="1760538" y="2076450"/>
            <a:ext cx="41449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有外国人学汉语的新课本吗？</a:t>
            </a:r>
          </a:p>
        </p:txBody>
      </p:sp>
      <p:pic>
        <p:nvPicPr>
          <p:cNvPr id="27653" name="图片 3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0463" y="2001838"/>
            <a:ext cx="5064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4" name="AutoShape 8"/>
          <p:cNvSpPr>
            <a:spLocks noChangeArrowheads="1"/>
          </p:cNvSpPr>
          <p:nvPr/>
        </p:nvSpPr>
        <p:spPr bwMode="auto">
          <a:xfrm>
            <a:off x="268288" y="849313"/>
            <a:ext cx="4772025" cy="815975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7655" name="Rectangle 14"/>
          <p:cNvSpPr>
            <a:spLocks noChangeArrowheads="1"/>
          </p:cNvSpPr>
          <p:nvPr/>
        </p:nvSpPr>
        <p:spPr bwMode="auto">
          <a:xfrm>
            <a:off x="1049338" y="1050925"/>
            <a:ext cx="69897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那儿有电脑，您可以先查查。</a:t>
            </a:r>
          </a:p>
        </p:txBody>
      </p:sp>
      <p:pic>
        <p:nvPicPr>
          <p:cNvPr id="27656" name="图片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" y="965200"/>
            <a:ext cx="511175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7" name="AutoShape 8"/>
          <p:cNvSpPr>
            <a:spLocks noChangeArrowheads="1"/>
          </p:cNvSpPr>
          <p:nvPr/>
        </p:nvSpPr>
        <p:spPr bwMode="auto">
          <a:xfrm>
            <a:off x="290513" y="2887663"/>
            <a:ext cx="5705475" cy="815975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7658" name="Rectangle 14"/>
          <p:cNvSpPr>
            <a:spLocks noChangeArrowheads="1"/>
          </p:cNvSpPr>
          <p:nvPr/>
        </p:nvSpPr>
        <p:spPr bwMode="auto">
          <a:xfrm>
            <a:off x="1071563" y="3087688"/>
            <a:ext cx="69897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有。您找一找</a:t>
            </a:r>
            <a:r>
              <a:rPr lang="en-US" altLang="zh-CN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《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新实用汉语课本</a:t>
            </a:r>
            <a:r>
              <a:rPr lang="en-US" altLang="zh-CN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》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。</a:t>
            </a:r>
          </a:p>
        </p:txBody>
      </p:sp>
      <p:pic>
        <p:nvPicPr>
          <p:cNvPr id="27659" name="图片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325" y="3003550"/>
            <a:ext cx="511175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圆角矩形 10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28675" name="TextBox 10"/>
          <p:cNvSpPr>
            <a:spLocks noChangeArrowheads="1"/>
          </p:cNvSpPr>
          <p:nvPr/>
        </p:nvSpPr>
        <p:spPr bwMode="auto">
          <a:xfrm>
            <a:off x="655638" y="1195388"/>
            <a:ext cx="58261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上</a:t>
            </a:r>
            <a:r>
              <a:rPr lang="zh-CN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←→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下</a:t>
            </a:r>
          </a:p>
        </p:txBody>
      </p:sp>
      <p:sp>
        <p:nvSpPr>
          <p:cNvPr id="28676" name="Text Box 5"/>
          <p:cNvSpPr txBox="1">
            <a:spLocks noChangeArrowheads="1"/>
          </p:cNvSpPr>
          <p:nvPr/>
        </p:nvSpPr>
        <p:spPr bwMode="auto">
          <a:xfrm>
            <a:off x="742950" y="2482850"/>
            <a:ext cx="2232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>
                <a:latin typeface="华文隶书" pitchFamily="2" charset="-122"/>
                <a:ea typeface="华文隶书" pitchFamily="2" charset="-122"/>
              </a:rPr>
              <a:t>读一读</a:t>
            </a:r>
          </a:p>
        </p:txBody>
      </p:sp>
      <p:sp>
        <p:nvSpPr>
          <p:cNvPr id="28677" name="圆角矩形 12"/>
          <p:cNvSpPr>
            <a:spLocks noChangeArrowheads="1"/>
          </p:cNvSpPr>
          <p:nvPr/>
        </p:nvSpPr>
        <p:spPr bwMode="auto">
          <a:xfrm>
            <a:off x="1465263" y="3740150"/>
            <a:ext cx="6115050" cy="2339975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  上次   </a:t>
            </a:r>
            <a:r>
              <a:rPr lang="en-US" altLang="zh-CN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——</a:t>
            </a:r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     这次     </a:t>
            </a:r>
            <a:r>
              <a:rPr lang="en-US" altLang="zh-CN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——</a:t>
            </a:r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     下次</a:t>
            </a:r>
            <a:endParaRPr lang="en-US" altLang="zh-CN" sz="280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上星期 </a:t>
            </a:r>
            <a:r>
              <a:rPr lang="en-US" altLang="zh-CN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——</a:t>
            </a:r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   这星期   </a:t>
            </a:r>
            <a:r>
              <a:rPr lang="en-US" altLang="zh-CN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——</a:t>
            </a:r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   下星期</a:t>
            </a:r>
            <a:endParaRPr lang="en-US" altLang="zh-CN" sz="280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上个月 </a:t>
            </a:r>
            <a:r>
              <a:rPr lang="en-US" altLang="zh-CN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——</a:t>
            </a:r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   这个月   </a:t>
            </a:r>
            <a:r>
              <a:rPr lang="zh-CN" altLang="zh-CN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——</a:t>
            </a:r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   下个月</a:t>
            </a:r>
          </a:p>
        </p:txBody>
      </p:sp>
      <p:sp>
        <p:nvSpPr>
          <p:cNvPr id="28678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pic>
        <p:nvPicPr>
          <p:cNvPr id="28679" name="图片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9475" y="2103438"/>
            <a:ext cx="1112838" cy="111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圆角矩形 16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29699" name="TextBox 10"/>
          <p:cNvSpPr>
            <a:spLocks noChangeArrowheads="1"/>
          </p:cNvSpPr>
          <p:nvPr/>
        </p:nvSpPr>
        <p:spPr bwMode="auto">
          <a:xfrm>
            <a:off x="655638" y="1130300"/>
            <a:ext cx="45164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V.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 </a:t>
            </a: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+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 </a:t>
            </a: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a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 </a:t>
            </a: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period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 </a:t>
            </a: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of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 </a:t>
            </a: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time</a:t>
            </a:r>
            <a:endParaRPr lang="zh-CN" altLang="en-US" sz="3200" b="1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29700" name="矩形 8"/>
          <p:cNvSpPr>
            <a:spLocks noChangeArrowheads="1"/>
          </p:cNvSpPr>
          <p:nvPr/>
        </p:nvSpPr>
        <p:spPr bwMode="auto">
          <a:xfrm>
            <a:off x="1501775" y="2384425"/>
            <a:ext cx="4195763" cy="461963"/>
          </a:xfrm>
          <a:prstGeom prst="rect">
            <a:avLst/>
          </a:prstGeom>
          <a:noFill/>
          <a:ln w="9525">
            <a:noFill/>
            <a:bevel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可以</a:t>
            </a:r>
            <a:r>
              <a:rPr lang="zh-CN" altLang="en-US" sz="240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借一个月</a:t>
            </a: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。</a:t>
            </a:r>
          </a:p>
        </p:txBody>
      </p:sp>
      <p:pic>
        <p:nvPicPr>
          <p:cNvPr id="29701" name="Picture 2" descr="C:\Documents and Settings\lijiang\Local Settings\Temporary Internet Files\Content.IE5\XVK672I4\MC900053865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525" y="2511425"/>
            <a:ext cx="1127125" cy="482600"/>
          </a:xfrm>
          <a:prstGeom prst="rect">
            <a:avLst/>
          </a:prstGeom>
          <a:noFill/>
          <a:ln w="9525">
            <a:noFill/>
            <a:bevel/>
            <a:headEnd/>
            <a:tailEnd/>
          </a:ln>
        </p:spPr>
      </p:pic>
      <p:pic>
        <p:nvPicPr>
          <p:cNvPr id="29702" name="Picture 3" descr="C:\Documents and Settings\lijiang\Local Settings\Temporary Internet Files\Content.IE5\6K5JAHLV\MC900053868[1]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3100" y="2008188"/>
            <a:ext cx="1112838" cy="476250"/>
          </a:xfrm>
          <a:prstGeom prst="rect">
            <a:avLst/>
          </a:prstGeom>
          <a:noFill/>
          <a:ln w="9525">
            <a:noFill/>
            <a:bevel/>
            <a:headEnd/>
            <a:tailEnd/>
          </a:ln>
        </p:spPr>
      </p:pic>
      <p:sp>
        <p:nvSpPr>
          <p:cNvPr id="29703" name="Rectangle 20"/>
          <p:cNvSpPr>
            <a:spLocks noChangeArrowheads="1"/>
          </p:cNvSpPr>
          <p:nvPr/>
        </p:nvSpPr>
        <p:spPr bwMode="auto">
          <a:xfrm>
            <a:off x="1481138" y="1909763"/>
            <a:ext cx="38782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这儿的书可以</a:t>
            </a:r>
            <a:r>
              <a:rPr lang="en-US" altLang="en-US" sz="240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借多长时间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？</a:t>
            </a:r>
          </a:p>
        </p:txBody>
      </p:sp>
      <p:sp>
        <p:nvSpPr>
          <p:cNvPr id="29704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29705" name="圆角矩形 3"/>
          <p:cNvSpPr>
            <a:spLocks noChangeArrowheads="1"/>
          </p:cNvSpPr>
          <p:nvPr/>
        </p:nvSpPr>
        <p:spPr bwMode="auto">
          <a:xfrm>
            <a:off x="1139825" y="2879725"/>
            <a:ext cx="4079875" cy="6461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29706" name="Text Box 8"/>
          <p:cNvSpPr txBox="1">
            <a:spLocks noChangeArrowheads="1"/>
          </p:cNvSpPr>
          <p:nvPr/>
        </p:nvSpPr>
        <p:spPr bwMode="auto">
          <a:xfrm>
            <a:off x="1230313" y="2911475"/>
            <a:ext cx="6623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S. +  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V.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+a 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period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of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time</a:t>
            </a:r>
            <a:endParaRPr lang="zh-CN" altLang="en-US" sz="2800" b="1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9707" name="Text Box 5"/>
          <p:cNvSpPr txBox="1">
            <a:spLocks noChangeArrowheads="1"/>
          </p:cNvSpPr>
          <p:nvPr/>
        </p:nvSpPr>
        <p:spPr bwMode="auto">
          <a:xfrm>
            <a:off x="739775" y="3902075"/>
            <a:ext cx="1316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>
                <a:latin typeface="华文隶书" pitchFamily="2" charset="-122"/>
                <a:ea typeface="华文隶书" pitchFamily="2" charset="-122"/>
              </a:rPr>
              <a:t>读一读</a:t>
            </a:r>
          </a:p>
        </p:txBody>
      </p:sp>
      <p:sp>
        <p:nvSpPr>
          <p:cNvPr id="29708" name="圆角矩形 12"/>
          <p:cNvSpPr>
            <a:spLocks noChangeArrowheads="1"/>
          </p:cNvSpPr>
          <p:nvPr/>
        </p:nvSpPr>
        <p:spPr bwMode="auto">
          <a:xfrm>
            <a:off x="838200" y="4752975"/>
            <a:ext cx="6951663" cy="1519238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r>
              <a:rPr lang="zh-CN" altLang="zh-CN" sz="2800" b="1">
                <a:latin typeface="华文仿宋" pitchFamily="2" charset="-122"/>
                <a:ea typeface="华文仿宋" pitchFamily="2" charset="-122"/>
              </a:rPr>
              <a:t>借</a:t>
            </a:r>
            <a:r>
              <a:rPr lang="zh-CN" altLang="en-US" sz="2800" b="1">
                <a:latin typeface="华文仿宋" pitchFamily="2" charset="-122"/>
                <a:ea typeface="华文仿宋" pitchFamily="2" charset="-122"/>
              </a:rPr>
              <a:t>一</a:t>
            </a:r>
            <a:r>
              <a:rPr lang="zh-CN" altLang="zh-CN" sz="2800" b="1">
                <a:latin typeface="华文仿宋" pitchFamily="2" charset="-122"/>
                <a:ea typeface="华文仿宋" pitchFamily="2" charset="-122"/>
              </a:rPr>
              <a:t>个月</a:t>
            </a:r>
            <a:r>
              <a:rPr lang="en-US" altLang="zh-CN" sz="2800" b="1">
                <a:latin typeface="华文仿宋" pitchFamily="2" charset="-122"/>
                <a:ea typeface="华文仿宋" pitchFamily="2" charset="-122"/>
              </a:rPr>
              <a:t>       </a:t>
            </a:r>
            <a:r>
              <a:rPr lang="zh-CN" altLang="en-US" sz="2800" b="1">
                <a:latin typeface="华文仿宋" pitchFamily="2" charset="-122"/>
                <a:ea typeface="华文仿宋" pitchFamily="2" charset="-122"/>
              </a:rPr>
              <a:t>   </a:t>
            </a:r>
            <a:r>
              <a:rPr lang="zh-CN" altLang="zh-CN" sz="2800" b="1">
                <a:latin typeface="华文仿宋" pitchFamily="2" charset="-122"/>
                <a:ea typeface="华文仿宋" pitchFamily="2" charset="-122"/>
              </a:rPr>
              <a:t>等</a:t>
            </a:r>
            <a:r>
              <a:rPr lang="zh-CN" altLang="en-US" sz="2800" b="1">
                <a:latin typeface="华文仿宋" pitchFamily="2" charset="-122"/>
                <a:ea typeface="华文仿宋" pitchFamily="2" charset="-122"/>
              </a:rPr>
              <a:t>一</a:t>
            </a:r>
            <a:r>
              <a:rPr lang="zh-CN" altLang="zh-CN" sz="2800" b="1">
                <a:latin typeface="华文仿宋" pitchFamily="2" charset="-122"/>
                <a:ea typeface="华文仿宋" pitchFamily="2" charset="-122"/>
              </a:rPr>
              <a:t>会儿</a:t>
            </a:r>
            <a:r>
              <a:rPr lang="en-US" altLang="zh-CN" sz="2800" b="1">
                <a:latin typeface="华文仿宋" pitchFamily="2" charset="-122"/>
                <a:ea typeface="华文仿宋" pitchFamily="2" charset="-122"/>
              </a:rPr>
              <a:t>         </a:t>
            </a:r>
            <a:r>
              <a:rPr lang="zh-CN" altLang="zh-CN" sz="2800" b="1">
                <a:latin typeface="华文仿宋" pitchFamily="2" charset="-122"/>
                <a:ea typeface="华文仿宋" pitchFamily="2" charset="-122"/>
              </a:rPr>
              <a:t>睡</a:t>
            </a:r>
            <a:r>
              <a:rPr lang="zh-CN" altLang="en-US" sz="2800" b="1">
                <a:latin typeface="华文仿宋" pitchFamily="2" charset="-122"/>
                <a:ea typeface="华文仿宋" pitchFamily="2" charset="-122"/>
              </a:rPr>
              <a:t>二十</a:t>
            </a:r>
            <a:r>
              <a:rPr lang="zh-CN" altLang="zh-CN" sz="2800" b="1">
                <a:latin typeface="华文仿宋" pitchFamily="2" charset="-122"/>
                <a:ea typeface="华文仿宋" pitchFamily="2" charset="-122"/>
              </a:rPr>
              <a:t>分钟</a:t>
            </a:r>
          </a:p>
          <a:p>
            <a:pPr>
              <a:lnSpc>
                <a:spcPct val="150000"/>
              </a:lnSpc>
            </a:pPr>
            <a:r>
              <a:rPr lang="zh-CN" altLang="zh-CN" sz="2800" b="1">
                <a:latin typeface="华文仿宋" pitchFamily="2" charset="-122"/>
                <a:ea typeface="华文仿宋" pitchFamily="2" charset="-122"/>
              </a:rPr>
              <a:t>来了</a:t>
            </a:r>
            <a:r>
              <a:rPr lang="zh-CN" altLang="en-US" sz="2800" b="1">
                <a:latin typeface="华文仿宋" pitchFamily="2" charset="-122"/>
                <a:ea typeface="华文仿宋" pitchFamily="2" charset="-122"/>
              </a:rPr>
              <a:t>五</a:t>
            </a:r>
            <a:r>
              <a:rPr lang="zh-CN" altLang="zh-CN" sz="2800" b="1">
                <a:latin typeface="华文仿宋" pitchFamily="2" charset="-122"/>
                <a:ea typeface="华文仿宋" pitchFamily="2" charset="-122"/>
              </a:rPr>
              <a:t>分钟</a:t>
            </a:r>
            <a:r>
              <a:rPr lang="en-US" altLang="zh-CN" sz="2800" b="1">
                <a:latin typeface="华文仿宋" pitchFamily="2" charset="-122"/>
                <a:ea typeface="华文仿宋" pitchFamily="2" charset="-122"/>
              </a:rPr>
              <a:t> </a:t>
            </a:r>
            <a:r>
              <a:rPr lang="zh-CN" altLang="en-US" sz="2800" b="1">
                <a:latin typeface="华文仿宋" pitchFamily="2" charset="-122"/>
                <a:ea typeface="华文仿宋" pitchFamily="2" charset="-122"/>
              </a:rPr>
              <a:t>     </a:t>
            </a:r>
            <a:r>
              <a:rPr lang="zh-CN" altLang="zh-CN" sz="2800" b="1">
                <a:latin typeface="华文仿宋" pitchFamily="2" charset="-122"/>
                <a:ea typeface="华文仿宋" pitchFamily="2" charset="-122"/>
              </a:rPr>
              <a:t>住了两年</a:t>
            </a:r>
            <a:r>
              <a:rPr lang="en-US" altLang="zh-CN" sz="2800" b="1">
                <a:latin typeface="华文仿宋" pitchFamily="2" charset="-122"/>
                <a:ea typeface="华文仿宋" pitchFamily="2" charset="-122"/>
              </a:rPr>
              <a:t>       </a:t>
            </a:r>
            <a:r>
              <a:rPr lang="zh-CN" altLang="en-US" sz="2800" b="1">
                <a:latin typeface="华文仿宋" pitchFamily="2" charset="-122"/>
                <a:ea typeface="华文仿宋" pitchFamily="2" charset="-122"/>
              </a:rPr>
              <a:t> </a:t>
            </a:r>
            <a:r>
              <a:rPr lang="en-US" altLang="zh-CN" sz="2800" b="1">
                <a:latin typeface="华文仿宋" pitchFamily="2" charset="-122"/>
                <a:ea typeface="华文仿宋" pitchFamily="2" charset="-122"/>
              </a:rPr>
              <a:t> </a:t>
            </a:r>
            <a:r>
              <a:rPr lang="zh-CN" altLang="zh-CN" sz="2800" b="1">
                <a:latin typeface="华文仿宋" pitchFamily="2" charset="-122"/>
                <a:ea typeface="华文仿宋" pitchFamily="2" charset="-122"/>
              </a:rPr>
              <a:t>参观了</a:t>
            </a:r>
            <a:r>
              <a:rPr lang="zh-CN" altLang="en-US" sz="2800" b="1">
                <a:latin typeface="华文仿宋" pitchFamily="2" charset="-122"/>
                <a:ea typeface="华文仿宋" pitchFamily="2" charset="-122"/>
              </a:rPr>
              <a:t>两</a:t>
            </a:r>
            <a:r>
              <a:rPr lang="zh-CN" altLang="zh-CN" sz="2800" b="1">
                <a:latin typeface="华文仿宋" pitchFamily="2" charset="-122"/>
                <a:ea typeface="华文仿宋" pitchFamily="2" charset="-122"/>
              </a:rPr>
              <a:t>天 </a:t>
            </a:r>
            <a:endParaRPr lang="en-US" altLang="zh-CN" sz="2800" b="1">
              <a:latin typeface="华文仿宋" pitchFamily="2" charset="-122"/>
              <a:ea typeface="华文仿宋" pitchFamily="2" charset="-122"/>
            </a:endParaRPr>
          </a:p>
        </p:txBody>
      </p:sp>
      <p:pic>
        <p:nvPicPr>
          <p:cNvPr id="29709" name="图片 2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6600" y="3597275"/>
            <a:ext cx="11128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圆角矩形 16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30723" name="TextBox 10"/>
          <p:cNvSpPr>
            <a:spLocks noChangeArrowheads="1"/>
          </p:cNvSpPr>
          <p:nvPr/>
        </p:nvSpPr>
        <p:spPr bwMode="auto">
          <a:xfrm>
            <a:off x="655638" y="1130300"/>
            <a:ext cx="45164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V.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 </a:t>
            </a: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+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 </a:t>
            </a: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a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 </a:t>
            </a: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period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 </a:t>
            </a: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of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 </a:t>
            </a: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time</a:t>
            </a:r>
            <a:endParaRPr lang="zh-CN" altLang="en-US" sz="3200" b="1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30724" name="矩形 8"/>
          <p:cNvSpPr>
            <a:spLocks noChangeArrowheads="1"/>
          </p:cNvSpPr>
          <p:nvPr/>
        </p:nvSpPr>
        <p:spPr bwMode="auto">
          <a:xfrm>
            <a:off x="1501775" y="2384425"/>
            <a:ext cx="4195763" cy="461963"/>
          </a:xfrm>
          <a:prstGeom prst="rect">
            <a:avLst/>
          </a:prstGeom>
          <a:noFill/>
          <a:ln w="9525">
            <a:noFill/>
            <a:bevel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办了十五分钟</a:t>
            </a:r>
            <a:r>
              <a:rPr lang="zh-CN" altLang="en-US" sz="2400" b="1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  <a:sym typeface="华文楷体" pitchFamily="2" charset="-122"/>
              </a:rPr>
              <a:t>。</a:t>
            </a:r>
          </a:p>
        </p:txBody>
      </p:sp>
      <p:pic>
        <p:nvPicPr>
          <p:cNvPr id="30725" name="Picture 2" descr="C:\Documents and Settings\lijiang\Local Settings\Temporary Internet Files\Content.IE5\XVK672I4\MC900053865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525" y="2511425"/>
            <a:ext cx="1127125" cy="482600"/>
          </a:xfrm>
          <a:prstGeom prst="rect">
            <a:avLst/>
          </a:prstGeom>
          <a:noFill/>
          <a:ln w="9525">
            <a:noFill/>
            <a:bevel/>
            <a:headEnd/>
            <a:tailEnd/>
          </a:ln>
        </p:spPr>
      </p:pic>
      <p:pic>
        <p:nvPicPr>
          <p:cNvPr id="30726" name="Picture 3" descr="C:\Documents and Settings\lijiang\Local Settings\Temporary Internet Files\Content.IE5\6K5JAHLV\MC900053868[1]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3100" y="2008188"/>
            <a:ext cx="1112838" cy="476250"/>
          </a:xfrm>
          <a:prstGeom prst="rect">
            <a:avLst/>
          </a:prstGeom>
          <a:noFill/>
          <a:ln w="9525">
            <a:noFill/>
            <a:bevel/>
            <a:headEnd/>
            <a:tailEnd/>
          </a:ln>
        </p:spPr>
      </p:pic>
      <p:sp>
        <p:nvSpPr>
          <p:cNvPr id="30727" name="Rectangle 20"/>
          <p:cNvSpPr>
            <a:spLocks noChangeArrowheads="1"/>
          </p:cNvSpPr>
          <p:nvPr/>
        </p:nvSpPr>
        <p:spPr bwMode="auto">
          <a:xfrm>
            <a:off x="1481138" y="1909763"/>
            <a:ext cx="38782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我们借书证</a:t>
            </a:r>
            <a:r>
              <a:rPr lang="zh-CN" altLang="en-US" sz="240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办了多长时间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？</a:t>
            </a:r>
          </a:p>
        </p:txBody>
      </p:sp>
      <p:sp>
        <p:nvSpPr>
          <p:cNvPr id="30728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30729" name="圆角矩形 3"/>
          <p:cNvSpPr>
            <a:spLocks noChangeArrowheads="1"/>
          </p:cNvSpPr>
          <p:nvPr/>
        </p:nvSpPr>
        <p:spPr bwMode="auto">
          <a:xfrm>
            <a:off x="1139825" y="2879725"/>
            <a:ext cx="6057900" cy="6461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1230313" y="2911475"/>
            <a:ext cx="6623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S. +  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(V.)O. V.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+a 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period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of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time</a:t>
            </a:r>
            <a:endParaRPr lang="zh-CN" altLang="en-US" sz="2800" b="1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0731" name="圆角矩形 12"/>
          <p:cNvSpPr>
            <a:spLocks noChangeArrowheads="1"/>
          </p:cNvSpPr>
          <p:nvPr/>
        </p:nvSpPr>
        <p:spPr bwMode="auto">
          <a:xfrm>
            <a:off x="2268538" y="4491038"/>
            <a:ext cx="5064125" cy="1978025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r>
              <a:rPr lang="zh-CN" altLang="en-US" sz="2800" b="1">
                <a:latin typeface="华文仿宋" pitchFamily="2" charset="-122"/>
                <a:ea typeface="华文仿宋" pitchFamily="2" charset="-122"/>
              </a:rPr>
              <a:t>汉语   复习   一星期</a:t>
            </a:r>
            <a:endParaRPr lang="en-US" altLang="zh-CN" sz="2800" b="1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>
                <a:latin typeface="华文仿宋" pitchFamily="2" charset="-122"/>
                <a:ea typeface="华文仿宋" pitchFamily="2" charset="-122"/>
              </a:rPr>
              <a:t>美术    学习     一年</a:t>
            </a:r>
            <a:endParaRPr lang="en-US" altLang="zh-CN" sz="2800" b="1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>
                <a:latin typeface="华文仿宋" pitchFamily="2" charset="-122"/>
                <a:ea typeface="华文仿宋" pitchFamily="2" charset="-122"/>
              </a:rPr>
              <a:t>练习     做        一个半小时</a:t>
            </a:r>
            <a:endParaRPr lang="zh-CN" altLang="zh-CN" sz="2800" b="1">
              <a:latin typeface="华文仿宋" pitchFamily="2" charset="-122"/>
              <a:ea typeface="华文仿宋" pitchFamily="2" charset="-122"/>
            </a:endParaRPr>
          </a:p>
        </p:txBody>
      </p:sp>
      <p:sp>
        <p:nvSpPr>
          <p:cNvPr id="30732" name="Text Box 5"/>
          <p:cNvSpPr txBox="1">
            <a:spLocks noChangeArrowheads="1"/>
          </p:cNvSpPr>
          <p:nvPr/>
        </p:nvSpPr>
        <p:spPr bwMode="auto">
          <a:xfrm>
            <a:off x="739775" y="3902075"/>
            <a:ext cx="18526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>
                <a:latin typeface="华文隶书" pitchFamily="2" charset="-122"/>
                <a:ea typeface="华文隶书" pitchFamily="2" charset="-122"/>
              </a:rPr>
              <a:t>完成句子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圆角矩形 16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31747" name="TextBox 10"/>
          <p:cNvSpPr>
            <a:spLocks noChangeArrowheads="1"/>
          </p:cNvSpPr>
          <p:nvPr/>
        </p:nvSpPr>
        <p:spPr bwMode="auto">
          <a:xfrm>
            <a:off x="655638" y="1130300"/>
            <a:ext cx="45164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V.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 </a:t>
            </a: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+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 </a:t>
            </a: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a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 </a:t>
            </a: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period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 </a:t>
            </a: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of</a:t>
            </a:r>
            <a:r>
              <a:rPr lang="zh-CN" altLang="en-US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 </a:t>
            </a: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time</a:t>
            </a:r>
            <a:endParaRPr lang="zh-CN" altLang="en-US" sz="3200" b="1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31748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31749" name="圆角矩形 3"/>
          <p:cNvSpPr>
            <a:spLocks noChangeArrowheads="1"/>
          </p:cNvSpPr>
          <p:nvPr/>
        </p:nvSpPr>
        <p:spPr bwMode="auto">
          <a:xfrm>
            <a:off x="1060450" y="2238375"/>
            <a:ext cx="6059488" cy="6461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31750" name="Text Box 8"/>
          <p:cNvSpPr txBox="1">
            <a:spLocks noChangeArrowheads="1"/>
          </p:cNvSpPr>
          <p:nvPr/>
        </p:nvSpPr>
        <p:spPr bwMode="auto">
          <a:xfrm>
            <a:off x="1152525" y="2270125"/>
            <a:ext cx="66230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S. +  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(V.)O. V.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+a 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period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of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time</a:t>
            </a:r>
            <a:endParaRPr lang="zh-CN" altLang="en-US" sz="2800" b="1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1751" name="Text Box 5"/>
          <p:cNvSpPr txBox="1">
            <a:spLocks noChangeArrowheads="1"/>
          </p:cNvSpPr>
          <p:nvPr/>
        </p:nvSpPr>
        <p:spPr bwMode="auto">
          <a:xfrm>
            <a:off x="674688" y="3679825"/>
            <a:ext cx="5454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>
                <a:latin typeface="华文隶书" pitchFamily="2" charset="-122"/>
                <a:ea typeface="华文隶书" pitchFamily="2" charset="-122"/>
              </a:rPr>
              <a:t>说一说</a:t>
            </a:r>
          </a:p>
        </p:txBody>
      </p:sp>
      <p:pic>
        <p:nvPicPr>
          <p:cNvPr id="31752" name="图片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3425" y="3335338"/>
            <a:ext cx="1090613" cy="109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3" name="圆角矩形 12"/>
          <p:cNvSpPr>
            <a:spLocks noChangeArrowheads="1"/>
          </p:cNvSpPr>
          <p:nvPr/>
        </p:nvSpPr>
        <p:spPr bwMode="auto">
          <a:xfrm>
            <a:off x="3563938" y="3941763"/>
            <a:ext cx="4278312" cy="2041525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r>
              <a:rPr lang="zh-CN" altLang="en-US" sz="2800" b="1">
                <a:latin typeface="华文仿宋" pitchFamily="2" charset="-122"/>
                <a:ea typeface="华文仿宋" pitchFamily="2" charset="-122"/>
              </a:rPr>
              <a:t>我的一天</a:t>
            </a:r>
            <a:r>
              <a:rPr lang="zh-CN" altLang="en-US" sz="2800">
                <a:latin typeface="华文仿宋" pitchFamily="2" charset="-122"/>
                <a:ea typeface="华文仿宋" pitchFamily="2" charset="-122"/>
              </a:rPr>
              <a:t>。</a:t>
            </a:r>
            <a:endParaRPr lang="en-US" altLang="zh-CN" sz="2800">
              <a:latin typeface="华文仿宋" pitchFamily="2" charset="-122"/>
              <a:ea typeface="华文仿宋" pitchFamily="2" charset="-122"/>
            </a:endParaRPr>
          </a:p>
          <a:p>
            <a:endParaRPr lang="en-US" altLang="zh-CN" sz="2800">
              <a:latin typeface="华文仿宋" pitchFamily="2" charset="-122"/>
              <a:ea typeface="华文仿宋" pitchFamily="2" charset="-122"/>
            </a:endParaRPr>
          </a:p>
          <a:p>
            <a:r>
              <a:rPr lang="zh-CN" altLang="en-US" sz="2800">
                <a:latin typeface="华文仿宋" pitchFamily="2" charset="-122"/>
                <a:ea typeface="华文仿宋" pitchFamily="2" charset="-122"/>
              </a:rPr>
              <a:t>提示词：上课    写作业   </a:t>
            </a:r>
            <a:endParaRPr lang="en-US" altLang="zh-CN" sz="2800">
              <a:latin typeface="华文仿宋" pitchFamily="2" charset="-122"/>
              <a:ea typeface="华文仿宋" pitchFamily="2" charset="-122"/>
            </a:endParaRPr>
          </a:p>
          <a:p>
            <a:r>
              <a:rPr lang="zh-CN" altLang="zh-CN" sz="2800">
                <a:latin typeface="华文仿宋" pitchFamily="2" charset="-122"/>
                <a:ea typeface="华文仿宋" pitchFamily="2" charset="-122"/>
              </a:rPr>
              <a:t> </a:t>
            </a:r>
            <a:r>
              <a:rPr lang="zh-CN" altLang="en-US" sz="2800">
                <a:latin typeface="华文仿宋" pitchFamily="2" charset="-122"/>
                <a:ea typeface="华文仿宋" pitchFamily="2" charset="-122"/>
              </a:rPr>
              <a:t>                看电脑     休息</a:t>
            </a:r>
            <a:endParaRPr lang="en-US" altLang="zh-CN" sz="2800">
              <a:latin typeface="华文仿宋" pitchFamily="2" charset="-122"/>
              <a:ea typeface="华文仿宋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图片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5113" y="1322388"/>
            <a:ext cx="4749800" cy="474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3"/>
          <p:cNvSpPr>
            <a:spLocks noGrp="1" noChangeArrowheads="1"/>
          </p:cNvSpPr>
          <p:nvPr/>
        </p:nvSpPr>
        <p:spPr bwMode="auto">
          <a:xfrm>
            <a:off x="4097338" y="1504950"/>
            <a:ext cx="2408237" cy="180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                    上</a:t>
            </a:r>
            <a:r>
              <a:rPr lang="zh-CN" altLang="en-US" sz="240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来</a:t>
            </a:r>
            <a:endParaRPr lang="en-US" altLang="zh-CN" sz="2400">
              <a:solidFill>
                <a:srgbClr val="3366FF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          </a:t>
            </a:r>
            <a:endParaRPr lang="en-US" altLang="zh-CN" sz="2400">
              <a:solidFill>
                <a:srgbClr val="FF33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         上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楼</a:t>
            </a:r>
            <a:endParaRPr lang="en-US" altLang="zh-CN" sz="240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>
              <a:solidFill>
                <a:srgbClr val="FF33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上</a:t>
            </a:r>
            <a:r>
              <a:rPr lang="zh-CN" altLang="en-US" sz="240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去</a:t>
            </a:r>
            <a:r>
              <a:rPr lang="zh-CN" altLang="en-US" sz="240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  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endParaRPr lang="zh-CN" altLang="en-US" sz="2400">
              <a:solidFill>
                <a:srgbClr val="FF33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449263" y="2608263"/>
            <a:ext cx="3340100" cy="144303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bevel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5125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6" name="Rectangle 3"/>
          <p:cNvSpPr txBox="1">
            <a:spLocks noChangeArrowheads="1"/>
          </p:cNvSpPr>
          <p:nvPr/>
        </p:nvSpPr>
        <p:spPr bwMode="auto">
          <a:xfrm>
            <a:off x="469900" y="1146175"/>
            <a:ext cx="15541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忘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先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上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下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一会儿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带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填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2" name="Rectangle 3"/>
          <p:cNvSpPr>
            <a:spLocks noGrp="1" noChangeArrowheads="1"/>
          </p:cNvSpPr>
          <p:nvPr/>
        </p:nvSpPr>
        <p:spPr bwMode="auto">
          <a:xfrm>
            <a:off x="6035675" y="2625725"/>
            <a:ext cx="2867025" cy="356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                        下</a:t>
            </a:r>
            <a:r>
              <a:rPr lang="zh-CN" altLang="en-US" sz="240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去</a:t>
            </a:r>
            <a:endParaRPr lang="en-US" altLang="zh-CN" sz="2400">
              <a:solidFill>
                <a:srgbClr val="3366FF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>
              <a:solidFill>
                <a:srgbClr val="FF33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           下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楼</a:t>
            </a:r>
            <a:endParaRPr lang="en-US" altLang="zh-CN" sz="240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>
              <a:solidFill>
                <a:srgbClr val="FF33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下</a:t>
            </a:r>
            <a:r>
              <a:rPr lang="zh-CN" altLang="en-US" sz="240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来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endParaRPr lang="zh-CN" altLang="en-US" sz="2400">
              <a:solidFill>
                <a:srgbClr val="FF33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cxnSp>
        <p:nvCxnSpPr>
          <p:cNvPr id="5128" name="直线箭头连接符 4"/>
          <p:cNvCxnSpPr>
            <a:cxnSpLocks noChangeShapeType="1"/>
          </p:cNvCxnSpPr>
          <p:nvPr/>
        </p:nvCxnSpPr>
        <p:spPr bwMode="auto">
          <a:xfrm flipH="1">
            <a:off x="6140450" y="2919413"/>
            <a:ext cx="1611313" cy="2265362"/>
          </a:xfrm>
          <a:prstGeom prst="straightConnector1">
            <a:avLst/>
          </a:prstGeom>
          <a:noFill/>
          <a:ln w="38100" algn="ctr">
            <a:solidFill>
              <a:srgbClr val="3366FF"/>
            </a:solidFill>
            <a:round/>
            <a:headEnd/>
            <a:tailEnd type="arrow" w="med" len="med"/>
          </a:ln>
        </p:spPr>
      </p:cxnSp>
      <p:pic>
        <p:nvPicPr>
          <p:cNvPr id="5129" name="图片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58025" y="1541463"/>
            <a:ext cx="798513" cy="79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图片 6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83113" y="5208588"/>
            <a:ext cx="863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131" name="直线箭头连接符 12"/>
          <p:cNvCxnSpPr>
            <a:cxnSpLocks noChangeShapeType="1"/>
          </p:cNvCxnSpPr>
          <p:nvPr/>
        </p:nvCxnSpPr>
        <p:spPr bwMode="auto">
          <a:xfrm flipV="1">
            <a:off x="4857750" y="1938338"/>
            <a:ext cx="2016125" cy="2527300"/>
          </a:xfrm>
          <a:prstGeom prst="straightConnector1">
            <a:avLst/>
          </a:prstGeom>
          <a:noFill/>
          <a:ln w="38100" algn="ctr">
            <a:solidFill>
              <a:srgbClr val="3366FF"/>
            </a:solidFill>
            <a:round/>
            <a:headEnd/>
            <a:tailEnd type="arrow" w="med" len="med"/>
          </a:ln>
        </p:spPr>
      </p:cxnSp>
      <p:sp>
        <p:nvSpPr>
          <p:cNvPr id="5132" name="Rectangle 6"/>
          <p:cNvSpPr>
            <a:spLocks noGrp="1" noChangeArrowheads="1"/>
          </p:cNvSpPr>
          <p:nvPr/>
        </p:nvSpPr>
        <p:spPr bwMode="auto">
          <a:xfrm>
            <a:off x="2438400" y="1181100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w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à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ng</a:t>
            </a:r>
            <a:endParaRPr lang="zh-CN" altLang="en-US" sz="280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xiā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n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sh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à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n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ɡ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xi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à</a:t>
            </a:r>
            <a:endParaRPr lang="zh-CN" altLang="en-US" sz="280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yīhu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ì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r</a:t>
            </a:r>
            <a:endParaRPr lang="zh-CN" altLang="en-US" sz="280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d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à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  <a:sym typeface="楷体" charset="-122"/>
              </a:rPr>
              <a:t>i</a:t>
            </a:r>
            <a:endParaRPr lang="en-US" altLang="zh-CN" sz="280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ti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á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n</a:t>
            </a:r>
          </a:p>
          <a:p>
            <a:pPr>
              <a:spcBef>
                <a:spcPct val="20000"/>
              </a:spcBef>
              <a:buFontTx/>
              <a:buNone/>
            </a:pPr>
            <a:endParaRPr lang="zh-CN" altLang="en-US" sz="2800">
              <a:latin typeface="楷体" charset="-122"/>
              <a:ea typeface="楷体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ldLvl="0" autoUpdateAnimBg="0"/>
      <p:bldP spid="6147" grpId="1" bldLvl="0" autoUpdateAnimBg="0"/>
      <p:bldP spid="6151" grpId="0" animBg="1"/>
      <p:bldP spid="12" grpId="0" bldLvl="0" autoUpdateAnimBg="0"/>
      <p:bldP spid="12" grpId="1" bldLvl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圆角矩形 11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32771" name="圆角矩形 12"/>
          <p:cNvSpPr>
            <a:spLocks noChangeArrowheads="1"/>
          </p:cNvSpPr>
          <p:nvPr/>
        </p:nvSpPr>
        <p:spPr bwMode="auto">
          <a:xfrm>
            <a:off x="985838" y="3259138"/>
            <a:ext cx="6729412" cy="64611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32772" name="矩形 8"/>
          <p:cNvSpPr>
            <a:spLocks noChangeArrowheads="1"/>
          </p:cNvSpPr>
          <p:nvPr/>
        </p:nvSpPr>
        <p:spPr bwMode="auto">
          <a:xfrm>
            <a:off x="581025" y="1930400"/>
            <a:ext cx="7375525" cy="954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r>
              <a:rPr lang="zh-CN" altLang="en-US" sz="2800" b="1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我 得先 </a:t>
            </a:r>
            <a:r>
              <a:rPr lang="zh-CN" altLang="en-US" sz="2800" b="1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把  </a:t>
            </a:r>
            <a:r>
              <a:rPr lang="zh-CN" altLang="en-US" sz="2800" b="1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上次借的书      还了。</a:t>
            </a:r>
            <a:endParaRPr lang="zh-CN" altLang="zh-CN" sz="2800" b="1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buSzPct val="100000"/>
              <a:buFont typeface="Wingdings" pitchFamily="2" charset="2"/>
              <a:buChar char="v"/>
            </a:pPr>
            <a:r>
              <a:rPr lang="zh-CN" altLang="en-US" sz="2800" b="1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我         </a:t>
            </a:r>
            <a:r>
              <a:rPr lang="zh-CN" altLang="en-US" sz="2800" b="1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把       </a:t>
            </a:r>
            <a:r>
              <a:rPr lang="zh-CN" altLang="en-US" sz="2800" b="1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这事儿          忘了。</a:t>
            </a:r>
            <a:endParaRPr lang="zh-CN" altLang="zh-CN" sz="2800" b="1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2773" name="TextBox 10"/>
          <p:cNvSpPr>
            <a:spLocks noChangeArrowheads="1"/>
          </p:cNvSpPr>
          <p:nvPr/>
        </p:nvSpPr>
        <p:spPr bwMode="auto">
          <a:xfrm>
            <a:off x="655638" y="1130300"/>
            <a:ext cx="24622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8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“把” </a:t>
            </a:r>
            <a:r>
              <a:rPr lang="en-US" altLang="zh-CN" sz="3200" b="1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bǎ</a:t>
            </a:r>
            <a:endParaRPr lang="zh-CN" altLang="en-US" sz="3200" b="1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069975" y="3333750"/>
            <a:ext cx="62261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S    +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 “把”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+   O   +    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800" b="1">
                <a:latin typeface="华文楷体" pitchFamily="2" charset="-122"/>
                <a:ea typeface="华文楷体" pitchFamily="2" charset="-122"/>
              </a:rPr>
              <a:t>V.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“了”</a:t>
            </a:r>
            <a:endParaRPr lang="zh-CN" altLang="zh-CN" sz="2800" b="1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2775" name="圆角矩形 12"/>
          <p:cNvSpPr>
            <a:spLocks noChangeArrowheads="1"/>
          </p:cNvSpPr>
          <p:nvPr/>
        </p:nvSpPr>
        <p:spPr bwMode="auto">
          <a:xfrm>
            <a:off x="595313" y="4857750"/>
            <a:ext cx="7915275" cy="1558925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</a:rPr>
              <a:t>        早上，我先把脸</a:t>
            </a:r>
            <a:r>
              <a:rPr lang="en-US" altLang="zh-CN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</a:rPr>
              <a:t>(liǎn</a:t>
            </a:r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</a:rPr>
              <a:t> </a:t>
            </a:r>
            <a:r>
              <a:rPr lang="en-US" altLang="zh-CN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</a:rPr>
              <a:t>face</a:t>
            </a:r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</a:rPr>
              <a:t>）洗了，把牙刷</a:t>
            </a:r>
            <a:r>
              <a:rPr lang="en-US" altLang="zh-CN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</a:rPr>
              <a:t>(shuā</a:t>
            </a:r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</a:rPr>
              <a:t> </a:t>
            </a:r>
            <a:r>
              <a:rPr lang="en-US" altLang="zh-CN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</a:rPr>
              <a:t>brush</a:t>
            </a:r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</a:rPr>
              <a:t>）了，再把牛奶喝了，把面包</a:t>
            </a:r>
            <a:r>
              <a:rPr lang="en-US" altLang="zh-CN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</a:rPr>
              <a:t>(miànbāo</a:t>
            </a:r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</a:rPr>
              <a:t> </a:t>
            </a:r>
            <a:r>
              <a:rPr lang="en-US" altLang="zh-CN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</a:rPr>
              <a:t>bread</a:t>
            </a:r>
            <a:r>
              <a:rPr lang="zh-CN" altLang="en-US" sz="280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</a:rPr>
              <a:t>）吃了。然后，就来上课了。</a:t>
            </a:r>
            <a:endParaRPr lang="zh-CN" altLang="zh-CN" sz="2800">
              <a:solidFill>
                <a:srgbClr val="000000"/>
              </a:solidFill>
              <a:latin typeface="华文仿宋" pitchFamily="2" charset="-122"/>
              <a:ea typeface="华文仿宋" pitchFamily="2" charset="-122"/>
            </a:endParaRPr>
          </a:p>
        </p:txBody>
      </p:sp>
      <p:sp>
        <p:nvSpPr>
          <p:cNvPr id="32776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32777" name="Text Box 5"/>
          <p:cNvSpPr txBox="1">
            <a:spLocks noChangeArrowheads="1"/>
          </p:cNvSpPr>
          <p:nvPr/>
        </p:nvSpPr>
        <p:spPr bwMode="auto">
          <a:xfrm>
            <a:off x="674688" y="4268788"/>
            <a:ext cx="54546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>
                <a:latin typeface="华文隶书" pitchFamily="2" charset="-122"/>
                <a:ea typeface="华文隶书" pitchFamily="2" charset="-122"/>
              </a:rPr>
              <a:t>读一读，说一说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263525" y="1174750"/>
            <a:ext cx="8597900" cy="2203450"/>
          </a:xfrm>
          <a:prstGeom prst="roundRect">
            <a:avLst>
              <a:gd name="adj" fmla="val 4329"/>
            </a:avLst>
          </a:prstGeom>
          <a:solidFill>
            <a:schemeClr val="bg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3795" name="AutoShape 4"/>
          <p:cNvSpPr>
            <a:spLocks noChangeArrowheads="1"/>
          </p:cNvSpPr>
          <p:nvPr/>
        </p:nvSpPr>
        <p:spPr bwMode="auto">
          <a:xfrm>
            <a:off x="1427163" y="857250"/>
            <a:ext cx="6140450" cy="795338"/>
          </a:xfrm>
          <a:prstGeom prst="roundRect">
            <a:avLst>
              <a:gd name="adj" fmla="val 36699"/>
            </a:avLst>
          </a:prstGeom>
          <a:solidFill>
            <a:schemeClr val="bg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3796" name="Text Box 6"/>
          <p:cNvSpPr txBox="1">
            <a:spLocks noChangeArrowheads="1"/>
          </p:cNvSpPr>
          <p:nvPr/>
        </p:nvSpPr>
        <p:spPr bwMode="auto">
          <a:xfrm>
            <a:off x="369888" y="1644650"/>
            <a:ext cx="8407400" cy="171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zh-CN" sz="2400">
                <a:latin typeface="华文楷体" pitchFamily="2" charset="-122"/>
                <a:ea typeface="华文楷体" pitchFamily="2" charset="-122"/>
              </a:rPr>
              <a:t>⑴ </a:t>
            </a:r>
            <a:r>
              <a:rPr lang="en-US" altLang="zh-CN" sz="2400" u="sng">
                <a:latin typeface="华文楷体" pitchFamily="2" charset="-122"/>
                <a:ea typeface="华文楷体" pitchFamily="2" charset="-122"/>
              </a:rPr>
              <a:t>V</a:t>
            </a:r>
            <a:r>
              <a:rPr lang="zh-CN" altLang="en-US" sz="2400" u="sng">
                <a:latin typeface="华文楷体" pitchFamily="2" charset="-122"/>
                <a:ea typeface="华文楷体" pitchFamily="2" charset="-122"/>
              </a:rPr>
              <a:t>.</a:t>
            </a:r>
            <a:r>
              <a:rPr lang="en-US" altLang="zh-CN" sz="2400" u="sng">
                <a:latin typeface="华文楷体" pitchFamily="2" charset="-122"/>
                <a:ea typeface="华文楷体" pitchFamily="2" charset="-122"/>
              </a:rPr>
              <a:t>+</a:t>
            </a:r>
            <a:r>
              <a:rPr lang="zh-CN" altLang="en-US" sz="2400" u="sng">
                <a:latin typeface="华文楷体" pitchFamily="2" charset="-122"/>
                <a:ea typeface="华文楷体" pitchFamily="2" charset="-122"/>
              </a:rPr>
              <a:t>来</a:t>
            </a:r>
            <a:r>
              <a:rPr lang="en-US" altLang="zh-CN" sz="2400" u="sng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CN" altLang="en-US" sz="2400" u="sng">
                <a:latin typeface="华文楷体" pitchFamily="2" charset="-122"/>
                <a:ea typeface="华文楷体" pitchFamily="2" charset="-122"/>
              </a:rPr>
              <a:t>去</a:t>
            </a:r>
            <a:endParaRPr lang="en-US" altLang="zh-CN" sz="240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10000"/>
              </a:lnSpc>
            </a:pP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进去吧      从这儿出去</a:t>
            </a:r>
            <a:endParaRPr lang="en-US" altLang="zh-CN" sz="240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2400">
                <a:latin typeface="华文楷体" pitchFamily="2" charset="-122"/>
                <a:ea typeface="华文楷体" pitchFamily="2" charset="-122"/>
              </a:rPr>
              <a:t>⑵</a:t>
            </a:r>
            <a:r>
              <a:rPr lang="en-US" altLang="zh-CN" sz="2400" u="sng">
                <a:latin typeface="华文楷体" pitchFamily="2" charset="-122"/>
                <a:ea typeface="华文楷体" pitchFamily="2" charset="-122"/>
              </a:rPr>
              <a:t>V</a:t>
            </a:r>
            <a:r>
              <a:rPr lang="zh-CN" altLang="en-US" sz="2400" u="sng">
                <a:latin typeface="华文楷体" pitchFamily="2" charset="-122"/>
                <a:ea typeface="华文楷体" pitchFamily="2" charset="-122"/>
              </a:rPr>
              <a:t>.</a:t>
            </a:r>
            <a:r>
              <a:rPr lang="en-US" altLang="zh-CN" sz="2400" u="sng">
                <a:latin typeface="华文楷体" pitchFamily="2" charset="-122"/>
                <a:ea typeface="华文楷体" pitchFamily="2" charset="-122"/>
              </a:rPr>
              <a:t>+O+</a:t>
            </a:r>
            <a:r>
              <a:rPr lang="zh-CN" altLang="en-US" sz="2400" u="sng">
                <a:latin typeface="华文楷体" pitchFamily="2" charset="-122"/>
                <a:ea typeface="华文楷体" pitchFamily="2" charset="-122"/>
              </a:rPr>
              <a:t>来</a:t>
            </a:r>
            <a:r>
              <a:rPr lang="en-US" altLang="zh-CN" sz="2400" u="sng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CN" altLang="en-US" sz="2400" u="sng">
                <a:latin typeface="华文楷体" pitchFamily="2" charset="-122"/>
                <a:ea typeface="华文楷体" pitchFamily="2" charset="-122"/>
              </a:rPr>
              <a:t>去</a:t>
            </a:r>
            <a:endParaRPr lang="en-US" altLang="zh-CN" sz="2400" u="sng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10000"/>
              </a:lnSpc>
            </a:pP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上楼去         带照片来</a:t>
            </a:r>
            <a:endParaRPr lang="en-US" altLang="zh-CN" sz="240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1296988" y="936625"/>
            <a:ext cx="64801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800" b="1"/>
              <a:t>The simple</a:t>
            </a:r>
            <a:r>
              <a:rPr lang="zh-CN" altLang="en-US" sz="2800" b="1"/>
              <a:t> </a:t>
            </a:r>
            <a:r>
              <a:rPr lang="en-US" altLang="zh-CN" sz="2800" b="1"/>
              <a:t>directional</a:t>
            </a:r>
            <a:r>
              <a:rPr lang="zh-CN" altLang="en-US" sz="2800" b="1"/>
              <a:t> </a:t>
            </a:r>
            <a:r>
              <a:rPr lang="en-US" altLang="zh-CN" sz="2800" b="1"/>
              <a:t>complement</a:t>
            </a:r>
            <a:endParaRPr lang="zh-CN" altLang="en-US" sz="2800" b="1"/>
          </a:p>
        </p:txBody>
      </p:sp>
      <p:sp>
        <p:nvSpPr>
          <p:cNvPr id="33798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小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结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Summary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33799" name="AutoShape 2"/>
          <p:cNvSpPr>
            <a:spLocks noChangeArrowheads="1"/>
          </p:cNvSpPr>
          <p:nvPr/>
        </p:nvSpPr>
        <p:spPr bwMode="auto">
          <a:xfrm>
            <a:off x="338138" y="4116388"/>
            <a:ext cx="8597900" cy="2286000"/>
          </a:xfrm>
          <a:prstGeom prst="roundRect">
            <a:avLst>
              <a:gd name="adj" fmla="val 4329"/>
            </a:avLst>
          </a:prstGeom>
          <a:solidFill>
            <a:schemeClr val="bg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3800" name="AutoShape 4"/>
          <p:cNvSpPr>
            <a:spLocks noChangeArrowheads="1"/>
          </p:cNvSpPr>
          <p:nvPr/>
        </p:nvSpPr>
        <p:spPr bwMode="auto">
          <a:xfrm>
            <a:off x="1479550" y="3798888"/>
            <a:ext cx="6284913" cy="795337"/>
          </a:xfrm>
          <a:prstGeom prst="roundRect">
            <a:avLst>
              <a:gd name="adj" fmla="val 36699"/>
            </a:avLst>
          </a:prstGeom>
          <a:solidFill>
            <a:schemeClr val="bg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3801" name="Text Box 6"/>
          <p:cNvSpPr txBox="1">
            <a:spLocks noChangeArrowheads="1"/>
          </p:cNvSpPr>
          <p:nvPr/>
        </p:nvSpPr>
        <p:spPr bwMode="auto">
          <a:xfrm>
            <a:off x="444500" y="4586288"/>
            <a:ext cx="8407400" cy="171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zh-CN" sz="2400">
                <a:latin typeface="华文楷体" pitchFamily="2" charset="-122"/>
                <a:ea typeface="华文楷体" pitchFamily="2" charset="-122"/>
              </a:rPr>
              <a:t>⑴ </a:t>
            </a:r>
            <a:r>
              <a:rPr lang="en-US" altLang="zh-CN" sz="2400" u="sng">
                <a:latin typeface="华文楷体" pitchFamily="2" charset="-122"/>
                <a:ea typeface="华文楷体" pitchFamily="2" charset="-122"/>
              </a:rPr>
              <a:t>S+V.</a:t>
            </a:r>
            <a:r>
              <a:rPr lang="zh-CN" altLang="en-US" sz="2400" u="sng"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400" u="sng">
                <a:latin typeface="华文楷体" pitchFamily="2" charset="-122"/>
                <a:ea typeface="华文楷体" pitchFamily="2" charset="-122"/>
              </a:rPr>
              <a:t>+Time-measure</a:t>
            </a:r>
            <a:endParaRPr lang="en-US" altLang="zh-CN" sz="240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10000"/>
              </a:lnSpc>
            </a:pP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这儿的书可以借一个月。</a:t>
            </a:r>
            <a:endParaRPr lang="en-US" altLang="zh-CN" sz="240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2400">
                <a:latin typeface="华文楷体" pitchFamily="2" charset="-122"/>
                <a:ea typeface="华文楷体" pitchFamily="2" charset="-122"/>
              </a:rPr>
              <a:t>⑵</a:t>
            </a:r>
            <a:r>
              <a:rPr lang="en-US" altLang="zh-CN" sz="2400" u="sng">
                <a:latin typeface="华文楷体" pitchFamily="2" charset="-122"/>
                <a:ea typeface="华文楷体" pitchFamily="2" charset="-122"/>
              </a:rPr>
              <a:t>S+</a:t>
            </a:r>
            <a:r>
              <a:rPr lang="zh-CN" altLang="en-US" sz="2400" u="sng">
                <a:latin typeface="华文楷体" pitchFamily="2" charset="-122"/>
                <a:ea typeface="华文楷体" pitchFamily="2" charset="-122"/>
              </a:rPr>
              <a:t>（</a:t>
            </a:r>
            <a:r>
              <a:rPr lang="en-US" altLang="zh-CN" sz="2400" u="sng">
                <a:latin typeface="华文楷体" pitchFamily="2" charset="-122"/>
                <a:ea typeface="华文楷体" pitchFamily="2" charset="-122"/>
              </a:rPr>
              <a:t>V.</a:t>
            </a:r>
            <a:r>
              <a:rPr lang="zh-CN" altLang="en-US" sz="2400" u="sng">
                <a:latin typeface="华文楷体" pitchFamily="2" charset="-122"/>
                <a:ea typeface="华文楷体" pitchFamily="2" charset="-122"/>
              </a:rPr>
              <a:t>）</a:t>
            </a:r>
            <a:r>
              <a:rPr lang="en-US" altLang="zh-CN" sz="2400" u="sng">
                <a:latin typeface="华文楷体" pitchFamily="2" charset="-122"/>
                <a:ea typeface="华文楷体" pitchFamily="2" charset="-122"/>
              </a:rPr>
              <a:t>O+V. +Time-measure</a:t>
            </a:r>
            <a:endParaRPr lang="en-US" altLang="zh-CN" sz="240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10000"/>
              </a:lnSpc>
            </a:pP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我们借书证办了十五分钟。</a:t>
            </a:r>
            <a:endParaRPr lang="en-US" altLang="zh-CN" sz="240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3802" name="Text Box 5"/>
          <p:cNvSpPr txBox="1">
            <a:spLocks noChangeArrowheads="1"/>
          </p:cNvSpPr>
          <p:nvPr/>
        </p:nvSpPr>
        <p:spPr bwMode="auto">
          <a:xfrm>
            <a:off x="1504950" y="3878263"/>
            <a:ext cx="603726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800" b="1"/>
              <a:t>The time-measure</a:t>
            </a:r>
            <a:r>
              <a:rPr lang="zh-CN" altLang="en-US" sz="2800" b="1"/>
              <a:t> </a:t>
            </a:r>
            <a:r>
              <a:rPr lang="en-US" altLang="zh-CN" sz="2800" b="1"/>
              <a:t>complement</a:t>
            </a:r>
            <a:r>
              <a:rPr lang="zh-CN" altLang="en-US" sz="2800" b="1"/>
              <a:t>（</a:t>
            </a:r>
            <a:r>
              <a:rPr lang="en-US" altLang="zh-CN" sz="2800" b="1"/>
              <a:t>1</a:t>
            </a:r>
            <a:r>
              <a:rPr lang="zh-CN" altLang="en-US" sz="2800" b="1"/>
              <a:t>）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276225" y="1174750"/>
            <a:ext cx="8472488" cy="5189538"/>
          </a:xfrm>
          <a:prstGeom prst="roundRect">
            <a:avLst>
              <a:gd name="adj" fmla="val 4329"/>
            </a:avLst>
          </a:prstGeom>
          <a:solidFill>
            <a:schemeClr val="bg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4819" name="AutoShape 4"/>
          <p:cNvSpPr>
            <a:spLocks noChangeArrowheads="1"/>
          </p:cNvSpPr>
          <p:nvPr/>
        </p:nvSpPr>
        <p:spPr bwMode="auto">
          <a:xfrm>
            <a:off x="1827213" y="857250"/>
            <a:ext cx="5322887" cy="795338"/>
          </a:xfrm>
          <a:prstGeom prst="roundRect">
            <a:avLst>
              <a:gd name="adj" fmla="val 36699"/>
            </a:avLst>
          </a:prstGeom>
          <a:solidFill>
            <a:schemeClr val="bg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4820" name="Text Box 5"/>
          <p:cNvSpPr txBox="1">
            <a:spLocks noChangeArrowheads="1"/>
          </p:cNvSpPr>
          <p:nvPr/>
        </p:nvSpPr>
        <p:spPr bwMode="auto">
          <a:xfrm>
            <a:off x="2055813" y="893763"/>
            <a:ext cx="4892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800" b="1"/>
              <a:t>The</a:t>
            </a:r>
            <a:r>
              <a:rPr lang="zh-CN" altLang="en-US" sz="2800" b="1"/>
              <a:t>  </a:t>
            </a: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“把”</a:t>
            </a:r>
            <a:r>
              <a:rPr lang="en-US" altLang="zh-CN" sz="2000" b="1"/>
              <a:t> </a:t>
            </a:r>
            <a:r>
              <a:rPr lang="en-US" altLang="zh-CN" sz="2800" b="1"/>
              <a:t>sentence</a:t>
            </a:r>
            <a:r>
              <a:rPr lang="zh-CN" altLang="en-US" sz="2800" b="1"/>
              <a:t>（</a:t>
            </a:r>
            <a:r>
              <a:rPr lang="en-US" altLang="zh-CN" sz="2800" b="1"/>
              <a:t>1</a:t>
            </a:r>
            <a:r>
              <a:rPr lang="zh-CN" altLang="en-US" sz="2800" b="1"/>
              <a:t>）</a:t>
            </a:r>
          </a:p>
        </p:txBody>
      </p:sp>
      <p:sp>
        <p:nvSpPr>
          <p:cNvPr id="34821" name="Text Box 6"/>
          <p:cNvSpPr txBox="1">
            <a:spLocks noChangeArrowheads="1"/>
          </p:cNvSpPr>
          <p:nvPr/>
        </p:nvSpPr>
        <p:spPr bwMode="auto">
          <a:xfrm>
            <a:off x="369888" y="1611313"/>
            <a:ext cx="8559800" cy="477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>
                <a:latin typeface="华文楷体" pitchFamily="2" charset="-122"/>
                <a:ea typeface="华文楷体" pitchFamily="2" charset="-122"/>
              </a:rPr>
              <a:t>     </a:t>
            </a:r>
            <a:r>
              <a:rPr lang="en-US" altLang="zh-CN" sz="2400">
                <a:ea typeface="华文楷体" pitchFamily="2" charset="-122"/>
              </a:rPr>
              <a:t>The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sentence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show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how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the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action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disposes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of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an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object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and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how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this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disposal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affects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the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object.</a:t>
            </a:r>
            <a:endParaRPr lang="zh-CN" altLang="en-US" sz="2400"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u="sng"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400" u="sng">
                <a:latin typeface="华文楷体" pitchFamily="2" charset="-122"/>
                <a:ea typeface="华文楷体" pitchFamily="2" charset="-122"/>
              </a:rPr>
              <a:t>S +</a:t>
            </a:r>
            <a:r>
              <a:rPr lang="zh-CN" altLang="zh-CN" sz="2400" u="sng">
                <a:latin typeface="华文楷体" pitchFamily="2" charset="-122"/>
                <a:ea typeface="华文楷体" pitchFamily="2" charset="-122"/>
              </a:rPr>
              <a:t>“把”</a:t>
            </a:r>
            <a:r>
              <a:rPr lang="en-US" altLang="zh-CN" sz="2400" u="sng">
                <a:latin typeface="华文楷体" pitchFamily="2" charset="-122"/>
                <a:ea typeface="华文楷体" pitchFamily="2" charset="-122"/>
              </a:rPr>
              <a:t>+ O.+ V.</a:t>
            </a:r>
            <a:r>
              <a:rPr lang="zh-CN" altLang="zh-CN" sz="2400" u="sng">
                <a:latin typeface="华文楷体" pitchFamily="2" charset="-122"/>
                <a:ea typeface="华文楷体" pitchFamily="2" charset="-122"/>
              </a:rPr>
              <a:t>“了”</a:t>
            </a:r>
          </a:p>
          <a:p>
            <a:pPr>
              <a:lnSpc>
                <a:spcPct val="150000"/>
              </a:lnSpc>
            </a:pPr>
            <a:r>
              <a:rPr lang="zh-CN" altLang="zh-CN" sz="2400">
                <a:latin typeface="华文楷体" pitchFamily="2" charset="-122"/>
                <a:ea typeface="华文楷体" pitchFamily="2" charset="-122"/>
              </a:rPr>
              <a:t>⑴他</a:t>
            </a:r>
            <a:r>
              <a:rPr lang="zh-CN" altLang="zh-CN" sz="240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先</a:t>
            </a:r>
            <a:r>
              <a:rPr lang="zh-CN" altLang="zh-CN" sz="2400">
                <a:latin typeface="华文楷体" pitchFamily="2" charset="-122"/>
                <a:ea typeface="华文楷体" pitchFamily="2" charset="-122"/>
              </a:rPr>
              <a:t>把借书证办了，一会儿下来借书。</a:t>
            </a:r>
          </a:p>
          <a:p>
            <a:pPr>
              <a:lnSpc>
                <a:spcPct val="150000"/>
              </a:lnSpc>
            </a:pPr>
            <a:r>
              <a:rPr lang="zh-CN" altLang="zh-CN" sz="2400">
                <a:latin typeface="华文楷体" pitchFamily="2" charset="-122"/>
                <a:ea typeface="华文楷体" pitchFamily="2" charset="-122"/>
              </a:rPr>
              <a:t>⑵你把这张表和照片交了。</a:t>
            </a:r>
          </a:p>
          <a:p>
            <a:pPr>
              <a:lnSpc>
                <a:spcPct val="150000"/>
              </a:lnSpc>
            </a:pPr>
            <a:r>
              <a:rPr lang="zh-CN" altLang="zh-CN" sz="2400">
                <a:latin typeface="华文楷体" pitchFamily="2" charset="-122"/>
                <a:ea typeface="华文楷体" pitchFamily="2" charset="-122"/>
              </a:rPr>
              <a:t>⑶我得先把上次借的书还了。</a:t>
            </a:r>
          </a:p>
          <a:p>
            <a:pPr>
              <a:lnSpc>
                <a:spcPct val="150000"/>
              </a:lnSpc>
            </a:pPr>
            <a:r>
              <a:rPr lang="zh-CN" altLang="zh-CN" sz="2400">
                <a:latin typeface="华文楷体" pitchFamily="2" charset="-122"/>
                <a:ea typeface="华文楷体" pitchFamily="2" charset="-122"/>
              </a:rPr>
              <a:t>⑷对不起，我把这事儿忘了。 </a:t>
            </a:r>
            <a:endParaRPr lang="zh-CN" altLang="en-US" sz="240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400">
                <a:latin typeface="华文楷体" pitchFamily="2" charset="-122"/>
                <a:ea typeface="华文楷体" pitchFamily="2" charset="-122"/>
              </a:rPr>
              <a:t>【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注意</a:t>
            </a:r>
            <a:r>
              <a:rPr lang="en-US" altLang="zh-CN" sz="2400">
                <a:latin typeface="华文楷体" pitchFamily="2" charset="-122"/>
                <a:ea typeface="华文楷体" pitchFamily="2" charset="-122"/>
              </a:rPr>
              <a:t>】</a:t>
            </a:r>
            <a:r>
              <a:rPr lang="en-US" altLang="zh-CN" sz="2400">
                <a:ea typeface="华文楷体" pitchFamily="2" charset="-122"/>
              </a:rPr>
              <a:t>An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optative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verb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or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adverb,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such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as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latin typeface="华文楷体" pitchFamily="2" charset="-122"/>
                <a:ea typeface="华文楷体" pitchFamily="2" charset="-122"/>
              </a:rPr>
              <a:t>“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先</a:t>
            </a:r>
            <a:r>
              <a:rPr lang="en-US" altLang="zh-CN" sz="2400">
                <a:latin typeface="华文楷体" pitchFamily="2" charset="-122"/>
                <a:ea typeface="华文楷体" pitchFamily="2" charset="-122"/>
              </a:rPr>
              <a:t>”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、</a:t>
            </a:r>
            <a:r>
              <a:rPr lang="en-US" altLang="zh-CN" sz="2400">
                <a:latin typeface="华文楷体" pitchFamily="2" charset="-122"/>
                <a:ea typeface="华文楷体" pitchFamily="2" charset="-122"/>
              </a:rPr>
              <a:t>“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得</a:t>
            </a:r>
            <a:r>
              <a:rPr lang="en-US" altLang="zh-CN" sz="2400">
                <a:latin typeface="华文楷体" pitchFamily="2" charset="-122"/>
                <a:ea typeface="华文楷体" pitchFamily="2" charset="-122"/>
              </a:rPr>
              <a:t>”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、</a:t>
            </a:r>
            <a:endParaRPr lang="en-US" altLang="zh-CN" sz="240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400">
                <a:latin typeface="华文楷体" pitchFamily="2" charset="-122"/>
                <a:ea typeface="华文楷体" pitchFamily="2" charset="-122"/>
              </a:rPr>
              <a:t>“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应该</a:t>
            </a:r>
            <a:r>
              <a:rPr lang="en-US" altLang="zh-CN" sz="2400">
                <a:latin typeface="华文楷体" pitchFamily="2" charset="-122"/>
                <a:ea typeface="华文楷体" pitchFamily="2" charset="-122"/>
              </a:rPr>
              <a:t>”</a:t>
            </a:r>
            <a:r>
              <a:rPr lang="en-US" altLang="zh-CN" sz="2400">
                <a:ea typeface="华文楷体" pitchFamily="2" charset="-122"/>
              </a:rPr>
              <a:t>,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must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be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put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en-US" altLang="zh-CN" sz="2400">
                <a:ea typeface="华文楷体" pitchFamily="2" charset="-122"/>
              </a:rPr>
              <a:t>before</a:t>
            </a:r>
            <a:r>
              <a:rPr lang="zh-CN" altLang="en-US" sz="2400">
                <a:ea typeface="华文楷体" pitchFamily="2" charset="-122"/>
              </a:rPr>
              <a:t> </a:t>
            </a:r>
            <a:r>
              <a:rPr lang="zh-CN" altLang="zh-CN" sz="2400">
                <a:latin typeface="华文楷体" pitchFamily="2" charset="-122"/>
                <a:ea typeface="华文楷体" pitchFamily="2" charset="-122"/>
              </a:rPr>
              <a:t>“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把”</a:t>
            </a:r>
            <a:r>
              <a:rPr lang="en-US" altLang="zh-CN" sz="2400">
                <a:latin typeface="华文楷体" pitchFamily="2" charset="-122"/>
                <a:ea typeface="华文楷体" pitchFamily="2" charset="-122"/>
              </a:rPr>
              <a:t>.</a:t>
            </a:r>
          </a:p>
        </p:txBody>
      </p:sp>
      <p:sp>
        <p:nvSpPr>
          <p:cNvPr id="34822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小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结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Summary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3095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zh-CN" altLang="en-US"/>
          </a:p>
        </p:txBody>
      </p:sp>
      <p:sp>
        <p:nvSpPr>
          <p:cNvPr id="35843" name="Rectangle 2"/>
          <p:cNvSpPr>
            <a:spLocks noChangeArrowheads="1"/>
          </p:cNvSpPr>
          <p:nvPr/>
        </p:nvSpPr>
        <p:spPr bwMode="auto">
          <a:xfrm>
            <a:off x="3257550" y="1276350"/>
            <a:ext cx="1490663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6000" b="1">
                <a:latin typeface="华文隶书" pitchFamily="2" charset="-122"/>
                <a:ea typeface="华文隶书" pitchFamily="2" charset="-122"/>
              </a:rPr>
              <a:t>谢</a:t>
            </a:r>
            <a:endParaRPr lang="en-US" altLang="zh-CN" sz="6000" b="1">
              <a:latin typeface="华文隶书" pitchFamily="2" charset="-122"/>
              <a:ea typeface="华文隶书" pitchFamily="2" charset="-122"/>
            </a:endParaRPr>
          </a:p>
          <a:p>
            <a:pPr algn="ctr"/>
            <a:r>
              <a:rPr lang="zh-CN" altLang="en-US" sz="6000" b="1">
                <a:latin typeface="华文隶书" pitchFamily="2" charset="-122"/>
                <a:ea typeface="华文隶书" pitchFamily="2" charset="-122"/>
              </a:rPr>
              <a:t>谢</a:t>
            </a:r>
            <a:endParaRPr lang="en-US" altLang="zh-CN" sz="6000" b="1">
              <a:latin typeface="华文隶书" pitchFamily="2" charset="-122"/>
              <a:ea typeface="华文隶书" pitchFamily="2" charset="-122"/>
            </a:endParaRPr>
          </a:p>
          <a:p>
            <a:pPr algn="ctr"/>
            <a:r>
              <a:rPr lang="zh-CN" altLang="en-US" sz="6000" b="1">
                <a:latin typeface="华文隶书" pitchFamily="2" charset="-122"/>
                <a:ea typeface="华文隶书" pitchFamily="2" charset="-122"/>
              </a:rPr>
              <a:t>！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3997325" y="1184275"/>
            <a:ext cx="3740150" cy="147320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  <a:ex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 dirty="0">
              <a:latin typeface="Arial" charset="0"/>
              <a:ea typeface="宋体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/>
        </p:nvSpPr>
        <p:spPr bwMode="auto">
          <a:xfrm>
            <a:off x="4148138" y="1300163"/>
            <a:ext cx="3681412" cy="130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一会儿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上楼</a:t>
            </a:r>
            <a:endParaRPr lang="en-US" altLang="zh-CN" sz="240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一会儿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去图书馆借书</a:t>
            </a: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409575" y="4105275"/>
            <a:ext cx="3217863" cy="205105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6149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9" name="AutoShape 2"/>
          <p:cNvSpPr>
            <a:spLocks noChangeArrowheads="1"/>
          </p:cNvSpPr>
          <p:nvPr/>
        </p:nvSpPr>
        <p:spPr bwMode="auto">
          <a:xfrm>
            <a:off x="4471988" y="3128963"/>
            <a:ext cx="3084512" cy="3249612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  <a:ex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 dirty="0">
              <a:latin typeface="Arial" charset="0"/>
              <a:ea typeface="宋体" charset="0"/>
            </a:endParaRPr>
          </a:p>
        </p:txBody>
      </p:sp>
      <p:sp>
        <p:nvSpPr>
          <p:cNvPr id="12" name="Rectangle 3"/>
          <p:cNvSpPr>
            <a:spLocks noGrp="1" noChangeArrowheads="1"/>
          </p:cNvSpPr>
          <p:nvPr/>
        </p:nvSpPr>
        <p:spPr bwMode="auto">
          <a:xfrm>
            <a:off x="4741863" y="3251200"/>
            <a:ext cx="2700337" cy="176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带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钱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带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人民币</a:t>
            </a:r>
            <a:endParaRPr lang="en-US" altLang="zh-CN" sz="240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带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借书证</a:t>
            </a:r>
            <a:endParaRPr lang="en-US" altLang="zh-CN" sz="240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填</a:t>
            </a:r>
            <a:r>
              <a:rPr lang="zh-CN" altLang="en-US" sz="240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表</a:t>
            </a:r>
            <a:endParaRPr lang="en-US" altLang="zh-CN" sz="2400">
              <a:solidFill>
                <a:srgbClr val="3366FF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填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两张</a:t>
            </a:r>
            <a:r>
              <a:rPr lang="zh-CN" altLang="en-US" sz="240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表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2400" u="sng">
              <a:solidFill>
                <a:srgbClr val="3366FF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6152" name="Rectangle 3"/>
          <p:cNvSpPr txBox="1">
            <a:spLocks noChangeArrowheads="1"/>
          </p:cNvSpPr>
          <p:nvPr/>
        </p:nvSpPr>
        <p:spPr bwMode="auto">
          <a:xfrm>
            <a:off x="469900" y="1146175"/>
            <a:ext cx="15541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忘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先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上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下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一会儿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带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填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6153" name="Rectangle 6"/>
          <p:cNvSpPr>
            <a:spLocks noGrp="1" noChangeArrowheads="1"/>
          </p:cNvSpPr>
          <p:nvPr/>
        </p:nvSpPr>
        <p:spPr bwMode="auto">
          <a:xfrm>
            <a:off x="2438400" y="1181100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w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à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ng</a:t>
            </a:r>
            <a:endParaRPr lang="zh-CN" altLang="en-US" sz="280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xiā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n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sh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à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n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ɡ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xi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à</a:t>
            </a:r>
            <a:endParaRPr lang="zh-CN" altLang="en-US" sz="280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yīhu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ì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r</a:t>
            </a:r>
            <a:endParaRPr lang="zh-CN" altLang="en-US" sz="280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d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à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  <a:sym typeface="楷体" charset="-122"/>
              </a:rPr>
              <a:t>i</a:t>
            </a:r>
            <a:endParaRPr lang="en-US" altLang="zh-CN" sz="280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ti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á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n</a:t>
            </a:r>
          </a:p>
          <a:p>
            <a:pPr>
              <a:spcBef>
                <a:spcPct val="20000"/>
              </a:spcBef>
              <a:buFontTx/>
              <a:buNone/>
            </a:pPr>
            <a:endParaRPr lang="zh-CN" altLang="en-US" sz="2800">
              <a:latin typeface="GB Pinyinok-B" pitchFamily="2" charset="-122"/>
              <a:ea typeface="GB Pinyinok-B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  <p:bldP spid="7171" grpId="0" bldLvl="0" autoUpdateAnimBg="0"/>
      <p:bldP spid="7171" grpId="1" bldLvl="0" autoUpdateAnimBg="0"/>
      <p:bldP spid="7175" grpId="0" animBg="1"/>
      <p:bldP spid="9" grpId="0" animBg="1"/>
      <p:bldP spid="12" grpId="0" bldLvl="0" autoUpdateAnimBg="0"/>
      <p:bldP spid="12" grpId="1" bldLvl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11175" y="785813"/>
            <a:ext cx="1344613" cy="5265737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拿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慢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生活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自己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姓名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性别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职业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交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4238625" y="936625"/>
            <a:ext cx="3429000" cy="1360488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  <a:ex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9221" name="Rectangle 5"/>
          <p:cNvSpPr>
            <a:spLocks noGrp="1" noChangeArrowheads="1"/>
          </p:cNvSpPr>
          <p:nvPr/>
        </p:nvSpPr>
        <p:spPr bwMode="auto">
          <a:xfrm>
            <a:off x="4497388" y="984250"/>
            <a:ext cx="2881312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拿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借书证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40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    拿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一张表来</a:t>
            </a:r>
            <a:endParaRPr lang="zh-CN" altLang="en-US" sz="240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spcBef>
                <a:spcPct val="20000"/>
              </a:spcBef>
              <a:buFontTx/>
              <a:buNone/>
            </a:pPr>
            <a:endParaRPr lang="zh-CN" altLang="en-US" sz="2400">
              <a:solidFill>
                <a:srgbClr val="FF3300"/>
              </a:solidFill>
              <a:latin typeface="楷体" charset="-122"/>
              <a:ea typeface="楷体" charset="-122"/>
            </a:endParaRPr>
          </a:p>
        </p:txBody>
      </p:sp>
      <p:sp>
        <p:nvSpPr>
          <p:cNvPr id="7173" name="Rectangle 6"/>
          <p:cNvSpPr>
            <a:spLocks noGrp="1" noChangeArrowheads="1"/>
          </p:cNvSpPr>
          <p:nvPr/>
        </p:nvSpPr>
        <p:spPr bwMode="auto">
          <a:xfrm>
            <a:off x="2135188" y="758825"/>
            <a:ext cx="2060575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ná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màn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shēhuó</a:t>
            </a:r>
            <a:endParaRPr lang="zh-CN" altLang="en-US" sz="280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zìjǐ</a:t>
            </a:r>
            <a:endParaRPr lang="zh-CN" altLang="en-US" sz="280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x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ì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n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g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m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í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nɡ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x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ì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n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gbié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zhíyè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ji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ā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o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    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endParaRPr lang="zh-CN" altLang="en-US" sz="2800">
              <a:latin typeface="GB Pinyinok-B" pitchFamily="2" charset="-122"/>
              <a:ea typeface="GB Pinyinok-B" pitchFamily="2" charset="-122"/>
            </a:endParaRPr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>
            <a:off x="436563" y="796925"/>
            <a:ext cx="2846387" cy="72231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7175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20688" y="1641475"/>
            <a:ext cx="2905125" cy="7159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auto">
          <a:xfrm>
            <a:off x="4875213" y="2768600"/>
            <a:ext cx="3429000" cy="207645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  <a:ex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2" name="Rectangle 5"/>
          <p:cNvSpPr>
            <a:spLocks noGrp="1" noChangeArrowheads="1"/>
          </p:cNvSpPr>
          <p:nvPr/>
        </p:nvSpPr>
        <p:spPr bwMode="auto">
          <a:xfrm>
            <a:off x="5205413" y="2773363"/>
            <a:ext cx="2881312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说得不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慢</a:t>
            </a:r>
            <a:endParaRPr lang="en-US" altLang="zh-CN" sz="240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 写得很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慢</a:t>
            </a:r>
            <a:endParaRPr lang="en-US" altLang="zh-CN" sz="240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 填表填得太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慢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了</a:t>
            </a:r>
            <a:endParaRPr lang="zh-CN" altLang="en-US" sz="2400">
              <a:solidFill>
                <a:srgbClr val="000000"/>
              </a:solidFill>
              <a:latin typeface="楷体" charset="-122"/>
              <a:ea typeface="楷体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/>
      <p:bldP spid="9221" grpId="0" bldLvl="0" autoUpdateAnimBg="0"/>
      <p:bldP spid="9221" grpId="1" bldLvl="0" autoUpdateAnimBg="0"/>
      <p:bldP spid="9223" grpId="0" animBg="1"/>
      <p:bldP spid="9" grpId="0" animBg="1"/>
      <p:bldP spid="10" grpId="0" animBg="1"/>
      <p:bldP spid="12" grpId="0" bldLvl="0" autoUpdateAnimBg="0"/>
      <p:bldP spid="12" grpId="1" bldLvl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11175" y="785813"/>
            <a:ext cx="1344613" cy="5265737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拿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慢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生活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自己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姓名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性别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职业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smtClean="0">
                <a:latin typeface="华文楷体" pitchFamily="2" charset="-122"/>
                <a:ea typeface="华文楷体" pitchFamily="2" charset="-122"/>
              </a:rPr>
              <a:t>交</a:t>
            </a:r>
            <a:endParaRPr kumimoji="0" lang="en-US" altLang="zh-CN" sz="2800" b="1" smtClean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4238625" y="936625"/>
            <a:ext cx="3429000" cy="1360488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  <a:ex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9221" name="Rectangle 5"/>
          <p:cNvSpPr>
            <a:spLocks noGrp="1" noChangeArrowheads="1"/>
          </p:cNvSpPr>
          <p:nvPr/>
        </p:nvSpPr>
        <p:spPr bwMode="auto">
          <a:xfrm>
            <a:off x="4497388" y="984250"/>
            <a:ext cx="2881312" cy="1327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charset="0"/>
              <a:buChar char="v"/>
              <a:defRPr/>
            </a:pPr>
            <a:r>
              <a:rPr lang="zh-CN" altLang="en-US" sz="2400" dirty="0">
                <a:latin typeface="华文楷体"/>
                <a:ea typeface="华文楷体"/>
                <a:cs typeface="华文楷体"/>
              </a:rPr>
              <a:t>在中国</a:t>
            </a:r>
            <a:r>
              <a:rPr lang="zh-CN" altLang="en-US" sz="2400" dirty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生活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  <a:defRPr/>
            </a:pPr>
            <a:r>
              <a:rPr lang="zh-CN" altLang="en-US" sz="2400" dirty="0">
                <a:latin typeface="华文楷体"/>
                <a:ea typeface="华文楷体"/>
                <a:cs typeface="华文楷体"/>
              </a:rPr>
              <a:t>     </a:t>
            </a:r>
            <a:r>
              <a:rPr lang="zh-CN" altLang="en-US" sz="2400" dirty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生活</a:t>
            </a:r>
            <a:r>
              <a:rPr lang="zh-CN" altLang="en-US" sz="2400" dirty="0">
                <a:latin typeface="华文楷体"/>
                <a:ea typeface="华文楷体"/>
                <a:cs typeface="华文楷体"/>
              </a:rPr>
              <a:t>得很好</a:t>
            </a:r>
            <a:endParaRPr lang="zh-CN" altLang="en-US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 marL="342900" indent="-342900">
              <a:spcBef>
                <a:spcPct val="20000"/>
              </a:spcBef>
              <a:buFontTx/>
              <a:buNone/>
              <a:defRPr/>
            </a:pPr>
            <a:endParaRPr lang="zh-CN" altLang="en-US" sz="2400" dirty="0">
              <a:solidFill>
                <a:srgbClr val="FF3300"/>
              </a:solidFill>
              <a:latin typeface="楷体" charset="0"/>
              <a:ea typeface="楷体" charset="0"/>
              <a:cs typeface="楷体" charset="0"/>
            </a:endParaRPr>
          </a:p>
        </p:txBody>
      </p:sp>
      <p:sp>
        <p:nvSpPr>
          <p:cNvPr id="8197" name="Rectangle 6"/>
          <p:cNvSpPr>
            <a:spLocks noGrp="1" noChangeArrowheads="1"/>
          </p:cNvSpPr>
          <p:nvPr/>
        </p:nvSpPr>
        <p:spPr bwMode="auto">
          <a:xfrm>
            <a:off x="2135188" y="758825"/>
            <a:ext cx="2060575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ná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màn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shēhuó</a:t>
            </a:r>
            <a:endParaRPr lang="zh-CN" altLang="en-US" sz="280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zìjǐ</a:t>
            </a:r>
            <a:endParaRPr lang="zh-CN" altLang="en-US" sz="280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x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ì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n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g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m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í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nɡ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x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  <a:sym typeface="楷体" charset="-122"/>
              </a:rPr>
              <a:t>ì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n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gbié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zhíyè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ji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ā</a:t>
            </a:r>
            <a:r>
              <a:rPr lang="en-US" altLang="zh-CN" sz="2800">
                <a:latin typeface="GB Pinyinok-B" pitchFamily="2" charset="-122"/>
                <a:ea typeface="GB Pinyinok-B" pitchFamily="2" charset="-122"/>
              </a:rPr>
              <a:t>o</a:t>
            </a:r>
            <a:r>
              <a:rPr lang="zh-CN" altLang="en-US" sz="2800">
                <a:latin typeface="GB Pinyinok-B" pitchFamily="2" charset="-122"/>
                <a:ea typeface="GB Pinyinok-B" pitchFamily="2" charset="-122"/>
              </a:rPr>
              <a:t>    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endParaRPr lang="zh-CN" altLang="en-US" sz="2800">
              <a:latin typeface="GB Pinyinok-B" pitchFamily="2" charset="-122"/>
              <a:ea typeface="GB Pinyinok-B" pitchFamily="2" charset="-122"/>
            </a:endParaRPr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>
            <a:off x="461963" y="2328863"/>
            <a:ext cx="3125787" cy="144303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8199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342900" y="5970588"/>
            <a:ext cx="3735388" cy="6858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auto">
          <a:xfrm>
            <a:off x="4875213" y="2559050"/>
            <a:ext cx="3429000" cy="2613025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  <a:ex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2" name="Rectangle 5"/>
          <p:cNvSpPr>
            <a:spLocks noGrp="1" noChangeArrowheads="1"/>
          </p:cNvSpPr>
          <p:nvPr/>
        </p:nvSpPr>
        <p:spPr bwMode="auto">
          <a:xfrm>
            <a:off x="5205413" y="2563813"/>
            <a:ext cx="2881312" cy="1327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charset="0"/>
              <a:buChar char="v"/>
              <a:defRPr/>
            </a:pPr>
            <a:r>
              <a:rPr lang="zh-CN" altLang="en-US" sz="2400" dirty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我</a:t>
            </a:r>
            <a:r>
              <a:rPr lang="zh-CN" altLang="en-US" sz="2400" dirty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自己</a:t>
            </a: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  <a:buFont typeface="Arial" charset="0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   </a:t>
            </a:r>
            <a:r>
              <a:rPr lang="zh-CN" altLang="en-US" sz="2400" dirty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自己</a:t>
            </a:r>
            <a:r>
              <a:rPr lang="zh-CN" altLang="en-US" sz="2400" dirty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生活</a:t>
            </a:r>
            <a:endParaRPr lang="en-US" altLang="zh-CN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  <a:buFont typeface="Arial" charset="0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   我</a:t>
            </a:r>
            <a:r>
              <a:rPr lang="zh-CN" altLang="en-US" sz="2400" dirty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自己</a:t>
            </a:r>
            <a:r>
              <a:rPr lang="zh-CN" altLang="en-US" sz="2400" dirty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生活</a:t>
            </a:r>
            <a:endParaRPr lang="en-US" altLang="zh-CN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  <a:buFont typeface="Arial" charset="0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  我</a:t>
            </a:r>
            <a:r>
              <a:rPr lang="zh-CN" altLang="en-US" sz="2400" dirty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自己</a:t>
            </a:r>
            <a:r>
              <a:rPr lang="zh-CN" altLang="en-US" sz="2400" dirty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在北京生活</a:t>
            </a:r>
            <a:endParaRPr lang="zh-CN" altLang="en-US" sz="2400" dirty="0">
              <a:solidFill>
                <a:srgbClr val="000000"/>
              </a:solidFill>
              <a:latin typeface="楷体" charset="0"/>
              <a:ea typeface="楷体" charset="0"/>
              <a:cs typeface="楷体" charset="0"/>
            </a:endParaRPr>
          </a:p>
        </p:txBody>
      </p:sp>
      <p:sp>
        <p:nvSpPr>
          <p:cNvPr id="13" name="AutoShape 3"/>
          <p:cNvSpPr>
            <a:spLocks noChangeArrowheads="1"/>
          </p:cNvSpPr>
          <p:nvPr/>
        </p:nvSpPr>
        <p:spPr bwMode="auto">
          <a:xfrm>
            <a:off x="4298950" y="5695950"/>
            <a:ext cx="3570288" cy="720725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  <a:ex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4" name="Rectangle 5"/>
          <p:cNvSpPr>
            <a:spLocks noGrp="1" noChangeArrowheads="1"/>
          </p:cNvSpPr>
          <p:nvPr/>
        </p:nvSpPr>
        <p:spPr bwMode="auto">
          <a:xfrm>
            <a:off x="4557713" y="5695950"/>
            <a:ext cx="3194050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交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钱  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交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表   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交</a:t>
            </a:r>
            <a:r>
              <a:rPr lang="zh-CN" altLang="en-US" sz="2400">
                <a:latin typeface="华文楷体" pitchFamily="2" charset="-122"/>
                <a:ea typeface="华文楷体" pitchFamily="2" charset="-122"/>
              </a:rPr>
              <a:t>照片</a:t>
            </a:r>
            <a:endParaRPr lang="zh-CN" altLang="en-US" sz="240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spcBef>
                <a:spcPct val="20000"/>
              </a:spcBef>
              <a:buFontTx/>
              <a:buNone/>
            </a:pPr>
            <a:endParaRPr lang="zh-CN" altLang="en-US" sz="2400">
              <a:solidFill>
                <a:srgbClr val="FF3300"/>
              </a:solidFill>
              <a:latin typeface="楷体" charset="-122"/>
              <a:ea typeface="楷体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/>
      <p:bldP spid="9221" grpId="0" bldLvl="0" autoUpdateAnimBg="0"/>
      <p:bldP spid="9221" grpId="1" bldLvl="0" autoUpdateAnimBg="0"/>
      <p:bldP spid="9223" grpId="0" animBg="1"/>
      <p:bldP spid="9" grpId="0" animBg="1"/>
      <p:bldP spid="10" grpId="0" animBg="1"/>
      <p:bldP spid="12" grpId="0" bldLvl="0" autoUpdateAnimBg="0"/>
      <p:bldP spid="12" grpId="1" bldLvl="0" autoUpdateAnimBg="0"/>
      <p:bldP spid="13" grpId="0" animBg="1"/>
      <p:bldP spid="14" grpId="0" bldLvl="0" autoUpdateAnimBg="0"/>
      <p:bldP spid="14" grpId="1" bldLvl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汉  字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Characters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9219" name="Rectangle 3"/>
          <p:cNvSpPr txBox="1">
            <a:spLocks noChangeArrowheads="1"/>
          </p:cNvSpPr>
          <p:nvPr/>
        </p:nvSpPr>
        <p:spPr bwMode="auto">
          <a:xfrm>
            <a:off x="469900" y="1146175"/>
            <a:ext cx="15541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把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忘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图书馆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办公室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上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先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借书证</a:t>
            </a:r>
            <a:endParaRPr lang="zh-CN" altLang="en-US" sz="2800" b="1">
              <a:latin typeface="楷体" charset="-122"/>
              <a:ea typeface="楷体" charset="-122"/>
            </a:endParaRPr>
          </a:p>
        </p:txBody>
      </p:sp>
      <p:sp>
        <p:nvSpPr>
          <p:cNvPr id="9220" name="Rectangle 3"/>
          <p:cNvSpPr txBox="1">
            <a:spLocks noChangeArrowheads="1"/>
          </p:cNvSpPr>
          <p:nvPr/>
        </p:nvSpPr>
        <p:spPr bwMode="auto">
          <a:xfrm>
            <a:off x="3436938" y="1168400"/>
            <a:ext cx="1554162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下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一会儿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带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填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拿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慢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生活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221" name="Rectangle 2"/>
          <p:cNvSpPr txBox="1">
            <a:spLocks noChangeArrowheads="1"/>
          </p:cNvSpPr>
          <p:nvPr/>
        </p:nvSpPr>
        <p:spPr bwMode="auto">
          <a:xfrm>
            <a:off x="6062663" y="1231900"/>
            <a:ext cx="1344612" cy="526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自己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姓名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性别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职业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>
                <a:latin typeface="华文楷体" pitchFamily="2" charset="-122"/>
                <a:ea typeface="华文楷体" pitchFamily="2" charset="-122"/>
              </a:rPr>
              <a:t>交</a:t>
            </a:r>
            <a:endParaRPr lang="en-US" altLang="zh-CN" sz="2800" b="1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184150" y="4783138"/>
            <a:ext cx="8056563" cy="1214437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43" name="AutoShape 3"/>
          <p:cNvSpPr>
            <a:spLocks noChangeArrowheads="1"/>
          </p:cNvSpPr>
          <p:nvPr/>
        </p:nvSpPr>
        <p:spPr bwMode="auto">
          <a:xfrm>
            <a:off x="201613" y="892175"/>
            <a:ext cx="5087937" cy="706438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792163" y="1778000"/>
            <a:ext cx="3463925" cy="854075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45" name="Rectangle 9"/>
          <p:cNvSpPr>
            <a:spLocks noChangeArrowheads="1"/>
          </p:cNvSpPr>
          <p:nvPr/>
        </p:nvSpPr>
        <p:spPr bwMode="auto">
          <a:xfrm>
            <a:off x="881063" y="1027113"/>
            <a:ext cx="5278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这是北京图书馆，我们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进去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吧。</a:t>
            </a:r>
            <a:endParaRPr lang="zh-CN" altLang="en-US" sz="2400" u="sng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0246" name="Rectangle 10"/>
          <p:cNvSpPr>
            <a:spLocks noChangeArrowheads="1"/>
          </p:cNvSpPr>
          <p:nvPr/>
        </p:nvSpPr>
        <p:spPr bwMode="auto">
          <a:xfrm>
            <a:off x="1538288" y="1960563"/>
            <a:ext cx="7267575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这个图书馆真大。</a:t>
            </a:r>
          </a:p>
        </p:txBody>
      </p:sp>
      <p:sp>
        <p:nvSpPr>
          <p:cNvPr id="10247" name="AutoShape 12"/>
          <p:cNvSpPr>
            <a:spLocks noChangeArrowheads="1"/>
          </p:cNvSpPr>
          <p:nvPr/>
        </p:nvSpPr>
        <p:spPr bwMode="auto">
          <a:xfrm>
            <a:off x="163513" y="2813050"/>
            <a:ext cx="7856537" cy="833438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bevel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48" name="AutoShape 13"/>
          <p:cNvSpPr>
            <a:spLocks noChangeArrowheads="1"/>
          </p:cNvSpPr>
          <p:nvPr/>
        </p:nvSpPr>
        <p:spPr bwMode="auto">
          <a:xfrm>
            <a:off x="739775" y="3787775"/>
            <a:ext cx="4840288" cy="842963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bevel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49" name="Rectangle 18"/>
          <p:cNvSpPr>
            <a:spLocks noChangeArrowheads="1"/>
          </p:cNvSpPr>
          <p:nvPr/>
        </p:nvSpPr>
        <p:spPr bwMode="auto">
          <a:xfrm>
            <a:off x="881063" y="3000375"/>
            <a:ext cx="792003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办公室在三楼，我们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上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楼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去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，</a:t>
            </a:r>
            <a:r>
              <a:rPr lang="zh-CN" altLang="en-US" sz="2400" u="sng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先</a:t>
            </a:r>
            <a:r>
              <a:rPr lang="zh-CN" altLang="en-US" sz="2400" u="sng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把</a:t>
            </a:r>
            <a:r>
              <a:rPr lang="zh-CN" altLang="en-US" sz="2400" u="sng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借书证办了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。</a:t>
            </a:r>
          </a:p>
        </p:txBody>
      </p:sp>
      <p:sp>
        <p:nvSpPr>
          <p:cNvPr id="10250" name="Rectangle 19"/>
          <p:cNvSpPr>
            <a:spLocks noChangeArrowheads="1"/>
          </p:cNvSpPr>
          <p:nvPr/>
        </p:nvSpPr>
        <p:spPr bwMode="auto">
          <a:xfrm>
            <a:off x="1562100" y="3990975"/>
            <a:ext cx="6742113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今天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就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可以借书吗？</a:t>
            </a:r>
          </a:p>
        </p:txBody>
      </p:sp>
      <p:sp>
        <p:nvSpPr>
          <p:cNvPr id="10251" name="Text Box 20"/>
          <p:cNvSpPr txBox="1">
            <a:spLocks noChangeArrowheads="1"/>
          </p:cNvSpPr>
          <p:nvPr/>
        </p:nvSpPr>
        <p:spPr bwMode="auto">
          <a:xfrm>
            <a:off x="901700" y="4937125"/>
            <a:ext cx="74612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可以，一哈儿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下来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借书</a:t>
            </a:r>
            <a:r>
              <a:rPr lang="en-US" altLang="zh-CN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……</a:t>
            </a:r>
          </a:p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三楼到了。我看看，是这个办公室。</a:t>
            </a:r>
          </a:p>
        </p:txBody>
      </p:sp>
      <p:sp>
        <p:nvSpPr>
          <p:cNvPr id="10252" name="AutoShape 21"/>
          <p:cNvSpPr>
            <a:spLocks noChangeArrowheads="1"/>
          </p:cNvSpPr>
          <p:nvPr/>
        </p:nvSpPr>
        <p:spPr bwMode="auto">
          <a:xfrm>
            <a:off x="239713" y="5080000"/>
            <a:ext cx="8054975" cy="966788"/>
          </a:xfrm>
          <a:prstGeom prst="horizontalScroll">
            <a:avLst>
              <a:gd name="adj" fmla="val 8815"/>
            </a:avLst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253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rgbClr val="000000"/>
                </a:solidFill>
                <a:latin typeface="华文隶书" pitchFamily="2" charset="-122"/>
                <a:ea typeface="华文隶书" pitchFamily="2" charset="-122"/>
              </a:rPr>
              <a:t>课</a:t>
            </a:r>
            <a:r>
              <a:rPr lang="en-US" altLang="zh-CN" sz="4000" b="1">
                <a:solidFill>
                  <a:srgbClr val="000000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solidFill>
                  <a:srgbClr val="000000"/>
                </a:solidFill>
                <a:latin typeface="华文隶书" pitchFamily="2" charset="-122"/>
                <a:ea typeface="华文隶书" pitchFamily="2" charset="-122"/>
              </a:rPr>
              <a:t>文</a:t>
            </a:r>
            <a:r>
              <a:rPr lang="en-US" altLang="zh-CN" sz="3600" b="1">
                <a:solidFill>
                  <a:srgbClr val="000000"/>
                </a:solidFill>
                <a:latin typeface="华文隶书" pitchFamily="2" charset="-122"/>
                <a:ea typeface="华文隶书" pitchFamily="2" charset="-122"/>
              </a:rPr>
              <a:t>   Text</a:t>
            </a:r>
            <a:endParaRPr lang="zh-CN" altLang="en-US" sz="4400" b="1">
              <a:solidFill>
                <a:srgbClr val="00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pic>
        <p:nvPicPr>
          <p:cNvPr id="10254" name="图片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6463" y="1917700"/>
            <a:ext cx="506412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5" name="图片 2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3125" y="3932238"/>
            <a:ext cx="506413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818" y="5008709"/>
            <a:ext cx="548008" cy="548008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790" y="2945874"/>
            <a:ext cx="548008" cy="548008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527" y="956879"/>
            <a:ext cx="548008" cy="5480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3"/>
          <p:cNvSpPr>
            <a:spLocks noChangeArrowheads="1"/>
          </p:cNvSpPr>
          <p:nvPr/>
        </p:nvSpPr>
        <p:spPr bwMode="auto">
          <a:xfrm>
            <a:off x="792163" y="747713"/>
            <a:ext cx="3803650" cy="758825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67" name="Rectangle 6"/>
          <p:cNvSpPr>
            <a:spLocks noChangeArrowheads="1"/>
          </p:cNvSpPr>
          <p:nvPr/>
        </p:nvSpPr>
        <p:spPr bwMode="auto">
          <a:xfrm>
            <a:off x="1492250" y="903288"/>
            <a:ext cx="7058025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en-US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先生，我想办借书证。</a:t>
            </a:r>
            <a:endParaRPr lang="zh-CN" altLang="en-US" sz="240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1268" name="AutoShape 8"/>
          <p:cNvSpPr>
            <a:spLocks noChangeArrowheads="1"/>
          </p:cNvSpPr>
          <p:nvPr/>
        </p:nvSpPr>
        <p:spPr bwMode="auto">
          <a:xfrm>
            <a:off x="163513" y="1570038"/>
            <a:ext cx="3417887" cy="815975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69" name="Rectangle 14"/>
          <p:cNvSpPr>
            <a:spLocks noChangeArrowheads="1"/>
          </p:cNvSpPr>
          <p:nvPr/>
        </p:nvSpPr>
        <p:spPr bwMode="auto">
          <a:xfrm>
            <a:off x="944563" y="1757363"/>
            <a:ext cx="69897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 u="sng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您</a:t>
            </a:r>
            <a:r>
              <a:rPr lang="zh-CN" altLang="en-US" sz="2400" u="sng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带</a:t>
            </a:r>
            <a:r>
              <a:rPr lang="zh-CN" altLang="en-US" sz="2400" u="sng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照片</a:t>
            </a:r>
            <a:r>
              <a:rPr lang="zh-CN" altLang="en-US" sz="2400" u="sng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来</a:t>
            </a:r>
            <a:r>
              <a:rPr lang="zh-CN" altLang="en-US" sz="2400" u="sng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了吗？</a:t>
            </a:r>
          </a:p>
        </p:txBody>
      </p:sp>
      <p:sp>
        <p:nvSpPr>
          <p:cNvPr id="1127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课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文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Text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pic>
        <p:nvPicPr>
          <p:cNvPr id="11271" name="图片 2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6463" y="898525"/>
            <a:ext cx="506412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2" name="AutoShape 3"/>
          <p:cNvSpPr>
            <a:spLocks noChangeArrowheads="1"/>
          </p:cNvSpPr>
          <p:nvPr/>
        </p:nvSpPr>
        <p:spPr bwMode="auto">
          <a:xfrm>
            <a:off x="796925" y="2425700"/>
            <a:ext cx="3441700" cy="806450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73" name="Rectangle 6"/>
          <p:cNvSpPr>
            <a:spLocks noChangeArrowheads="1"/>
          </p:cNvSpPr>
          <p:nvPr/>
        </p:nvSpPr>
        <p:spPr bwMode="auto">
          <a:xfrm>
            <a:off x="1457325" y="2573338"/>
            <a:ext cx="7058025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带来了。</a:t>
            </a:r>
          </a:p>
        </p:txBody>
      </p:sp>
      <p:sp>
        <p:nvSpPr>
          <p:cNvPr id="11274" name="AutoShape 8"/>
          <p:cNvSpPr>
            <a:spLocks noChangeArrowheads="1"/>
          </p:cNvSpPr>
          <p:nvPr/>
        </p:nvSpPr>
        <p:spPr bwMode="auto">
          <a:xfrm>
            <a:off x="168275" y="3278188"/>
            <a:ext cx="3078163" cy="814387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75" name="Rectangle 14"/>
          <p:cNvSpPr>
            <a:spLocks noChangeArrowheads="1"/>
          </p:cNvSpPr>
          <p:nvPr/>
        </p:nvSpPr>
        <p:spPr bwMode="auto">
          <a:xfrm>
            <a:off x="949325" y="3465513"/>
            <a:ext cx="69897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请先填一张表。</a:t>
            </a:r>
          </a:p>
        </p:txBody>
      </p:sp>
      <p:sp>
        <p:nvSpPr>
          <p:cNvPr id="11276" name="Rectangle 4"/>
          <p:cNvSpPr>
            <a:spLocks noGrp="1" noChangeArrowheads="1"/>
          </p:cNvSpPr>
          <p:nvPr/>
        </p:nvSpPr>
        <p:spPr bwMode="auto">
          <a:xfrm>
            <a:off x="147638" y="1768475"/>
            <a:ext cx="9144000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pic>
        <p:nvPicPr>
          <p:cNvPr id="11277" name="图片 3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1225" y="2576513"/>
            <a:ext cx="506413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8" name="AutoShape 3"/>
          <p:cNvSpPr>
            <a:spLocks noChangeArrowheads="1"/>
          </p:cNvSpPr>
          <p:nvPr/>
        </p:nvSpPr>
        <p:spPr bwMode="auto">
          <a:xfrm>
            <a:off x="176213" y="4159250"/>
            <a:ext cx="7194550" cy="806450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79" name="AutoShape 8"/>
          <p:cNvSpPr>
            <a:spLocks noChangeArrowheads="1"/>
          </p:cNvSpPr>
          <p:nvPr/>
        </p:nvSpPr>
        <p:spPr bwMode="auto">
          <a:xfrm>
            <a:off x="792163" y="5022850"/>
            <a:ext cx="4772025" cy="817563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11280" name="图片 3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8538" y="5202238"/>
            <a:ext cx="506412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81" name="Text Box 16"/>
          <p:cNvSpPr txBox="1">
            <a:spLocks noChangeArrowheads="1"/>
          </p:cNvSpPr>
          <p:nvPr/>
        </p:nvSpPr>
        <p:spPr bwMode="auto">
          <a:xfrm>
            <a:off x="1487488" y="5197475"/>
            <a:ext cx="72183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我汉字写得太慢，你来填吧。</a:t>
            </a:r>
          </a:p>
        </p:txBody>
      </p:sp>
      <p:sp>
        <p:nvSpPr>
          <p:cNvPr id="11282" name="Rectangle 15"/>
          <p:cNvSpPr>
            <a:spLocks noChangeArrowheads="1"/>
          </p:cNvSpPr>
          <p:nvPr/>
        </p:nvSpPr>
        <p:spPr bwMode="auto">
          <a:xfrm>
            <a:off x="860425" y="4291013"/>
            <a:ext cx="6742113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力波，</a:t>
            </a:r>
            <a:r>
              <a:rPr lang="zh-CN" altLang="en-US" sz="2400" u="sng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你从那儿</a:t>
            </a:r>
            <a:r>
              <a:rPr lang="zh-CN" altLang="en-US" sz="2400" u="sng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拿</a:t>
            </a:r>
            <a:r>
              <a:rPr lang="zh-CN" altLang="en-US" sz="2400" u="sng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一张表</a:t>
            </a:r>
            <a:r>
              <a:rPr lang="zh-CN" altLang="en-US" sz="2400" u="sng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来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。我告诉你怎么填。</a:t>
            </a:r>
          </a:p>
        </p:txBody>
      </p:sp>
      <p:pic>
        <p:nvPicPr>
          <p:cNvPr id="11283" name="图片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5" y="1685925"/>
            <a:ext cx="511175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4" name="图片 2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2263" y="3395663"/>
            <a:ext cx="5111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86" name="AutoShape 4"/>
          <p:cNvSpPr>
            <a:spLocks noChangeArrowheads="1"/>
          </p:cNvSpPr>
          <p:nvPr/>
        </p:nvSpPr>
        <p:spPr bwMode="auto">
          <a:xfrm>
            <a:off x="180975" y="5894388"/>
            <a:ext cx="7059613" cy="809625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87" name="Rectangle 10"/>
          <p:cNvSpPr>
            <a:spLocks noChangeArrowheads="1"/>
          </p:cNvSpPr>
          <p:nvPr/>
        </p:nvSpPr>
        <p:spPr bwMode="auto">
          <a:xfrm>
            <a:off x="1004888" y="6027738"/>
            <a:ext cx="7097712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不行。现在你在中国生活，你应该</a:t>
            </a:r>
            <a:r>
              <a:rPr lang="zh-CN" altLang="en-US" sz="240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自己</a:t>
            </a:r>
            <a:r>
              <a:rPr lang="zh-CN" altLang="en-US" sz="240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填表。</a:t>
            </a:r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584" y="6042486"/>
            <a:ext cx="548008" cy="548008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555" y="4275015"/>
            <a:ext cx="548008" cy="5480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宋体"/>
      </a:majorFont>
      <a:minorFont>
        <a:latin typeface="Arial"/>
        <a:ea typeface="宋体"/>
        <a:cs typeface="宋体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charset="0"/>
          <a:buNone/>
          <a:tabLst/>
          <a:defRPr kumimoji="0" lang="zh-CN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宋体" charset="0"/>
            <a:cs typeface="宋体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charset="0"/>
          <a:buNone/>
          <a:tabLst/>
          <a:defRPr kumimoji="0" lang="zh-CN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宋体" charset="0"/>
            <a:cs typeface="宋体" charset="0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1142</TotalTime>
  <Pages>0</Pages>
  <Words>1347</Words>
  <Characters>0</Characters>
  <Application>Microsoft Macintosh PowerPoint</Application>
  <DocSecurity>0</DocSecurity>
  <PresentationFormat>全屏显示(4:3)</PresentationFormat>
  <Lines>0</Lines>
  <Paragraphs>386</Paragraphs>
  <Slides>33</Slides>
  <Notes>2</Notes>
  <HiddenSlides>0</HiddenSlides>
  <MMClips>0</MMClips>
  <ScaleCrop>false</ScaleCrop>
  <HeadingPairs>
    <vt:vector size="6" baseType="variant">
      <vt:variant>
        <vt:lpstr>使用的字体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1" baseType="lpstr">
      <vt:lpstr>Calibri</vt:lpstr>
      <vt:lpstr>华文楷体</vt:lpstr>
      <vt:lpstr>华文隶书</vt:lpstr>
      <vt:lpstr>GB Pinyinok-B</vt:lpstr>
      <vt:lpstr>Britannic Bold</vt:lpstr>
      <vt:lpstr>华文仿宋</vt:lpstr>
      <vt:lpstr>微软雅黑</vt:lpstr>
      <vt:lpstr>默认设计模板</vt:lpstr>
      <vt:lpstr>第十六课   我把这事儿忘了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Li</cp:lastModifiedBy>
  <cp:revision>139</cp:revision>
  <dcterms:created xsi:type="dcterms:W3CDTF">2015-09-28T12:25:20Z</dcterms:created>
  <dcterms:modified xsi:type="dcterms:W3CDTF">2015-10-11T14:21:10Z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2052-9.1.0.5132</vt:lpwstr>
  </property>
</Properties>
</file>