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74" r:id="rId5"/>
    <p:sldId id="258" r:id="rId6"/>
    <p:sldId id="270" r:id="rId7"/>
    <p:sldId id="272" r:id="rId8"/>
    <p:sldId id="271" r:id="rId9"/>
    <p:sldId id="273" r:id="rId10"/>
    <p:sldId id="27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2" d="100"/>
          <a:sy n="112" d="100"/>
        </p:scale>
        <p:origin x="-8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tr-TR"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54AB02A5-4FE5-49D9-9E24-09F23B90C450}" type="datetimeFigureOut">
              <a:rPr lang="en-US" smtClean="0"/>
              <a:t>22.09.19</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tr-TR"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22.09.19</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tr-TR"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22.09.19</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tr-TR"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22.09.19</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Click to edit Master text styles</a:t>
            </a:r>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22.09.19</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tr-TR"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t>22.09.19</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7" name="Date Placeholder 6"/>
          <p:cNvSpPr>
            <a:spLocks noGrp="1"/>
          </p:cNvSpPr>
          <p:nvPr>
            <p:ph type="dt" sz="half" idx="10"/>
          </p:nvPr>
        </p:nvSpPr>
        <p:spPr/>
        <p:txBody>
          <a:bodyPr/>
          <a:lstStyle>
            <a:extLst/>
          </a:lstStyle>
          <a:p>
            <a:fld id="{54AB02A5-4FE5-49D9-9E24-09F23B90C450}" type="datetimeFigureOut">
              <a:rPr lang="en-US" smtClean="0"/>
              <a:t>22.09.19</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tr-TR"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4AB02A5-4FE5-49D9-9E24-09F23B90C450}" type="datetimeFigureOut">
              <a:rPr lang="en-US" smtClean="0"/>
              <a:t>22.09.19</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54AB02A5-4FE5-49D9-9E24-09F23B90C450}" type="datetimeFigureOut">
              <a:rPr lang="en-US" smtClean="0"/>
              <a:t>22.09.19</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t>22.09.19</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t>22.09.19</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Drag picture to placeholder or click icon to add</a:t>
            </a:r>
            <a:endParaRPr kumimoji="0" lang="en-US" dirty="0"/>
          </a:p>
        </p:txBody>
      </p:sp>
      <p:sp>
        <p:nvSpPr>
          <p:cNvPr id="9" name="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dirty="0" err="1" smtClean="0"/>
              <a:t>Click</a:t>
            </a:r>
            <a:r>
              <a:rPr kumimoji="0" lang="tr-TR" dirty="0" smtClean="0"/>
              <a:t> </a:t>
            </a:r>
            <a:r>
              <a:rPr kumimoji="0" lang="tr-TR" dirty="0" err="1" smtClean="0"/>
              <a:t>to</a:t>
            </a:r>
            <a:r>
              <a:rPr kumimoji="0" lang="tr-TR" dirty="0" smtClean="0"/>
              <a:t> </a:t>
            </a:r>
            <a:r>
              <a:rPr kumimoji="0" lang="tr-TR" dirty="0" err="1" smtClean="0"/>
              <a:t>edit</a:t>
            </a:r>
            <a:r>
              <a:rPr kumimoji="0" lang="tr-TR" dirty="0" smtClean="0"/>
              <a:t> Master </a:t>
            </a:r>
            <a:r>
              <a:rPr kumimoji="0" lang="tr-TR" dirty="0" err="1" smtClean="0"/>
              <a:t>title</a:t>
            </a:r>
            <a:r>
              <a:rPr kumimoji="0" lang="tr-TR" dirty="0" smtClean="0"/>
              <a:t> </a:t>
            </a:r>
            <a:r>
              <a:rPr kumimoji="0" lang="tr-TR" dirty="0" err="1" smtClean="0"/>
              <a:t>style</a:t>
            </a:r>
            <a:endParaRPr kumimoji="0" lang="en-US" dirty="0"/>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dirty="0" err="1" smtClean="0"/>
              <a:t>Click</a:t>
            </a:r>
            <a:r>
              <a:rPr kumimoji="0" lang="tr-TR" dirty="0" smtClean="0"/>
              <a:t> </a:t>
            </a:r>
            <a:r>
              <a:rPr kumimoji="0" lang="tr-TR" dirty="0" err="1" smtClean="0"/>
              <a:t>to</a:t>
            </a:r>
            <a:r>
              <a:rPr kumimoji="0" lang="tr-TR" dirty="0" smtClean="0"/>
              <a:t> </a:t>
            </a:r>
            <a:r>
              <a:rPr kumimoji="0" lang="tr-TR" dirty="0" err="1" smtClean="0"/>
              <a:t>edit</a:t>
            </a:r>
            <a:r>
              <a:rPr kumimoji="0" lang="tr-TR" dirty="0" smtClean="0"/>
              <a:t> Master </a:t>
            </a:r>
            <a:r>
              <a:rPr kumimoji="0" lang="tr-TR" dirty="0" err="1" smtClean="0"/>
              <a:t>text</a:t>
            </a:r>
            <a:r>
              <a:rPr kumimoji="0" lang="tr-TR" dirty="0" smtClean="0"/>
              <a:t> </a:t>
            </a:r>
            <a:r>
              <a:rPr kumimoji="0" lang="tr-TR" dirty="0" err="1" smtClean="0"/>
              <a:t>styles</a:t>
            </a:r>
            <a:endParaRPr kumimoji="0" lang="tr-TR" dirty="0" smtClean="0"/>
          </a:p>
          <a:p>
            <a:pPr lvl="1" eaLnBrk="1" latinLnBrk="0" hangingPunct="1"/>
            <a:r>
              <a:rPr kumimoji="0" lang="tr-TR" dirty="0" smtClean="0"/>
              <a:t>Second </a:t>
            </a:r>
            <a:r>
              <a:rPr kumimoji="0" lang="tr-TR" dirty="0" err="1" smtClean="0"/>
              <a:t>level</a:t>
            </a:r>
            <a:endParaRPr kumimoji="0" lang="tr-TR" dirty="0" smtClean="0"/>
          </a:p>
          <a:p>
            <a:pPr lvl="2" eaLnBrk="1" latinLnBrk="0" hangingPunct="1"/>
            <a:r>
              <a:rPr kumimoji="0" lang="tr-TR" dirty="0" smtClean="0"/>
              <a:t>Third </a:t>
            </a:r>
            <a:r>
              <a:rPr kumimoji="0" lang="tr-TR" dirty="0" err="1" smtClean="0"/>
              <a:t>level</a:t>
            </a:r>
            <a:endParaRPr kumimoji="0" lang="tr-TR" dirty="0" smtClean="0"/>
          </a:p>
          <a:p>
            <a:pPr lvl="3" eaLnBrk="1" latinLnBrk="0" hangingPunct="1"/>
            <a:r>
              <a:rPr kumimoji="0" lang="tr-TR" dirty="0" err="1" smtClean="0"/>
              <a:t>Fourth</a:t>
            </a:r>
            <a:r>
              <a:rPr kumimoji="0" lang="tr-TR" dirty="0" smtClean="0"/>
              <a:t> </a:t>
            </a:r>
            <a:r>
              <a:rPr kumimoji="0" lang="tr-TR" dirty="0" err="1" smtClean="0"/>
              <a:t>level</a:t>
            </a:r>
            <a:endParaRPr kumimoji="0" lang="tr-TR" dirty="0" smtClean="0"/>
          </a:p>
          <a:p>
            <a:pPr lvl="4" eaLnBrk="1" latinLnBrk="0" hangingPunct="1"/>
            <a:r>
              <a:rPr kumimoji="0" lang="tr-TR" dirty="0" err="1" smtClean="0"/>
              <a:t>Fifth</a:t>
            </a:r>
            <a:r>
              <a:rPr kumimoji="0" lang="tr-TR" dirty="0" smtClean="0"/>
              <a:t> </a:t>
            </a:r>
            <a:r>
              <a:rPr kumimoji="0" lang="tr-TR" dirty="0" err="1" smtClean="0"/>
              <a:t>level</a:t>
            </a:r>
            <a:endParaRPr kumimoji="0" lang="en-US" dirty="0"/>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lgn="r" eaLnBrk="1" latinLnBrk="0" hangingPunct="1"/>
            <a:fld id="{54AB02A5-4FE5-49D9-9E24-09F23B90C450}" type="datetimeFigureOut">
              <a:rPr lang="en-US" smtClean="0"/>
              <a:t>22.09.19</a:t>
            </a:fld>
            <a:endParaRPr lang="en-US" sz="1200">
              <a:solidFill>
                <a:schemeClr val="bg2">
                  <a:shade val="50000"/>
                </a:scheme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sz="1200">
              <a:solidFill>
                <a:schemeClr val="bg2">
                  <a:shade val="50000"/>
                </a:schemeClr>
              </a:solidFill>
              <a:effectLst/>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2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28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4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6665" y="1629898"/>
            <a:ext cx="6815756" cy="1177470"/>
          </a:xfrm>
        </p:spPr>
        <p:txBody>
          <a:bodyPr>
            <a:noAutofit/>
          </a:bodyPr>
          <a:lstStyle/>
          <a:p>
            <a:pPr algn="ctr"/>
            <a:r>
              <a:rPr lang="en-US" sz="3600" dirty="0" smtClean="0">
                <a:solidFill>
                  <a:srgbClr val="660066"/>
                </a:solidFill>
              </a:rPr>
              <a:t>BÖLGESEL POLİTİKA: ORTADOĞU (</a:t>
            </a:r>
            <a:r>
              <a:rPr lang="en-US" sz="3600" dirty="0" err="1" smtClean="0">
                <a:solidFill>
                  <a:srgbClr val="660066"/>
                </a:solidFill>
              </a:rPr>
              <a:t>Bahar</a:t>
            </a:r>
            <a:r>
              <a:rPr lang="en-US" sz="3600" dirty="0" smtClean="0">
                <a:solidFill>
                  <a:srgbClr val="660066"/>
                </a:solidFill>
              </a:rPr>
              <a:t> 2019-2020)</a:t>
            </a:r>
            <a:r>
              <a:rPr lang="en-US" sz="3600" dirty="0">
                <a:solidFill>
                  <a:srgbClr val="660066"/>
                </a:solidFill>
              </a:rPr>
              <a:t/>
            </a:r>
            <a:br>
              <a:rPr lang="en-US" sz="3600" dirty="0">
                <a:solidFill>
                  <a:srgbClr val="660066"/>
                </a:solidFill>
              </a:rPr>
            </a:br>
            <a:endParaRPr lang="en-US" sz="3600" dirty="0">
              <a:solidFill>
                <a:srgbClr val="660066"/>
              </a:solidFill>
            </a:endParaRPr>
          </a:p>
        </p:txBody>
      </p:sp>
      <p:sp>
        <p:nvSpPr>
          <p:cNvPr id="3" name="Subtitle 2"/>
          <p:cNvSpPr>
            <a:spLocks noGrp="1"/>
          </p:cNvSpPr>
          <p:nvPr>
            <p:ph type="subTitle" idx="1"/>
          </p:nvPr>
        </p:nvSpPr>
        <p:spPr>
          <a:xfrm>
            <a:off x="1432560" y="3213643"/>
            <a:ext cx="7406640" cy="1752600"/>
          </a:xfrm>
        </p:spPr>
        <p:txBody>
          <a:bodyPr>
            <a:noAutofit/>
          </a:bodyPr>
          <a:lstStyle/>
          <a:p>
            <a:pPr lvl="0" algn="ctr">
              <a:lnSpc>
                <a:spcPct val="150000"/>
              </a:lnSpc>
            </a:pPr>
            <a:r>
              <a:rPr lang="tr-TR" sz="2800" b="1" dirty="0" smtClean="0">
                <a:solidFill>
                  <a:srgbClr val="660066"/>
                </a:solidFill>
              </a:rPr>
              <a:t>1. Hafta</a:t>
            </a:r>
            <a:r>
              <a:rPr lang="tr-TR" sz="2800" b="1" dirty="0">
                <a:solidFill>
                  <a:srgbClr val="660066"/>
                </a:solidFill>
              </a:rPr>
              <a:t>: Ortadoğu’yu Tanımlamak</a:t>
            </a:r>
            <a:r>
              <a:rPr lang="tr-TR" sz="2800" b="1" dirty="0" smtClean="0">
                <a:solidFill>
                  <a:srgbClr val="660066"/>
                </a:solidFill>
              </a:rPr>
              <a:t>:  Şarkiyatçılık,  Adlandırma </a:t>
            </a:r>
            <a:r>
              <a:rPr lang="tr-TR" sz="2800" b="1" dirty="0">
                <a:solidFill>
                  <a:srgbClr val="660066"/>
                </a:solidFill>
              </a:rPr>
              <a:t>Sorunu ve Alt Bölgesel </a:t>
            </a:r>
            <a:r>
              <a:rPr lang="tr-TR" sz="2800" b="1" dirty="0" smtClean="0">
                <a:solidFill>
                  <a:srgbClr val="660066"/>
                </a:solidFill>
              </a:rPr>
              <a:t>Sistemler (I)</a:t>
            </a:r>
            <a:endParaRPr lang="tr-TR" sz="2800" dirty="0">
              <a:solidFill>
                <a:srgbClr val="660066"/>
              </a:solidFill>
              <a:effectLst/>
            </a:endParaRPr>
          </a:p>
        </p:txBody>
      </p:sp>
    </p:spTree>
    <p:extLst>
      <p:ext uri="{BB962C8B-B14F-4D97-AF65-F5344CB8AC3E}">
        <p14:creationId xmlns:p14="http://schemas.microsoft.com/office/powerpoint/2010/main" val="241799561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solidFill>
                  <a:srgbClr val="660066"/>
                </a:solidFill>
              </a:rPr>
              <a:t>Şarkiyatçılık ve Batı-Doğu Ayrımı</a:t>
            </a:r>
            <a:endParaRPr lang="en-US" dirty="0"/>
          </a:p>
        </p:txBody>
      </p:sp>
      <p:sp>
        <p:nvSpPr>
          <p:cNvPr id="3" name="Content Placeholder 2"/>
          <p:cNvSpPr>
            <a:spLocks noGrp="1"/>
          </p:cNvSpPr>
          <p:nvPr>
            <p:ph idx="1"/>
          </p:nvPr>
        </p:nvSpPr>
        <p:spPr/>
        <p:txBody>
          <a:bodyPr/>
          <a:lstStyle/>
          <a:p>
            <a:endParaRPr lang="en-US" dirty="0" smtClean="0"/>
          </a:p>
          <a:p>
            <a:r>
              <a:rPr lang="en-US" dirty="0" err="1" smtClean="0"/>
              <a:t>Said’in</a:t>
            </a:r>
            <a:r>
              <a:rPr lang="en-US" dirty="0" smtClean="0"/>
              <a:t> </a:t>
            </a:r>
            <a:r>
              <a:rPr lang="en-US" dirty="0" err="1" smtClean="0"/>
              <a:t>Şarkiyatçılık</a:t>
            </a:r>
            <a:r>
              <a:rPr lang="en-US" dirty="0" smtClean="0"/>
              <a:t> </a:t>
            </a:r>
            <a:r>
              <a:rPr lang="en-US" dirty="0" err="1" smtClean="0"/>
              <a:t>eserine</a:t>
            </a:r>
            <a:r>
              <a:rPr lang="en-US" dirty="0" smtClean="0"/>
              <a:t> </a:t>
            </a:r>
            <a:r>
              <a:rPr lang="en-US" dirty="0" err="1" smtClean="0"/>
              <a:t>yöneltilen</a:t>
            </a:r>
            <a:r>
              <a:rPr lang="en-US" dirty="0" smtClean="0"/>
              <a:t> </a:t>
            </a:r>
            <a:r>
              <a:rPr lang="en-US" dirty="0" err="1" smtClean="0"/>
              <a:t>temel</a:t>
            </a:r>
            <a:r>
              <a:rPr lang="en-US" dirty="0" smtClean="0"/>
              <a:t> </a:t>
            </a:r>
            <a:r>
              <a:rPr lang="en-US" dirty="0" err="1" smtClean="0"/>
              <a:t>eleştiriler</a:t>
            </a:r>
            <a:r>
              <a:rPr lang="en-US" dirty="0" smtClean="0"/>
              <a:t>:</a:t>
            </a:r>
          </a:p>
          <a:p>
            <a:endParaRPr lang="en-US" dirty="0"/>
          </a:p>
          <a:p>
            <a:pPr marL="82296" indent="0">
              <a:buNone/>
            </a:pPr>
            <a:r>
              <a:rPr lang="en-US" dirty="0" smtClean="0"/>
              <a:t>-Bernard </a:t>
            </a:r>
            <a:r>
              <a:rPr lang="en-US" dirty="0" smtClean="0"/>
              <a:t>Lewis-Edward Said </a:t>
            </a:r>
            <a:r>
              <a:rPr lang="en-US" smtClean="0"/>
              <a:t>tartışması,</a:t>
            </a:r>
            <a:endParaRPr lang="en-US" dirty="0" smtClean="0"/>
          </a:p>
          <a:p>
            <a:pPr marL="82296" indent="0">
              <a:buNone/>
            </a:pPr>
            <a:r>
              <a:rPr lang="en-US" dirty="0" smtClean="0"/>
              <a:t>-</a:t>
            </a:r>
            <a:r>
              <a:rPr lang="en-US" dirty="0" err="1" smtClean="0"/>
              <a:t>Şarkiyaçılığa</a:t>
            </a:r>
            <a:r>
              <a:rPr lang="en-US" dirty="0" smtClean="0"/>
              <a:t> </a:t>
            </a:r>
            <a:r>
              <a:rPr lang="en-US" dirty="0" err="1" smtClean="0"/>
              <a:t>karşı</a:t>
            </a:r>
            <a:r>
              <a:rPr lang="en-US" dirty="0" smtClean="0"/>
              <a:t> </a:t>
            </a:r>
            <a:r>
              <a:rPr lang="en-US" dirty="0" err="1" smtClean="0"/>
              <a:t>Garbiyatçılık</a:t>
            </a:r>
            <a:r>
              <a:rPr lang="en-US" dirty="0" smtClean="0"/>
              <a:t> </a:t>
            </a:r>
            <a:r>
              <a:rPr lang="en-US" dirty="0" err="1" smtClean="0"/>
              <a:t>mı</a:t>
            </a:r>
            <a:r>
              <a:rPr lang="en-US" dirty="0" smtClean="0"/>
              <a:t>?</a:t>
            </a:r>
            <a:endParaRPr lang="en-US" dirty="0"/>
          </a:p>
        </p:txBody>
      </p:sp>
    </p:spTree>
    <p:extLst>
      <p:ext uri="{BB962C8B-B14F-4D97-AF65-F5344CB8AC3E}">
        <p14:creationId xmlns:p14="http://schemas.microsoft.com/office/powerpoint/2010/main" val="102833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b="1" dirty="0" smtClean="0">
                <a:solidFill>
                  <a:srgbClr val="660066"/>
                </a:solidFill>
              </a:rPr>
              <a:t>Şarkiyatçılık ve Batı-Doğu Ayrımı </a:t>
            </a:r>
            <a:r>
              <a:rPr lang="tr-TR" sz="2400" b="1" dirty="0">
                <a:solidFill>
                  <a:srgbClr val="660066"/>
                </a:solidFill>
              </a:rPr>
              <a:t/>
            </a:r>
            <a:br>
              <a:rPr lang="tr-TR" sz="2400" b="1" dirty="0">
                <a:solidFill>
                  <a:srgbClr val="660066"/>
                </a:solidFill>
              </a:rPr>
            </a:br>
            <a:endParaRPr lang="en-US" sz="2400" dirty="0"/>
          </a:p>
        </p:txBody>
      </p:sp>
      <p:sp>
        <p:nvSpPr>
          <p:cNvPr id="3" name="Content Placeholder 2"/>
          <p:cNvSpPr>
            <a:spLocks noGrp="1"/>
          </p:cNvSpPr>
          <p:nvPr>
            <p:ph idx="1"/>
          </p:nvPr>
        </p:nvSpPr>
        <p:spPr/>
        <p:txBody>
          <a:bodyPr>
            <a:normAutofit lnSpcReduction="10000"/>
          </a:bodyPr>
          <a:lstStyle/>
          <a:p>
            <a:pPr lvl="0">
              <a:buFont typeface="Arial"/>
              <a:buChar char="•"/>
            </a:pPr>
            <a:r>
              <a:rPr lang="tr-TR" sz="4200" dirty="0" smtClean="0"/>
              <a:t>Edward </a:t>
            </a:r>
            <a:r>
              <a:rPr lang="tr-TR" sz="4200" dirty="0"/>
              <a:t>Said’in Şarkiyatçılık (1978) eseri çerçevesinde Doğu-Batı ayrımına eleştirel bir yaklaşım getirilerek Batı’nın Doğu üzerinde kurduğu tahakküm mekanizmasının, </a:t>
            </a:r>
            <a:r>
              <a:rPr lang="tr-TR" sz="4200" dirty="0" err="1"/>
              <a:t>sosyo</a:t>
            </a:r>
            <a:r>
              <a:rPr lang="tr-TR" sz="4200" dirty="0"/>
              <a:t>-ekonomik ve kültürel hegemonyasının analiz edilmesi. </a:t>
            </a:r>
          </a:p>
          <a:p>
            <a:pPr>
              <a:buFontTx/>
              <a:buChar char="-"/>
            </a:pPr>
            <a:endParaRPr lang="tr-TR" dirty="0"/>
          </a:p>
          <a:p>
            <a:endParaRPr lang="en-US" dirty="0"/>
          </a:p>
        </p:txBody>
      </p:sp>
    </p:spTree>
    <p:extLst>
      <p:ext uri="{BB962C8B-B14F-4D97-AF65-F5344CB8AC3E}">
        <p14:creationId xmlns:p14="http://schemas.microsoft.com/office/powerpoint/2010/main" val="2933186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solidFill>
                  <a:srgbClr val="660066"/>
                </a:solidFill>
              </a:rPr>
              <a:t>Şarkiyatçılık </a:t>
            </a:r>
            <a:r>
              <a:rPr lang="tr-TR" b="1" dirty="0">
                <a:solidFill>
                  <a:srgbClr val="660066"/>
                </a:solidFill>
              </a:rPr>
              <a:t>ve Batı-Doğu Ayrımı </a:t>
            </a:r>
            <a:endParaRPr lang="en-US" dirty="0"/>
          </a:p>
        </p:txBody>
      </p:sp>
      <p:sp>
        <p:nvSpPr>
          <p:cNvPr id="3" name="Content Placeholder 2"/>
          <p:cNvSpPr>
            <a:spLocks noGrp="1"/>
          </p:cNvSpPr>
          <p:nvPr>
            <p:ph idx="1"/>
          </p:nvPr>
        </p:nvSpPr>
        <p:spPr/>
        <p:txBody>
          <a:bodyPr/>
          <a:lstStyle/>
          <a:p>
            <a:pPr lvl="0">
              <a:buFont typeface="Arial"/>
              <a:buChar char="•"/>
            </a:pPr>
            <a:endParaRPr lang="tr-TR" dirty="0" smtClean="0"/>
          </a:p>
          <a:p>
            <a:pPr lvl="0">
              <a:buFont typeface="Arial"/>
              <a:buChar char="•"/>
            </a:pPr>
            <a:endParaRPr lang="tr-TR" dirty="0"/>
          </a:p>
          <a:p>
            <a:pPr lvl="0">
              <a:buFont typeface="Arial"/>
              <a:buChar char="•"/>
            </a:pPr>
            <a:r>
              <a:rPr lang="tr-TR" dirty="0" smtClean="0"/>
              <a:t>E</a:t>
            </a:r>
            <a:r>
              <a:rPr lang="tr-TR" dirty="0"/>
              <a:t>. Said’in </a:t>
            </a:r>
            <a:r>
              <a:rPr lang="tr-TR" dirty="0" err="1"/>
              <a:t>Şarkiyaçılık</a:t>
            </a:r>
            <a:r>
              <a:rPr lang="tr-TR" dirty="0"/>
              <a:t> tanımı:  </a:t>
            </a:r>
          </a:p>
          <a:p>
            <a:pPr marL="82296" lvl="0" indent="0">
              <a:buNone/>
            </a:pPr>
            <a:r>
              <a:rPr lang="tr-TR" dirty="0"/>
              <a:t>1- Akademik bir disiplin olarak Şarkiyatçılık: Şark hakkında yazan, ders veren ya da Şark’ı araştıran kişi Şarkiyatçıdır. </a:t>
            </a:r>
          </a:p>
          <a:p>
            <a:endParaRPr lang="en-US" dirty="0"/>
          </a:p>
        </p:txBody>
      </p:sp>
    </p:spTree>
    <p:extLst>
      <p:ext uri="{BB962C8B-B14F-4D97-AF65-F5344CB8AC3E}">
        <p14:creationId xmlns:p14="http://schemas.microsoft.com/office/powerpoint/2010/main" val="974793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solidFill>
                  <a:srgbClr val="660066"/>
                </a:solidFill>
              </a:rPr>
              <a:t>Şarkiyatçılık ve Batı-Doğu Ayrımı </a:t>
            </a:r>
            <a:endParaRPr lang="en-US" dirty="0"/>
          </a:p>
        </p:txBody>
      </p:sp>
      <p:sp>
        <p:nvSpPr>
          <p:cNvPr id="3" name="Content Placeholder 2"/>
          <p:cNvSpPr>
            <a:spLocks noGrp="1"/>
          </p:cNvSpPr>
          <p:nvPr>
            <p:ph idx="1"/>
          </p:nvPr>
        </p:nvSpPr>
        <p:spPr/>
        <p:txBody>
          <a:bodyPr/>
          <a:lstStyle/>
          <a:p>
            <a:pPr marL="82296" lvl="0" indent="0">
              <a:buNone/>
            </a:pPr>
            <a:endParaRPr lang="tr-TR" dirty="0" smtClean="0"/>
          </a:p>
          <a:p>
            <a:pPr lvl="0">
              <a:buFont typeface="Arial"/>
              <a:buChar char="•"/>
            </a:pPr>
            <a:r>
              <a:rPr lang="tr-TR" dirty="0" smtClean="0"/>
              <a:t>Said’in Şarkiyatçılık tanımı:</a:t>
            </a:r>
          </a:p>
          <a:p>
            <a:pPr marL="82296" lvl="0" indent="0">
              <a:buNone/>
            </a:pPr>
            <a:r>
              <a:rPr lang="tr-TR" dirty="0" smtClean="0"/>
              <a:t>2</a:t>
            </a:r>
            <a:r>
              <a:rPr lang="tr-TR" dirty="0"/>
              <a:t>- Şarkiyatçılık, “Şark” ile “Garp” arasındaki ontolojik ve epistemolojik ayrıma dayanan bir düşünme biçimidir. </a:t>
            </a:r>
          </a:p>
          <a:p>
            <a:pPr marL="82296" lvl="0" indent="0">
              <a:buNone/>
            </a:pPr>
            <a:r>
              <a:rPr lang="tr-TR" dirty="0"/>
              <a:t>3- Şarkiyatçılık, Şark’a egemen olmak, Şark’ı yeniden yapılandırmak, Şark üzerinde yetke kuran bir Batı biçemi olarak incelenebilir.</a:t>
            </a:r>
            <a:endParaRPr lang="tr-TR" b="1" dirty="0">
              <a:solidFill>
                <a:srgbClr val="660066"/>
              </a:solidFill>
            </a:endParaRPr>
          </a:p>
          <a:p>
            <a:endParaRPr lang="en-US" dirty="0"/>
          </a:p>
        </p:txBody>
      </p:sp>
    </p:spTree>
    <p:extLst>
      <p:ext uri="{BB962C8B-B14F-4D97-AF65-F5344CB8AC3E}">
        <p14:creationId xmlns:p14="http://schemas.microsoft.com/office/powerpoint/2010/main" val="3976455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b="1" dirty="0" smtClean="0">
                <a:solidFill>
                  <a:srgbClr val="660066"/>
                </a:solidFill>
              </a:rPr>
              <a:t>Şarkiyatçılık ve Batı-Doğu Ayrımı</a:t>
            </a:r>
            <a:r>
              <a:rPr lang="tr-TR" sz="2000" b="1" dirty="0">
                <a:solidFill>
                  <a:srgbClr val="660066"/>
                </a:solidFill>
              </a:rPr>
              <a:t/>
            </a:r>
            <a:br>
              <a:rPr lang="tr-TR" sz="2000" b="1" dirty="0">
                <a:solidFill>
                  <a:srgbClr val="660066"/>
                </a:solidFill>
              </a:rPr>
            </a:br>
            <a:endParaRPr lang="en-US" sz="2000" dirty="0"/>
          </a:p>
        </p:txBody>
      </p:sp>
      <p:sp>
        <p:nvSpPr>
          <p:cNvPr id="3" name="Content Placeholder 2"/>
          <p:cNvSpPr>
            <a:spLocks noGrp="1"/>
          </p:cNvSpPr>
          <p:nvPr>
            <p:ph idx="1"/>
          </p:nvPr>
        </p:nvSpPr>
        <p:spPr/>
        <p:txBody>
          <a:bodyPr>
            <a:normAutofit/>
          </a:bodyPr>
          <a:lstStyle/>
          <a:p>
            <a:pPr lvl="0">
              <a:buFont typeface="Wingdings" charset="2"/>
              <a:buChar char="u"/>
            </a:pPr>
            <a:endParaRPr lang="tr-TR" dirty="0" smtClean="0"/>
          </a:p>
          <a:p>
            <a:pPr lvl="0">
              <a:buFont typeface="Arial"/>
              <a:buChar char="•"/>
            </a:pPr>
            <a:r>
              <a:rPr lang="tr-TR" dirty="0" smtClean="0"/>
              <a:t> E. Said</a:t>
            </a:r>
            <a:r>
              <a:rPr lang="tr-TR" dirty="0"/>
              <a:t>, Şarkiyatçılığı sadece akademik bir disiplin olarak değil, aynı zamanda Şark ile Batı arasında ontolojik ve epistemolojik ayrıma dayanan bir düşünme biçimi şeklinde çok daha geniş olarak tanımlamaktadır. Bu noktada, iki yazardan etkilendiği </a:t>
            </a:r>
            <a:r>
              <a:rPr lang="tr-TR" dirty="0" smtClean="0"/>
              <a:t>görülmektedir: </a:t>
            </a:r>
            <a:r>
              <a:rPr lang="tr-TR" dirty="0" err="1" smtClean="0"/>
              <a:t>Foucault</a:t>
            </a:r>
            <a:r>
              <a:rPr lang="tr-TR" dirty="0" smtClean="0"/>
              <a:t> ve </a:t>
            </a:r>
            <a:r>
              <a:rPr lang="tr-TR" dirty="0" err="1" smtClean="0"/>
              <a:t>Gramsci</a:t>
            </a:r>
            <a:r>
              <a:rPr lang="tr-TR" dirty="0" smtClean="0"/>
              <a:t>.</a:t>
            </a:r>
            <a:endParaRPr lang="tr-TR" dirty="0"/>
          </a:p>
        </p:txBody>
      </p:sp>
    </p:spTree>
    <p:extLst>
      <p:ext uri="{BB962C8B-B14F-4D97-AF65-F5344CB8AC3E}">
        <p14:creationId xmlns:p14="http://schemas.microsoft.com/office/powerpoint/2010/main" val="3657208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solidFill>
                  <a:srgbClr val="660066"/>
                </a:solidFill>
              </a:rPr>
              <a:t>Şarkiyatçılık ve Batı</a:t>
            </a:r>
            <a:r>
              <a:rPr lang="tr-TR" b="1" dirty="0">
                <a:solidFill>
                  <a:srgbClr val="660066"/>
                </a:solidFill>
              </a:rPr>
              <a:t>-Doğu </a:t>
            </a:r>
            <a:r>
              <a:rPr lang="tr-TR" b="1" dirty="0" smtClean="0">
                <a:solidFill>
                  <a:srgbClr val="660066"/>
                </a:solidFill>
              </a:rPr>
              <a:t>Ayrımı</a:t>
            </a:r>
            <a:endParaRPr lang="en-US" dirty="0"/>
          </a:p>
        </p:txBody>
      </p:sp>
      <p:sp>
        <p:nvSpPr>
          <p:cNvPr id="3" name="Content Placeholder 2"/>
          <p:cNvSpPr>
            <a:spLocks noGrp="1"/>
          </p:cNvSpPr>
          <p:nvPr>
            <p:ph idx="1"/>
          </p:nvPr>
        </p:nvSpPr>
        <p:spPr/>
        <p:txBody>
          <a:bodyPr/>
          <a:lstStyle/>
          <a:p>
            <a:pPr marL="82296" lvl="0" indent="0">
              <a:buNone/>
            </a:pPr>
            <a:endParaRPr lang="tr-TR" dirty="0" smtClean="0"/>
          </a:p>
          <a:p>
            <a:pPr marL="82296" lvl="0" indent="0">
              <a:buNone/>
            </a:pPr>
            <a:endParaRPr lang="tr-TR" dirty="0" smtClean="0"/>
          </a:p>
          <a:p>
            <a:pPr marL="82296" lvl="0" indent="0">
              <a:buNone/>
            </a:pPr>
            <a:r>
              <a:rPr lang="tr-TR" dirty="0"/>
              <a:t>-</a:t>
            </a:r>
            <a:r>
              <a:rPr lang="tr-TR" dirty="0" err="1" smtClean="0"/>
              <a:t>Foucault’nun</a:t>
            </a:r>
            <a:r>
              <a:rPr lang="tr-TR" dirty="0" smtClean="0"/>
              <a:t> </a:t>
            </a:r>
            <a:r>
              <a:rPr lang="tr-TR" dirty="0"/>
              <a:t>söylem kavramı </a:t>
            </a:r>
            <a:r>
              <a:rPr lang="tr-TR" dirty="0" smtClean="0"/>
              <a:t>ile </a:t>
            </a:r>
            <a:r>
              <a:rPr lang="tr-TR" dirty="0"/>
              <a:t>bilgi (</a:t>
            </a:r>
            <a:r>
              <a:rPr lang="tr-TR" dirty="0" err="1"/>
              <a:t>knowledge</a:t>
            </a:r>
            <a:r>
              <a:rPr lang="tr-TR" dirty="0"/>
              <a:t>)-iktidar (</a:t>
            </a:r>
            <a:r>
              <a:rPr lang="tr-TR" dirty="0" err="1"/>
              <a:t>power</a:t>
            </a:r>
            <a:r>
              <a:rPr lang="tr-TR" dirty="0"/>
              <a:t>) ilişkisi temelinde geliştirdiği post-yapısalcı yaklaşımın </a:t>
            </a:r>
            <a:r>
              <a:rPr lang="tr-TR" dirty="0" smtClean="0"/>
              <a:t>Said’in Şarkiyatçılık </a:t>
            </a:r>
            <a:r>
              <a:rPr lang="tr-TR" dirty="0"/>
              <a:t>tanımı üzerindeki etkisi</a:t>
            </a:r>
            <a:r>
              <a:rPr lang="tr-TR" dirty="0" smtClean="0"/>
              <a:t>. </a:t>
            </a:r>
          </a:p>
          <a:p>
            <a:pPr marL="82296" lvl="0" indent="0">
              <a:buNone/>
            </a:pPr>
            <a:r>
              <a:rPr lang="tr-TR" dirty="0" smtClean="0"/>
              <a:t>Batı’nın Doğu üzerinde kurduğu iktidarın metinler arası bir yöntemle deşifre edilmesi.</a:t>
            </a:r>
          </a:p>
          <a:p>
            <a:pPr marL="82296" lvl="0" indent="0">
              <a:buNone/>
            </a:pPr>
            <a:r>
              <a:rPr lang="tr-TR" dirty="0" smtClean="0"/>
              <a:t>Batı’nın Doğu üzerindeki iktidarı ile sömürgecilik arasındaki ilişki.</a:t>
            </a:r>
            <a:endParaRPr lang="tr-TR" dirty="0"/>
          </a:p>
          <a:p>
            <a:pPr marL="82296" indent="0">
              <a:buNone/>
            </a:pPr>
            <a:endParaRPr lang="en-US" dirty="0"/>
          </a:p>
        </p:txBody>
      </p:sp>
    </p:spTree>
    <p:extLst>
      <p:ext uri="{BB962C8B-B14F-4D97-AF65-F5344CB8AC3E}">
        <p14:creationId xmlns:p14="http://schemas.microsoft.com/office/powerpoint/2010/main" val="4221449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solidFill>
                  <a:srgbClr val="660066"/>
                </a:solidFill>
              </a:rPr>
              <a:t>Şarkiyatçılık ve Batı-Doğu Ayrımı</a:t>
            </a:r>
            <a:endParaRPr lang="en-US" dirty="0"/>
          </a:p>
        </p:txBody>
      </p:sp>
      <p:sp>
        <p:nvSpPr>
          <p:cNvPr id="3" name="Content Placeholder 2"/>
          <p:cNvSpPr>
            <a:spLocks noGrp="1"/>
          </p:cNvSpPr>
          <p:nvPr>
            <p:ph idx="1"/>
          </p:nvPr>
        </p:nvSpPr>
        <p:spPr/>
        <p:txBody>
          <a:bodyPr/>
          <a:lstStyle/>
          <a:p>
            <a:pPr marL="82296" indent="0">
              <a:buNone/>
            </a:pPr>
            <a:endParaRPr lang="en-US" dirty="0" smtClean="0"/>
          </a:p>
          <a:p>
            <a:pPr marL="82296" lvl="0" indent="0">
              <a:buNone/>
            </a:pPr>
            <a:endParaRPr lang="tr-TR" dirty="0" smtClean="0"/>
          </a:p>
          <a:p>
            <a:pPr marL="82296" lvl="0" indent="0">
              <a:buNone/>
            </a:pPr>
            <a:r>
              <a:rPr lang="tr-TR" dirty="0" smtClean="0"/>
              <a:t>-</a:t>
            </a:r>
            <a:r>
              <a:rPr lang="tr-TR" dirty="0" err="1" smtClean="0"/>
              <a:t>Gramsci’nin</a:t>
            </a:r>
            <a:r>
              <a:rPr lang="tr-TR" dirty="0" smtClean="0"/>
              <a:t> </a:t>
            </a:r>
            <a:r>
              <a:rPr lang="tr-TR" dirty="0"/>
              <a:t>sivil toplum-siyasal toplum ayrımı üzerinden şekillendirdiği hegemonya kavramı ve </a:t>
            </a:r>
            <a:r>
              <a:rPr lang="tr-TR" dirty="0" smtClean="0"/>
              <a:t>Said’in Şarkiyatçılık </a:t>
            </a:r>
            <a:r>
              <a:rPr lang="tr-TR" dirty="0"/>
              <a:t>tanımına etkisi. </a:t>
            </a:r>
            <a:endParaRPr lang="tr-TR" dirty="0" smtClean="0"/>
          </a:p>
          <a:p>
            <a:pPr marL="82296" lvl="0" indent="0">
              <a:buNone/>
            </a:pPr>
            <a:endParaRPr lang="tr-TR" dirty="0"/>
          </a:p>
          <a:p>
            <a:pPr marL="82296" lvl="0" indent="0">
              <a:buNone/>
            </a:pPr>
            <a:r>
              <a:rPr lang="tr-TR" dirty="0" smtClean="0"/>
              <a:t>Doğu’da Batı hegemonyasının kuruluşunun </a:t>
            </a:r>
            <a:r>
              <a:rPr lang="tr-TR" dirty="0" err="1" smtClean="0"/>
              <a:t>Gramsciyan</a:t>
            </a:r>
            <a:r>
              <a:rPr lang="tr-TR" dirty="0" smtClean="0"/>
              <a:t> okuması üzerine tartışma. </a:t>
            </a:r>
            <a:endParaRPr lang="tr-TR" dirty="0"/>
          </a:p>
          <a:p>
            <a:pPr marL="82296" indent="0">
              <a:buNone/>
            </a:pPr>
            <a:endParaRPr lang="en-US" dirty="0"/>
          </a:p>
        </p:txBody>
      </p:sp>
    </p:spTree>
    <p:extLst>
      <p:ext uri="{BB962C8B-B14F-4D97-AF65-F5344CB8AC3E}">
        <p14:creationId xmlns:p14="http://schemas.microsoft.com/office/powerpoint/2010/main" val="2843314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solidFill>
                  <a:srgbClr val="660066"/>
                </a:solidFill>
              </a:rPr>
              <a:t>Şarkiyatçılık ve Batı-Doğu Ayrımı</a:t>
            </a:r>
            <a:endParaRPr lang="en-US" dirty="0"/>
          </a:p>
        </p:txBody>
      </p:sp>
      <p:sp>
        <p:nvSpPr>
          <p:cNvPr id="3" name="Content Placeholder 2"/>
          <p:cNvSpPr>
            <a:spLocks noGrp="1"/>
          </p:cNvSpPr>
          <p:nvPr>
            <p:ph idx="1"/>
          </p:nvPr>
        </p:nvSpPr>
        <p:spPr/>
        <p:txBody>
          <a:bodyPr/>
          <a:lstStyle/>
          <a:p>
            <a:pPr marL="82296" lvl="0" indent="0">
              <a:buNone/>
            </a:pPr>
            <a:endParaRPr lang="tr-TR" dirty="0" smtClean="0"/>
          </a:p>
          <a:p>
            <a:pPr lvl="0">
              <a:buFont typeface="Arial"/>
              <a:buChar char="•"/>
            </a:pPr>
            <a:r>
              <a:rPr lang="tr-TR" dirty="0" smtClean="0"/>
              <a:t>18</a:t>
            </a:r>
            <a:r>
              <a:rPr lang="tr-TR" dirty="0"/>
              <a:t>. yüzyıldan 20. yüzyıla Şarkiyatçılık </a:t>
            </a:r>
            <a:r>
              <a:rPr lang="tr-TR" dirty="0" smtClean="0"/>
              <a:t>çalışmaları:</a:t>
            </a:r>
          </a:p>
          <a:p>
            <a:pPr marL="82296" lvl="0" indent="0">
              <a:buNone/>
            </a:pPr>
            <a:r>
              <a:rPr lang="tr-TR" dirty="0"/>
              <a:t>-</a:t>
            </a:r>
            <a:r>
              <a:rPr lang="tr-TR" dirty="0" smtClean="0"/>
              <a:t>Fransız Şarkiyatçılığı,</a:t>
            </a:r>
          </a:p>
          <a:p>
            <a:pPr marL="82296" lvl="0" indent="0">
              <a:buNone/>
            </a:pPr>
            <a:r>
              <a:rPr lang="tr-TR" dirty="0" smtClean="0"/>
              <a:t>-İngiliz Şarkiyatçılığı,</a:t>
            </a:r>
          </a:p>
          <a:p>
            <a:pPr marL="82296" lvl="0" indent="0">
              <a:buNone/>
            </a:pPr>
            <a:r>
              <a:rPr lang="tr-TR" dirty="0" smtClean="0"/>
              <a:t>-Amerikan </a:t>
            </a:r>
            <a:r>
              <a:rPr lang="tr-TR" dirty="0"/>
              <a:t>Şarkiyat </a:t>
            </a:r>
            <a:r>
              <a:rPr lang="tr-TR" dirty="0" smtClean="0"/>
              <a:t>çalışmaları,</a:t>
            </a:r>
          </a:p>
          <a:p>
            <a:pPr marL="82296" lvl="0" indent="0">
              <a:buNone/>
            </a:pPr>
            <a:r>
              <a:rPr lang="tr-TR" dirty="0" smtClean="0"/>
              <a:t>-Bu üç Şarkiyatçılık çalışmaları arasındaki tarihsel süreklilikler ve farklar. </a:t>
            </a:r>
            <a:endParaRPr lang="tr-TR" dirty="0"/>
          </a:p>
          <a:p>
            <a:endParaRPr lang="en-US" dirty="0"/>
          </a:p>
        </p:txBody>
      </p:sp>
    </p:spTree>
    <p:extLst>
      <p:ext uri="{BB962C8B-B14F-4D97-AF65-F5344CB8AC3E}">
        <p14:creationId xmlns:p14="http://schemas.microsoft.com/office/powerpoint/2010/main" val="2310447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solidFill>
                  <a:srgbClr val="660066"/>
                </a:solidFill>
              </a:rPr>
              <a:t>Şarkiyatçılık ve Batı-Doğu Ayrımı</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r>
              <a:rPr lang="en-US" dirty="0" err="1" smtClean="0"/>
              <a:t>Şarkiyatçılık</a:t>
            </a:r>
            <a:r>
              <a:rPr lang="en-US" dirty="0" smtClean="0"/>
              <a:t> </a:t>
            </a:r>
            <a:r>
              <a:rPr lang="en-US" dirty="0" err="1" smtClean="0"/>
              <a:t>çalışmalarının</a:t>
            </a:r>
            <a:r>
              <a:rPr lang="en-US" dirty="0" smtClean="0"/>
              <a:t> </a:t>
            </a:r>
            <a:r>
              <a:rPr lang="en-US" dirty="0" err="1" smtClean="0"/>
              <a:t>etkilediği</a:t>
            </a:r>
            <a:r>
              <a:rPr lang="en-US" dirty="0" smtClean="0"/>
              <a:t> </a:t>
            </a:r>
            <a:r>
              <a:rPr lang="en-US" dirty="0" err="1" smtClean="0"/>
              <a:t>temel</a:t>
            </a:r>
            <a:r>
              <a:rPr lang="en-US" dirty="0" smtClean="0"/>
              <a:t> </a:t>
            </a:r>
            <a:r>
              <a:rPr lang="en-US" dirty="0" err="1" smtClean="0"/>
              <a:t>disiplinler</a:t>
            </a:r>
            <a:r>
              <a:rPr lang="en-US" dirty="0" smtClean="0"/>
              <a:t>:</a:t>
            </a:r>
          </a:p>
          <a:p>
            <a:pPr marL="82296" indent="0">
              <a:buNone/>
            </a:pPr>
            <a:r>
              <a:rPr lang="en-US" dirty="0" smtClean="0"/>
              <a:t>-Post-</a:t>
            </a:r>
            <a:r>
              <a:rPr lang="en-US" dirty="0" err="1" smtClean="0"/>
              <a:t>kolonyal</a:t>
            </a:r>
            <a:r>
              <a:rPr lang="en-US" dirty="0" smtClean="0"/>
              <a:t> </a:t>
            </a:r>
            <a:r>
              <a:rPr lang="en-US" dirty="0" err="1" smtClean="0"/>
              <a:t>çalışmalar</a:t>
            </a:r>
            <a:r>
              <a:rPr lang="en-US" dirty="0" smtClean="0"/>
              <a:t>: </a:t>
            </a:r>
            <a:r>
              <a:rPr lang="en-US" dirty="0" err="1" smtClean="0"/>
              <a:t>Doğuşu</a:t>
            </a:r>
            <a:r>
              <a:rPr lang="en-US" dirty="0" smtClean="0"/>
              <a:t> </a:t>
            </a:r>
            <a:r>
              <a:rPr lang="en-US" dirty="0" err="1" smtClean="0"/>
              <a:t>ve</a:t>
            </a:r>
            <a:r>
              <a:rPr lang="en-US" dirty="0" smtClean="0"/>
              <a:t> </a:t>
            </a:r>
            <a:r>
              <a:rPr lang="en-US" dirty="0" err="1" smtClean="0"/>
              <a:t>gelişimi</a:t>
            </a:r>
            <a:endParaRPr lang="en-US" dirty="0" smtClean="0"/>
          </a:p>
          <a:p>
            <a:pPr marL="82296" indent="0">
              <a:buNone/>
            </a:pPr>
            <a:r>
              <a:rPr lang="en-US" dirty="0" smtClean="0"/>
              <a:t>-</a:t>
            </a:r>
            <a:r>
              <a:rPr lang="en-US" dirty="0" err="1" smtClean="0"/>
              <a:t>Maduniyet</a:t>
            </a:r>
            <a:r>
              <a:rPr lang="en-US" dirty="0" smtClean="0"/>
              <a:t> </a:t>
            </a:r>
            <a:r>
              <a:rPr lang="en-US" dirty="0" err="1" smtClean="0"/>
              <a:t>çalışmaları</a:t>
            </a:r>
            <a:r>
              <a:rPr lang="en-US" dirty="0" smtClean="0"/>
              <a:t>: </a:t>
            </a:r>
            <a:r>
              <a:rPr lang="en-US" dirty="0" err="1" smtClean="0"/>
              <a:t>Doğuşu</a:t>
            </a:r>
            <a:r>
              <a:rPr lang="en-US" dirty="0" smtClean="0"/>
              <a:t> </a:t>
            </a:r>
            <a:r>
              <a:rPr lang="en-US" dirty="0" err="1" smtClean="0"/>
              <a:t>ve</a:t>
            </a:r>
            <a:r>
              <a:rPr lang="en-US" dirty="0" smtClean="0"/>
              <a:t> </a:t>
            </a:r>
            <a:r>
              <a:rPr lang="en-US" dirty="0" err="1" smtClean="0"/>
              <a:t>gelişimi</a:t>
            </a:r>
            <a:endParaRPr lang="en-US" dirty="0"/>
          </a:p>
        </p:txBody>
      </p:sp>
    </p:spTree>
    <p:extLst>
      <p:ext uri="{BB962C8B-B14F-4D97-AF65-F5344CB8AC3E}">
        <p14:creationId xmlns:p14="http://schemas.microsoft.com/office/powerpoint/2010/main" val="39995819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Solstice.thmx</Template>
  <TotalTime>86</TotalTime>
  <Words>385</Words>
  <Application>Microsoft Macintosh PowerPoint</Application>
  <PresentationFormat>On-screen Show (4:3)</PresentationFormat>
  <Paragraphs>48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Solstice</vt:lpstr>
      <vt:lpstr>BÖLGESEL POLİTİKA: ORTADOĞU (Bahar 2019-2020) </vt:lpstr>
      <vt:lpstr>Şarkiyatçılık ve Batı-Doğu Ayrımı  </vt:lpstr>
      <vt:lpstr>Şarkiyatçılık ve Batı-Doğu Ayrımı </vt:lpstr>
      <vt:lpstr>Şarkiyatçılık ve Batı-Doğu Ayrımı </vt:lpstr>
      <vt:lpstr>Şarkiyatçılık ve Batı-Doğu Ayrımı </vt:lpstr>
      <vt:lpstr>Şarkiyatçılık ve Batı-Doğu Ayrımı</vt:lpstr>
      <vt:lpstr>Şarkiyatçılık ve Batı-Doğu Ayrımı</vt:lpstr>
      <vt:lpstr>Şarkiyatçılık ve Batı-Doğu Ayrımı</vt:lpstr>
      <vt:lpstr>Şarkiyatçılık ve Batı-Doğu Ayrımı</vt:lpstr>
      <vt:lpstr>Şarkiyatçılık ve Batı-Doğu Ayrımı</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BÖLGESEL POLİTİKA: ORTADOĞU</dc:title>
  <dc:subject/>
  <dc:creator>Ozge</dc:creator>
  <cp:keywords/>
  <dc:description/>
  <cp:lastModifiedBy>Ozge</cp:lastModifiedBy>
  <cp:revision>30</cp:revision>
  <dcterms:created xsi:type="dcterms:W3CDTF">2019-01-05T14:19:54Z</dcterms:created>
  <dcterms:modified xsi:type="dcterms:W3CDTF">2019-09-22T11:11:46Z</dcterms:modified>
  <cp:category/>
</cp:coreProperties>
</file>