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12192000" cy="6858000"/>
  <p:notesSz cx="6784975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3249" y="0"/>
            <a:ext cx="2940156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37979-1CDB-4CBF-B470-2056A6DECD76}" type="datetimeFigureOut">
              <a:rPr lang="tr-TR" smtClean="0"/>
              <a:t>2.01.2020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3249" y="9408981"/>
            <a:ext cx="2940156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40B70-EB7C-4492-98AD-0613011584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427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43338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3EA41-9466-493B-B731-C5C4B898F9DA}" type="datetimeFigureOut">
              <a:rPr lang="tr-TR" smtClean="0"/>
              <a:t>2.01.2020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7863" y="4767263"/>
            <a:ext cx="5429250" cy="3900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00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43338" y="9409113"/>
            <a:ext cx="29400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A82FD-A24F-442A-BCDB-D6BD2B5408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4327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A82FD-A24F-442A-BCDB-D6BD2B54083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099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A88FDFD-45A5-4F68-ABEF-D53CCC0656A8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8A12-406F-40BA-92AE-3D341B7477C7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342-CA4B-4E61-A3E1-3708C468121A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DF64-7E0C-418F-A981-F459BE094467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9EA236A-FC92-4408-9A71-51E68CC03B2D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CCFB-39F1-48B5-A266-7815805C8208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E71-2990-44BD-9335-DDA411C896E5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21819-15D9-4FCF-BDE6-5ED45D87B95D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5272-9677-4345-9332-9A1115611BD6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F5ED-4866-4915-94EB-94A4BDE47419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1045A8B-5D41-4466-BCFD-FECA44F825AF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4E8672-31B5-44E4-9A88-EDE09DF93F7C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Kısa gazetecilik tarihi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Öğr</a:t>
            </a:r>
            <a:r>
              <a:rPr lang="tr-TR" dirty="0" smtClean="0"/>
              <a:t>. Gör. Gül KEÇELİOĞLU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3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Haber kağıtları ve haber mektupları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İlk gazeteler 17. yüzyılda Avrupa’da ortaya çıkmıştır.</a:t>
            </a:r>
          </a:p>
          <a:p>
            <a:r>
              <a:rPr lang="tr-TR" sz="2400" dirty="0" smtClean="0"/>
              <a:t>18. yüzyılda dünyada gazete çıkaran ülke sayısı artmış, 19. yüzyılda ise gazetecilik gelişmiş ve kurumsallaşmaya başlamıştır.</a:t>
            </a:r>
          </a:p>
          <a:p>
            <a:r>
              <a:rPr lang="tr-TR" sz="2400" dirty="0" smtClean="0"/>
              <a:t>14. yüzyıldan itibaren kullanılan haber kağıtları ve haber mektupları ilk gazetelerin öncülleridir.</a:t>
            </a:r>
          </a:p>
          <a:p>
            <a:r>
              <a:rPr lang="tr-TR" sz="2400" dirty="0"/>
              <a:t>H</a:t>
            </a:r>
            <a:r>
              <a:rPr lang="tr-TR" sz="2400" dirty="0" smtClean="0"/>
              <a:t>aber kağıtları aristokratlarla ilgili bilgi taşırken, haber mektupları burjuvazinin ticari faaliyetlerinde kullanılmıştır. </a:t>
            </a:r>
          </a:p>
          <a:p>
            <a:r>
              <a:rPr lang="tr-TR" sz="2400" dirty="0"/>
              <a:t>A</a:t>
            </a:r>
            <a:r>
              <a:rPr lang="tr-TR" sz="2400" dirty="0" smtClean="0"/>
              <a:t>ynı  yüzyıl içinde Avrupa’daki haber kağıtlarının benzerlerine Japonya’da da  rastlanmaktadır. Bu haber mektuplarına «</a:t>
            </a:r>
            <a:r>
              <a:rPr lang="tr-TR" sz="2400" dirty="0" err="1" smtClean="0"/>
              <a:t>kawara</a:t>
            </a:r>
            <a:r>
              <a:rPr lang="tr-TR" sz="2400" dirty="0" smtClean="0"/>
              <a:t>-ban</a:t>
            </a:r>
            <a:r>
              <a:rPr lang="tr-TR" sz="2400" dirty="0"/>
              <a:t>» adı </a:t>
            </a:r>
            <a:r>
              <a:rPr lang="tr-TR" sz="2400" dirty="0" smtClean="0"/>
              <a:t>verilmektedir.</a:t>
            </a:r>
          </a:p>
          <a:p>
            <a:endParaRPr lang="tr-TR" dirty="0" smtClean="0"/>
          </a:p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4328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 gazeteler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Çoğu </a:t>
            </a:r>
            <a:r>
              <a:rPr lang="tr-TR" sz="2800" dirty="0"/>
              <a:t>araştırmacıya göre dünyanın ilk gazetesi 1609’da </a:t>
            </a:r>
            <a:r>
              <a:rPr lang="tr-TR" sz="2800" dirty="0" smtClean="0"/>
              <a:t>Bremen yakınlarında yayımlanan </a:t>
            </a:r>
            <a:r>
              <a:rPr lang="tr-TR" sz="2800" i="1" dirty="0" err="1" smtClean="0"/>
              <a:t>Avis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Relation</a:t>
            </a:r>
            <a:r>
              <a:rPr lang="tr-TR" sz="2800" i="1" dirty="0"/>
              <a:t> </a:t>
            </a:r>
            <a:r>
              <a:rPr lang="tr-TR" sz="2800" i="1" dirty="0" err="1" smtClean="0"/>
              <a:t>Oder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Zeitung</a:t>
            </a:r>
            <a:r>
              <a:rPr lang="tr-TR" sz="2800" dirty="0" err="1" smtClean="0"/>
              <a:t>’dur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Aynı yıl </a:t>
            </a:r>
            <a:r>
              <a:rPr lang="tr-TR" sz="2800" dirty="0" err="1" smtClean="0"/>
              <a:t>Strasbourg’da</a:t>
            </a:r>
            <a:r>
              <a:rPr lang="tr-TR" sz="2800" dirty="0" smtClean="0"/>
              <a:t> </a:t>
            </a:r>
            <a:r>
              <a:rPr lang="tr-TR" sz="2800" i="1" dirty="0" err="1" smtClean="0"/>
              <a:t>Relation</a:t>
            </a:r>
            <a:r>
              <a:rPr lang="tr-TR" sz="2800" dirty="0" smtClean="0"/>
              <a:t> adlı başka bir gazetenin yayımlanmaya başladığı da bilinmektedir. </a:t>
            </a:r>
            <a:endParaRPr lang="tr-TR" sz="2800" dirty="0"/>
          </a:p>
          <a:p>
            <a:r>
              <a:rPr lang="tr-TR" sz="2800" dirty="0" smtClean="0"/>
              <a:t>İlk </a:t>
            </a:r>
            <a:r>
              <a:rPr lang="tr-TR" sz="2800" dirty="0"/>
              <a:t>gazetelerin ortaya çıkışında savaşlar hakkında bilgi edinme isteği, sermaye birikimi ve ticaretin </a:t>
            </a:r>
            <a:r>
              <a:rPr lang="tr-TR" sz="2800" dirty="0" smtClean="0"/>
              <a:t>gelişmesi önemli </a:t>
            </a:r>
            <a:r>
              <a:rPr lang="tr-TR" sz="2800" dirty="0"/>
              <a:t>rol oynamıştır.</a:t>
            </a:r>
          </a:p>
          <a:p>
            <a:r>
              <a:rPr lang="tr-TR" sz="2800" dirty="0"/>
              <a:t>İlk gazetelere merkezi otoritenin hüküm sürdüğü mutlak monarşilerden ziyade birliği zayıf olan, ticaretin gelişmesi ile ekonomik gücü artan kentlerde daha çok rastlanmaktadır.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5669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18. yüzyıl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18. yüzyılda gazetenin ve gazeteciliğin yönünü değiştiren iki önemli olay Amerikan Bağımsızlık Savaşı ve Fransız İhtilalidir.</a:t>
            </a:r>
          </a:p>
          <a:p>
            <a:r>
              <a:rPr lang="tr-TR" sz="3600" dirty="0"/>
              <a:t>18. yüzyılda «basının özgür olması anlayışı» Amerikan Bağımsızlık Bildirgesi’ne ve İnsan Hakları Evrensel Bildirgesi’ne yazılı olarak girmiştir.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224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19. yüzyıl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19. yüzyılda endüstri devriminin başlaması gazete ve gazeteciliğin gelişmesi ve kurumsallaşması bakımından pek çok köklü değişikliği beraberinde getirmiştir.</a:t>
            </a:r>
          </a:p>
          <a:p>
            <a:r>
              <a:rPr lang="tr-TR" sz="2400" dirty="0"/>
              <a:t>Endüstri Devrimi ile birlikte ulaşım ve iletişim teknolojilerindeki gelişmeler enformasyonun toplanmasını ve dağıtılmasını kolaylaştırmış, gazetelerin nitelik ve niceliğini de dönüştürmüştür.</a:t>
            </a:r>
          </a:p>
          <a:p>
            <a:r>
              <a:rPr lang="tr-TR" sz="2400" dirty="0"/>
              <a:t>Gazeteler sadece seçkinlerin okuduğu yayınlar olmaktan çıkmış, geniş kitlelere ulaşmaya başlamıştır. </a:t>
            </a:r>
          </a:p>
          <a:p>
            <a:r>
              <a:rPr lang="tr-TR" sz="2400" dirty="0"/>
              <a:t>Kitle gazeteciliğine geçişle birlikte insanın ilgisini çekme ve dolayısıyla duygulara yönelme ön plana çıkmaya başlamıştır.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85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20. Yüzyıl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20. yüzyılın ilk yarısında kitle iletişim araçları olarak gazete, dergi ve kitap egemenken, ikinci yarısında önce radyo sonra televizyon bu araçlara eşlik etmiştir. </a:t>
            </a:r>
          </a:p>
          <a:p>
            <a:r>
              <a:rPr lang="tr-TR" sz="2800" dirty="0"/>
              <a:t>20. yüzyılın ilk yarısında gerçekleşen iki büyük dünya savaşı, 19. yüzyıl boyunca sürdürülen geleneksel gazeteciliğin dönüşmesine etki etmiştir. </a:t>
            </a:r>
          </a:p>
          <a:p>
            <a:r>
              <a:rPr lang="tr-TR" sz="2800" dirty="0"/>
              <a:t>Ticari ve siyasi yönlendirme popüler kitle gazetelerine duyulan güveni azaltmaya başlamıştır.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73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21. yüzyılda gazeteciliğin </a:t>
            </a:r>
            <a:r>
              <a:rPr lang="tr-TR" dirty="0" smtClean="0"/>
              <a:t>durumu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Artan </a:t>
            </a:r>
            <a:r>
              <a:rPr lang="tr-TR" dirty="0" err="1"/>
              <a:t>Yöndeşme</a:t>
            </a:r>
            <a:endParaRPr lang="tr-TR" dirty="0"/>
          </a:p>
          <a:p>
            <a:r>
              <a:rPr lang="tr-TR" dirty="0"/>
              <a:t>Artan </a:t>
            </a:r>
            <a:r>
              <a:rPr lang="tr-TR" dirty="0" err="1"/>
              <a:t>Tabloitleşme</a:t>
            </a:r>
            <a:endParaRPr lang="tr-TR" dirty="0"/>
          </a:p>
          <a:p>
            <a:r>
              <a:rPr lang="tr-TR" dirty="0"/>
              <a:t>21. Yüzyılda Savaşlar, Savaş Gazeteciliği, Haber Yönetimi (News Management), İliştirilmiş Gazetecilik (Embedded </a:t>
            </a:r>
            <a:r>
              <a:rPr lang="tr-TR" dirty="0" err="1"/>
              <a:t>Journalism</a:t>
            </a:r>
            <a:r>
              <a:rPr lang="tr-TR" dirty="0"/>
              <a:t>)</a:t>
            </a:r>
          </a:p>
          <a:p>
            <a:r>
              <a:rPr lang="tr-TR" dirty="0"/>
              <a:t>Otoriter Yönetimlerin Basına Müdahalesinin Artması</a:t>
            </a:r>
          </a:p>
          <a:p>
            <a:r>
              <a:rPr lang="tr-TR" dirty="0"/>
              <a:t>Propaganda Savaşları ve Gazetecilik</a:t>
            </a:r>
          </a:p>
          <a:p>
            <a:r>
              <a:rPr lang="tr-TR" dirty="0"/>
              <a:t>Post-</a:t>
            </a:r>
            <a:r>
              <a:rPr lang="tr-TR" dirty="0" err="1"/>
              <a:t>truth</a:t>
            </a:r>
            <a:r>
              <a:rPr lang="tr-TR" dirty="0"/>
              <a:t>, Manipülasyon, Dezenformasyon, </a:t>
            </a:r>
            <a:r>
              <a:rPr lang="tr-TR" dirty="0" err="1"/>
              <a:t>Misenformasyon</a:t>
            </a:r>
            <a:r>
              <a:rPr lang="tr-TR" dirty="0"/>
              <a:t>, </a:t>
            </a:r>
            <a:r>
              <a:rPr lang="tr-TR" dirty="0" err="1"/>
              <a:t>Fake</a:t>
            </a:r>
            <a:r>
              <a:rPr lang="tr-TR" dirty="0"/>
              <a:t> News vb. Kavramlar</a:t>
            </a:r>
          </a:p>
          <a:p>
            <a:r>
              <a:rPr lang="tr-TR" dirty="0"/>
              <a:t>Gazetecilik ile Halkla İlişkiler, Propaganda, Pazarlama Gibi Etkinlikler Arasındaki Ayrımın </a:t>
            </a:r>
            <a:r>
              <a:rPr lang="tr-TR" dirty="0" err="1"/>
              <a:t>Flulaşması</a:t>
            </a:r>
            <a:endParaRPr lang="tr-TR" dirty="0"/>
          </a:p>
          <a:p>
            <a:r>
              <a:rPr lang="tr-TR" dirty="0"/>
              <a:t>Yeni Medya ve Bunun Geleneksel Gazetecilik Pratiklerini Sarsması</a:t>
            </a:r>
          </a:p>
          <a:p>
            <a:r>
              <a:rPr lang="tr-TR" dirty="0"/>
              <a:t>Yeni Teknolojilerin İstihdama Etkileri ve İşsiz Kalan Gazeteciler</a:t>
            </a:r>
          </a:p>
          <a:p>
            <a:r>
              <a:rPr lang="tr-TR" dirty="0"/>
              <a:t>Çoğulculuk, Katılımcılıkla İlgili Talepler ve Yeni Medyanın Sunduğu İmkanlar</a:t>
            </a:r>
          </a:p>
          <a:p>
            <a:r>
              <a:rPr lang="tr-TR" dirty="0"/>
              <a:t>Gazetecilik Yapmanın Kendisinin Bir Aktivizme Dönüşmesi</a:t>
            </a:r>
          </a:p>
          <a:p>
            <a:r>
              <a:rPr lang="tr-TR" dirty="0"/>
              <a:t>Alternatif Gazetecilik Pratikleri (</a:t>
            </a:r>
            <a:r>
              <a:rPr lang="tr-TR" dirty="0" err="1"/>
              <a:t>Aktivist</a:t>
            </a:r>
            <a:r>
              <a:rPr lang="tr-TR" dirty="0"/>
              <a:t> Gazetecilik, Gazetecilik Aktivizmi, Yurttaş Gazeteciliği, Hak Gazeteciliği, Barış Gazeteciliği vb. Kavramlar)</a:t>
            </a:r>
          </a:p>
          <a:p>
            <a:r>
              <a:rPr lang="tr-TR" dirty="0"/>
              <a:t>Gazetecilerin Çalışma Koşullarının Dönüşmesi (İstihdam, Gelir, İş Tatmini, Meslek Örgütleri)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271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147</TotalTime>
  <Words>485</Words>
  <Application>Microsoft Office PowerPoint</Application>
  <PresentationFormat>Geniş ekran</PresentationFormat>
  <Paragraphs>47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Calibri</vt:lpstr>
      <vt:lpstr>Garamond</vt:lpstr>
      <vt:lpstr>Sabun</vt:lpstr>
      <vt:lpstr>Kısa gazetecilik tarihi</vt:lpstr>
      <vt:lpstr>Haber kağıtları ve haber mektupları</vt:lpstr>
      <vt:lpstr>İlk gazeteler</vt:lpstr>
      <vt:lpstr>18. yüzyıl</vt:lpstr>
      <vt:lpstr>19. yüzyıl</vt:lpstr>
      <vt:lpstr>20. Yüzyıl</vt:lpstr>
      <vt:lpstr>21. yüzyılda gazeteciliğin durumu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Kısa gazetecilik tarihi</dc:title>
  <dc:creator>TEKNIK</dc:creator>
  <cp:lastModifiedBy>TEKNIK</cp:lastModifiedBy>
  <cp:revision>19</cp:revision>
  <cp:lastPrinted>2018-03-06T13:01:49Z</cp:lastPrinted>
  <dcterms:created xsi:type="dcterms:W3CDTF">2018-02-28T10:54:57Z</dcterms:created>
  <dcterms:modified xsi:type="dcterms:W3CDTF">2020-01-02T08:31:30Z</dcterms:modified>
</cp:coreProperties>
</file>