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849FA65A-4C87-4CCF-BD1D-F34085F163B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17600095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715DE-601F-47F5-943C-07C3CF19D9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4103173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5C5C248-F3CD-4ECB-8BB7-8DE630AC5F8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178518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F4926-68C5-4E87-AE45-F9B39467C89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4277097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9AB6B-C176-45C7-95A6-14190C4D675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3357587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83D56-F257-49EC-A4E7-F291E91D3A2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42667384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03F9E-F9F8-4B52-9B64-36F9E9516FC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30450956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012AB-2B41-4B8B-B775-0F99C08C154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1724631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3E001-369E-4FFD-B676-A3E4957B137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21658117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1F880-D399-4E12-A418-128095D15B4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4257190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D7C2-2CD5-41E9-A2A5-60AB9BBADE3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31263270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914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4953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53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34740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10.07.2018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021A90-D06A-4F87-AD45-8501EB6B61B0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3861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1268760"/>
            <a:ext cx="7848872" cy="4536504"/>
          </a:xfrm>
          <a:ln>
            <a:miter lim="800000"/>
            <a:headEnd/>
            <a:tailEnd/>
          </a:ln>
          <a:extLst/>
        </p:spPr>
        <p:txBody>
          <a:bodyPr anchor="ctr">
            <a:normAutofit fontScale="90000"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6000" dirty="0"/>
              <a:t>9</a:t>
            </a:r>
            <a:r>
              <a:rPr lang="tr-TR" sz="6000" dirty="0" smtClean="0"/>
              <a:t>.HAFTA: </a:t>
            </a:r>
            <a:br>
              <a:rPr lang="tr-TR" sz="6000" dirty="0" smtClean="0"/>
            </a:br>
            <a:r>
              <a:rPr lang="tr-TR" sz="6000" dirty="0" smtClean="0"/>
              <a:t>VERİLERİN DÜZENLENMESİ VE ANALİZİ</a:t>
            </a:r>
            <a:br>
              <a:rPr lang="tr-TR" sz="6000" dirty="0" smtClean="0"/>
            </a:br>
            <a:r>
              <a:rPr lang="tr-TR" sz="6000" dirty="0"/>
              <a:t/>
            </a:r>
            <a:br>
              <a:rPr lang="tr-TR" sz="6000" dirty="0"/>
            </a:br>
            <a:r>
              <a:rPr lang="tr-TR" sz="4000" dirty="0" smtClean="0"/>
              <a:t/>
            </a:r>
            <a:br>
              <a:rPr lang="tr-TR" sz="4000" dirty="0" smtClean="0"/>
            </a:br>
            <a:endParaRPr lang="tr-TR" sz="4400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997457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NİTEL VERİ ANALİZİ:SÜREÇLER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tr-TR" sz="3200" dirty="0" smtClean="0">
                <a:solidFill>
                  <a:srgbClr val="000000"/>
                </a:solidFill>
              </a:rPr>
              <a:t>Okuma</a:t>
            </a:r>
            <a:r>
              <a:rPr lang="en-US" sz="3200" dirty="0" smtClean="0">
                <a:solidFill>
                  <a:srgbClr val="000000"/>
                </a:solidFill>
              </a:rPr>
              <a:t> / </a:t>
            </a:r>
            <a:r>
              <a:rPr lang="tr-TR" sz="3200" dirty="0" smtClean="0">
                <a:solidFill>
                  <a:srgbClr val="000000"/>
                </a:solidFill>
              </a:rPr>
              <a:t>Veriyi Derinlemesine İnceleme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tr-TR" sz="3200" dirty="0" smtClean="0">
                <a:solidFill>
                  <a:srgbClr val="000000"/>
                </a:solidFill>
              </a:rPr>
              <a:t>Kodlama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tr-TR" sz="3200" dirty="0" smtClean="0">
                <a:solidFill>
                  <a:srgbClr val="000000"/>
                </a:solidFill>
              </a:rPr>
              <a:t>Veriyi Gösterme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tr-TR" sz="3200" dirty="0" smtClean="0">
                <a:solidFill>
                  <a:srgbClr val="000000"/>
                </a:solidFill>
              </a:rPr>
              <a:t>Hipotez geliştirme, sorgulama ve doğrulama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tr-TR" sz="3200" dirty="0" smtClean="0">
                <a:solidFill>
                  <a:srgbClr val="000000"/>
                </a:solidFill>
              </a:rPr>
              <a:t>Veri indirgeme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tr-TR" sz="3200" dirty="0" smtClean="0">
                <a:solidFill>
                  <a:srgbClr val="000000"/>
                </a:solidFill>
              </a:rPr>
              <a:t>Yorumlama</a:t>
            </a:r>
            <a:endParaRPr lang="en-ZA" sz="32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tr-TR" dirty="0"/>
          </a:p>
        </p:txBody>
      </p:sp>
      <p:sp>
        <p:nvSpPr>
          <p:cNvPr id="1536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F089EDF-C211-47F3-8B0C-602E5E88FC94}" type="slidenum">
              <a:rPr lang="tr-TR" altLang="tr-TR" smtClean="0">
                <a:solidFill>
                  <a:srgbClr val="045C75"/>
                </a:solidFill>
              </a:rPr>
              <a:pPr/>
              <a:t>10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9428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692150"/>
            <a:ext cx="7772400" cy="1358900"/>
          </a:xfrm>
        </p:spPr>
        <p:txBody>
          <a:bodyPr/>
          <a:lstStyle/>
          <a:p>
            <a:pPr algn="ctr" eaLnBrk="1" hangingPunct="1"/>
            <a:r>
              <a:rPr lang="tr-TR" altLang="tr-TR" sz="4400" smtClean="0"/>
              <a:t>NİTEL VERİ ANALİZİ: VERİ TOPLAMA ESNASINDA</a:t>
            </a:r>
            <a:endParaRPr lang="en-GB" altLang="tr-TR" sz="44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9138"/>
            <a:ext cx="7772400" cy="4535487"/>
          </a:xfrm>
        </p:spPr>
        <p:txBody>
          <a:bodyPr/>
          <a:lstStyle/>
          <a:p>
            <a:pPr lvl="1" eaLnBrk="1" hangingPunct="1">
              <a:lnSpc>
                <a:spcPct val="16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Okuma</a:t>
            </a:r>
            <a:r>
              <a:rPr lang="en-US" altLang="tr-TR" sz="3200" smtClean="0">
                <a:solidFill>
                  <a:srgbClr val="000000"/>
                </a:solidFill>
              </a:rPr>
              <a:t> – </a:t>
            </a:r>
            <a:r>
              <a:rPr lang="tr-TR" altLang="tr-TR" sz="3200" smtClean="0">
                <a:solidFill>
                  <a:srgbClr val="000000"/>
                </a:solidFill>
              </a:rPr>
              <a:t>Verileri derinlemesine okuma ve tekrar okuma</a:t>
            </a:r>
            <a:endParaRPr lang="en-US" altLang="tr-TR" sz="3200" smtClean="0">
              <a:solidFill>
                <a:srgbClr val="000000"/>
              </a:solidFill>
            </a:endParaRPr>
          </a:p>
          <a:p>
            <a:pPr lvl="1" eaLnBrk="1" hangingPunct="1">
              <a:lnSpc>
                <a:spcPct val="16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Kodlama </a:t>
            </a:r>
            <a:r>
              <a:rPr lang="en-US" altLang="tr-TR" sz="3200" smtClean="0">
                <a:solidFill>
                  <a:srgbClr val="000000"/>
                </a:solidFill>
              </a:rPr>
              <a:t>– </a:t>
            </a:r>
            <a:r>
              <a:rPr lang="tr-TR" altLang="tr-TR" sz="3200" smtClean="0">
                <a:solidFill>
                  <a:srgbClr val="000000"/>
                </a:solidFill>
              </a:rPr>
              <a:t>Verileri dinleme ve sunulan metinlere kod ya da etiket vermeye başlama</a:t>
            </a:r>
            <a:endParaRPr lang="en-ZA" altLang="tr-TR" sz="32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9973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836613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altLang="tr-TR" sz="4400" smtClean="0"/>
              <a:t/>
            </a:r>
            <a:br>
              <a:rPr lang="tr-TR" altLang="tr-TR" sz="4400" smtClean="0"/>
            </a:br>
            <a:r>
              <a:rPr lang="tr-TR" altLang="tr-TR" sz="4400" smtClean="0"/>
              <a:t/>
            </a:r>
            <a:br>
              <a:rPr lang="tr-TR" altLang="tr-TR" sz="4400" smtClean="0"/>
            </a:br>
            <a:r>
              <a:rPr lang="tr-TR" altLang="tr-TR" sz="4400" smtClean="0"/>
              <a:t>NİTEL VERİ ANALİZİ: VERİ TOPLAMA SONRASI </a:t>
            </a:r>
            <a:endParaRPr lang="en-GB" altLang="tr-TR" sz="44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9138"/>
            <a:ext cx="7772400" cy="4106862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Gösterme</a:t>
            </a:r>
            <a:r>
              <a:rPr lang="en-ZA" altLang="tr-TR" sz="3200" smtClean="0">
                <a:solidFill>
                  <a:srgbClr val="000000"/>
                </a:solidFill>
              </a:rPr>
              <a:t> – </a:t>
            </a:r>
            <a:r>
              <a:rPr lang="tr-TR" altLang="tr-TR" sz="3200" smtClean="0">
                <a:solidFill>
                  <a:srgbClr val="000000"/>
                </a:solidFill>
              </a:rPr>
              <a:t>Konu</a:t>
            </a:r>
            <a:endParaRPr lang="en-US" altLang="tr-TR" sz="3200" smtClean="0">
              <a:solidFill>
                <a:srgbClr val="000000"/>
              </a:solidFill>
            </a:endParaRPr>
          </a:p>
          <a:p>
            <a:pPr lvl="1" eaLnBrk="1" hangingPunct="1">
              <a:lnSpc>
                <a:spcPct val="15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Hipotez geliştirme, sorgulama ve doğrulama</a:t>
            </a:r>
            <a:endParaRPr lang="en-ZA" altLang="tr-TR" sz="3200" smtClean="0">
              <a:solidFill>
                <a:srgbClr val="000000"/>
              </a:solidFill>
            </a:endParaRPr>
          </a:p>
          <a:p>
            <a:pPr lvl="1" eaLnBrk="1" hangingPunct="1">
              <a:lnSpc>
                <a:spcPct val="15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İndirgeme</a:t>
            </a:r>
            <a:r>
              <a:rPr lang="en-ZA" altLang="tr-TR" sz="3200" smtClean="0">
                <a:solidFill>
                  <a:srgbClr val="000000"/>
                </a:solidFill>
              </a:rPr>
              <a:t> – </a:t>
            </a:r>
            <a:r>
              <a:rPr lang="tr-TR" altLang="tr-TR" sz="3200" smtClean="0">
                <a:solidFill>
                  <a:srgbClr val="000000"/>
                </a:solidFill>
              </a:rPr>
              <a:t>Ana noktaları belirleyip verileri sınırlama</a:t>
            </a:r>
            <a:endParaRPr lang="en-ZA" altLang="tr-TR" sz="3200" smtClean="0">
              <a:solidFill>
                <a:srgbClr val="000000"/>
              </a:solidFill>
            </a:endParaRPr>
          </a:p>
          <a:p>
            <a:pPr lvl="1" eaLnBrk="1" hangingPunct="1">
              <a:lnSpc>
                <a:spcPct val="150000"/>
              </a:lnSpc>
              <a:buFontTx/>
              <a:buNone/>
            </a:pPr>
            <a:endParaRPr lang="en-ZA" alt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5172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altLang="tr-TR" sz="4400" smtClean="0"/>
              <a:t/>
            </a:r>
            <a:br>
              <a:rPr lang="tr-TR" altLang="tr-TR" sz="4400" smtClean="0"/>
            </a:br>
            <a:r>
              <a:rPr lang="tr-TR" altLang="tr-TR" sz="4400" smtClean="0"/>
              <a:t/>
            </a:r>
            <a:br>
              <a:rPr lang="tr-TR" altLang="tr-TR" sz="4400" smtClean="0"/>
            </a:br>
            <a:r>
              <a:rPr lang="tr-TR" altLang="tr-TR" sz="4000" smtClean="0"/>
              <a:t>NİTEL VERİ ANALİZİ: YORUM VE ANALİZ</a:t>
            </a:r>
            <a:endParaRPr lang="en-GB" altLang="tr-TR" sz="40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005388"/>
          </a:xfrm>
        </p:spPr>
        <p:txBody>
          <a:bodyPr/>
          <a:lstStyle/>
          <a:p>
            <a:pPr lvl="1" eaLnBrk="1" hangingPunct="1">
              <a:lnSpc>
                <a:spcPct val="110000"/>
              </a:lnSpc>
            </a:pPr>
            <a:r>
              <a:rPr lang="tr-TR" altLang="tr-TR" sz="2800" smtClean="0">
                <a:solidFill>
                  <a:srgbClr val="000000"/>
                </a:solidFill>
              </a:rPr>
              <a:t>Tüm aşamalarda </a:t>
            </a:r>
            <a:r>
              <a:rPr lang="en-ZA" altLang="tr-TR" sz="2800" smtClean="0">
                <a:solidFill>
                  <a:srgbClr val="000000"/>
                </a:solidFill>
              </a:rPr>
              <a:t>– </a:t>
            </a:r>
            <a:r>
              <a:rPr lang="tr-TR" altLang="tr-TR" sz="2800" smtClean="0">
                <a:solidFill>
                  <a:srgbClr val="000000"/>
                </a:solidFill>
              </a:rPr>
              <a:t>Düşünce, duygu ve davranışları temel anlamlarını araştırma.</a:t>
            </a:r>
            <a:endParaRPr lang="en-US" altLang="tr-TR" sz="2800" smtClean="0">
              <a:solidFill>
                <a:srgbClr val="000000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altLang="tr-TR" sz="2800" smtClean="0">
                <a:solidFill>
                  <a:srgbClr val="000000"/>
                </a:solidFill>
              </a:rPr>
              <a:t>Tüm yorumlar</a:t>
            </a:r>
            <a:endParaRPr lang="en-US" altLang="tr-TR" sz="2800" smtClean="0">
              <a:solidFill>
                <a:srgbClr val="000000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tr-TR" altLang="tr-TR" sz="2800" smtClean="0">
                <a:solidFill>
                  <a:srgbClr val="000000"/>
                </a:solidFill>
              </a:rPr>
              <a:t>Konuların diğerleriyle nasıl alakalı olduğunu belirleme</a:t>
            </a:r>
            <a:endParaRPr lang="en-US" altLang="tr-TR" sz="2800" smtClean="0">
              <a:solidFill>
                <a:srgbClr val="000000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tr-TR" altLang="tr-TR" sz="2800" smtClean="0">
                <a:solidFill>
                  <a:srgbClr val="000000"/>
                </a:solidFill>
              </a:rPr>
              <a:t>Çalışma sorularının nasıl cevaplandığını açıklama</a:t>
            </a:r>
            <a:endParaRPr lang="en-US" altLang="tr-TR" sz="2800" smtClean="0">
              <a:solidFill>
                <a:srgbClr val="000000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tr-TR" altLang="tr-TR" sz="2800" smtClean="0">
                <a:solidFill>
                  <a:srgbClr val="000000"/>
                </a:solidFill>
              </a:rPr>
              <a:t>Bulguların çalışmayla nasıl bağlantılı olduğunu açıklama</a:t>
            </a:r>
            <a:endParaRPr lang="en-ZA" altLang="tr-TR" sz="2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0431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 altLang="tr-TR" smtClean="0"/>
              <a:t>Kaynaklar:</a:t>
            </a:r>
          </a:p>
          <a:p>
            <a:r>
              <a:rPr lang="tr-TR" altLang="tr-TR" smtClean="0"/>
              <a:t>Rauf Arıkan, Araştırma Yöntem ve Teknikleri, Nobel Yay., Ankara, 2011</a:t>
            </a:r>
          </a:p>
          <a:p>
            <a:r>
              <a:rPr lang="tr-TR" altLang="tr-TR" smtClean="0"/>
              <a:t>Ali Yıldırım, Hasan Şimşek, Sosyal Bilimlerde Nitel Araştırma Yöntemleri, Seçkin Yay., Ankara, 2011</a:t>
            </a:r>
          </a:p>
        </p:txBody>
      </p:sp>
      <p:sp>
        <p:nvSpPr>
          <p:cNvPr id="2765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4C847B7-EB57-4170-8C76-B7960C32FA18}" type="slidenum">
              <a:rPr lang="tr-TR" altLang="tr-TR" smtClean="0">
                <a:solidFill>
                  <a:srgbClr val="045C75"/>
                </a:solidFill>
              </a:rPr>
              <a:pPr/>
              <a:t>14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3154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476250"/>
            <a:ext cx="8229600" cy="5832475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dirty="0" smtClean="0"/>
              <a:t>	</a:t>
            </a:r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sz="3600" b="1" dirty="0" smtClean="0">
                <a:solidFill>
                  <a:schemeClr val="tx2">
                    <a:lumMod val="75000"/>
                  </a:schemeClr>
                </a:solidFill>
              </a:rPr>
              <a:t>VERİLERİ ELDEN GEÇİRME</a:t>
            </a:r>
            <a:endParaRPr lang="de-DE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de-DE" dirty="0" smtClean="0"/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Verileri düzenlemek ve analiz etmekte amaç verileri daha anlamlı ve kolay anlaşılır hale getirmektir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Hipotezleri irdelemektir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Alandan elde edilen veriler (anket, görüşme, doküman incelemesi) incelenir, elden geçirilir (</a:t>
            </a:r>
            <a:r>
              <a:rPr lang="tr-TR" dirty="0" err="1" smtClean="0"/>
              <a:t>editing</a:t>
            </a:r>
            <a:r>
              <a:rPr lang="tr-TR" dirty="0" smtClean="0"/>
              <a:t>)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Eksik ve hatalı işlemler işinin uzmanı kişilerce değerlendirilir ve ayıklanır</a:t>
            </a:r>
          </a:p>
        </p:txBody>
      </p:sp>
      <p:sp>
        <p:nvSpPr>
          <p:cNvPr id="7171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11C9DA5-6363-4A15-A52B-263C6CF9AFB0}" type="slidenum">
              <a:rPr lang="tr-TR" altLang="tr-TR" smtClean="0">
                <a:solidFill>
                  <a:prstClr val="black"/>
                </a:solidFill>
              </a:rPr>
              <a:pPr/>
              <a:t>2</a:t>
            </a:fld>
            <a:endParaRPr lang="tr-TR" altLang="tr-TR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202909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 anchor="ctr"/>
          <a:lstStyle/>
          <a:p>
            <a:pPr>
              <a:defRPr/>
            </a:pPr>
            <a:r>
              <a:rPr lang="tr-TR" sz="5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tr-TR" sz="5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5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tr-TR" sz="5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5400" b="1" dirty="0" smtClean="0">
                <a:solidFill>
                  <a:schemeClr val="tx2">
                    <a:lumMod val="75000"/>
                  </a:schemeClr>
                </a:solidFill>
              </a:rPr>
              <a:t>TASNİF VE GRUPLANDIRMA</a:t>
            </a:r>
            <a:r>
              <a:rPr lang="de-DE" sz="5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de-DE" sz="54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tr-TR" dirty="0"/>
          </a:p>
        </p:txBody>
      </p:sp>
      <p:sp>
        <p:nvSpPr>
          <p:cNvPr id="8195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359F587-21C2-4024-96E6-C952E304F8DA}" type="slidenum">
              <a:rPr lang="tr-TR" altLang="tr-TR" smtClean="0">
                <a:solidFill>
                  <a:srgbClr val="045C75"/>
                </a:solidFill>
              </a:rPr>
              <a:pPr/>
              <a:t>3</a:t>
            </a:fld>
            <a:endParaRPr lang="tr-TR" altLang="tr-TR" smtClean="0">
              <a:solidFill>
                <a:srgbClr val="045C75"/>
              </a:solidFill>
            </a:endParaRPr>
          </a:p>
        </p:txBody>
      </p:sp>
      <p:pic>
        <p:nvPicPr>
          <p:cNvPr id="819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44525" y="2386013"/>
            <a:ext cx="7854950" cy="3486150"/>
          </a:xfrm>
          <a:noFill/>
        </p:spPr>
      </p:pic>
    </p:spTree>
    <p:extLst>
      <p:ext uri="{BB962C8B-B14F-4D97-AF65-F5344CB8AC3E}">
        <p14:creationId xmlns:p14="http://schemas.microsoft.com/office/powerpoint/2010/main" xmlns="" val="411460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>
              <a:defRPr/>
            </a:pPr>
            <a:r>
              <a:rPr lang="tr-TR" sz="4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tr-TR" sz="4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4400" b="1" dirty="0" smtClean="0">
                <a:solidFill>
                  <a:schemeClr val="tx2">
                    <a:lumMod val="75000"/>
                  </a:schemeClr>
                </a:solidFill>
              </a:rPr>
              <a:t>TABLOLARIN HAZIRLANMASI</a:t>
            </a:r>
            <a:r>
              <a:rPr lang="de-DE" sz="5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de-DE" sz="54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tr-TR" dirty="0"/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3200" smtClean="0"/>
              <a:t>Verilerden bilgi çıkarılması ve tasnifi için tablo çıkarma düzenlemesinin 4 kısmı bulunur:</a:t>
            </a:r>
          </a:p>
          <a:p>
            <a:r>
              <a:rPr lang="tr-TR" altLang="tr-TR" sz="3200" smtClean="0"/>
              <a:t>1.Tablo numarası</a:t>
            </a:r>
          </a:p>
          <a:p>
            <a:r>
              <a:rPr lang="tr-TR" altLang="tr-TR" sz="3200" smtClean="0"/>
              <a:t>2.Tablo başlığı (adı)</a:t>
            </a:r>
          </a:p>
          <a:p>
            <a:r>
              <a:rPr lang="tr-TR" altLang="tr-TR" sz="3200" smtClean="0"/>
              <a:t>3. Tablonun gövdesi</a:t>
            </a:r>
          </a:p>
          <a:p>
            <a:r>
              <a:rPr lang="tr-TR" altLang="tr-TR" sz="3200" smtClean="0"/>
              <a:t>4. Tablonun kaynağı</a:t>
            </a:r>
          </a:p>
        </p:txBody>
      </p:sp>
      <p:sp>
        <p:nvSpPr>
          <p:cNvPr id="922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1BA1D5B-DD02-4636-84B8-791BEB1634CF}" type="slidenum">
              <a:rPr lang="tr-TR" altLang="tr-TR" smtClean="0">
                <a:solidFill>
                  <a:srgbClr val="045C75"/>
                </a:solidFill>
              </a:rPr>
              <a:pPr/>
              <a:t>4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944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TABLOLAR: ÖRNEK</a:t>
            </a:r>
          </a:p>
        </p:txBody>
      </p:sp>
      <p:sp>
        <p:nvSpPr>
          <p:cNvPr id="10243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1B82537-7B06-4476-825B-DA4DB8DE04A1}" type="slidenum">
              <a:rPr lang="tr-TR" altLang="tr-TR" smtClean="0">
                <a:solidFill>
                  <a:srgbClr val="045C75"/>
                </a:solidFill>
              </a:rPr>
              <a:pPr/>
              <a:t>5</a:t>
            </a:fld>
            <a:endParaRPr lang="tr-TR" altLang="tr-TR" smtClean="0">
              <a:solidFill>
                <a:srgbClr val="045C75"/>
              </a:solidFill>
            </a:endParaRPr>
          </a:p>
        </p:txBody>
      </p:sp>
      <p:pic>
        <p:nvPicPr>
          <p:cNvPr id="1024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092200" y="1935163"/>
            <a:ext cx="6959600" cy="4389437"/>
          </a:xfrm>
          <a:noFill/>
        </p:spPr>
      </p:pic>
    </p:spTree>
    <p:extLst>
      <p:ext uri="{BB962C8B-B14F-4D97-AF65-F5344CB8AC3E}">
        <p14:creationId xmlns:p14="http://schemas.microsoft.com/office/powerpoint/2010/main" xmlns="" val="1569372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tr-TR" altLang="tr-TR" smtClean="0"/>
              <a:t>TABLOLAR: ÖRNEK</a:t>
            </a:r>
          </a:p>
        </p:txBody>
      </p:sp>
      <p:sp>
        <p:nvSpPr>
          <p:cNvPr id="11267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C33D463-0578-44B2-85EA-9F99E84F4A74}" type="slidenum">
              <a:rPr lang="tr-TR" altLang="tr-TR" smtClean="0">
                <a:solidFill>
                  <a:srgbClr val="045C75"/>
                </a:solidFill>
              </a:rPr>
              <a:pPr/>
              <a:t>6</a:t>
            </a:fld>
            <a:endParaRPr lang="tr-TR" altLang="tr-TR" smtClean="0">
              <a:solidFill>
                <a:srgbClr val="045C75"/>
              </a:solidFill>
            </a:endParaRPr>
          </a:p>
        </p:txBody>
      </p:sp>
      <p:pic>
        <p:nvPicPr>
          <p:cNvPr id="1126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268538" y="1557338"/>
            <a:ext cx="4535487" cy="4767262"/>
          </a:xfrm>
          <a:noFill/>
        </p:spPr>
      </p:pic>
    </p:spTree>
    <p:extLst>
      <p:ext uri="{BB962C8B-B14F-4D97-AF65-F5344CB8AC3E}">
        <p14:creationId xmlns:p14="http://schemas.microsoft.com/office/powerpoint/2010/main" xmlns="" val="2453004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r>
              <a:rPr lang="tr-TR" altLang="tr-TR" smtClean="0"/>
              <a:t>TABLOLAR: ÖRNEK</a:t>
            </a:r>
          </a:p>
        </p:txBody>
      </p:sp>
      <p:sp>
        <p:nvSpPr>
          <p:cNvPr id="12291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31552F8-092D-4530-B12A-8383CBFD0948}" type="slidenum">
              <a:rPr lang="tr-TR" altLang="tr-TR" smtClean="0">
                <a:solidFill>
                  <a:srgbClr val="045C75"/>
                </a:solidFill>
              </a:rPr>
              <a:pPr/>
              <a:t>7</a:t>
            </a:fld>
            <a:endParaRPr lang="tr-TR" altLang="tr-TR" smtClean="0">
              <a:solidFill>
                <a:srgbClr val="045C75"/>
              </a:solidFill>
            </a:endParaRPr>
          </a:p>
        </p:txBody>
      </p:sp>
      <p:pic>
        <p:nvPicPr>
          <p:cNvPr id="1229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908175" y="1341438"/>
            <a:ext cx="5400675" cy="4983162"/>
          </a:xfrm>
          <a:noFill/>
        </p:spPr>
      </p:pic>
    </p:spTree>
    <p:extLst>
      <p:ext uri="{BB962C8B-B14F-4D97-AF65-F5344CB8AC3E}">
        <p14:creationId xmlns:p14="http://schemas.microsoft.com/office/powerpoint/2010/main" xmlns="" val="167110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mtClean="0"/>
              <a:t>NİTEL VERİ ANALİZİ</a:t>
            </a: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Betimleme- veriler araştırma problemine ilişkin olarak neler söyler, hangi sonuçları ortaya koyar?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Analiz – kavramsal kodlama sonrası temaların ilişkileri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Yorumlama- söylenen /gözlenenin anlamı</a:t>
            </a:r>
          </a:p>
          <a:p>
            <a:endParaRPr lang="tr-TR" altLang="tr-TR" smtClean="0"/>
          </a:p>
        </p:txBody>
      </p:sp>
      <p:sp>
        <p:nvSpPr>
          <p:cNvPr id="1331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CBC6F8-05FF-463A-A6FE-94B335D53ED8}" type="slidenum">
              <a:rPr lang="tr-TR" altLang="tr-TR" smtClean="0">
                <a:solidFill>
                  <a:srgbClr val="045C75"/>
                </a:solidFill>
              </a:rPr>
              <a:pPr/>
              <a:t>8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1215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NİTEL VERİ ANALİZİ:SÜREÇLER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tr-TR" altLang="tr-TR" sz="3200" smtClean="0">
                <a:solidFill>
                  <a:srgbClr val="000000"/>
                </a:solidFill>
              </a:rPr>
              <a:t>Verilerin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İşlenmesi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Görsel hale getirilmesi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Sonuç çıkarma ve onaylama</a:t>
            </a:r>
          </a:p>
          <a:p>
            <a:pPr lvl="1" eaLnBrk="1" hangingPunct="1">
              <a:lnSpc>
                <a:spcPct val="120000"/>
              </a:lnSpc>
            </a:pPr>
            <a:r>
              <a:rPr lang="tr-TR" altLang="tr-TR" sz="3200" i="1" smtClean="0">
                <a:solidFill>
                  <a:srgbClr val="000000"/>
                </a:solidFill>
              </a:rPr>
              <a:t>Betimsel analiz</a:t>
            </a:r>
          </a:p>
          <a:p>
            <a:pPr lvl="1" eaLnBrk="1" hangingPunct="1">
              <a:lnSpc>
                <a:spcPct val="120000"/>
              </a:lnSpc>
            </a:pPr>
            <a:r>
              <a:rPr lang="tr-TR" altLang="tr-TR" sz="3200" i="1" smtClean="0">
                <a:solidFill>
                  <a:srgbClr val="000000"/>
                </a:solidFill>
              </a:rPr>
              <a:t>İçerik analizi</a:t>
            </a:r>
            <a:endParaRPr lang="tr-TR" altLang="tr-TR" sz="3200" smtClean="0">
              <a:solidFill>
                <a:srgbClr val="000000"/>
              </a:solidFill>
            </a:endParaRPr>
          </a:p>
          <a:p>
            <a:endParaRPr lang="tr-TR" altLang="tr-TR" smtClean="0"/>
          </a:p>
        </p:txBody>
      </p:sp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A537516-7AE0-4D87-AAEC-BDEE00E97539}" type="slidenum">
              <a:rPr lang="tr-TR" altLang="tr-TR" smtClean="0">
                <a:solidFill>
                  <a:srgbClr val="045C75"/>
                </a:solidFill>
              </a:rPr>
              <a:pPr/>
              <a:t>9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111174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Ekran Gösterisi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Ofis Teması</vt:lpstr>
      <vt:lpstr>Akış</vt:lpstr>
      <vt:lpstr>  9.HAFTA:  VERİLERİN DÜZENLENMESİ VE ANALİZİ   </vt:lpstr>
      <vt:lpstr>Slayt 2</vt:lpstr>
      <vt:lpstr>  TASNİF VE GRUPLANDIRMA </vt:lpstr>
      <vt:lpstr> TABLOLARIN HAZIRLANMASI </vt:lpstr>
      <vt:lpstr>TABLOLAR: ÖRNEK</vt:lpstr>
      <vt:lpstr>TABLOLAR: ÖRNEK</vt:lpstr>
      <vt:lpstr>TABLOLAR: ÖRNEK</vt:lpstr>
      <vt:lpstr>NİTEL VERİ ANALİZİ</vt:lpstr>
      <vt:lpstr>NİTEL VERİ ANALİZİ:SÜREÇLER</vt:lpstr>
      <vt:lpstr>NİTEL VERİ ANALİZİ:SÜREÇLER</vt:lpstr>
      <vt:lpstr>NİTEL VERİ ANALİZİ: VERİ TOPLAMA ESNASINDA</vt:lpstr>
      <vt:lpstr>  NİTEL VERİ ANALİZİ: VERİ TOPLAMA SONRASI </vt:lpstr>
      <vt:lpstr>  NİTEL VERİ ANALİZİ: YORUM VE ANALİZ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9.HAFTA:  VERİLERİN DÜZENLENMESİ VE ANALİZİ   </dc:title>
  <dc:creator>RESIDE ADAL DUNDAR</dc:creator>
  <cp:lastModifiedBy>Windows Kullanıcısı</cp:lastModifiedBy>
  <cp:revision>2</cp:revision>
  <dcterms:created xsi:type="dcterms:W3CDTF">2018-07-09T11:42:02Z</dcterms:created>
  <dcterms:modified xsi:type="dcterms:W3CDTF">2018-07-10T08:20:41Z</dcterms:modified>
</cp:coreProperties>
</file>