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58" r:id="rId5"/>
    <p:sldId id="275" r:id="rId6"/>
    <p:sldId id="269" r:id="rId7"/>
    <p:sldId id="260" r:id="rId8"/>
    <p:sldId id="265"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6" d="100"/>
          <a:sy n="106" d="100"/>
        </p:scale>
        <p:origin x="-8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5.2.2018</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5.2.2018</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5.2.2018</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pPr lvl="0"/>
            <a:r>
              <a:rPr lang="tr-TR" b="1" dirty="0" smtClean="0"/>
              <a:t>GAZNELİLER</a:t>
            </a:r>
            <a:r>
              <a:rPr lang="tr-TR" dirty="0" smtClean="0"/>
              <a:t> (963-1186)</a:t>
            </a:r>
            <a:r>
              <a:rPr lang="tr-TR" b="1" dirty="0" smtClean="0"/>
              <a:t> </a:t>
            </a:r>
            <a:r>
              <a:rPr lang="tr-TR" dirty="0" smtClean="0"/>
              <a:t/>
            </a:r>
            <a:br>
              <a:rPr lang="tr-TR" dirty="0" smtClean="0"/>
            </a:br>
            <a:endParaRPr lang="tr-TR" dirty="0"/>
          </a:p>
        </p:txBody>
      </p:sp>
      <p:sp>
        <p:nvSpPr>
          <p:cNvPr id="3" name="2 Alt Başlık"/>
          <p:cNvSpPr>
            <a:spLocks noGrp="1"/>
          </p:cNvSpPr>
          <p:nvPr>
            <p:ph type="subTitle" idx="1"/>
          </p:nvPr>
        </p:nvSpPr>
        <p:spPr/>
        <p:txBody>
          <a:bodyPr/>
          <a:lstStyle/>
          <a:p>
            <a:endParaRPr lang="tr-TR" dirty="0"/>
          </a:p>
        </p:txBody>
      </p:sp>
      <p:pic>
        <p:nvPicPr>
          <p:cNvPr id="16386" name="Picture 2" descr="http://anadoludestani.com/wp-content/uploads/2012/10/Alp-Tekin.jpg"/>
          <p:cNvPicPr>
            <a:picLocks noChangeAspect="1" noChangeArrowheads="1"/>
          </p:cNvPicPr>
          <p:nvPr/>
        </p:nvPicPr>
        <p:blipFill>
          <a:blip r:embed="rId2" cstate="print"/>
          <a:srcRect/>
          <a:stretch>
            <a:fillRect/>
          </a:stretch>
        </p:blipFill>
        <p:spPr bwMode="auto">
          <a:xfrm>
            <a:off x="323528" y="332656"/>
            <a:ext cx="5372100" cy="320040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0" algn="ctr"/>
            <a:r>
              <a:rPr lang="tr-TR" dirty="0" smtClean="0"/>
              <a:t>GAZNELİLER</a:t>
            </a:r>
            <a:r>
              <a:rPr lang="tr-TR" b="1" dirty="0" smtClean="0"/>
              <a:t> </a:t>
            </a:r>
            <a:endParaRPr lang="tr-TR" dirty="0"/>
          </a:p>
        </p:txBody>
      </p:sp>
      <p:sp>
        <p:nvSpPr>
          <p:cNvPr id="3" name="2 İçerik Yer Tutucusu"/>
          <p:cNvSpPr>
            <a:spLocks noGrp="1"/>
          </p:cNvSpPr>
          <p:nvPr>
            <p:ph sz="quarter" idx="1"/>
          </p:nvPr>
        </p:nvSpPr>
        <p:spPr/>
        <p:txBody>
          <a:bodyPr>
            <a:normAutofit/>
          </a:bodyPr>
          <a:lstStyle/>
          <a:p>
            <a:pPr lvl="0"/>
            <a:r>
              <a:rPr lang="tr-TR" dirty="0" err="1" smtClean="0"/>
              <a:t>Gaznelilerin</a:t>
            </a:r>
            <a:r>
              <a:rPr lang="tr-TR" dirty="0" smtClean="0"/>
              <a:t> </a:t>
            </a:r>
            <a:r>
              <a:rPr lang="tr-TR" dirty="0" smtClean="0"/>
              <a:t>Siyasî Tarihi</a:t>
            </a:r>
          </a:p>
          <a:p>
            <a:pPr lvl="1"/>
            <a:r>
              <a:rPr lang="tr-TR" dirty="0" err="1" smtClean="0"/>
              <a:t>Gazneliler</a:t>
            </a:r>
            <a:r>
              <a:rPr lang="tr-TR" dirty="0" smtClean="0"/>
              <a:t> Devletinin Kuruluşu</a:t>
            </a:r>
          </a:p>
          <a:p>
            <a:pPr lvl="1"/>
            <a:r>
              <a:rPr lang="tr-TR" dirty="0" smtClean="0"/>
              <a:t>Sultan </a:t>
            </a:r>
            <a:r>
              <a:rPr lang="tr-TR" dirty="0" err="1" smtClean="0"/>
              <a:t>Mahmud</a:t>
            </a:r>
            <a:r>
              <a:rPr lang="tr-TR" dirty="0" smtClean="0"/>
              <a:t> ve </a:t>
            </a:r>
            <a:r>
              <a:rPr lang="tr-TR" dirty="0" err="1" smtClean="0"/>
              <a:t>Gaznelilerin</a:t>
            </a:r>
            <a:r>
              <a:rPr lang="tr-TR" dirty="0" smtClean="0"/>
              <a:t> Yükseliş Dönemi </a:t>
            </a:r>
          </a:p>
          <a:p>
            <a:pPr lvl="1"/>
            <a:r>
              <a:rPr lang="tr-TR" dirty="0" err="1" smtClean="0"/>
              <a:t>Gaznelilerin</a:t>
            </a:r>
            <a:r>
              <a:rPr lang="tr-TR" dirty="0" smtClean="0"/>
              <a:t> Zayıflaması ve Yıkılışı</a:t>
            </a:r>
          </a:p>
          <a:p>
            <a:pPr lvl="0"/>
            <a:r>
              <a:rPr lang="tr-TR" dirty="0" err="1" smtClean="0"/>
              <a:t>Gaznelilerde</a:t>
            </a:r>
            <a:r>
              <a:rPr lang="tr-TR" dirty="0" smtClean="0"/>
              <a:t> Teşkilât, Kültür Ve Medeniyet</a:t>
            </a:r>
          </a:p>
          <a:p>
            <a:pPr lvl="1"/>
            <a:r>
              <a:rPr lang="tr-TR" dirty="0" smtClean="0"/>
              <a:t>İdarî Teşkilât</a:t>
            </a:r>
          </a:p>
          <a:p>
            <a:pPr lvl="1"/>
            <a:r>
              <a:rPr lang="tr-TR" dirty="0" smtClean="0"/>
              <a:t>Merkez Teşkilâtı</a:t>
            </a:r>
          </a:p>
          <a:p>
            <a:pPr lvl="1"/>
            <a:r>
              <a:rPr lang="tr-TR" dirty="0" smtClean="0"/>
              <a:t>Taşra Teşkilâtı</a:t>
            </a:r>
          </a:p>
          <a:p>
            <a:pPr lvl="1"/>
            <a:r>
              <a:rPr lang="tr-TR" dirty="0" smtClean="0"/>
              <a:t>Kültür ve Medeniyet</a:t>
            </a:r>
          </a:p>
          <a:p>
            <a:pPr lvl="1"/>
            <a:r>
              <a:rPr lang="tr-TR" dirty="0" smtClean="0"/>
              <a:t>İmar Faaliyetleri</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Gazneliler</a:t>
            </a:r>
            <a:r>
              <a:rPr lang="tr-TR" b="1" dirty="0" smtClean="0"/>
              <a:t> kısaca</a:t>
            </a:r>
            <a:endParaRPr lang="tr-TR" b="1" dirty="0"/>
          </a:p>
        </p:txBody>
      </p:sp>
      <p:sp>
        <p:nvSpPr>
          <p:cNvPr id="3" name="2 İçerik Yer Tutucusu"/>
          <p:cNvSpPr>
            <a:spLocks noGrp="1"/>
          </p:cNvSpPr>
          <p:nvPr>
            <p:ph sz="quarter" idx="1"/>
          </p:nvPr>
        </p:nvSpPr>
        <p:spPr/>
        <p:txBody>
          <a:bodyPr/>
          <a:lstStyle/>
          <a:p>
            <a:r>
              <a:rPr lang="tr-TR" b="1" dirty="0" smtClean="0"/>
              <a:t>Tarih: </a:t>
            </a:r>
            <a:r>
              <a:rPr lang="tr-TR" dirty="0" smtClean="0"/>
              <a:t>(963-1186)</a:t>
            </a:r>
            <a:endParaRPr lang="tr-TR" b="1" dirty="0" smtClean="0"/>
          </a:p>
          <a:p>
            <a:r>
              <a:rPr lang="tr-TR" b="1" dirty="0" smtClean="0"/>
              <a:t>Yeri: </a:t>
            </a:r>
            <a:r>
              <a:rPr lang="tr-TR" dirty="0" smtClean="0"/>
              <a:t>Afganistan’da Kâbil’in 154 km. güney-batısında</a:t>
            </a:r>
            <a:endParaRPr lang="tr-TR" b="1" dirty="0" smtClean="0"/>
          </a:p>
          <a:p>
            <a:r>
              <a:rPr lang="tr-TR" b="1" dirty="0" smtClean="0"/>
              <a:t>İsimleri</a:t>
            </a:r>
            <a:r>
              <a:rPr lang="tr-TR" dirty="0" smtClean="0"/>
              <a:t>: </a:t>
            </a:r>
            <a:r>
              <a:rPr lang="tr-TR" dirty="0" err="1" smtClean="0"/>
              <a:t>G</a:t>
            </a:r>
            <a:r>
              <a:rPr lang="tr-TR" i="1" dirty="0" err="1" smtClean="0"/>
              <a:t>azneliler</a:t>
            </a:r>
            <a:r>
              <a:rPr lang="tr-TR" i="1" dirty="0" smtClean="0"/>
              <a:t> </a:t>
            </a:r>
            <a:r>
              <a:rPr lang="tr-TR" dirty="0" smtClean="0"/>
              <a:t>ismini almakla birlikte, tarih kaynaklarında </a:t>
            </a:r>
            <a:r>
              <a:rPr lang="tr-TR" i="1" dirty="0" err="1" smtClean="0"/>
              <a:t>Yemînîler</a:t>
            </a:r>
            <a:r>
              <a:rPr lang="tr-TR" dirty="0" smtClean="0"/>
              <a:t> ve </a:t>
            </a:r>
            <a:r>
              <a:rPr lang="tr-TR" i="1" dirty="0" err="1" smtClean="0"/>
              <a:t>Sebükteginîler</a:t>
            </a:r>
            <a:r>
              <a:rPr lang="tr-TR" dirty="0" smtClean="0"/>
              <a:t>  olarak da geçer.</a:t>
            </a:r>
          </a:p>
          <a:p>
            <a:r>
              <a:rPr lang="tr-TR" b="1" dirty="0" smtClean="0"/>
              <a:t>Kurucusu</a:t>
            </a:r>
            <a:r>
              <a:rPr lang="tr-TR" dirty="0" smtClean="0"/>
              <a:t>:</a:t>
            </a:r>
            <a:r>
              <a:rPr lang="tr-TR" b="1" dirty="0" smtClean="0"/>
              <a:t> </a:t>
            </a:r>
            <a:r>
              <a:rPr lang="tr-TR" dirty="0" smtClean="0"/>
              <a:t>Alp </a:t>
            </a:r>
            <a:r>
              <a:rPr lang="tr-TR" dirty="0" err="1" smtClean="0"/>
              <a:t>Tegin</a:t>
            </a:r>
            <a:endParaRPr lang="tr-TR" dirty="0" smtClean="0"/>
          </a:p>
          <a:p>
            <a:r>
              <a:rPr lang="tr-TR" b="1" dirty="0" smtClean="0"/>
              <a:t>En meşhur sultanı: </a:t>
            </a:r>
            <a:r>
              <a:rPr lang="tr-TR" dirty="0" err="1" smtClean="0"/>
              <a:t>Mahmud</a:t>
            </a:r>
            <a:endParaRPr lang="tr-TR" dirty="0" smtClean="0"/>
          </a:p>
          <a:p>
            <a:r>
              <a:rPr lang="tr-TR" b="1" dirty="0" smtClean="0"/>
              <a:t>Yıkan</a:t>
            </a:r>
            <a:r>
              <a:rPr lang="tr-TR" dirty="0" smtClean="0"/>
              <a:t>:  </a:t>
            </a:r>
            <a:r>
              <a:rPr lang="tr-TR" dirty="0" err="1" smtClean="0"/>
              <a:t>Gurlular</a:t>
            </a:r>
            <a:endParaRPr lang="tr-TR"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0" algn="ctr"/>
            <a:r>
              <a:rPr lang="tr-TR" dirty="0" smtClean="0"/>
              <a:t>GAZNELİLERİN SİYASÎ TARİHİ</a:t>
            </a:r>
            <a:endParaRPr lang="tr-TR" dirty="0"/>
          </a:p>
        </p:txBody>
      </p:sp>
      <p:sp>
        <p:nvSpPr>
          <p:cNvPr id="3" name="2 İçerik Yer Tutucusu"/>
          <p:cNvSpPr>
            <a:spLocks noGrp="1"/>
          </p:cNvSpPr>
          <p:nvPr>
            <p:ph sz="quarter" idx="1"/>
          </p:nvPr>
        </p:nvSpPr>
        <p:spPr>
          <a:xfrm>
            <a:off x="251520" y="1124744"/>
            <a:ext cx="8712968" cy="5032216"/>
          </a:xfrm>
        </p:spPr>
        <p:txBody>
          <a:bodyPr>
            <a:noAutofit/>
          </a:bodyPr>
          <a:lstStyle/>
          <a:p>
            <a:r>
              <a:rPr lang="tr-TR" sz="2400" dirty="0" err="1" smtClean="0"/>
              <a:t>Gazneliler</a:t>
            </a:r>
            <a:r>
              <a:rPr lang="tr-TR" sz="2400" dirty="0" smtClean="0"/>
              <a:t> Devleti (963-1186) Kâbil yakınlarındaki </a:t>
            </a:r>
            <a:r>
              <a:rPr lang="tr-TR" sz="2400" dirty="0" err="1" smtClean="0"/>
              <a:t>Gazne’de</a:t>
            </a:r>
            <a:r>
              <a:rPr lang="tr-TR" sz="2400" dirty="0" smtClean="0"/>
              <a:t> kurulmuş, Afganistan bölgesinden Hindistan’a doğru uzanan bir serüven izlemiştir. Hem İslâm hem de Türk tarihi açısından önemli bir yere sahip olan devletin temelleri </a:t>
            </a:r>
            <a:r>
              <a:rPr lang="tr-TR" sz="2400" b="1" dirty="0" smtClean="0"/>
              <a:t>Alp </a:t>
            </a:r>
            <a:r>
              <a:rPr lang="tr-TR" sz="2400" b="1" dirty="0" err="1" smtClean="0"/>
              <a:t>Tegin</a:t>
            </a:r>
            <a:r>
              <a:rPr lang="tr-TR" sz="2400" dirty="0" smtClean="0"/>
              <a:t> tarafından atılmıştır. </a:t>
            </a:r>
          </a:p>
          <a:p>
            <a:r>
              <a:rPr lang="tr-TR" sz="2400" i="1" dirty="0" err="1" smtClean="0"/>
              <a:t>Sâmânî</a:t>
            </a:r>
            <a:r>
              <a:rPr lang="tr-TR" sz="2400" dirty="0" smtClean="0"/>
              <a:t> </a:t>
            </a:r>
            <a:r>
              <a:rPr lang="tr-TR" sz="2400" dirty="0" err="1" smtClean="0"/>
              <a:t>Emîrine</a:t>
            </a:r>
            <a:r>
              <a:rPr lang="tr-TR" sz="2400" dirty="0" smtClean="0"/>
              <a:t> </a:t>
            </a:r>
            <a:r>
              <a:rPr lang="tr-TR" sz="2400" dirty="0" err="1" smtClean="0"/>
              <a:t>gulâm</a:t>
            </a:r>
            <a:r>
              <a:rPr lang="tr-TR" sz="2400" dirty="0" smtClean="0"/>
              <a:t> olarak satılan Alp </a:t>
            </a:r>
            <a:r>
              <a:rPr lang="tr-TR" sz="2400" dirty="0" err="1" smtClean="0"/>
              <a:t>Tegin</a:t>
            </a:r>
            <a:r>
              <a:rPr lang="tr-TR" sz="2400" dirty="0" smtClean="0"/>
              <a:t> </a:t>
            </a:r>
            <a:r>
              <a:rPr lang="tr-TR" sz="2400" dirty="0" err="1" smtClean="0"/>
              <a:t>azad</a:t>
            </a:r>
            <a:r>
              <a:rPr lang="tr-TR" sz="2400" dirty="0" smtClean="0"/>
              <a:t> ediliş süreci ve sonrasında gösterdiği başarılar sonucunda </a:t>
            </a:r>
            <a:r>
              <a:rPr lang="tr-TR" sz="2400" i="1" dirty="0" err="1" smtClean="0"/>
              <a:t>Hâcibü’l</a:t>
            </a:r>
            <a:r>
              <a:rPr lang="tr-TR" sz="2400" i="1" dirty="0" smtClean="0"/>
              <a:t>-</a:t>
            </a:r>
            <a:r>
              <a:rPr lang="tr-TR" sz="2400" i="1" dirty="0" err="1" smtClean="0"/>
              <a:t>Hüccâblık</a:t>
            </a:r>
            <a:r>
              <a:rPr lang="tr-TR" sz="2400" dirty="0" smtClean="0"/>
              <a:t> gibi çok önemli göreve yükselmiştir. </a:t>
            </a:r>
          </a:p>
          <a:p>
            <a:r>
              <a:rPr lang="tr-TR" sz="2400" dirty="0" err="1" smtClean="0"/>
              <a:t>Gazne’ye</a:t>
            </a:r>
            <a:r>
              <a:rPr lang="tr-TR" sz="2400" dirty="0" smtClean="0"/>
              <a:t> çekilerek buradaki </a:t>
            </a:r>
            <a:r>
              <a:rPr lang="tr-TR" sz="2400" i="1" dirty="0" err="1" smtClean="0"/>
              <a:t>Levikleri</a:t>
            </a:r>
            <a:r>
              <a:rPr lang="tr-TR" sz="2400" dirty="0" smtClean="0"/>
              <a:t> yenmesi sonrasında bağımsızlığını ilan etmiş ve öldüğünde yerine oğlu İbrahim geçmişse de olumsuz şartlar dolayısıyla tahttan indirilmiş, akabinde bir süre devlet Türk komutanlarca idare edilmiştir.</a:t>
            </a:r>
          </a:p>
          <a:p>
            <a:r>
              <a:rPr lang="tr-TR" sz="2400" dirty="0" smtClean="0"/>
              <a:t> </a:t>
            </a:r>
            <a:r>
              <a:rPr lang="tr-TR" sz="2400" b="1" dirty="0" err="1" smtClean="0"/>
              <a:t>Böri</a:t>
            </a:r>
            <a:r>
              <a:rPr lang="tr-TR" sz="2400" b="1" dirty="0" smtClean="0"/>
              <a:t> </a:t>
            </a:r>
            <a:r>
              <a:rPr lang="tr-TR" sz="2400" b="1" dirty="0" err="1" smtClean="0"/>
              <a:t>Tegin</a:t>
            </a:r>
            <a:r>
              <a:rPr lang="tr-TR" sz="2400" dirty="0" err="1" smtClean="0"/>
              <a:t>’den</a:t>
            </a:r>
            <a:r>
              <a:rPr lang="tr-TR" sz="2400" dirty="0" smtClean="0"/>
              <a:t> sonra başa geçen </a:t>
            </a:r>
            <a:r>
              <a:rPr lang="tr-TR" sz="2400" b="1" dirty="0" err="1" smtClean="0"/>
              <a:t>Sebük</a:t>
            </a:r>
            <a:r>
              <a:rPr lang="tr-TR" sz="2400" b="1" dirty="0" smtClean="0"/>
              <a:t> </a:t>
            </a:r>
            <a:r>
              <a:rPr lang="tr-TR" sz="2400" b="1" dirty="0" err="1" smtClean="0"/>
              <a:t>Tegin</a:t>
            </a:r>
            <a:r>
              <a:rPr lang="tr-TR" sz="2400" dirty="0" smtClean="0"/>
              <a:t> devlete asıl hedefini göstermiş kişi olarak bu komutanların en önde gelenlerindendir.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Sultan </a:t>
            </a:r>
            <a:r>
              <a:rPr lang="tr-TR" dirty="0" err="1" smtClean="0"/>
              <a:t>Mahmud</a:t>
            </a:r>
            <a:r>
              <a:rPr lang="tr-TR" dirty="0" smtClean="0"/>
              <a:t> ve Hint Seferleri</a:t>
            </a:r>
            <a:endParaRPr lang="tr-TR" dirty="0"/>
          </a:p>
        </p:txBody>
      </p:sp>
      <p:sp>
        <p:nvSpPr>
          <p:cNvPr id="3" name="2 İçerik Yer Tutucusu"/>
          <p:cNvSpPr>
            <a:spLocks noGrp="1"/>
          </p:cNvSpPr>
          <p:nvPr>
            <p:ph sz="quarter" idx="1"/>
          </p:nvPr>
        </p:nvSpPr>
        <p:spPr/>
        <p:txBody>
          <a:bodyPr/>
          <a:lstStyle/>
          <a:p>
            <a:r>
              <a:rPr lang="tr-TR" dirty="0" smtClean="0"/>
              <a:t>Sultan </a:t>
            </a:r>
            <a:r>
              <a:rPr lang="tr-TR" dirty="0" err="1" smtClean="0"/>
              <a:t>Mahmud’un</a:t>
            </a:r>
            <a:r>
              <a:rPr lang="tr-TR" dirty="0" smtClean="0"/>
              <a:t> Hint yarımadası üzerine yaptığı seferlerin başlıca nedenleri özetle şu şekilde gösterilebilir:</a:t>
            </a:r>
          </a:p>
          <a:p>
            <a:r>
              <a:rPr lang="tr-TR" dirty="0" smtClean="0"/>
              <a:t>- Hindistan’a İslâmiyet’i yaymak,</a:t>
            </a:r>
          </a:p>
          <a:p>
            <a:r>
              <a:rPr lang="tr-TR" dirty="0" smtClean="0"/>
              <a:t>- İslâmiyet’in bütünlüğünü tehdit eden bölücü mezheplerin Hindistan’daki faaliyetlerine son vermek,</a:t>
            </a:r>
          </a:p>
          <a:p>
            <a:r>
              <a:rPr lang="tr-TR" dirty="0" smtClean="0"/>
              <a:t>- Hindistan’ın yeraltı ve yer üstü kaynaklarından faydalanmak,</a:t>
            </a:r>
          </a:p>
          <a:p>
            <a:r>
              <a:rPr lang="tr-TR" dirty="0" smtClean="0"/>
              <a:t>- Devletini her yönden zenginlikleriyle destekleyecek bir ülke olan Hindistan’ı </a:t>
            </a:r>
            <a:r>
              <a:rPr lang="tr-TR" dirty="0" err="1" smtClean="0"/>
              <a:t>Gaznelilere</a:t>
            </a:r>
            <a:r>
              <a:rPr lang="tr-TR" dirty="0" smtClean="0"/>
              <a:t> katarak güçlenmek ve böylece İslâm dünyasının liderliğini üstlenmek</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1"/>
            <a:r>
              <a:rPr lang="tr-TR" sz="2800" dirty="0" smtClean="0">
                <a:solidFill>
                  <a:schemeClr val="tx2"/>
                </a:solidFill>
                <a:latin typeface="+mj-lt"/>
              </a:rPr>
              <a:t>GAZNELİLERİN ZAYIFLAMASI VE YIKILIŞI</a:t>
            </a:r>
          </a:p>
        </p:txBody>
      </p:sp>
      <p:sp>
        <p:nvSpPr>
          <p:cNvPr id="3" name="2 İçerik Yer Tutucusu"/>
          <p:cNvSpPr>
            <a:spLocks noGrp="1"/>
          </p:cNvSpPr>
          <p:nvPr>
            <p:ph sz="quarter" idx="1"/>
          </p:nvPr>
        </p:nvSpPr>
        <p:spPr>
          <a:xfrm>
            <a:off x="0" y="1124744"/>
            <a:ext cx="8686800" cy="5032216"/>
          </a:xfrm>
        </p:spPr>
        <p:txBody>
          <a:bodyPr>
            <a:noAutofit/>
          </a:bodyPr>
          <a:lstStyle/>
          <a:p>
            <a:r>
              <a:rPr lang="tr-TR" sz="2100" dirty="0" smtClean="0"/>
              <a:t>Sultan </a:t>
            </a:r>
            <a:r>
              <a:rPr lang="tr-TR" sz="2100" dirty="0" err="1" smtClean="0"/>
              <a:t>Mesud</a:t>
            </a:r>
            <a:r>
              <a:rPr lang="tr-TR" sz="2100" dirty="0" smtClean="0"/>
              <a:t>, babası Sultan </a:t>
            </a:r>
            <a:r>
              <a:rPr lang="tr-TR" sz="2100" dirty="0" err="1" smtClean="0"/>
              <a:t>Mahmud</a:t>
            </a:r>
            <a:r>
              <a:rPr lang="tr-TR" sz="2100" dirty="0" smtClean="0"/>
              <a:t> kadar başarılı bir devlet adamı olamamıştır. Askerî yönü ve siyasî yeteneği düşük bir hükümdar olarak tarihe geçen Sultan </a:t>
            </a:r>
            <a:r>
              <a:rPr lang="tr-TR" sz="2100" dirty="0" err="1" smtClean="0"/>
              <a:t>Mesud</a:t>
            </a:r>
            <a:r>
              <a:rPr lang="tr-TR" sz="2100" dirty="0" smtClean="0"/>
              <a:t>, çevresine ve komutanlarına gerekli güveni veremediği gibi, babasının döneminde devlet hizmetinde olan başarılı komutanları da çeşitli nedenlerle gücendirmiş, değerli ve tecrübeli devlet adamlarını görevlerinden almıştı. Kendisinin olumlu yönlerinin başında cömertliği ve âlimleri sevmesi sayılmaktadır. Ayrıca, saltanatı döneminde genç ve dinamik Selçuklular gibi bir güçle uğraşmak zorunda kalmış olması olumsuz bir durum oluşturmuştur.  </a:t>
            </a:r>
          </a:p>
          <a:p>
            <a:r>
              <a:rPr lang="tr-TR" sz="2100" dirty="0" smtClean="0"/>
              <a:t>Ayaklanarak isyan çıkaran ve Sultan </a:t>
            </a:r>
            <a:r>
              <a:rPr lang="tr-TR" sz="2100" dirty="0" err="1" smtClean="0"/>
              <a:t>Mesud’u</a:t>
            </a:r>
            <a:r>
              <a:rPr lang="tr-TR" sz="2100" dirty="0" smtClean="0"/>
              <a:t> öldüren </a:t>
            </a:r>
            <a:r>
              <a:rPr lang="tr-TR" sz="2100" dirty="0" err="1" smtClean="0"/>
              <a:t>Gazneli</a:t>
            </a:r>
            <a:r>
              <a:rPr lang="tr-TR" sz="2100" dirty="0" smtClean="0"/>
              <a:t> askerler, onun yerine kardeşi </a:t>
            </a:r>
            <a:r>
              <a:rPr lang="tr-TR" sz="2100" b="1" dirty="0" smtClean="0"/>
              <a:t>Muhammed</a:t>
            </a:r>
            <a:r>
              <a:rPr lang="tr-TR" sz="2100" dirty="0" smtClean="0"/>
              <a:t>’i ikinci defa tahta çıkarmışlardır (1040). Fakat </a:t>
            </a:r>
            <a:r>
              <a:rPr lang="tr-TR" sz="2100" dirty="0" err="1" smtClean="0"/>
              <a:t>Mesud’un</a:t>
            </a:r>
            <a:r>
              <a:rPr lang="tr-TR" sz="2100" dirty="0" smtClean="0"/>
              <a:t> oğlu </a:t>
            </a:r>
            <a:r>
              <a:rPr lang="tr-TR" sz="2100" b="1" dirty="0" err="1" smtClean="0"/>
              <a:t>Mevdûd</a:t>
            </a:r>
            <a:r>
              <a:rPr lang="tr-TR" sz="2100" dirty="0" smtClean="0"/>
              <a:t>, amcası Muhammed’e karşı başlattığı taht mücadelesini kazanarak </a:t>
            </a:r>
            <a:r>
              <a:rPr lang="tr-TR" sz="2100" i="1" dirty="0" smtClean="0"/>
              <a:t>‘</a:t>
            </a:r>
            <a:r>
              <a:rPr lang="tr-TR" sz="2100" i="1" dirty="0" err="1" smtClean="0"/>
              <a:t>Şihâbu’d</a:t>
            </a:r>
            <a:r>
              <a:rPr lang="tr-TR" sz="2100" i="1" dirty="0" smtClean="0"/>
              <a:t>-Devle’</a:t>
            </a:r>
            <a:r>
              <a:rPr lang="tr-TR" sz="2100" dirty="0" smtClean="0"/>
              <a:t> </a:t>
            </a:r>
            <a:r>
              <a:rPr lang="tr-TR" sz="2100" dirty="0" err="1" smtClean="0"/>
              <a:t>unvânıyla</a:t>
            </a:r>
            <a:r>
              <a:rPr lang="tr-TR" sz="2100" dirty="0" smtClean="0"/>
              <a:t> devletin başına geçmiştir (1041). İlerleyen dönemlerde başa geçen </a:t>
            </a:r>
            <a:r>
              <a:rPr lang="tr-TR" sz="2100" b="1" dirty="0" err="1" smtClean="0"/>
              <a:t>Abdurreşid</a:t>
            </a:r>
            <a:r>
              <a:rPr lang="tr-TR" sz="2100" b="1" dirty="0" smtClean="0"/>
              <a:t>, </a:t>
            </a:r>
            <a:r>
              <a:rPr lang="tr-TR" sz="2100" b="1" dirty="0" err="1" smtClean="0"/>
              <a:t>Ferruhzâd</a:t>
            </a:r>
            <a:r>
              <a:rPr lang="tr-TR" sz="2100" b="1" dirty="0" smtClean="0"/>
              <a:t>, II. </a:t>
            </a:r>
            <a:r>
              <a:rPr lang="tr-TR" sz="2100" b="1" dirty="0" err="1" smtClean="0"/>
              <a:t>Mesud</a:t>
            </a:r>
            <a:r>
              <a:rPr lang="tr-TR" sz="2100" b="1" dirty="0" smtClean="0"/>
              <a:t>, Ali, </a:t>
            </a:r>
            <a:r>
              <a:rPr lang="tr-TR" sz="2100" b="1" dirty="0" err="1" smtClean="0"/>
              <a:t>Abdürreşid</a:t>
            </a:r>
            <a:r>
              <a:rPr lang="tr-TR" sz="2100" dirty="0" smtClean="0"/>
              <a:t> ve diğer hükümdarlar devleti yıkılış sürecinden kurtaramamışlardır. Son hükümdar </a:t>
            </a:r>
            <a:r>
              <a:rPr lang="tr-TR" sz="2100" b="1" dirty="0" err="1" smtClean="0"/>
              <a:t>Hüsrev</a:t>
            </a:r>
            <a:r>
              <a:rPr lang="tr-TR" sz="2100" dirty="0" smtClean="0"/>
              <a:t> Melik devletini </a:t>
            </a:r>
            <a:r>
              <a:rPr lang="tr-TR" sz="2100" i="1" dirty="0" err="1" smtClean="0"/>
              <a:t>Gurlulara</a:t>
            </a:r>
            <a:r>
              <a:rPr lang="tr-TR" sz="2100" dirty="0" smtClean="0"/>
              <a:t> karşı koruyamamış ve 1186 yılında </a:t>
            </a:r>
            <a:r>
              <a:rPr lang="tr-TR" sz="2100" dirty="0" err="1" smtClean="0"/>
              <a:t>Gazneli</a:t>
            </a:r>
            <a:r>
              <a:rPr lang="tr-TR" sz="2100" dirty="0" smtClean="0"/>
              <a:t> Devleti son bulmuştur.</a:t>
            </a:r>
            <a:endParaRPr lang="tr-TR" sz="2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lgn="ctr"/>
            <a:r>
              <a:rPr lang="tr-TR" dirty="0" smtClean="0"/>
              <a:t>GAZNELİLERDE TEŞKİLÂT, KÜLTÜR VE MEDENİYET</a:t>
            </a:r>
            <a:endParaRPr lang="tr-TR" dirty="0"/>
          </a:p>
        </p:txBody>
      </p:sp>
      <p:sp>
        <p:nvSpPr>
          <p:cNvPr id="3" name="2 İçerik Yer Tutucusu"/>
          <p:cNvSpPr>
            <a:spLocks noGrp="1"/>
          </p:cNvSpPr>
          <p:nvPr>
            <p:ph sz="quarter" idx="1"/>
          </p:nvPr>
        </p:nvSpPr>
        <p:spPr/>
        <p:txBody>
          <a:bodyPr>
            <a:normAutofit fontScale="85000" lnSpcReduction="20000"/>
          </a:bodyPr>
          <a:lstStyle/>
          <a:p>
            <a:r>
              <a:rPr lang="tr-TR" dirty="0" smtClean="0"/>
              <a:t>Asya’nın çok önemli bir bölgesinde hüküm süren </a:t>
            </a:r>
            <a:r>
              <a:rPr lang="tr-TR" dirty="0" err="1" smtClean="0"/>
              <a:t>Gazneliler</a:t>
            </a:r>
            <a:r>
              <a:rPr lang="tr-TR" dirty="0" smtClean="0"/>
              <a:t>, dünya ve İslâm tarihi içinde önemli bir yere sahiptirler. </a:t>
            </a:r>
            <a:r>
              <a:rPr lang="tr-TR" dirty="0" err="1" smtClean="0"/>
              <a:t>Gazneliler</a:t>
            </a:r>
            <a:r>
              <a:rPr lang="tr-TR" dirty="0" smtClean="0"/>
              <a:t>, Hindistan’da İslâmiyet’in yayılıp kökleşmesinde önemli bir rol oynamışlar, yaşadıkları dönemin bir kısmında Türk-İslâm dünyasının lideri de olmuşlardır. </a:t>
            </a:r>
            <a:r>
              <a:rPr lang="tr-TR" dirty="0" err="1" smtClean="0"/>
              <a:t>Gazneliler</a:t>
            </a:r>
            <a:r>
              <a:rPr lang="tr-TR" dirty="0" smtClean="0"/>
              <a:t> Hindistan’da daha sonraki dönemlerde kurulacak olan Türk-İslâm devletlerinin de temellerini atmışlardır. Bunlar yanında Türk kültürünün ve İslâm medeniyetinin gelişmesine tartışılmaz katkıları olmuştur.</a:t>
            </a:r>
          </a:p>
          <a:p>
            <a:r>
              <a:rPr lang="tr-TR" dirty="0" err="1" smtClean="0"/>
              <a:t>Sâmânî</a:t>
            </a:r>
            <a:r>
              <a:rPr lang="tr-TR" dirty="0" smtClean="0"/>
              <a:t> örneğindeki devlet teşkilâtında hem Arap, hem İran ve hem de Türk kurumlarının sentezi görülmektedir. Devletin başında Emir veya Sultan bulunur, </a:t>
            </a:r>
            <a:r>
              <a:rPr lang="tr-TR" dirty="0" err="1" smtClean="0"/>
              <a:t>Hâce</a:t>
            </a:r>
            <a:r>
              <a:rPr lang="tr-TR" dirty="0" smtClean="0"/>
              <a:t>-i </a:t>
            </a:r>
            <a:r>
              <a:rPr lang="tr-TR" dirty="0" err="1" smtClean="0"/>
              <a:t>Buzurg</a:t>
            </a:r>
            <a:r>
              <a:rPr lang="tr-TR" dirty="0" smtClean="0"/>
              <a:t> ikinci yetkili olarak yerini alırdı. </a:t>
            </a:r>
          </a:p>
          <a:p>
            <a:r>
              <a:rPr lang="tr-TR" dirty="0" smtClean="0"/>
              <a:t>Saray teşkilâtı o dönemdeki diğer Müslüman Türk devletlerine benzemektedir. </a:t>
            </a:r>
            <a:r>
              <a:rPr lang="tr-TR" dirty="0" err="1" smtClean="0"/>
              <a:t>Gazneli</a:t>
            </a:r>
            <a:r>
              <a:rPr lang="tr-TR" dirty="0" smtClean="0"/>
              <a:t>, </a:t>
            </a:r>
            <a:r>
              <a:rPr lang="tr-TR" dirty="0" err="1" smtClean="0"/>
              <a:t>Karahanlı</a:t>
            </a:r>
            <a:r>
              <a:rPr lang="tr-TR" dirty="0" smtClean="0"/>
              <a:t>, Selçuklu müesseselerinde </a:t>
            </a:r>
            <a:r>
              <a:rPr lang="tr-TR" dirty="0" err="1" smtClean="0"/>
              <a:t>Sâmânîler</a:t>
            </a:r>
            <a:r>
              <a:rPr lang="tr-TR" dirty="0" smtClean="0"/>
              <a:t> vasıtasıyla Abbasî etkisi </a:t>
            </a:r>
            <a:r>
              <a:rPr lang="tr-TR" dirty="0" err="1" smtClean="0"/>
              <a:t>bârizdir</a:t>
            </a:r>
            <a:r>
              <a:rPr lang="tr-TR" dirty="0" smtClean="0"/>
              <a:t>. Örneğin </a:t>
            </a:r>
            <a:r>
              <a:rPr lang="tr-TR" dirty="0" err="1" smtClean="0"/>
              <a:t>Gazneli</a:t>
            </a:r>
            <a:r>
              <a:rPr lang="tr-TR" dirty="0" smtClean="0"/>
              <a:t> sarayında </a:t>
            </a:r>
            <a:r>
              <a:rPr lang="tr-TR" i="1" dirty="0" err="1" smtClean="0"/>
              <a:t>Ağaçı</a:t>
            </a:r>
            <a:r>
              <a:rPr lang="tr-TR" i="1" dirty="0" smtClean="0"/>
              <a:t> </a:t>
            </a:r>
            <a:r>
              <a:rPr lang="tr-TR" dirty="0" smtClean="0"/>
              <a:t>(</a:t>
            </a:r>
            <a:r>
              <a:rPr lang="tr-TR" i="1" dirty="0" err="1" smtClean="0"/>
              <a:t>Hâcibü’l</a:t>
            </a:r>
            <a:r>
              <a:rPr lang="tr-TR" i="1" dirty="0" smtClean="0"/>
              <a:t>-</a:t>
            </a:r>
            <a:r>
              <a:rPr lang="tr-TR" i="1" dirty="0" err="1" smtClean="0"/>
              <a:t>Hüccâb</a:t>
            </a:r>
            <a:r>
              <a:rPr lang="tr-TR" dirty="0" smtClean="0"/>
              <a:t>), </a:t>
            </a:r>
            <a:r>
              <a:rPr lang="tr-TR" i="1" dirty="0" err="1" smtClean="0"/>
              <a:t>Candâr</a:t>
            </a:r>
            <a:r>
              <a:rPr lang="tr-TR" dirty="0" smtClean="0"/>
              <a:t>, </a:t>
            </a:r>
            <a:r>
              <a:rPr lang="tr-TR" i="1" dirty="0" smtClean="0"/>
              <a:t>Emir-i Silah</a:t>
            </a:r>
            <a:r>
              <a:rPr lang="tr-TR" dirty="0" smtClean="0"/>
              <a:t>, </a:t>
            </a:r>
            <a:r>
              <a:rPr lang="tr-TR" i="1" dirty="0" err="1" smtClean="0"/>
              <a:t>Camedâr</a:t>
            </a:r>
            <a:r>
              <a:rPr lang="tr-TR" dirty="0" smtClean="0"/>
              <a:t> gibi görevliler bulunurdu. Ayrıca </a:t>
            </a:r>
            <a:r>
              <a:rPr lang="tr-TR" dirty="0" err="1" smtClean="0"/>
              <a:t>Gaznelilerde</a:t>
            </a:r>
            <a:r>
              <a:rPr lang="tr-TR" dirty="0" smtClean="0"/>
              <a:t> daha önceki Türk kurumlarından bazıları da devam etmiştir, teşrifat memuru </a:t>
            </a:r>
            <a:r>
              <a:rPr lang="tr-TR" i="1" dirty="0" err="1" smtClean="0"/>
              <a:t>Resuldâr</a:t>
            </a:r>
            <a:r>
              <a:rPr lang="tr-TR" dirty="0" smtClean="0"/>
              <a:t> gibi.</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err="1" smtClean="0"/>
              <a:t>Gıyaseddin</a:t>
            </a:r>
            <a:r>
              <a:rPr lang="tr-TR" dirty="0" smtClean="0"/>
              <a:t> Muhammed Camii’ olduğu tahmin edilen Cami yanında bulunan minare. (XII-XIII. </a:t>
            </a:r>
            <a:r>
              <a:rPr lang="tr-TR" smtClean="0"/>
              <a:t>yüzyılda yapıldığı düşünülmektedir.)</a:t>
            </a:r>
            <a:endParaRPr lang="tr-TR"/>
          </a:p>
        </p:txBody>
      </p:sp>
      <p:pic>
        <p:nvPicPr>
          <p:cNvPr id="4" name="3 Resim" descr="http://www.jayhon.com/turkce/wp-content/uploads/2012/05/mn.jpg"/>
          <p:cNvPicPr/>
          <p:nvPr/>
        </p:nvPicPr>
        <p:blipFill>
          <a:blip r:embed="rId2" cstate="print"/>
          <a:srcRect/>
          <a:stretch>
            <a:fillRect/>
          </a:stretch>
        </p:blipFill>
        <p:spPr bwMode="auto">
          <a:xfrm>
            <a:off x="5724128" y="2204864"/>
            <a:ext cx="3219450" cy="4448175"/>
          </a:xfrm>
          <a:prstGeom prst="rect">
            <a:avLst/>
          </a:prstGeom>
          <a:noFill/>
          <a:ln w="9525">
            <a:noFill/>
            <a:miter lim="800000"/>
            <a:headEnd/>
            <a:tailEnd/>
          </a:ln>
        </p:spPr>
      </p:pic>
      <p:pic>
        <p:nvPicPr>
          <p:cNvPr id="7170" name="Picture 2" descr="http://resim.cokbilgi.com/yazi/kervansaray.jpg"/>
          <p:cNvPicPr>
            <a:picLocks noChangeAspect="1" noChangeArrowheads="1"/>
          </p:cNvPicPr>
          <p:nvPr/>
        </p:nvPicPr>
        <p:blipFill>
          <a:blip r:embed="rId3" cstate="print"/>
          <a:srcRect/>
          <a:stretch>
            <a:fillRect/>
          </a:stretch>
        </p:blipFill>
        <p:spPr bwMode="auto">
          <a:xfrm>
            <a:off x="611560" y="3717032"/>
            <a:ext cx="2381250" cy="1790701"/>
          </a:xfrm>
          <a:prstGeom prst="rect">
            <a:avLst/>
          </a:prstGeom>
          <a:noFill/>
        </p:spPr>
      </p:pic>
      <p:pic>
        <p:nvPicPr>
          <p:cNvPr id="7172" name="Picture 4" descr="http://www.yapi.com.tr/Uploads/HaberMedya/2007/haber/53558-480x268.jpg"/>
          <p:cNvPicPr>
            <a:picLocks noChangeAspect="1" noChangeArrowheads="1"/>
          </p:cNvPicPr>
          <p:nvPr/>
        </p:nvPicPr>
        <p:blipFill>
          <a:blip r:embed="rId4" cstate="print"/>
          <a:srcRect/>
          <a:stretch>
            <a:fillRect/>
          </a:stretch>
        </p:blipFill>
        <p:spPr bwMode="auto">
          <a:xfrm>
            <a:off x="3995936" y="4221088"/>
            <a:ext cx="1905000" cy="1524001"/>
          </a:xfrm>
          <a:prstGeom prst="rect">
            <a:avLst/>
          </a:prstGeom>
          <a:noFill/>
        </p:spPr>
      </p:pic>
      <p:sp>
        <p:nvSpPr>
          <p:cNvPr id="7" name="6 Dikdörtgen"/>
          <p:cNvSpPr/>
          <p:nvPr/>
        </p:nvSpPr>
        <p:spPr>
          <a:xfrm>
            <a:off x="4283968" y="5805264"/>
            <a:ext cx="1223605" cy="369332"/>
          </a:xfrm>
          <a:prstGeom prst="rect">
            <a:avLst/>
          </a:prstGeom>
        </p:spPr>
        <p:txBody>
          <a:bodyPr wrap="square">
            <a:spAutoFit/>
          </a:bodyPr>
          <a:lstStyle/>
          <a:p>
            <a:r>
              <a:rPr lang="tr-TR" dirty="0" err="1" smtClean="0"/>
              <a:t>Jam</a:t>
            </a:r>
            <a:r>
              <a:rPr lang="tr-TR" dirty="0" smtClean="0"/>
              <a:t> Minare</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727</TotalTime>
  <Words>609</Words>
  <Application>Microsoft Office PowerPoint</Application>
  <PresentationFormat>Ekran Gösterisi (4:3)</PresentationFormat>
  <Paragraphs>39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Kaynak</vt:lpstr>
      <vt:lpstr>GAZNELİLER (963-1186)  </vt:lpstr>
      <vt:lpstr>GAZNELİLER </vt:lpstr>
      <vt:lpstr>Gazneliler kısaca</vt:lpstr>
      <vt:lpstr>GAZNELİLERİN SİYASÎ TARİHİ</vt:lpstr>
      <vt:lpstr>Sultan Mahmud ve Hint Seferleri</vt:lpstr>
      <vt:lpstr>GAZNELİLERİN ZAYIFLAMASI VE YIKILIŞI</vt:lpstr>
      <vt:lpstr>GAZNELİLERDE TEŞKİLÂT, KÜLTÜR VE MEDENİYET</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GAZNELİLER  </dc:title>
  <dc:creator>halide</dc:creator>
  <cp:lastModifiedBy>user</cp:lastModifiedBy>
  <cp:revision>68</cp:revision>
  <dcterms:created xsi:type="dcterms:W3CDTF">2012-09-26T08:52:15Z</dcterms:created>
  <dcterms:modified xsi:type="dcterms:W3CDTF">2018-02-05T15:48:43Z</dcterms:modified>
</cp:coreProperties>
</file>