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304" r:id="rId3"/>
    <p:sldId id="337" r:id="rId4"/>
    <p:sldId id="338" r:id="rId5"/>
    <p:sldId id="339" r:id="rId6"/>
    <p:sldId id="340" r:id="rId7"/>
    <p:sldId id="341" r:id="rId8"/>
    <p:sldId id="342" r:id="rId9"/>
    <p:sldId id="343" r:id="rId10"/>
    <p:sldId id="344" r:id="rId11"/>
    <p:sldId id="345" r:id="rId12"/>
    <p:sldId id="346" r:id="rId13"/>
    <p:sldId id="347" r:id="rId14"/>
    <p:sldId id="266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345" autoAdjust="0"/>
    <p:restoredTop sz="94660"/>
  </p:normalViewPr>
  <p:slideViewPr>
    <p:cSldViewPr snapToGrid="0">
      <p:cViewPr varScale="1">
        <p:scale>
          <a:sx n="87" d="100"/>
          <a:sy n="87" d="100"/>
        </p:scale>
        <p:origin x="1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871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3606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52709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547913" y="1299507"/>
            <a:ext cx="105156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547913" y="370118"/>
            <a:ext cx="105156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625791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3086785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09" y="381000"/>
            <a:ext cx="9832360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22809" y="1981204"/>
            <a:ext cx="9832360" cy="41878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D7305B69-F4B6-46CD-AF62-FD4ECA08B47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7" name="Düz Bağlayıcı 6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328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7040B08B-C352-47BE-9B06-0A188FAADA31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454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522811" y="381000"/>
            <a:ext cx="9832359" cy="1219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tıklayın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88556" y="1984248"/>
            <a:ext cx="4801851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553319" y="1984248"/>
            <a:ext cx="4801852" cy="418795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tr-TR" dirty="0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230157" y="6400800"/>
            <a:ext cx="1549063" cy="276228"/>
          </a:xfrm>
          <a:prstGeom prst="rect">
            <a:avLst/>
          </a:prstGeom>
        </p:spPr>
        <p:txBody>
          <a:bodyPr/>
          <a:lstStyle/>
          <a:p>
            <a:fld id="{20538472-C768-438E-A504-E09C6DD853BD}" type="datetime1">
              <a:rPr lang="tr-TR">
                <a:solidFill>
                  <a:prstClr val="black"/>
                </a:solidFill>
              </a:rPr>
              <a:pPr/>
              <a:t>27.2.2020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1522812" y="6400800"/>
            <a:ext cx="5956385" cy="276228"/>
          </a:xfrm>
          <a:prstGeom prst="rect">
            <a:avLst/>
          </a:prstGeom>
        </p:spPr>
        <p:txBody>
          <a:bodyPr/>
          <a:lstStyle/>
          <a:p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0288091" y="6400800"/>
            <a:ext cx="1067080" cy="276228"/>
          </a:xfrm>
          <a:prstGeom prst="rect">
            <a:avLst/>
          </a:prstGeom>
        </p:spPr>
        <p:txBody>
          <a:bodyPr/>
          <a:lstStyle/>
          <a:p>
            <a:fld id="{2A013F82-EE5E-44EE-A61D-E31C6657F26F}" type="slidenum">
              <a:rPr lang="tr-TR">
                <a:solidFill>
                  <a:prstClr val="black"/>
                </a:solidFill>
              </a:rPr>
              <a:pPr/>
              <a:t>‹#›</a:t>
            </a:fld>
            <a:endParaRPr lang="tr-TR" dirty="0">
              <a:solidFill>
                <a:prstClr val="black"/>
              </a:solidFill>
            </a:endParaRPr>
          </a:p>
        </p:txBody>
      </p:sp>
      <p:cxnSp>
        <p:nvCxnSpPr>
          <p:cNvPr id="8" name="Düz Bağlayıcı 7"/>
          <p:cNvCxnSpPr/>
          <p:nvPr/>
        </p:nvCxnSpPr>
        <p:spPr>
          <a:xfrm>
            <a:off x="1659368" y="1709058"/>
            <a:ext cx="9619581" cy="0"/>
          </a:xfrm>
          <a:prstGeom prst="line">
            <a:avLst/>
          </a:prstGeom>
          <a:ln w="12700">
            <a:solidFill>
              <a:schemeClr val="accent1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124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871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4920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6218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902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268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1964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017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758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3C1ED-4BAF-48E3-8A77-0F79AE13E1D3}" type="datetimeFigureOut">
              <a:rPr lang="tr-TR" smtClean="0"/>
              <a:t>27.2.2020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9C1B0-BA33-40BC-8CA7-4B7506848D8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487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"/>
            <a:ext cx="12192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4998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45908" y="1872868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aşamada mal Pazar yeni sunulduğu için bir takım eksikliklerin, kusurların olması durumunda işletme hemen gerekli önlemleri alır.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Fiyatlama stratejisi, malın pazarda tutunabilmesini sağlayacak, artan rekabete karşı pazar payını koruyacak ve kar sağlayacak özelliklerde olmalıdır.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İki stratejiden bahsedebiliriz;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Pazarın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kaymağını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alma,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Pazara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girme</a:t>
            </a:r>
          </a:p>
        </p:txBody>
      </p:sp>
    </p:spTree>
    <p:extLst>
      <p:ext uri="{BB962C8B-B14F-4D97-AF65-F5344CB8AC3E}">
        <p14:creationId xmlns:p14="http://schemas.microsoft.com/office/powerpoint/2010/main" val="2976460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 ve Marka Stratejileri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10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11007" y="128897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 kullanmanın üreticilere yararları</a:t>
            </a:r>
            <a:r>
              <a:rPr lang="tr-T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Marka,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ve hizmetlerin kimliğini belirleyen, diğer rakip mallardan ayırt eden bir isim, simge, şekil veya bunların bileşimine verilen addır.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Yararları;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Siparişlerin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işlenmesinde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sağlıklı bir düzen oluşturulur,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Yasal yollardan malın çeşitli özellikleri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korunur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Talep oluşturmada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büyük katkılar sağlar,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 ile mala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bağlılık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oluşturulur,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Tanınmış marka ile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malların sürümü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daha da kolaylaşır,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Karlı bir </a:t>
            </a: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hedef pazar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oluşturulmasına imkan sağlar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Tutundurma </a:t>
            </a: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çabalarına destek sağlar. </a:t>
            </a:r>
          </a:p>
        </p:txBody>
      </p:sp>
    </p:spTree>
    <p:extLst>
      <p:ext uri="{BB962C8B-B14F-4D97-AF65-F5344CB8AC3E}">
        <p14:creationId xmlns:p14="http://schemas.microsoft.com/office/powerpoint/2010/main" val="1547531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 ve Marka Stratejileri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11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11007" y="128897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Marka kullanmanın işletmelere yararları</a:t>
            </a:r>
            <a:r>
              <a:rPr lang="tr-TR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yapan mağazanın kolay tanınmasını sağlar,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Aracı kurumlar, pazarlama çabalarını kolay denetler,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Marka, işletmenin özel bir fiyat belirlemesine imkan verir.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4892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 ve Marka Stratejileri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11007" y="128897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Marka kullanmanın tüketicilere yararları</a:t>
            </a:r>
            <a:r>
              <a:rPr lang="tr-TR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Marka, tüketicinin malı kolaylıkla tanımasını sağlar,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Kalite açısından güvence verir,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 hakkında tüketiciye bilgi sağlar,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Tüketicinin korunmasını sağlar.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941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71413" y="467038"/>
            <a:ext cx="7374270" cy="599728"/>
          </a:xfrm>
        </p:spPr>
        <p:txBody>
          <a:bodyPr>
            <a:normAutofit/>
          </a:bodyPr>
          <a:lstStyle/>
          <a:p>
            <a:pPr algn="ctr"/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13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018068" y="1408182"/>
            <a:ext cx="8270023" cy="4351338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r>
              <a:rPr lang="tr-TR" sz="1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</a:t>
            </a:r>
          </a:p>
        </p:txBody>
      </p:sp>
      <p:sp>
        <p:nvSpPr>
          <p:cNvPr id="12" name="İçerik Yer Tutucusu 2">
            <a:extLst>
              <a:ext uri="{FF2B5EF4-FFF2-40B4-BE49-F238E27FC236}">
                <a16:creationId xmlns:a16="http://schemas.microsoft.com/office/drawing/2014/main" xmlns="" id="{841BE76F-8D30-4BBE-8A5C-0A1424934755}"/>
              </a:ext>
            </a:extLst>
          </p:cNvPr>
          <p:cNvSpPr txBox="1">
            <a:spLocks/>
          </p:cNvSpPr>
          <p:nvPr/>
        </p:nvSpPr>
        <p:spPr>
          <a:xfrm>
            <a:off x="1237136" y="1662988"/>
            <a:ext cx="10118035" cy="3841726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Makro Pazarlama, 2. Baskı. Birol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N.Figen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Ersoy, Birlik Ofset, Eskişehir, 2000.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Jim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Blythe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(Türkçesi: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Yavuz Odabaşı),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Prentice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Bilim-Teknik Kitabevi, Eskişehir, 2001.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İlkeleri, Türkiye Uygulamaları: Global Yönetimsel Yaklaşım, Ömer Baybars Tek, Beta, İstanbul, 1999.</a:t>
            </a:r>
          </a:p>
          <a:p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Yönetimi,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B.Tenekecioğlu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F.Esoy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Birlik Ofset, Eskişehir,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Philip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Kotler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(Çeviri: Nejat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Muallimoğlu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Milenyum Baskısı, Beta Yayın Dağıtım A.Ş, İstanbul, 2000.</a:t>
            </a:r>
          </a:p>
          <a:p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Pazarlama-İlkeler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Yönetim, Cemal Yükselen, Detay Yayıncılık Ankara, 2001.</a:t>
            </a:r>
          </a:p>
        </p:txBody>
      </p:sp>
    </p:spTree>
    <p:extLst>
      <p:ext uri="{BB962C8B-B14F-4D97-AF65-F5344CB8AC3E}">
        <p14:creationId xmlns:p14="http://schemas.microsoft.com/office/powerpoint/2010/main" val="374758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2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Pazarın </a:t>
            </a:r>
            <a:r>
              <a:rPr lang="tr-T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kaymağını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alma,</a:t>
            </a:r>
          </a:p>
          <a:p>
            <a:pPr marL="0" lv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esnekliği düşük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olmalıdır,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fiyattan almayı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kabul eden tüketici kitlesi olmalıdır,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Malın, emsallerine göre önemli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farkları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bulunmalıdır.</a:t>
            </a:r>
          </a:p>
        </p:txBody>
      </p:sp>
    </p:spTree>
    <p:extLst>
      <p:ext uri="{BB962C8B-B14F-4D97-AF65-F5344CB8AC3E}">
        <p14:creationId xmlns:p14="http://schemas.microsoft.com/office/powerpoint/2010/main" val="294570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3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Pazara girme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esnekliği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olmalıdır,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Pazara girişten kısa bir süre sonra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rekabetin başlama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olasılığı yüksektir,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satışlar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toplu üretimin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avantajlarından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yararlanılmak istenir.</a:t>
            </a:r>
          </a:p>
        </p:txBody>
      </p:sp>
    </p:spTree>
    <p:extLst>
      <p:ext uri="{BB962C8B-B14F-4D97-AF65-F5344CB8AC3E}">
        <p14:creationId xmlns:p14="http://schemas.microsoft.com/office/powerpoint/2010/main" val="150859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80655" y="381000"/>
            <a:ext cx="8959722" cy="599728"/>
          </a:xfrm>
        </p:spPr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Giriş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4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 Pazara girme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Fiyat esnekliği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olmalıdır,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Pazara girişten kısa bir süre sonra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rekabetin başlama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olasılığı yüksektir,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Yüksek satışlar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nedeniyle toplu üretimin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avantajlarından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yararlanılmak istenir.</a:t>
            </a:r>
          </a:p>
        </p:txBody>
      </p:sp>
    </p:spTree>
    <p:extLst>
      <p:ext uri="{BB962C8B-B14F-4D97-AF65-F5344CB8AC3E}">
        <p14:creationId xmlns:p14="http://schemas.microsoft.com/office/powerpoint/2010/main" val="351064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Büyüme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5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Büyüme aşaması, işletmenin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ının ve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ının </a:t>
            </a:r>
            <a:r>
              <a:rPr lang="tr-T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hızla arttığı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dönemdir.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Yeni malı pazara sunan işletmenin elde etmekte olduğu avantajları izleyen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rakipler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malın aynısını veya benzerini üretip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hemen pazarlamaya geçerler.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Büyüme aşamasının sonlarına doğru yeni malın birçok taklidi üretilebileceğinden, bu dönemde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malın kalitesinin geliştirilmesi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yeni malın çeşitli özelliklerinde değişiklik yapılması gerekir.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Satış hacmini artırmak amacıyla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pazar bölümlerine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girilmelidir. </a:t>
            </a:r>
          </a:p>
        </p:txBody>
      </p:sp>
    </p:spTree>
    <p:extLst>
      <p:ext uri="{BB962C8B-B14F-4D97-AF65-F5344CB8AC3E}">
        <p14:creationId xmlns:p14="http://schemas.microsoft.com/office/powerpoint/2010/main" val="141664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Olgunluk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6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Pazarlarda değişiklik yapmak,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Malda değişiklik yapmak,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Pazarlama karmasında değişiklik yapmak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a) Malın fiyatı düşürülebilir,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b) Yeni dağıtım kanalları kullanılabilir,</a:t>
            </a:r>
          </a:p>
          <a:p>
            <a:pPr marL="0" indent="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c) Tutundurma çabaları artırılabilir.</a:t>
            </a:r>
          </a:p>
        </p:txBody>
      </p:sp>
    </p:spTree>
    <p:extLst>
      <p:ext uri="{BB962C8B-B14F-4D97-AF65-F5344CB8AC3E}">
        <p14:creationId xmlns:p14="http://schemas.microsoft.com/office/powerpoint/2010/main" val="427272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Düşme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7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aşamada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 hızla düşer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birçok işletme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pazarı terk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Genellikle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teknoloji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ikame mal geliştirme ve çevresel faktörlerin etkisi sonucu malın yaşamı sona erebilir.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dönemde üretim ve pazarlamayı sürdüren işletmeler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 arttırıcı unsurları ortadan kaldırarak karlarını yükseltmeye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çalışırlar.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Malı karmadan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çıkarma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kararında dağıtıma son verilir ve aracılardaki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stoklar eritilmeye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çalışılır. </a:t>
            </a:r>
          </a:p>
        </p:txBody>
      </p:sp>
    </p:spTree>
    <p:extLst>
      <p:ext uri="{BB962C8B-B14F-4D97-AF65-F5344CB8AC3E}">
        <p14:creationId xmlns:p14="http://schemas.microsoft.com/office/powerpoint/2010/main" val="1427106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Düşme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8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09465" y="2269475"/>
            <a:ext cx="9832360" cy="2655066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aşamada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satışlar hızla düşer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birçok işletme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pazarı terk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eder.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Genellikle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yeni teknoloji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ikame mal geliştirme ve çevresel faktörlerin etkisi sonucu malın yaşamı sona erebilir.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7747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311007" y="447101"/>
            <a:ext cx="9192078" cy="59972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tr-T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Düşme aşamasında izlenecek pazarlama stratejileri nelerdir…?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tr-TR" smtClean="0">
                <a:solidFill>
                  <a:prstClr val="black"/>
                </a:solidFill>
              </a:rPr>
              <a:pPr/>
              <a:t>9</a:t>
            </a:fld>
            <a:endParaRPr lang="tr-TR" dirty="0">
              <a:solidFill>
                <a:prstClr val="black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4212" y="1883885"/>
            <a:ext cx="9832360" cy="265506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 dönemde üretim ve pazarlamayı sürdüren işletmeler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maliyet arttırıcı unsurları ortadan kaldırarak karlarını yükseltmeye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çalışırlar.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Malı karmadan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çıkarma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kararında dağıtıma son verilir ve aracılardaki </a:t>
            </a:r>
            <a:r>
              <a:rPr lang="tr-TR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stoklar eritilmeye </a:t>
            </a: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çalışılır. </a:t>
            </a:r>
          </a:p>
        </p:txBody>
      </p:sp>
    </p:spTree>
    <p:extLst>
      <p:ext uri="{BB962C8B-B14F-4D97-AF65-F5344CB8AC3E}">
        <p14:creationId xmlns:p14="http://schemas.microsoft.com/office/powerpoint/2010/main" val="55053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</TotalTime>
  <Words>672</Words>
  <Application>Microsoft Office PowerPoint</Application>
  <PresentationFormat>Geniş ekran</PresentationFormat>
  <Paragraphs>113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Calibri Light</vt:lpstr>
      <vt:lpstr>Times New Roman</vt:lpstr>
      <vt:lpstr>Wingdings</vt:lpstr>
      <vt:lpstr>Office Teması</vt:lpstr>
      <vt:lpstr>h.t.</vt:lpstr>
      <vt:lpstr>Giriş aşamasında izlenecek pazarlama stratejileri nelerdir…?</vt:lpstr>
      <vt:lpstr>Giriş aşamasında izlenecek pazarlama stratejileri nelerdir…?</vt:lpstr>
      <vt:lpstr>Giriş aşamasında izlenecek pazarlama stratejileri nelerdir…?</vt:lpstr>
      <vt:lpstr>Giriş aşamasında izlenecek pazarlama stratejileri nelerdir…?</vt:lpstr>
      <vt:lpstr>Büyüme aşamasında izlenecek pazarlama stratejileri nelerdir…?</vt:lpstr>
      <vt:lpstr>Olgunluk aşamasında izlenecek pazarlama stratejileri nelerdir…?</vt:lpstr>
      <vt:lpstr>Düşme aşamasında izlenecek pazarlama stratejileri nelerdir…?</vt:lpstr>
      <vt:lpstr>Düşme aşamasında izlenecek pazarlama stratejileri nelerdir…?</vt:lpstr>
      <vt:lpstr>Düşme aşamasında izlenecek pazarlama stratejileri nelerdir…?</vt:lpstr>
      <vt:lpstr>Marka ve Marka Stratejileri</vt:lpstr>
      <vt:lpstr>Marka ve Marka Stratejileri</vt:lpstr>
      <vt:lpstr>Marka ve Marka Stratejileri</vt:lpstr>
      <vt:lpstr>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Taşınmaz</dc:creator>
  <cp:lastModifiedBy>arahmantursun@gmail.com</cp:lastModifiedBy>
  <cp:revision>33</cp:revision>
  <dcterms:created xsi:type="dcterms:W3CDTF">2020-02-26T08:47:32Z</dcterms:created>
  <dcterms:modified xsi:type="dcterms:W3CDTF">2020-02-27T15:26:39Z</dcterms:modified>
</cp:coreProperties>
</file>