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0"/>
  </p:handoutMasterIdLst>
  <p:sldIdLst>
    <p:sldId id="256" r:id="rId2"/>
    <p:sldId id="268" r:id="rId3"/>
    <p:sldId id="261" r:id="rId4"/>
    <p:sldId id="257" r:id="rId5"/>
    <p:sldId id="271" r:id="rId6"/>
    <p:sldId id="262" r:id="rId7"/>
    <p:sldId id="267" r:id="rId8"/>
    <p:sldId id="258" r:id="rId9"/>
  </p:sldIdLst>
  <p:sldSz cx="12192000" cy="6858000"/>
  <p:notesSz cx="6797675" cy="9926638"/>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C71CA785-E918-47DD-9616-63A43D8A766E}" type="datetimeFigureOut">
              <a:rPr lang="tr-TR" smtClean="0"/>
              <a:t>9.4.2018</a:t>
            </a:fld>
            <a:endParaRPr lang="tr-TR"/>
          </a:p>
        </p:txBody>
      </p:sp>
      <p:sp>
        <p:nvSpPr>
          <p:cNvPr id="4" name="Footer Placehold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DA2749B3-6D7C-4C58-8EFF-B656DBC5CC1D}" type="slidenum">
              <a:rPr lang="tr-TR" smtClean="0"/>
              <a:t>‹#›</a:t>
            </a:fld>
            <a:endParaRPr lang="tr-TR"/>
          </a:p>
        </p:txBody>
      </p:sp>
    </p:spTree>
    <p:extLst>
      <p:ext uri="{BB962C8B-B14F-4D97-AF65-F5344CB8AC3E}">
        <p14:creationId xmlns:p14="http://schemas.microsoft.com/office/powerpoint/2010/main" val="394392390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016A5741-FD75-41E4-8BEF-99A87A1C0DCA}"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15985062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016A5741-FD75-41E4-8BEF-99A87A1C0DCA}"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22220828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016A5741-FD75-41E4-8BEF-99A87A1C0DCA}"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4055492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016A5741-FD75-41E4-8BEF-99A87A1C0DCA}"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1480411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16A5741-FD75-41E4-8BEF-99A87A1C0DCA}"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1680263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016A5741-FD75-41E4-8BEF-99A87A1C0DCA}" type="datetimeFigureOut">
              <a:rPr lang="tr-TR" smtClean="0"/>
              <a:t>9.4.2018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3677221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016A5741-FD75-41E4-8BEF-99A87A1C0DCA}" type="datetimeFigureOut">
              <a:rPr lang="tr-TR" smtClean="0"/>
              <a:t>9.4.2018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3958053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016A5741-FD75-41E4-8BEF-99A87A1C0DCA}" type="datetimeFigureOut">
              <a:rPr lang="tr-TR" smtClean="0"/>
              <a:t>9.4.2018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3613306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6A5741-FD75-41E4-8BEF-99A87A1C0DCA}" type="datetimeFigureOut">
              <a:rPr lang="tr-TR" smtClean="0"/>
              <a:t>9.4.2018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1187718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6A5741-FD75-41E4-8BEF-99A87A1C0DCA}" type="datetimeFigureOut">
              <a:rPr lang="tr-TR" smtClean="0"/>
              <a:t>9.4.2018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2507156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6A5741-FD75-41E4-8BEF-99A87A1C0DCA}" type="datetimeFigureOut">
              <a:rPr lang="tr-TR" smtClean="0"/>
              <a:t>9.4.2018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3292646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6A5741-FD75-41E4-8BEF-99A87A1C0DCA}" type="datetimeFigureOut">
              <a:rPr lang="tr-TR" smtClean="0"/>
              <a:t>9.4.2018</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9ABAD8-6A65-4194-8A34-DF75246C9517}" type="slidenum">
              <a:rPr lang="tr-TR" smtClean="0"/>
              <a:t>‹#›</a:t>
            </a:fld>
            <a:endParaRPr lang="tr-TR"/>
          </a:p>
        </p:txBody>
      </p:sp>
    </p:spTree>
    <p:extLst>
      <p:ext uri="{BB962C8B-B14F-4D97-AF65-F5344CB8AC3E}">
        <p14:creationId xmlns:p14="http://schemas.microsoft.com/office/powerpoint/2010/main" val="19619181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725882" y="1700197"/>
            <a:ext cx="6096000" cy="4031873"/>
          </a:xfrm>
          <a:prstGeom prst="rect">
            <a:avLst/>
          </a:prstGeom>
        </p:spPr>
        <p:txBody>
          <a:bodyPr>
            <a:spAutoFit/>
          </a:bodyPr>
          <a:lstStyle/>
          <a:p>
            <a:endParaRPr lang="tr-TR" sz="3200" dirty="0"/>
          </a:p>
          <a:p>
            <a:r>
              <a:rPr lang="en-US" sz="3200" dirty="0" smtClean="0"/>
              <a:t>In </a:t>
            </a:r>
            <a:r>
              <a:rPr lang="en-US" sz="3200" dirty="0" smtClean="0"/>
              <a:t>pharmaceutical analysis generally 4 steps is important for the successful validation of HPLC analysis. The first step and second step can be defined as Initial System Qualification followed by Periodic Calibration. </a:t>
            </a:r>
            <a:endParaRPr lang="tr-TR" sz="3200" dirty="0"/>
          </a:p>
        </p:txBody>
      </p:sp>
    </p:spTree>
    <p:extLst>
      <p:ext uri="{BB962C8B-B14F-4D97-AF65-F5344CB8AC3E}">
        <p14:creationId xmlns:p14="http://schemas.microsoft.com/office/powerpoint/2010/main" val="2661003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967335"/>
            <a:ext cx="6096000" cy="2554545"/>
          </a:xfrm>
          <a:prstGeom prst="rect">
            <a:avLst/>
          </a:prstGeom>
        </p:spPr>
        <p:txBody>
          <a:bodyPr>
            <a:spAutoFit/>
          </a:bodyPr>
          <a:lstStyle/>
          <a:p>
            <a:r>
              <a:rPr lang="en-US" sz="3200" dirty="0"/>
              <a:t>The third step is Method Validation, where performance of the entire analytical procedure including sample preparation has been verified and justified. </a:t>
            </a:r>
            <a:endParaRPr lang="tr-TR" sz="3200" dirty="0"/>
          </a:p>
        </p:txBody>
      </p:sp>
    </p:spTree>
    <p:extLst>
      <p:ext uri="{BB962C8B-B14F-4D97-AF65-F5344CB8AC3E}">
        <p14:creationId xmlns:p14="http://schemas.microsoft.com/office/powerpoint/2010/main" val="2977229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967335"/>
            <a:ext cx="6096000" cy="3046988"/>
          </a:xfrm>
          <a:prstGeom prst="rect">
            <a:avLst/>
          </a:prstGeom>
        </p:spPr>
        <p:txBody>
          <a:bodyPr>
            <a:spAutoFit/>
          </a:bodyPr>
          <a:lstStyle/>
          <a:p>
            <a:r>
              <a:rPr lang="en-US" sz="3200" dirty="0"/>
              <a:t>The final and last step is the determination of System Suitability Testing (SST), which significantly contribute to determine the suitability of chromatographic system on a day-today basis. </a:t>
            </a:r>
            <a:endParaRPr lang="tr-TR" sz="3200" dirty="0"/>
          </a:p>
        </p:txBody>
      </p:sp>
    </p:spTree>
    <p:extLst>
      <p:ext uri="{BB962C8B-B14F-4D97-AF65-F5344CB8AC3E}">
        <p14:creationId xmlns:p14="http://schemas.microsoft.com/office/powerpoint/2010/main" val="27781528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77836" y="1616930"/>
            <a:ext cx="6096000" cy="3539430"/>
          </a:xfrm>
          <a:prstGeom prst="rect">
            <a:avLst/>
          </a:prstGeom>
        </p:spPr>
        <p:txBody>
          <a:bodyPr>
            <a:spAutoFit/>
          </a:bodyPr>
          <a:lstStyle/>
          <a:p>
            <a:endParaRPr lang="tr-TR" sz="3200" dirty="0" smtClean="0"/>
          </a:p>
          <a:p>
            <a:r>
              <a:rPr lang="en-US" sz="3200" dirty="0" smtClean="0"/>
              <a:t>According </a:t>
            </a:r>
            <a:r>
              <a:rPr lang="en-US" sz="3200" dirty="0" smtClean="0"/>
              <a:t>to the United States Pharmacopeia and the International Conference on Harmonization (ICH), SST is an essential feature of all HPLC analytical procedures. </a:t>
            </a:r>
            <a:endParaRPr lang="tr-TR" sz="3200" dirty="0"/>
          </a:p>
        </p:txBody>
      </p:sp>
    </p:spTree>
    <p:extLst>
      <p:ext uri="{BB962C8B-B14F-4D97-AF65-F5344CB8AC3E}">
        <p14:creationId xmlns:p14="http://schemas.microsoft.com/office/powerpoint/2010/main" val="12673350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967335"/>
            <a:ext cx="6096000" cy="3046988"/>
          </a:xfrm>
          <a:prstGeom prst="rect">
            <a:avLst/>
          </a:prstGeom>
        </p:spPr>
        <p:txBody>
          <a:bodyPr>
            <a:spAutoFit/>
          </a:bodyPr>
          <a:lstStyle/>
          <a:p>
            <a:r>
              <a:rPr lang="en-US" sz="3200" dirty="0"/>
              <a:t>Although USP and ICH are not the mandatory part of regulatory agencies, but their guidelines are the integral parts of the industry because of its acceptance by the FDA. </a:t>
            </a:r>
            <a:endParaRPr lang="tr-TR" sz="3200" dirty="0"/>
          </a:p>
        </p:txBody>
      </p:sp>
    </p:spTree>
    <p:extLst>
      <p:ext uri="{BB962C8B-B14F-4D97-AF65-F5344CB8AC3E}">
        <p14:creationId xmlns:p14="http://schemas.microsoft.com/office/powerpoint/2010/main" val="35152316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136339"/>
            <a:ext cx="6096000" cy="3046988"/>
          </a:xfrm>
          <a:prstGeom prst="rect">
            <a:avLst/>
          </a:prstGeom>
        </p:spPr>
        <p:txBody>
          <a:bodyPr>
            <a:spAutoFit/>
          </a:bodyPr>
          <a:lstStyle/>
          <a:p>
            <a:r>
              <a:rPr lang="en-US" sz="3200" dirty="0"/>
              <a:t>SST is based on the concept that the equipment, electronics, analytical operations, and samples to be analyzed constitute an integral system that can be evaluated as a whole. </a:t>
            </a:r>
            <a:endParaRPr lang="tr-TR" sz="3200" dirty="0"/>
          </a:p>
        </p:txBody>
      </p:sp>
    </p:spTree>
    <p:extLst>
      <p:ext uri="{BB962C8B-B14F-4D97-AF65-F5344CB8AC3E}">
        <p14:creationId xmlns:p14="http://schemas.microsoft.com/office/powerpoint/2010/main" val="678985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32364" y="806164"/>
            <a:ext cx="6096000" cy="5509200"/>
          </a:xfrm>
          <a:prstGeom prst="rect">
            <a:avLst/>
          </a:prstGeom>
        </p:spPr>
        <p:txBody>
          <a:bodyPr>
            <a:spAutoFit/>
          </a:bodyPr>
          <a:lstStyle/>
          <a:p>
            <a:r>
              <a:rPr lang="en-US" sz="3200" dirty="0"/>
              <a:t>The chromatographic systems used for most pharmaceutical analyses such as assays of the active ingredients, impurity determinations, and dissolution testing (measuring the dissolution rate for a particular form of dosage) must pass a set of predefined acceptance criteria (SST limits) before sample analysis can commence</a:t>
            </a:r>
            <a:r>
              <a:rPr lang="tr-TR" sz="3200" dirty="0"/>
              <a:t>.</a:t>
            </a:r>
            <a:endParaRPr lang="tr-TR" sz="3200" dirty="0"/>
          </a:p>
        </p:txBody>
      </p:sp>
    </p:spTree>
    <p:extLst>
      <p:ext uri="{BB962C8B-B14F-4D97-AF65-F5344CB8AC3E}">
        <p14:creationId xmlns:p14="http://schemas.microsoft.com/office/powerpoint/2010/main" val="18848664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1443841"/>
            <a:ext cx="6096000" cy="5016758"/>
          </a:xfrm>
          <a:prstGeom prst="rect">
            <a:avLst/>
          </a:prstGeom>
        </p:spPr>
        <p:txBody>
          <a:bodyPr>
            <a:spAutoFit/>
          </a:bodyPr>
          <a:lstStyle/>
          <a:p>
            <a:endParaRPr lang="tr-TR" sz="3200" dirty="0" smtClean="0"/>
          </a:p>
          <a:p>
            <a:r>
              <a:rPr lang="en-US" sz="3200" dirty="0" smtClean="0"/>
              <a:t>USP and ICH guidelines have specially emphasize on the use of SST to satisfy the latest regulatory requirements. One of the most important facts about the SST is that it should be performed not only before the experiment but also at different time interval throughout the all HPLC assays. </a:t>
            </a:r>
            <a:endParaRPr lang="tr-TR" sz="3200" dirty="0"/>
          </a:p>
        </p:txBody>
      </p:sp>
    </p:spTree>
    <p:extLst>
      <p:ext uri="{BB962C8B-B14F-4D97-AF65-F5344CB8AC3E}">
        <p14:creationId xmlns:p14="http://schemas.microsoft.com/office/powerpoint/2010/main" val="15643304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TotalTime>
  <Words>279</Words>
  <Application>Microsoft Office PowerPoint</Application>
  <PresentationFormat>Widescreen</PresentationFormat>
  <Paragraphs>11</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kullanicii</dc:creator>
  <cp:lastModifiedBy>kullanicii</cp:lastModifiedBy>
  <cp:revision>7</cp:revision>
  <cp:lastPrinted>2018-04-05T06:07:13Z</cp:lastPrinted>
  <dcterms:created xsi:type="dcterms:W3CDTF">2018-03-19T08:00:07Z</dcterms:created>
  <dcterms:modified xsi:type="dcterms:W3CDTF">2018-04-09T10:51:36Z</dcterms:modified>
</cp:coreProperties>
</file>