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1357242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26083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2AA87D-3D0D-44D9-9040-D440A814312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4368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279506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2AA87D-3D0D-44D9-9040-D440A814312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0894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229915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1471073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183436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344196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C08AC3F-9F45-49AF-8705-E06330E273D6}"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308646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579986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C08AC3F-9F45-49AF-8705-E06330E273D6}"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2299370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C08AC3F-9F45-49AF-8705-E06330E273D6}"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2880103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08AC3F-9F45-49AF-8705-E06330E273D6}"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150329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3305641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C08AC3F-9F45-49AF-8705-E06330E273D6}"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2AA87D-3D0D-44D9-9040-D440A8143126}" type="slidenum">
              <a:rPr lang="en-US" smtClean="0"/>
              <a:t>‹#›</a:t>
            </a:fld>
            <a:endParaRPr lang="en-US"/>
          </a:p>
        </p:txBody>
      </p:sp>
    </p:spTree>
    <p:extLst>
      <p:ext uri="{BB962C8B-B14F-4D97-AF65-F5344CB8AC3E}">
        <p14:creationId xmlns:p14="http://schemas.microsoft.com/office/powerpoint/2010/main" val="1780860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C08AC3F-9F45-49AF-8705-E06330E273D6}" type="datetimeFigureOut">
              <a:rPr lang="en-US" smtClean="0"/>
              <a:t>3/26/2021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C2AA87D-3D0D-44D9-9040-D440A8143126}" type="slidenum">
              <a:rPr lang="en-US" smtClean="0"/>
              <a:t>‹#›</a:t>
            </a:fld>
            <a:endParaRPr lang="en-US"/>
          </a:p>
        </p:txBody>
      </p:sp>
    </p:spTree>
    <p:extLst>
      <p:ext uri="{BB962C8B-B14F-4D97-AF65-F5344CB8AC3E}">
        <p14:creationId xmlns:p14="http://schemas.microsoft.com/office/powerpoint/2010/main" val="16574293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582FA9-7A3A-9C45-867E-1A7EAD8F6FD5}"/>
              </a:ext>
            </a:extLst>
          </p:cNvPr>
          <p:cNvSpPr>
            <a:spLocks noGrp="1"/>
          </p:cNvSpPr>
          <p:nvPr>
            <p:ph type="ctrTitle"/>
          </p:nvPr>
        </p:nvSpPr>
        <p:spPr/>
        <p:txBody>
          <a:bodyPr/>
          <a:lstStyle/>
          <a:p>
            <a:r>
              <a:rPr lang="tr-TR" dirty="0"/>
              <a:t>Miras Hukuku</a:t>
            </a:r>
          </a:p>
        </p:txBody>
      </p:sp>
      <p:sp>
        <p:nvSpPr>
          <p:cNvPr id="3" name="Alt Başlık 2">
            <a:extLst>
              <a:ext uri="{FF2B5EF4-FFF2-40B4-BE49-F238E27FC236}">
                <a16:creationId xmlns:a16="http://schemas.microsoft.com/office/drawing/2014/main" id="{7EA22BD0-4F3D-D04B-9958-B0D7D773D5E6}"/>
              </a:ext>
            </a:extLst>
          </p:cNvPr>
          <p:cNvSpPr>
            <a:spLocks noGrp="1"/>
          </p:cNvSpPr>
          <p:nvPr>
            <p:ph type="subTitle" idx="1"/>
          </p:nvPr>
        </p:nvSpPr>
        <p:spPr/>
        <p:txBody>
          <a:bodyPr/>
          <a:lstStyle/>
          <a:p>
            <a:r>
              <a:rPr lang="tr-TR" smtClean="0"/>
              <a:t>Mirasın </a:t>
            </a:r>
            <a:r>
              <a:rPr lang="tr-TR" smtClean="0"/>
              <a:t>Reddi - I</a:t>
            </a:r>
            <a:endParaRPr lang="tr-TR" dirty="0"/>
          </a:p>
        </p:txBody>
      </p:sp>
    </p:spTree>
    <p:extLst>
      <p:ext uri="{BB962C8B-B14F-4D97-AF65-F5344CB8AC3E}">
        <p14:creationId xmlns:p14="http://schemas.microsoft.com/office/powerpoint/2010/main" val="4087154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42337C-FC6E-694F-8BC3-C96D4C424E98}"/>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450C8DBE-9360-5A48-BFD4-CA4692C6F76D}"/>
              </a:ext>
            </a:extLst>
          </p:cNvPr>
          <p:cNvSpPr>
            <a:spLocks noGrp="1"/>
          </p:cNvSpPr>
          <p:nvPr>
            <p:ph idx="1"/>
          </p:nvPr>
        </p:nvSpPr>
        <p:spPr/>
        <p:txBody>
          <a:bodyPr/>
          <a:lstStyle/>
          <a:p>
            <a:r>
              <a:rPr lang="tr-TR" dirty="0"/>
              <a:t>TMK 605-618 arasında düzenlenmiştir.</a:t>
            </a:r>
          </a:p>
          <a:p>
            <a:r>
              <a:rPr lang="tr-TR" dirty="0"/>
              <a:t>Mirasçılık sıfatına sahip olan yasal/atanmış mirasçıların mirası reddetme hakkı söz konusudur. Mirasın reddi bozucu yenilik doğuran hakkın kullanılması anlamına gelmektedir. Tek taraflı irade beyanı ile kullanılır, mirasın kabul edilmediğine ilişkin bir açıklamadır. Açık/örtülü irade beyanı şeklinde yapılabilir. </a:t>
            </a:r>
          </a:p>
          <a:p>
            <a:r>
              <a:rPr lang="tr-TR" dirty="0"/>
              <a:t>Hükmi ret, ödemeden aczi açıkça belli ya da resmen tespit edilmiş ise terekenin, böyle durumlardaki mirasın reddedilmiş sayılmasıdır. </a:t>
            </a:r>
          </a:p>
        </p:txBody>
      </p:sp>
    </p:spTree>
    <p:extLst>
      <p:ext uri="{BB962C8B-B14F-4D97-AF65-F5344CB8AC3E}">
        <p14:creationId xmlns:p14="http://schemas.microsoft.com/office/powerpoint/2010/main" val="734323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322A61-8A61-0347-95EC-E1DC091FC6E1}"/>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02752F5A-95F1-3745-A692-00191B41D22E}"/>
              </a:ext>
            </a:extLst>
          </p:cNvPr>
          <p:cNvSpPr>
            <a:spLocks noGrp="1"/>
          </p:cNvSpPr>
          <p:nvPr>
            <p:ph idx="1"/>
          </p:nvPr>
        </p:nvSpPr>
        <p:spPr/>
        <p:txBody>
          <a:bodyPr/>
          <a:lstStyle/>
          <a:p>
            <a:r>
              <a:rPr lang="tr-TR" dirty="0"/>
              <a:t>Hükmi redde ilişkin olarak, bir ret  karinesinin olduğu kabul edilmektedir. Bu karineye rağmen mirası kabul etmeyi elbette bir mirasçı isteyebilir.</a:t>
            </a:r>
          </a:p>
          <a:p>
            <a:r>
              <a:rPr lang="tr-TR" dirty="0"/>
              <a:t>Kabul için herhangi bir süre öngörülmüş değildir, hakim hükmi reddi tespit ettiği takdirde buna bir sonuç doğar.</a:t>
            </a:r>
          </a:p>
        </p:txBody>
      </p:sp>
    </p:spTree>
    <p:extLst>
      <p:ext uri="{BB962C8B-B14F-4D97-AF65-F5344CB8AC3E}">
        <p14:creationId xmlns:p14="http://schemas.microsoft.com/office/powerpoint/2010/main" val="347737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1A2FBF9-1B3E-4A40-9B40-E656923C3BF4}"/>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23E6CFFB-3AAC-7248-8310-74980DACCF02}"/>
              </a:ext>
            </a:extLst>
          </p:cNvPr>
          <p:cNvSpPr>
            <a:spLocks noGrp="1"/>
          </p:cNvSpPr>
          <p:nvPr>
            <p:ph idx="1"/>
          </p:nvPr>
        </p:nvSpPr>
        <p:spPr/>
        <p:txBody>
          <a:bodyPr/>
          <a:lstStyle/>
          <a:p>
            <a:r>
              <a:rPr lang="tr-TR" dirty="0"/>
              <a:t>Mirasçılar ret hakkını kullanabilirler. Yazılı/sözlü olarak, bu iradenin </a:t>
            </a:r>
            <a:r>
              <a:rPr lang="tr-TR" dirty="0" err="1"/>
              <a:t>mirasbırakanın</a:t>
            </a:r>
            <a:r>
              <a:rPr lang="tr-TR" dirty="0"/>
              <a:t> son yerleşim yerindeki sulh hukuk hakimine 3 ay içinde bildirilmesi gerekir. TMK m. 606’da bu durum şu şekilde düzenlenmiştir: «Miras, üç ay içinde </a:t>
            </a:r>
            <a:r>
              <a:rPr lang="tr-TR" dirty="0" err="1"/>
              <a:t>reddolunabilir</a:t>
            </a:r>
            <a:r>
              <a:rPr lang="tr-TR" dirty="0"/>
              <a:t>. Bu süre, </a:t>
            </a:r>
            <a:r>
              <a:rPr lang="tr-TR" u="sng" dirty="0"/>
              <a:t>yasal mirasçılar için mirasçı olduklarını daha sonra öğrendikleri ispat edilmedikçe </a:t>
            </a:r>
            <a:r>
              <a:rPr lang="tr-TR" u="sng" dirty="0" err="1"/>
              <a:t>mirasbırakanın</a:t>
            </a:r>
            <a:r>
              <a:rPr lang="tr-TR" u="sng" dirty="0"/>
              <a:t> ölümünü öğrendikleri; vasiyetname ile atanmış mirasçılar için </a:t>
            </a:r>
            <a:r>
              <a:rPr lang="tr-TR" u="sng" dirty="0" err="1"/>
              <a:t>mirasbırakanın</a:t>
            </a:r>
            <a:r>
              <a:rPr lang="tr-TR" u="sng" dirty="0"/>
              <a:t> tasarrufunun kendilerine resmen bildirildiği tarihten işlemeye başlar</a:t>
            </a:r>
            <a:r>
              <a:rPr lang="tr-TR" dirty="0"/>
              <a:t>.»</a:t>
            </a:r>
          </a:p>
          <a:p>
            <a:r>
              <a:rPr lang="tr-TR" dirty="0"/>
              <a:t>Sulh hakimine bildirilmesine yeterlidir, mahkemenin tutanağı usulüne uygun tutmamış olması, ret hakkının geçerliliğini etkilemez.</a:t>
            </a:r>
          </a:p>
        </p:txBody>
      </p:sp>
    </p:spTree>
    <p:extLst>
      <p:ext uri="{BB962C8B-B14F-4D97-AF65-F5344CB8AC3E}">
        <p14:creationId xmlns:p14="http://schemas.microsoft.com/office/powerpoint/2010/main" val="2634862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8B733B-1A4D-3443-990D-83C24152ED46}"/>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B0BC33F5-752C-8746-B422-B7F03AF1EBB8}"/>
              </a:ext>
            </a:extLst>
          </p:cNvPr>
          <p:cNvSpPr>
            <a:spLocks noGrp="1"/>
          </p:cNvSpPr>
          <p:nvPr>
            <p:ph idx="1"/>
          </p:nvPr>
        </p:nvSpPr>
        <p:spPr/>
        <p:txBody>
          <a:bodyPr/>
          <a:lstStyle/>
          <a:p>
            <a:r>
              <a:rPr lang="tr-TR" dirty="0"/>
              <a:t>Ret hakkı, mutlak kişiye sıkı sıkıya bağlı bir hak değildir, temsilci/vekil kullanabilir; ancak bunun için özel yetki gerekir.</a:t>
            </a:r>
          </a:p>
          <a:p>
            <a:r>
              <a:rPr lang="tr-TR" dirty="0"/>
              <a:t>Terekenin koruyucu önlem olarak yazımı durumunda sürenin başlangıcı ise TMK m.607’de düzenlenmiştir: «</a:t>
            </a:r>
            <a:r>
              <a:rPr lang="tr-TR" u="sng" dirty="0"/>
              <a:t>Koruma önlemi olarak terekenin yazımı hâlinde mirası ret süresi, yasal ve atanmış mirasçılar için yazım işleminin sona erdiğinin sulh hâkimi tarafından kendilerine bildirilmesiyle başlar</a:t>
            </a:r>
            <a:r>
              <a:rPr lang="tr-TR" dirty="0"/>
              <a:t>.»</a:t>
            </a:r>
          </a:p>
        </p:txBody>
      </p:sp>
    </p:spTree>
    <p:extLst>
      <p:ext uri="{BB962C8B-B14F-4D97-AF65-F5344CB8AC3E}">
        <p14:creationId xmlns:p14="http://schemas.microsoft.com/office/powerpoint/2010/main" val="2129924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34FFF1-EC55-CD4F-9BDF-51783000A49A}"/>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07EC814C-04C6-EB48-95D0-D9065E035854}"/>
              </a:ext>
            </a:extLst>
          </p:cNvPr>
          <p:cNvSpPr>
            <a:spLocks noGrp="1"/>
          </p:cNvSpPr>
          <p:nvPr>
            <p:ph idx="1"/>
          </p:nvPr>
        </p:nvSpPr>
        <p:spPr/>
        <p:txBody>
          <a:bodyPr/>
          <a:lstStyle/>
          <a:p>
            <a:r>
              <a:rPr lang="tr-TR" dirty="0"/>
              <a:t>Ret hakkının düşmesi hakkında ise TMK m. 608: «</a:t>
            </a:r>
            <a:r>
              <a:rPr lang="tr-TR" u="sng" dirty="0"/>
              <a:t>Mirası reddetmeden ölen mirasçının ret hakkı kendi mirasçılarına geçer.</a:t>
            </a:r>
            <a:r>
              <a:rPr lang="tr-TR" dirty="0"/>
              <a:t> Bu mirasçılar için ret süresi, kendilerinin </a:t>
            </a:r>
            <a:r>
              <a:rPr lang="tr-TR" u="sng" dirty="0" err="1"/>
              <a:t>mirasbırakanına</a:t>
            </a:r>
            <a:r>
              <a:rPr lang="tr-TR" u="sng" dirty="0"/>
              <a:t> mirasın geçtiğini öğrendikleri tarihten</a:t>
            </a:r>
            <a:r>
              <a:rPr lang="tr-TR" dirty="0"/>
              <a:t> başlar. Ancak bu süre, kendilerinin </a:t>
            </a:r>
            <a:r>
              <a:rPr lang="tr-TR" dirty="0" err="1"/>
              <a:t>mirasbırakanından</a:t>
            </a:r>
            <a:r>
              <a:rPr lang="tr-TR" dirty="0"/>
              <a:t> geçen mirasın reddi için mirasçıya tanınan süre dolmadıkça sona ermez. </a:t>
            </a:r>
            <a:r>
              <a:rPr lang="tr-TR" u="sng" dirty="0"/>
              <a:t>Ret sonucunda miras daha önce mirasçı olmayanlara geçerse; bunlar için ret süresi, önceki mirasçılar tarafından mirasın reddedildiğini öğrendikleri tarihten</a:t>
            </a:r>
            <a:r>
              <a:rPr lang="tr-TR" dirty="0"/>
              <a:t> işlemeye başlar.»</a:t>
            </a:r>
          </a:p>
          <a:p>
            <a:r>
              <a:rPr lang="tr-TR" dirty="0"/>
              <a:t>Ret hakkının intikali durumunda, ret süresi de farklı işleyecektir. İkinci fıkra hükmünde bu durum düzenlenmiştir.  </a:t>
            </a:r>
          </a:p>
        </p:txBody>
      </p:sp>
    </p:spTree>
    <p:extLst>
      <p:ext uri="{BB962C8B-B14F-4D97-AF65-F5344CB8AC3E}">
        <p14:creationId xmlns:p14="http://schemas.microsoft.com/office/powerpoint/2010/main" val="1308489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64F14F-57DA-7142-85EF-E783ED7EFC6F}"/>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ADCDB7C3-F458-3340-9001-8958D72DB964}"/>
              </a:ext>
            </a:extLst>
          </p:cNvPr>
          <p:cNvSpPr>
            <a:spLocks noGrp="1"/>
          </p:cNvSpPr>
          <p:nvPr>
            <p:ph idx="1"/>
          </p:nvPr>
        </p:nvSpPr>
        <p:spPr/>
        <p:txBody>
          <a:bodyPr/>
          <a:lstStyle/>
          <a:p>
            <a:r>
              <a:rPr lang="tr-TR" dirty="0"/>
              <a:t>Reddin şekil TMK m. 609’da şu şekilde düzenlenmiştir: «- Mirasın reddi, mirasçılar tarafından sulh mahkemesine </a:t>
            </a:r>
            <a:r>
              <a:rPr lang="tr-TR" u="sng" dirty="0"/>
              <a:t>sözlü veya yazılı beyanla</a:t>
            </a:r>
            <a:r>
              <a:rPr lang="tr-TR" dirty="0"/>
              <a:t> yapılır. </a:t>
            </a:r>
            <a:r>
              <a:rPr lang="tr-TR" u="sng" dirty="0"/>
              <a:t>Reddin kayıtsız ve şartsız olması</a:t>
            </a:r>
            <a:r>
              <a:rPr lang="tr-TR" dirty="0"/>
              <a:t> gerekir. Sulh hâkimi, sözlü veya yazılı ret beyanını bir tutanakla tespit eder. Süresi içinde yapılmış olan ret beyanı, mirasın açıldığı yerin sulh mahkemesince özel kütüğüne yazılır ve reddeden mirasçı isterse kendisine reddi gösteren bir belge verilir. Tutanağın ve kütüğün nasıl tutulacağı Cumhurbaşkanınca çıkarılan yönetmelikle düzenlenir.»</a:t>
            </a:r>
          </a:p>
          <a:p>
            <a:r>
              <a:rPr lang="tr-TR" dirty="0"/>
              <a:t>Mirasın reddi bir bozucu yenilik doğuran hak olduğu için, herhangi bir </a:t>
            </a:r>
            <a:r>
              <a:rPr lang="tr-TR" dirty="0" err="1"/>
              <a:t>kayıda</a:t>
            </a:r>
            <a:r>
              <a:rPr lang="tr-TR" dirty="0"/>
              <a:t> ya da şarta bağlı olarak yapılamaz. Bunun tek istisnası alt derece lehine mirasın reddidir (TMK 614).</a:t>
            </a:r>
          </a:p>
        </p:txBody>
      </p:sp>
    </p:spTree>
    <p:extLst>
      <p:ext uri="{BB962C8B-B14F-4D97-AF65-F5344CB8AC3E}">
        <p14:creationId xmlns:p14="http://schemas.microsoft.com/office/powerpoint/2010/main" val="210614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4FBE190-444C-5548-80DE-658B657C18DF}"/>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8E4843F4-676A-FC41-8FBD-EC42777C75F7}"/>
              </a:ext>
            </a:extLst>
          </p:cNvPr>
          <p:cNvSpPr>
            <a:spLocks noGrp="1"/>
          </p:cNvSpPr>
          <p:nvPr>
            <p:ph idx="1"/>
          </p:nvPr>
        </p:nvSpPr>
        <p:spPr/>
        <p:txBody>
          <a:bodyPr/>
          <a:lstStyle/>
          <a:p>
            <a:r>
              <a:rPr lang="tr-TR" dirty="0"/>
              <a:t>TMK 614: «</a:t>
            </a:r>
            <a:r>
              <a:rPr lang="tr-TR" u="sng" dirty="0"/>
              <a:t>Mirasçılar, mirası reddederken, kendilerinden sonra gelen mirasçılardan mirası kabul edip etmeyeceklerinin sorulmasını tasfiyeden önce isteyebilirler</a:t>
            </a:r>
            <a:r>
              <a:rPr lang="tr-TR" dirty="0"/>
              <a:t>. Bu takdirde ret, sulh hâkimi tarafından daha sonra gelen mirasçılara bildirilir; bunlar bir ay içinde mirası kabul etmezlerse reddetmiş sayılırlar. Bunun üzerine miras, iflâs hükümlerine göre tasfiye edilir ve tasfiye sonunda arta kalan değerler, önce gelen mirasçılara verilir.»</a:t>
            </a:r>
          </a:p>
          <a:p>
            <a:r>
              <a:rPr lang="tr-TR" dirty="0"/>
              <a:t>Bu gibi durumlarda ret, hakim tarafından daha sonraki mirasçılara bildirilir ve onlar kabul etmedikleri halde miras reddedilmiş sayılacak. İflas hükümlerine göre tasfiye yapılacak ve arta kalan değerler önce gelen mirasçılara verilecek.</a:t>
            </a:r>
          </a:p>
        </p:txBody>
      </p:sp>
    </p:spTree>
    <p:extLst>
      <p:ext uri="{BB962C8B-B14F-4D97-AF65-F5344CB8AC3E}">
        <p14:creationId xmlns:p14="http://schemas.microsoft.com/office/powerpoint/2010/main" val="302079812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587</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Miras Hukuku</vt:lpstr>
      <vt:lpstr>Mirasın Reddi</vt:lpstr>
      <vt:lpstr>Mirasın Reddi</vt:lpstr>
      <vt:lpstr>Mirasın Reddi</vt:lpstr>
      <vt:lpstr>Mirasın Reddi</vt:lpstr>
      <vt:lpstr>Mirasın Reddi</vt:lpstr>
      <vt:lpstr>Mirasın Reddi</vt:lpstr>
      <vt:lpstr>Mirasın Reddi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pc1</dc:creator>
  <cp:lastModifiedBy>pc1</cp:lastModifiedBy>
  <cp:revision>1</cp:revision>
  <dcterms:created xsi:type="dcterms:W3CDTF">2021-03-26T13:15:14Z</dcterms:created>
  <dcterms:modified xsi:type="dcterms:W3CDTF">2021-03-26T13:16:14Z</dcterms:modified>
</cp:coreProperties>
</file>