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94" r:id="rId2"/>
    <p:sldId id="303" r:id="rId3"/>
    <p:sldId id="304" r:id="rId4"/>
    <p:sldId id="307" r:id="rId5"/>
    <p:sldId id="308" r:id="rId6"/>
    <p:sldId id="305" r:id="rId7"/>
    <p:sldId id="306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E661CB-288F-4025-913E-7A2A82B87BB1}" type="datetimeFigureOut">
              <a:rPr lang="tr-TR" smtClean="0"/>
              <a:pPr/>
              <a:t>30.11.2017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8BD1CF-BDD9-4C56-9C01-1DBCD4EDBC8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570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43091-F59E-4959-A587-73C6A9152740}" type="datetimeFigureOut">
              <a:rPr lang="tr-TR" smtClean="0"/>
              <a:pPr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234A-7629-4273-B6D4-5C23CC79CA2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2674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43091-F59E-4959-A587-73C6A9152740}" type="datetimeFigureOut">
              <a:rPr lang="tr-TR" smtClean="0"/>
              <a:pPr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234A-7629-4273-B6D4-5C23CC79CA2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9989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43091-F59E-4959-A587-73C6A9152740}" type="datetimeFigureOut">
              <a:rPr lang="tr-TR" smtClean="0"/>
              <a:pPr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234A-7629-4273-B6D4-5C23CC79CA2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6357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43091-F59E-4959-A587-73C6A9152740}" type="datetimeFigureOut">
              <a:rPr lang="tr-TR" smtClean="0"/>
              <a:pPr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234A-7629-4273-B6D4-5C23CC79CA2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8752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43091-F59E-4959-A587-73C6A9152740}" type="datetimeFigureOut">
              <a:rPr lang="tr-TR" smtClean="0"/>
              <a:pPr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234A-7629-4273-B6D4-5C23CC79CA2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6116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43091-F59E-4959-A587-73C6A9152740}" type="datetimeFigureOut">
              <a:rPr lang="tr-TR" smtClean="0"/>
              <a:pPr/>
              <a:t>30.11.2017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234A-7629-4273-B6D4-5C23CC79CA2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743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43091-F59E-4959-A587-73C6A9152740}" type="datetimeFigureOut">
              <a:rPr lang="tr-TR" smtClean="0"/>
              <a:pPr/>
              <a:t>30.11.2017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234A-7629-4273-B6D4-5C23CC79CA2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5238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43091-F59E-4959-A587-73C6A9152740}" type="datetimeFigureOut">
              <a:rPr lang="tr-TR" smtClean="0"/>
              <a:pPr/>
              <a:t>30.11.2017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234A-7629-4273-B6D4-5C23CC79CA2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284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43091-F59E-4959-A587-73C6A9152740}" type="datetimeFigureOut">
              <a:rPr lang="tr-TR" smtClean="0"/>
              <a:pPr/>
              <a:t>30.11.2017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234A-7629-4273-B6D4-5C23CC79CA2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3971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43091-F59E-4959-A587-73C6A9152740}" type="datetimeFigureOut">
              <a:rPr lang="tr-TR" smtClean="0"/>
              <a:pPr/>
              <a:t>30.11.2017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234A-7629-4273-B6D4-5C23CC79CA2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2657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43091-F59E-4959-A587-73C6A9152740}" type="datetimeFigureOut">
              <a:rPr lang="tr-TR" smtClean="0"/>
              <a:pPr/>
              <a:t>30.11.2017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234A-7629-4273-B6D4-5C23CC79CA2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1940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43091-F59E-4959-A587-73C6A9152740}" type="datetimeFigureOut">
              <a:rPr lang="tr-TR" smtClean="0"/>
              <a:pPr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4234A-7629-4273-B6D4-5C23CC79CA2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8948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64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82614"/>
            <a:ext cx="9144000" cy="627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855913" y="1473201"/>
            <a:ext cx="6553200" cy="204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tr-TR" altLang="tr-TR">
              <a:latin typeface="Tahoma" panose="020B0604030504040204" pitchFamily="34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tr-TR" altLang="tr-TR">
              <a:latin typeface="Tahoma" panose="020B0604030504040204" pitchFamily="34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>
                <a:latin typeface="Tahoma" panose="020B0604030504040204" pitchFamily="34" charset="0"/>
              </a:rPr>
              <a:t> 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 rot="5400000">
            <a:off x="5785644" y="-4261643"/>
            <a:ext cx="620713" cy="91440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000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2855913" y="2743201"/>
            <a:ext cx="6335712" cy="366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tr-TR" sz="1800" b="1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tr-TR" sz="1800" b="1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tr-TR" sz="1800" b="1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tr-TR" sz="1800" b="1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tr-TR" sz="1800" b="1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tr-TR" sz="1800" b="1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tr-TR" sz="1800" b="1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tr-TR" sz="1800" b="1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tr-TR" sz="1800" b="1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000" b="1"/>
              <a:t>Prof. Dr. M. Muhtar Kutlu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000"/>
              <a:t>Ankara Üniversitesi DTCF Halkbilim Bölümü </a:t>
            </a:r>
          </a:p>
          <a:p>
            <a:pPr eaLnBrk="1" hangingPunct="1">
              <a:spcBef>
                <a:spcPct val="50000"/>
              </a:spcBef>
            </a:pPr>
            <a:endParaRPr lang="tr-TR" altLang="tr-TR" sz="2000"/>
          </a:p>
        </p:txBody>
      </p:sp>
      <p:sp>
        <p:nvSpPr>
          <p:cNvPr id="56326" name="Rectangle 6"/>
          <p:cNvSpPr>
            <a:spLocks noChangeArrowheads="1"/>
          </p:cNvSpPr>
          <p:nvPr/>
        </p:nvSpPr>
        <p:spPr bwMode="auto">
          <a:xfrm>
            <a:off x="2711451" y="1052513"/>
            <a:ext cx="6913563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endParaRPr lang="tr-TR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eaLnBrk="1" hangingPunct="1">
              <a:defRPr/>
            </a:pPr>
            <a:endParaRPr lang="tr-TR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eaLnBrk="1" hangingPunct="1">
              <a:defRPr/>
            </a:pPr>
            <a:endParaRPr lang="tr-TR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r>
              <a:rPr lang="tr-TR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34" charset="0"/>
              </a:rPr>
              <a:t>ANADOLU GÖÇER KÜLTÜRÜ</a:t>
            </a:r>
          </a:p>
          <a:p>
            <a:pPr algn="ctr" eaLnBrk="1" hangingPunct="1">
              <a:defRPr/>
            </a:pPr>
            <a:endParaRPr lang="tr-TR" sz="24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Rounded MT Bold" pitchFamily="34" charset="0"/>
            </a:endParaRPr>
          </a:p>
          <a:p>
            <a:pPr algn="ctr" eaLnBrk="1" hangingPunct="1">
              <a:defRPr/>
            </a:pPr>
            <a:r>
              <a:rPr lang="tr-TR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34" charset="0"/>
              </a:rPr>
              <a:t>...sınırlar çizilmeden, duvarlar örülmeden... </a:t>
            </a:r>
          </a:p>
        </p:txBody>
      </p:sp>
    </p:spTree>
    <p:extLst>
      <p:ext uri="{BB962C8B-B14F-4D97-AF65-F5344CB8AC3E}">
        <p14:creationId xmlns:p14="http://schemas.microsoft.com/office/powerpoint/2010/main" val="100330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z="2400" b="1" dirty="0"/>
              <a:t>ANADOLU ETNOGRAFYASINDA GÖÇERLER</a:t>
            </a:r>
            <a:br>
              <a:rPr lang="tr-TR" altLang="tr-TR" sz="2400" b="1" dirty="0"/>
            </a:br>
            <a:endParaRPr lang="tr-TR" altLang="tr-TR" sz="2400" b="1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6311900" y="2120899"/>
            <a:ext cx="3836988" cy="3611563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tr-TR" altLang="tr-TR" sz="2000" dirty="0"/>
          </a:p>
          <a:p>
            <a:pPr algn="ctr" eaLnBrk="1" hangingPunct="1">
              <a:buFontTx/>
              <a:buNone/>
            </a:pPr>
            <a:endParaRPr lang="tr-TR" altLang="tr-TR" sz="2000" dirty="0"/>
          </a:p>
          <a:p>
            <a:pPr algn="ctr" eaLnBrk="1" hangingPunct="1">
              <a:buFontTx/>
              <a:buNone/>
            </a:pPr>
            <a:r>
              <a:rPr lang="tr-TR" altLang="tr-TR" sz="3200" b="1" dirty="0"/>
              <a:t>BESLENME</a:t>
            </a:r>
          </a:p>
          <a:p>
            <a:pPr algn="ctr" eaLnBrk="1" hangingPunct="1">
              <a:buFontTx/>
              <a:buNone/>
            </a:pPr>
            <a:r>
              <a:rPr lang="tr-TR" altLang="tr-TR" sz="3200" dirty="0"/>
              <a:t>Göçer Mutfağı</a:t>
            </a:r>
          </a:p>
        </p:txBody>
      </p:sp>
      <p:pic>
        <p:nvPicPr>
          <p:cNvPr id="37892" name="Picture 5" descr="1241172845sarikecili0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1628775"/>
            <a:ext cx="4572000" cy="410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613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38200" y="58027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>
                <a:latin typeface="+mn-lt"/>
              </a:rPr>
              <a:t>BESLENME</a:t>
            </a:r>
            <a:endParaRPr lang="tr-TR" sz="3600" b="1" dirty="0">
              <a:latin typeface="+mn-lt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98351" y="2506662"/>
            <a:ext cx="10515600" cy="4351338"/>
          </a:xfrm>
        </p:spPr>
        <p:txBody>
          <a:bodyPr>
            <a:normAutofit/>
          </a:bodyPr>
          <a:lstStyle/>
          <a:p>
            <a:pPr algn="just"/>
            <a:r>
              <a:rPr lang="tr-TR" sz="2000" i="1" dirty="0" smtClean="0"/>
              <a:t>Çobanlık</a:t>
            </a:r>
            <a:r>
              <a:rPr lang="tr-TR" sz="2000" dirty="0" smtClean="0"/>
              <a:t> yapan toplumlar hareketlidir ancak onların hareket yönü, kendi gıda maddeleri değil, besledikleri hayvanlar için gerekli koşulların (sulak ve çayırlık) sağlanmasıyla ilgilidir. Hayvanların türü ve verimlilik, </a:t>
            </a:r>
            <a:r>
              <a:rPr lang="tr-TR" sz="2000" i="1" dirty="0" smtClean="0"/>
              <a:t>yaşam çevresi kuşağı </a:t>
            </a:r>
            <a:r>
              <a:rPr lang="tr-TR" sz="2000" dirty="0" smtClean="0"/>
              <a:t>ve </a:t>
            </a:r>
            <a:r>
              <a:rPr lang="tr-TR" sz="2000" i="1" dirty="0" smtClean="0"/>
              <a:t>mevsimsel çeşitlemeler</a:t>
            </a:r>
            <a:r>
              <a:rPr lang="tr-TR" sz="2000" dirty="0" smtClean="0"/>
              <a:t> uyarınca belirlenmektedir.     Beslenmenin ana ayağını </a:t>
            </a:r>
            <a:r>
              <a:rPr lang="tr-TR" sz="2000" i="1" dirty="0" smtClean="0"/>
              <a:t>hayvansal ürünler </a:t>
            </a:r>
            <a:r>
              <a:rPr lang="tr-TR" sz="2000" dirty="0" smtClean="0"/>
              <a:t>oluşturur. </a:t>
            </a:r>
            <a:endParaRPr lang="tr-TR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8351" y="2245173"/>
            <a:ext cx="10515600" cy="4351338"/>
          </a:xfrm>
        </p:spPr>
        <p:txBody>
          <a:bodyPr/>
          <a:lstStyle/>
          <a:p>
            <a:pPr algn="just"/>
            <a:r>
              <a:rPr lang="tr-TR" sz="2400" dirty="0"/>
              <a:t>Tüketilen diğer besin maddeleri, </a:t>
            </a:r>
            <a:r>
              <a:rPr lang="tr-TR" sz="2400" i="1" dirty="0"/>
              <a:t>yaşanılan doğal ortamdan</a:t>
            </a:r>
            <a:r>
              <a:rPr lang="tr-TR" sz="2400" dirty="0"/>
              <a:t> (yenilebilir yabani otlar, tahıl ekimi, </a:t>
            </a:r>
            <a:r>
              <a:rPr lang="tr-TR" sz="2400" dirty="0" err="1"/>
              <a:t>köksü</a:t>
            </a:r>
            <a:r>
              <a:rPr lang="tr-TR" sz="2400" dirty="0"/>
              <a:t> bitkiler vb.) ve</a:t>
            </a:r>
            <a:r>
              <a:rPr lang="tr-TR" sz="2400" i="1" dirty="0"/>
              <a:t> ticaret yoluyla</a:t>
            </a:r>
            <a:r>
              <a:rPr lang="tr-TR" sz="2400" dirty="0"/>
              <a:t> elde edilir (süt, yoğurt, keçi kılı ya da koyunyünü ve bundan üretilmiş ürünler karşılığında satın alınan şeyler: buğday, şeker, çay vb.).  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5351177" y="888410"/>
            <a:ext cx="22336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b="1" dirty="0"/>
              <a:t>BESLENME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303177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>
                <a:latin typeface="Arial" panose="020B0604020202020204" pitchFamily="34" charset="0"/>
                <a:cs typeface="Arial" panose="020B0604020202020204" pitchFamily="34" charset="0"/>
              </a:rPr>
              <a:t>BESLENME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191385"/>
            <a:ext cx="10515600" cy="4351338"/>
          </a:xfrm>
        </p:spPr>
        <p:txBody>
          <a:bodyPr/>
          <a:lstStyle/>
          <a:p>
            <a:pPr algn="just"/>
            <a:r>
              <a:rPr lang="tr-TR" dirty="0"/>
              <a:t>Elde edilen gıda ürünlerini işleyip dönüştürerek saklama bilgi ve tekniğine sahip toplumlardır. Örneğin, sonra yemek üzere saklamak için yoğurdun kurutulması: </a:t>
            </a:r>
            <a:r>
              <a:rPr lang="tr-TR" b="1" dirty="0"/>
              <a:t>kurut</a:t>
            </a:r>
            <a:r>
              <a:rPr lang="tr-TR" dirty="0"/>
              <a:t>; sütün mayalandırılması: </a:t>
            </a:r>
            <a:r>
              <a:rPr lang="tr-TR" b="1" dirty="0"/>
              <a:t>peynir</a:t>
            </a:r>
            <a:r>
              <a:rPr lang="tr-TR" dirty="0"/>
              <a:t>; etin kurutulması: </a:t>
            </a:r>
            <a:r>
              <a:rPr lang="tr-TR" b="1" dirty="0"/>
              <a:t>pastırma</a:t>
            </a:r>
            <a:r>
              <a:rPr lang="tr-TR" dirty="0"/>
              <a:t>, vb. Çobanlık stratejisi sayesinde, kültürümüzde </a:t>
            </a:r>
            <a:r>
              <a:rPr lang="tr-TR" i="1" dirty="0"/>
              <a:t>süt ve süt ürünlerinde yararlanma bilgi ve tekniği</a:t>
            </a:r>
            <a:r>
              <a:rPr lang="tr-TR" dirty="0"/>
              <a:t> oldukça gelişmiştir.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5305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6775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 smtClean="0">
                <a:latin typeface="+mn-lt"/>
              </a:rPr>
              <a:t>BESLENME</a:t>
            </a:r>
            <a:endParaRPr lang="tr-TR" sz="2400" b="1" dirty="0">
              <a:latin typeface="+mn-lt"/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840694"/>
              </p:ext>
            </p:extLst>
          </p:nvPr>
        </p:nvGraphicFramePr>
        <p:xfrm>
          <a:off x="1248109" y="1721224"/>
          <a:ext cx="9545173" cy="459181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034083"/>
                <a:gridCol w="1806557"/>
                <a:gridCol w="2321676"/>
                <a:gridCol w="2321676"/>
                <a:gridCol w="1061181"/>
              </a:tblGrid>
              <a:tr h="4542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Besin maddesi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Pişirme yeri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Pişiren element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Kültürel araç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Sonuç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21958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8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Et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düz zeminde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ateşle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Saç/ızgara üstünde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kızartma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2195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kuyuda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ateşle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çengele asarak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kızartma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2195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açık alanda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sıcak hava / güneşle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ip üstünde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kurutma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7240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8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Hamur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düz zeminde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ateşle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demir/ toprak sac üstünde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kızartılır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2195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düz zeminde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kor içine gömülerek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-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kızartılır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2025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Taze yufka / kibrit çöpü gibi ya da minik kareler halinde kesilmiş yufka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düz zeminde 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sıcak hava / güneşle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-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kurutulur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Dikdörtgen 6"/>
          <p:cNvSpPr/>
          <p:nvPr/>
        </p:nvSpPr>
        <p:spPr>
          <a:xfrm>
            <a:off x="3083546" y="1231900"/>
            <a:ext cx="58743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b="1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Çobanlık ve basit tarıma bağlı geliştirilen pişirme teknikleri:</a:t>
            </a:r>
            <a:endParaRPr lang="tr-TR" altLang="tr-TR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38200" y="65558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>
                <a:latin typeface="+mn-lt"/>
              </a:rPr>
              <a:t>BESLENME</a:t>
            </a:r>
            <a:endParaRPr lang="tr-TR" sz="3600" b="1" dirty="0">
              <a:latin typeface="+mn-lt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2222499"/>
            <a:ext cx="10515600" cy="3954463"/>
          </a:xfrm>
        </p:spPr>
        <p:txBody>
          <a:bodyPr>
            <a:normAutofit/>
          </a:bodyPr>
          <a:lstStyle/>
          <a:p>
            <a:pPr algn="just"/>
            <a:r>
              <a:rPr lang="tr-TR" sz="2400" dirty="0" smtClean="0"/>
              <a:t>Anadolu göçer topluluklarının kendilerine özgü beslenme alışkanlıkları ve yemek türleriyle tipik </a:t>
            </a:r>
            <a:r>
              <a:rPr lang="tr-TR" sz="2400" b="1" dirty="0" smtClean="0"/>
              <a:t>göçer</a:t>
            </a:r>
            <a:r>
              <a:rPr lang="tr-TR" sz="2400" dirty="0" smtClean="0"/>
              <a:t> </a:t>
            </a:r>
            <a:r>
              <a:rPr lang="tr-TR" sz="2400" b="1" dirty="0" smtClean="0"/>
              <a:t>mutfağı</a:t>
            </a:r>
            <a:r>
              <a:rPr lang="tr-TR" sz="2400" dirty="0" smtClean="0"/>
              <a:t>nın sahibi olduklarını söyleyebiliriz. </a:t>
            </a:r>
          </a:p>
          <a:p>
            <a:pPr algn="just"/>
            <a:r>
              <a:rPr lang="tr-TR" sz="2400" dirty="0" smtClean="0"/>
              <a:t>Göçer mutfağının temel yapısını çıplak ateşte pişen et, ekmek ve mayalanmış süt ürünleriyle biçimlenmiş bir beslenme sistemi oluşturur. Zenginlik anlamına gelmese de basit ama işlevsel bir mutfaktır. </a:t>
            </a:r>
            <a:endParaRPr lang="tr-TR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311</Words>
  <Application>Microsoft Office PowerPoint</Application>
  <PresentationFormat>Geniş ekran</PresentationFormat>
  <Paragraphs>70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4" baseType="lpstr">
      <vt:lpstr>Arial</vt:lpstr>
      <vt:lpstr>Arial Rounded MT Bold</vt:lpstr>
      <vt:lpstr>Calibri</vt:lpstr>
      <vt:lpstr>Calibri Light</vt:lpstr>
      <vt:lpstr>Tahoma</vt:lpstr>
      <vt:lpstr>Times New Roman</vt:lpstr>
      <vt:lpstr>Office Teması</vt:lpstr>
      <vt:lpstr>PowerPoint Sunusu</vt:lpstr>
      <vt:lpstr>ANADOLU ETNOGRAFYASINDA GÖÇERLER </vt:lpstr>
      <vt:lpstr>BESLENME</vt:lpstr>
      <vt:lpstr>PowerPoint Sunusu</vt:lpstr>
      <vt:lpstr>BESLENME</vt:lpstr>
      <vt:lpstr>BESLENME</vt:lpstr>
      <vt:lpstr>BESLENME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Kullanıcı</dc:creator>
  <cp:lastModifiedBy>Kullanıcı</cp:lastModifiedBy>
  <cp:revision>28</cp:revision>
  <dcterms:created xsi:type="dcterms:W3CDTF">2017-11-29T13:26:08Z</dcterms:created>
  <dcterms:modified xsi:type="dcterms:W3CDTF">2017-11-30T07:09:20Z</dcterms:modified>
</cp:coreProperties>
</file>