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5"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53"/>
    <p:restoredTop sz="94590"/>
  </p:normalViewPr>
  <p:slideViewPr>
    <p:cSldViewPr snapToGrid="0" snapToObjects="1">
      <p:cViewPr varScale="1">
        <p:scale>
          <a:sx n="90" d="100"/>
          <a:sy n="90" d="100"/>
        </p:scale>
        <p:origin x="232" y="6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4E4877-53BF-E642-9024-AF9B0398A55C}" type="doc">
      <dgm:prSet loTypeId="urn:microsoft.com/office/officeart/2005/8/layout/target1" loCatId="" qsTypeId="urn:microsoft.com/office/officeart/2005/8/quickstyle/simple1" qsCatId="simple" csTypeId="urn:microsoft.com/office/officeart/2005/8/colors/accent1_2" csCatId="accent1" phldr="1"/>
      <dgm:spPr/>
    </dgm:pt>
    <dgm:pt modelId="{C3DF38E6-5A0F-C549-8BF6-F1BDA868C41C}">
      <dgm:prSet phldrT="[Metin]"/>
      <dgm:spPr/>
      <dgm:t>
        <a:bodyPr/>
        <a:lstStyle/>
        <a:p>
          <a:r>
            <a:rPr lang="tr-TR" dirty="0"/>
            <a:t>Değer</a:t>
          </a:r>
        </a:p>
      </dgm:t>
    </dgm:pt>
    <dgm:pt modelId="{9CD49DF2-3866-414E-8707-3C8B0B03B6FC}" type="parTrans" cxnId="{DC2D48AA-4454-8C49-A389-423EA94A0BBB}">
      <dgm:prSet/>
      <dgm:spPr/>
      <dgm:t>
        <a:bodyPr/>
        <a:lstStyle/>
        <a:p>
          <a:endParaRPr lang="tr-TR"/>
        </a:p>
      </dgm:t>
    </dgm:pt>
    <dgm:pt modelId="{68FA6719-B145-E246-B4CE-76A0367F5090}" type="sibTrans" cxnId="{DC2D48AA-4454-8C49-A389-423EA94A0BBB}">
      <dgm:prSet/>
      <dgm:spPr/>
      <dgm:t>
        <a:bodyPr/>
        <a:lstStyle/>
        <a:p>
          <a:endParaRPr lang="tr-TR"/>
        </a:p>
      </dgm:t>
    </dgm:pt>
    <dgm:pt modelId="{5B2A12D8-D520-1A4B-8383-BBC05AB4E818}">
      <dgm:prSet phldrT="[Metin]"/>
      <dgm:spPr/>
      <dgm:t>
        <a:bodyPr/>
        <a:lstStyle/>
        <a:p>
          <a:r>
            <a:rPr lang="tr-TR" dirty="0"/>
            <a:t>İnanç</a:t>
          </a:r>
        </a:p>
      </dgm:t>
    </dgm:pt>
    <dgm:pt modelId="{C5ED9311-AA3C-394F-92D8-9A28DF91126A}" type="parTrans" cxnId="{0B642108-8F51-7E4C-923F-5FA204BDDFFC}">
      <dgm:prSet/>
      <dgm:spPr/>
      <dgm:t>
        <a:bodyPr/>
        <a:lstStyle/>
        <a:p>
          <a:endParaRPr lang="tr-TR"/>
        </a:p>
      </dgm:t>
    </dgm:pt>
    <dgm:pt modelId="{DA658187-9D58-2C4C-A99F-C098E3039E32}" type="sibTrans" cxnId="{0B642108-8F51-7E4C-923F-5FA204BDDFFC}">
      <dgm:prSet/>
      <dgm:spPr/>
      <dgm:t>
        <a:bodyPr/>
        <a:lstStyle/>
        <a:p>
          <a:endParaRPr lang="tr-TR"/>
        </a:p>
      </dgm:t>
    </dgm:pt>
    <dgm:pt modelId="{D57E697C-BD91-E640-B880-3818390FDB5E}">
      <dgm:prSet phldrT="[Metin]"/>
      <dgm:spPr/>
      <dgm:t>
        <a:bodyPr/>
        <a:lstStyle/>
        <a:p>
          <a:r>
            <a:rPr lang="tr-TR" dirty="0"/>
            <a:t>Tutum</a:t>
          </a:r>
        </a:p>
      </dgm:t>
    </dgm:pt>
    <dgm:pt modelId="{A0326459-5C5A-2342-A1FA-733E2BD207BB}" type="parTrans" cxnId="{06E5E008-F584-B849-9BA4-F8CF7D30BFA3}">
      <dgm:prSet/>
      <dgm:spPr/>
      <dgm:t>
        <a:bodyPr/>
        <a:lstStyle/>
        <a:p>
          <a:endParaRPr lang="tr-TR"/>
        </a:p>
      </dgm:t>
    </dgm:pt>
    <dgm:pt modelId="{9BB01915-8A6B-F04D-9693-9E5064822295}" type="sibTrans" cxnId="{06E5E008-F584-B849-9BA4-F8CF7D30BFA3}">
      <dgm:prSet/>
      <dgm:spPr/>
      <dgm:t>
        <a:bodyPr/>
        <a:lstStyle/>
        <a:p>
          <a:endParaRPr lang="tr-TR"/>
        </a:p>
      </dgm:t>
    </dgm:pt>
    <dgm:pt modelId="{8A403DF0-F8A3-3E46-A9F5-414ADBEE3B28}" type="pres">
      <dgm:prSet presAssocID="{904E4877-53BF-E642-9024-AF9B0398A55C}" presName="composite" presStyleCnt="0">
        <dgm:presLayoutVars>
          <dgm:chMax val="5"/>
          <dgm:dir/>
          <dgm:resizeHandles val="exact"/>
        </dgm:presLayoutVars>
      </dgm:prSet>
      <dgm:spPr/>
    </dgm:pt>
    <dgm:pt modelId="{319B208B-38C4-6140-9170-16D2A535AAE6}" type="pres">
      <dgm:prSet presAssocID="{C3DF38E6-5A0F-C549-8BF6-F1BDA868C41C}" presName="circle1" presStyleLbl="lnNode1" presStyleIdx="0" presStyleCnt="3"/>
      <dgm:spPr/>
    </dgm:pt>
    <dgm:pt modelId="{99B5DAD4-41B2-A244-BDBA-51D29E31DDB6}" type="pres">
      <dgm:prSet presAssocID="{C3DF38E6-5A0F-C549-8BF6-F1BDA868C41C}" presName="text1" presStyleLbl="revTx" presStyleIdx="0" presStyleCnt="3">
        <dgm:presLayoutVars>
          <dgm:bulletEnabled val="1"/>
        </dgm:presLayoutVars>
      </dgm:prSet>
      <dgm:spPr/>
    </dgm:pt>
    <dgm:pt modelId="{F2C3A47B-E7A1-1448-BF2B-8FA4B0F7F1F3}" type="pres">
      <dgm:prSet presAssocID="{C3DF38E6-5A0F-C549-8BF6-F1BDA868C41C}" presName="line1" presStyleLbl="callout" presStyleIdx="0" presStyleCnt="6"/>
      <dgm:spPr/>
    </dgm:pt>
    <dgm:pt modelId="{5D8083ED-7382-4A44-B016-CA35D84B1C38}" type="pres">
      <dgm:prSet presAssocID="{C3DF38E6-5A0F-C549-8BF6-F1BDA868C41C}" presName="d1" presStyleLbl="callout" presStyleIdx="1" presStyleCnt="6"/>
      <dgm:spPr/>
    </dgm:pt>
    <dgm:pt modelId="{C2DCB199-9469-9E4E-9FEA-D041C5C73103}" type="pres">
      <dgm:prSet presAssocID="{5B2A12D8-D520-1A4B-8383-BBC05AB4E818}" presName="circle2" presStyleLbl="lnNode1" presStyleIdx="1" presStyleCnt="3"/>
      <dgm:spPr/>
    </dgm:pt>
    <dgm:pt modelId="{0933A324-C4D6-3045-9AA3-F068276268EB}" type="pres">
      <dgm:prSet presAssocID="{5B2A12D8-D520-1A4B-8383-BBC05AB4E818}" presName="text2" presStyleLbl="revTx" presStyleIdx="1" presStyleCnt="3">
        <dgm:presLayoutVars>
          <dgm:bulletEnabled val="1"/>
        </dgm:presLayoutVars>
      </dgm:prSet>
      <dgm:spPr/>
    </dgm:pt>
    <dgm:pt modelId="{6FEF1F65-A84E-8C48-8395-128F3BF2BFC5}" type="pres">
      <dgm:prSet presAssocID="{5B2A12D8-D520-1A4B-8383-BBC05AB4E818}" presName="line2" presStyleLbl="callout" presStyleIdx="2" presStyleCnt="6"/>
      <dgm:spPr/>
    </dgm:pt>
    <dgm:pt modelId="{5155026C-A29B-E847-8252-F23DC0CAD2B0}" type="pres">
      <dgm:prSet presAssocID="{5B2A12D8-D520-1A4B-8383-BBC05AB4E818}" presName="d2" presStyleLbl="callout" presStyleIdx="3" presStyleCnt="6"/>
      <dgm:spPr/>
    </dgm:pt>
    <dgm:pt modelId="{0A6580C0-F932-1042-ABBF-384982B92D0E}" type="pres">
      <dgm:prSet presAssocID="{D57E697C-BD91-E640-B880-3818390FDB5E}" presName="circle3" presStyleLbl="lnNode1" presStyleIdx="2" presStyleCnt="3"/>
      <dgm:spPr/>
    </dgm:pt>
    <dgm:pt modelId="{6A5A10FB-43DA-2E4F-99C5-DB3942640256}" type="pres">
      <dgm:prSet presAssocID="{D57E697C-BD91-E640-B880-3818390FDB5E}" presName="text3" presStyleLbl="revTx" presStyleIdx="2" presStyleCnt="3">
        <dgm:presLayoutVars>
          <dgm:bulletEnabled val="1"/>
        </dgm:presLayoutVars>
      </dgm:prSet>
      <dgm:spPr/>
    </dgm:pt>
    <dgm:pt modelId="{7D600400-7D52-6540-81DC-C1BADB97F24B}" type="pres">
      <dgm:prSet presAssocID="{D57E697C-BD91-E640-B880-3818390FDB5E}" presName="line3" presStyleLbl="callout" presStyleIdx="4" presStyleCnt="6"/>
      <dgm:spPr/>
    </dgm:pt>
    <dgm:pt modelId="{21D3DC42-DC6C-1649-A878-ADDD5D562B24}" type="pres">
      <dgm:prSet presAssocID="{D57E697C-BD91-E640-B880-3818390FDB5E}" presName="d3" presStyleLbl="callout" presStyleIdx="5" presStyleCnt="6"/>
      <dgm:spPr/>
    </dgm:pt>
  </dgm:ptLst>
  <dgm:cxnLst>
    <dgm:cxn modelId="{0B642108-8F51-7E4C-923F-5FA204BDDFFC}" srcId="{904E4877-53BF-E642-9024-AF9B0398A55C}" destId="{5B2A12D8-D520-1A4B-8383-BBC05AB4E818}" srcOrd="1" destOrd="0" parTransId="{C5ED9311-AA3C-394F-92D8-9A28DF91126A}" sibTransId="{DA658187-9D58-2C4C-A99F-C098E3039E32}"/>
    <dgm:cxn modelId="{06E5E008-F584-B849-9BA4-F8CF7D30BFA3}" srcId="{904E4877-53BF-E642-9024-AF9B0398A55C}" destId="{D57E697C-BD91-E640-B880-3818390FDB5E}" srcOrd="2" destOrd="0" parTransId="{A0326459-5C5A-2342-A1FA-733E2BD207BB}" sibTransId="{9BB01915-8A6B-F04D-9693-9E5064822295}"/>
    <dgm:cxn modelId="{35BC8A16-D102-454C-BF2D-C00E613DB452}" type="presOf" srcId="{C3DF38E6-5A0F-C549-8BF6-F1BDA868C41C}" destId="{99B5DAD4-41B2-A244-BDBA-51D29E31DDB6}" srcOrd="0" destOrd="0" presId="urn:microsoft.com/office/officeart/2005/8/layout/target1"/>
    <dgm:cxn modelId="{B05BE176-D8A3-5E4D-8FD8-12EEC1DDB3B9}" type="presOf" srcId="{904E4877-53BF-E642-9024-AF9B0398A55C}" destId="{8A403DF0-F8A3-3E46-A9F5-414ADBEE3B28}" srcOrd="0" destOrd="0" presId="urn:microsoft.com/office/officeart/2005/8/layout/target1"/>
    <dgm:cxn modelId="{14D1BDA4-9212-4D40-A137-DBF9644E4A13}" type="presOf" srcId="{5B2A12D8-D520-1A4B-8383-BBC05AB4E818}" destId="{0933A324-C4D6-3045-9AA3-F068276268EB}" srcOrd="0" destOrd="0" presId="urn:microsoft.com/office/officeart/2005/8/layout/target1"/>
    <dgm:cxn modelId="{DC2D48AA-4454-8C49-A389-423EA94A0BBB}" srcId="{904E4877-53BF-E642-9024-AF9B0398A55C}" destId="{C3DF38E6-5A0F-C549-8BF6-F1BDA868C41C}" srcOrd="0" destOrd="0" parTransId="{9CD49DF2-3866-414E-8707-3C8B0B03B6FC}" sibTransId="{68FA6719-B145-E246-B4CE-76A0367F5090}"/>
    <dgm:cxn modelId="{A29913FA-2D08-A541-B348-1C091B8084A8}" type="presOf" srcId="{D57E697C-BD91-E640-B880-3818390FDB5E}" destId="{6A5A10FB-43DA-2E4F-99C5-DB3942640256}" srcOrd="0" destOrd="0" presId="urn:microsoft.com/office/officeart/2005/8/layout/target1"/>
    <dgm:cxn modelId="{0CD95154-CF6C-4D49-A08D-52254BEFD416}" type="presParOf" srcId="{8A403DF0-F8A3-3E46-A9F5-414ADBEE3B28}" destId="{319B208B-38C4-6140-9170-16D2A535AAE6}" srcOrd="0" destOrd="0" presId="urn:microsoft.com/office/officeart/2005/8/layout/target1"/>
    <dgm:cxn modelId="{A499CC0F-28BF-FF4E-AC79-09B583657981}" type="presParOf" srcId="{8A403DF0-F8A3-3E46-A9F5-414ADBEE3B28}" destId="{99B5DAD4-41B2-A244-BDBA-51D29E31DDB6}" srcOrd="1" destOrd="0" presId="urn:microsoft.com/office/officeart/2005/8/layout/target1"/>
    <dgm:cxn modelId="{88311F7A-83D7-2842-87CC-9469AE8ACF72}" type="presParOf" srcId="{8A403DF0-F8A3-3E46-A9F5-414ADBEE3B28}" destId="{F2C3A47B-E7A1-1448-BF2B-8FA4B0F7F1F3}" srcOrd="2" destOrd="0" presId="urn:microsoft.com/office/officeart/2005/8/layout/target1"/>
    <dgm:cxn modelId="{5CE22313-5865-3948-A254-C75DD03A6498}" type="presParOf" srcId="{8A403DF0-F8A3-3E46-A9F5-414ADBEE3B28}" destId="{5D8083ED-7382-4A44-B016-CA35D84B1C38}" srcOrd="3" destOrd="0" presId="urn:microsoft.com/office/officeart/2005/8/layout/target1"/>
    <dgm:cxn modelId="{B8E0700F-FB0B-544C-AB25-66A1BF68285B}" type="presParOf" srcId="{8A403DF0-F8A3-3E46-A9F5-414ADBEE3B28}" destId="{C2DCB199-9469-9E4E-9FEA-D041C5C73103}" srcOrd="4" destOrd="0" presId="urn:microsoft.com/office/officeart/2005/8/layout/target1"/>
    <dgm:cxn modelId="{391EEC65-3D8D-B440-9141-0EE95A6B87CD}" type="presParOf" srcId="{8A403DF0-F8A3-3E46-A9F5-414ADBEE3B28}" destId="{0933A324-C4D6-3045-9AA3-F068276268EB}" srcOrd="5" destOrd="0" presId="urn:microsoft.com/office/officeart/2005/8/layout/target1"/>
    <dgm:cxn modelId="{7A9289ED-5AB3-6E41-8E9E-C4F9533E0995}" type="presParOf" srcId="{8A403DF0-F8A3-3E46-A9F5-414ADBEE3B28}" destId="{6FEF1F65-A84E-8C48-8395-128F3BF2BFC5}" srcOrd="6" destOrd="0" presId="urn:microsoft.com/office/officeart/2005/8/layout/target1"/>
    <dgm:cxn modelId="{9214720E-9BE6-1E49-93CC-E96E0F4AE118}" type="presParOf" srcId="{8A403DF0-F8A3-3E46-A9F5-414ADBEE3B28}" destId="{5155026C-A29B-E847-8252-F23DC0CAD2B0}" srcOrd="7" destOrd="0" presId="urn:microsoft.com/office/officeart/2005/8/layout/target1"/>
    <dgm:cxn modelId="{55F97A58-52A5-CA43-BED7-33D3617C9E61}" type="presParOf" srcId="{8A403DF0-F8A3-3E46-A9F5-414ADBEE3B28}" destId="{0A6580C0-F932-1042-ABBF-384982B92D0E}" srcOrd="8" destOrd="0" presId="urn:microsoft.com/office/officeart/2005/8/layout/target1"/>
    <dgm:cxn modelId="{F94D81C5-0E2E-484C-B7CA-A5CE3F530346}" type="presParOf" srcId="{8A403DF0-F8A3-3E46-A9F5-414ADBEE3B28}" destId="{6A5A10FB-43DA-2E4F-99C5-DB3942640256}" srcOrd="9" destOrd="0" presId="urn:microsoft.com/office/officeart/2005/8/layout/target1"/>
    <dgm:cxn modelId="{405B4CDA-1591-AE42-B912-B8992DD395C8}" type="presParOf" srcId="{8A403DF0-F8A3-3E46-A9F5-414ADBEE3B28}" destId="{7D600400-7D52-6540-81DC-C1BADB97F24B}" srcOrd="10" destOrd="0" presId="urn:microsoft.com/office/officeart/2005/8/layout/target1"/>
    <dgm:cxn modelId="{277F318F-B96E-404E-B083-11BD44DC933D}" type="presParOf" srcId="{8A403DF0-F8A3-3E46-A9F5-414ADBEE3B28}" destId="{21D3DC42-DC6C-1649-A878-ADDD5D562B24}" srcOrd="11" destOrd="0" presId="urn:microsoft.com/office/officeart/2005/8/layout/targe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6580C0-F932-1042-ABBF-384982B92D0E}">
      <dsp:nvSpPr>
        <dsp:cNvPr id="0" name=""/>
        <dsp:cNvSpPr/>
      </dsp:nvSpPr>
      <dsp:spPr>
        <a:xfrm>
          <a:off x="2538213" y="1087834"/>
          <a:ext cx="3263503" cy="326350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DCB199-9469-9E4E-9FEA-D041C5C73103}">
      <dsp:nvSpPr>
        <dsp:cNvPr id="0" name=""/>
        <dsp:cNvSpPr/>
      </dsp:nvSpPr>
      <dsp:spPr>
        <a:xfrm>
          <a:off x="3190914" y="1740535"/>
          <a:ext cx="1958102" cy="195810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19B208B-38C4-6140-9170-16D2A535AAE6}">
      <dsp:nvSpPr>
        <dsp:cNvPr id="0" name=""/>
        <dsp:cNvSpPr/>
      </dsp:nvSpPr>
      <dsp:spPr>
        <a:xfrm>
          <a:off x="3843615" y="2393235"/>
          <a:ext cx="652700" cy="65270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9B5DAD4-41B2-A244-BDBA-51D29E31DDB6}">
      <dsp:nvSpPr>
        <dsp:cNvPr id="0" name=""/>
        <dsp:cNvSpPr/>
      </dsp:nvSpPr>
      <dsp:spPr>
        <a:xfrm>
          <a:off x="6345634" y="0"/>
          <a:ext cx="1631751" cy="951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7368" tIns="49530" rIns="49530" bIns="49530" numCol="1" spcCol="1270" anchor="ctr" anchorCtr="0">
          <a:noAutofit/>
        </a:bodyPr>
        <a:lstStyle/>
        <a:p>
          <a:pPr marL="0" lvl="0" indent="0" algn="l" defTabSz="1733550">
            <a:lnSpc>
              <a:spcPct val="90000"/>
            </a:lnSpc>
            <a:spcBef>
              <a:spcPct val="0"/>
            </a:spcBef>
            <a:spcAft>
              <a:spcPct val="35000"/>
            </a:spcAft>
            <a:buNone/>
          </a:pPr>
          <a:r>
            <a:rPr lang="tr-TR" sz="3900" kern="1200" dirty="0"/>
            <a:t>Değer</a:t>
          </a:r>
        </a:p>
      </dsp:txBody>
      <dsp:txXfrm>
        <a:off x="6345634" y="0"/>
        <a:ext cx="1631751" cy="951855"/>
      </dsp:txXfrm>
    </dsp:sp>
    <dsp:sp modelId="{F2C3A47B-E7A1-1448-BF2B-8FA4B0F7F1F3}">
      <dsp:nvSpPr>
        <dsp:cNvPr id="0" name=""/>
        <dsp:cNvSpPr/>
      </dsp:nvSpPr>
      <dsp:spPr>
        <a:xfrm>
          <a:off x="5937696" y="475927"/>
          <a:ext cx="40793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D8083ED-7382-4A44-B016-CA35D84B1C38}">
      <dsp:nvSpPr>
        <dsp:cNvPr id="0" name=""/>
        <dsp:cNvSpPr/>
      </dsp:nvSpPr>
      <dsp:spPr>
        <a:xfrm rot="5400000">
          <a:off x="3931457" y="714979"/>
          <a:ext cx="2243114" cy="1766099"/>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33A324-C4D6-3045-9AA3-F068276268EB}">
      <dsp:nvSpPr>
        <dsp:cNvPr id="0" name=""/>
        <dsp:cNvSpPr/>
      </dsp:nvSpPr>
      <dsp:spPr>
        <a:xfrm>
          <a:off x="6345634" y="951855"/>
          <a:ext cx="1631751" cy="951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7368" tIns="49530" rIns="49530" bIns="49530" numCol="1" spcCol="1270" anchor="ctr" anchorCtr="0">
          <a:noAutofit/>
        </a:bodyPr>
        <a:lstStyle/>
        <a:p>
          <a:pPr marL="0" lvl="0" indent="0" algn="l" defTabSz="1733550">
            <a:lnSpc>
              <a:spcPct val="90000"/>
            </a:lnSpc>
            <a:spcBef>
              <a:spcPct val="0"/>
            </a:spcBef>
            <a:spcAft>
              <a:spcPct val="35000"/>
            </a:spcAft>
            <a:buNone/>
          </a:pPr>
          <a:r>
            <a:rPr lang="tr-TR" sz="3900" kern="1200" dirty="0"/>
            <a:t>İnanç</a:t>
          </a:r>
        </a:p>
      </dsp:txBody>
      <dsp:txXfrm>
        <a:off x="6345634" y="951855"/>
        <a:ext cx="1631751" cy="951855"/>
      </dsp:txXfrm>
    </dsp:sp>
    <dsp:sp modelId="{6FEF1F65-A84E-8C48-8395-128F3BF2BFC5}">
      <dsp:nvSpPr>
        <dsp:cNvPr id="0" name=""/>
        <dsp:cNvSpPr/>
      </dsp:nvSpPr>
      <dsp:spPr>
        <a:xfrm>
          <a:off x="5937696" y="1427782"/>
          <a:ext cx="40793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155026C-A29B-E847-8252-F23DC0CAD2B0}">
      <dsp:nvSpPr>
        <dsp:cNvPr id="0" name=""/>
        <dsp:cNvSpPr/>
      </dsp:nvSpPr>
      <dsp:spPr>
        <a:xfrm rot="5400000">
          <a:off x="4412933" y="1651985"/>
          <a:ext cx="1747932" cy="129833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A5A10FB-43DA-2E4F-99C5-DB3942640256}">
      <dsp:nvSpPr>
        <dsp:cNvPr id="0" name=""/>
        <dsp:cNvSpPr/>
      </dsp:nvSpPr>
      <dsp:spPr>
        <a:xfrm>
          <a:off x="6345634" y="1903710"/>
          <a:ext cx="1631751" cy="951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7368" tIns="49530" rIns="49530" bIns="49530" numCol="1" spcCol="1270" anchor="ctr" anchorCtr="0">
          <a:noAutofit/>
        </a:bodyPr>
        <a:lstStyle/>
        <a:p>
          <a:pPr marL="0" lvl="0" indent="0" algn="l" defTabSz="1733550">
            <a:lnSpc>
              <a:spcPct val="90000"/>
            </a:lnSpc>
            <a:spcBef>
              <a:spcPct val="0"/>
            </a:spcBef>
            <a:spcAft>
              <a:spcPct val="35000"/>
            </a:spcAft>
            <a:buNone/>
          </a:pPr>
          <a:r>
            <a:rPr lang="tr-TR" sz="3900" kern="1200" dirty="0"/>
            <a:t>Tutum</a:t>
          </a:r>
        </a:p>
      </dsp:txBody>
      <dsp:txXfrm>
        <a:off x="6345634" y="1903710"/>
        <a:ext cx="1631751" cy="951855"/>
      </dsp:txXfrm>
    </dsp:sp>
    <dsp:sp modelId="{7D600400-7D52-6540-81DC-C1BADB97F24B}">
      <dsp:nvSpPr>
        <dsp:cNvPr id="0" name=""/>
        <dsp:cNvSpPr/>
      </dsp:nvSpPr>
      <dsp:spPr>
        <a:xfrm>
          <a:off x="5937696" y="2379637"/>
          <a:ext cx="407937"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1D3DC42-DC6C-1649-A878-ADDD5D562B24}">
      <dsp:nvSpPr>
        <dsp:cNvPr id="0" name=""/>
        <dsp:cNvSpPr/>
      </dsp:nvSpPr>
      <dsp:spPr>
        <a:xfrm rot="5400000">
          <a:off x="4895007" y="2588230"/>
          <a:ext cx="1248834" cy="830561"/>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6FA2B21-3FCD-4721-B95C-427943F61125}" type="datetime1">
              <a:rPr lang="en-US" smtClean="0"/>
              <a:t>9/22/19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8031554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6FA2B21-3FCD-4721-B95C-427943F61125}" type="datetime1">
              <a:rPr lang="en-US" smtClean="0"/>
              <a:t>9/22/19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28535184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6FA2B21-3FCD-4721-B95C-427943F61125}" type="datetime1">
              <a:rPr lang="en-US" smtClean="0"/>
              <a:t>9/22/19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107211334"/>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6FA2B21-3FCD-4721-B95C-427943F61125}" type="datetime1">
              <a:rPr lang="en-US" smtClean="0"/>
              <a:t>9/22/19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7505483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6FA2B21-3FCD-4721-B95C-427943F61125}" type="datetime1">
              <a:rPr lang="en-US" smtClean="0"/>
              <a:t>9/22/19</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88247670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6FA2B21-3FCD-4721-B95C-427943F61125}" type="datetime1">
              <a:rPr lang="en-US" smtClean="0"/>
              <a:t>9/22/19</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6343877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6FA2B21-3FCD-4721-B95C-427943F61125}" type="datetime1">
              <a:rPr lang="en-US" smtClean="0"/>
              <a:t>9/22/19</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8598665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6FA2B21-3FCD-4721-B95C-427943F61125}" type="datetime1">
              <a:rPr lang="en-US" smtClean="0"/>
              <a:t>9/22/19</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777033903"/>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FA2B21-3FCD-4721-B95C-427943F61125}" type="datetime1">
              <a:rPr lang="en-US" smtClean="0"/>
              <a:t>9/22/19</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87570672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6FA2B21-3FCD-4721-B95C-427943F61125}" type="datetime1">
              <a:rPr lang="en-US" smtClean="0"/>
              <a:t>9/22/19</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15390449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6FA2B21-3FCD-4721-B95C-427943F61125}" type="datetime1">
              <a:rPr lang="en-US" smtClean="0"/>
              <a:t>9/22/19</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78418617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FA2B21-3FCD-4721-B95C-427943F61125}" type="datetime1">
              <a:rPr lang="en-US" smtClean="0"/>
              <a:t>9/22/19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084241512"/>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Başlık 1">
            <a:extLst>
              <a:ext uri="{FF2B5EF4-FFF2-40B4-BE49-F238E27FC236}">
                <a16:creationId xmlns:a16="http://schemas.microsoft.com/office/drawing/2014/main" id="{7322021A-4F19-4047-82DD-645E0D8F32B2}"/>
              </a:ext>
            </a:extLst>
          </p:cNvPr>
          <p:cNvSpPr>
            <a:spLocks noGrp="1"/>
          </p:cNvSpPr>
          <p:nvPr>
            <p:ph type="ctrTitle"/>
          </p:nvPr>
        </p:nvSpPr>
        <p:spPr>
          <a:xfrm>
            <a:off x="3045368" y="2043663"/>
            <a:ext cx="6105194" cy="2031055"/>
          </a:xfrm>
        </p:spPr>
        <p:txBody>
          <a:bodyPr>
            <a:normAutofit/>
          </a:bodyPr>
          <a:lstStyle/>
          <a:p>
            <a:r>
              <a:rPr lang="tr-TR" dirty="0">
                <a:solidFill>
                  <a:srgbClr val="FFFFFF"/>
                </a:solidFill>
              </a:rPr>
              <a:t>Benlik</a:t>
            </a:r>
          </a:p>
        </p:txBody>
      </p:sp>
      <p:sp>
        <p:nvSpPr>
          <p:cNvPr id="3" name="Alt Başlık 2">
            <a:extLst>
              <a:ext uri="{FF2B5EF4-FFF2-40B4-BE49-F238E27FC236}">
                <a16:creationId xmlns:a16="http://schemas.microsoft.com/office/drawing/2014/main" id="{211B40B2-0D97-C446-8EEC-E65B05B7EA3B}"/>
              </a:ext>
            </a:extLst>
          </p:cNvPr>
          <p:cNvSpPr>
            <a:spLocks noGrp="1"/>
          </p:cNvSpPr>
          <p:nvPr>
            <p:ph type="subTitle" idx="1"/>
          </p:nvPr>
        </p:nvSpPr>
        <p:spPr>
          <a:xfrm>
            <a:off x="3045368" y="4074718"/>
            <a:ext cx="6105194" cy="682079"/>
          </a:xfrm>
        </p:spPr>
        <p:txBody>
          <a:bodyPr>
            <a:normAutofit/>
          </a:bodyPr>
          <a:lstStyle/>
          <a:p>
            <a:r>
              <a:rPr lang="tr-TR" dirty="0">
                <a:solidFill>
                  <a:srgbClr val="FFFFFF"/>
                </a:solidFill>
              </a:rPr>
              <a:t>Aslı Yağmurlu</a:t>
            </a:r>
          </a:p>
        </p:txBody>
      </p:sp>
    </p:spTree>
    <p:extLst>
      <p:ext uri="{BB962C8B-B14F-4D97-AF65-F5344CB8AC3E}">
        <p14:creationId xmlns:p14="http://schemas.microsoft.com/office/powerpoint/2010/main" val="2008603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13307E-13DA-8144-9012-2840DBF07E3C}"/>
              </a:ext>
            </a:extLst>
          </p:cNvPr>
          <p:cNvSpPr>
            <a:spLocks noGrp="1"/>
          </p:cNvSpPr>
          <p:nvPr>
            <p:ph type="title"/>
          </p:nvPr>
        </p:nvSpPr>
        <p:spPr/>
        <p:txBody>
          <a:bodyPr/>
          <a:lstStyle/>
          <a:p>
            <a:r>
              <a:rPr lang="tr-TR" dirty="0"/>
              <a:t>Manevi Benlik</a:t>
            </a:r>
          </a:p>
        </p:txBody>
      </p:sp>
      <p:sp>
        <p:nvSpPr>
          <p:cNvPr id="3" name="İçerik Yer Tutucusu 2">
            <a:extLst>
              <a:ext uri="{FF2B5EF4-FFF2-40B4-BE49-F238E27FC236}">
                <a16:creationId xmlns:a16="http://schemas.microsoft.com/office/drawing/2014/main" id="{BD1072F8-462D-6E4B-A8A9-FAF78BAF78D5}"/>
              </a:ext>
            </a:extLst>
          </p:cNvPr>
          <p:cNvSpPr>
            <a:spLocks noGrp="1"/>
          </p:cNvSpPr>
          <p:nvPr>
            <p:ph idx="1"/>
          </p:nvPr>
        </p:nvSpPr>
        <p:spPr/>
        <p:txBody>
          <a:bodyPr/>
          <a:lstStyle/>
          <a:p>
            <a:r>
              <a:rPr lang="tr-TR" dirty="0"/>
              <a:t>Manevi veya ruhsal benlik bireyin değerleri ve ahlaki ölçütlerine ilişkin düşünce ve duygularını içermektedir. Sahip olduğumuz ya da kiminle konuştuğunuz değil kim olduğumuz konusundaki öznel düşünce ve duygularımızın özüdür. Ruhsal benlik ben neden yaşıyorum sorusuna verdiğiniz yanıtla ilgilidir. </a:t>
            </a:r>
          </a:p>
        </p:txBody>
      </p:sp>
    </p:spTree>
    <p:extLst>
      <p:ext uri="{BB962C8B-B14F-4D97-AF65-F5344CB8AC3E}">
        <p14:creationId xmlns:p14="http://schemas.microsoft.com/office/powerpoint/2010/main" val="2942797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476955-81C7-9D40-B948-5FE2CF326415}"/>
              </a:ext>
            </a:extLst>
          </p:cNvPr>
          <p:cNvSpPr>
            <a:spLocks noGrp="1"/>
          </p:cNvSpPr>
          <p:nvPr>
            <p:ph type="title"/>
          </p:nvPr>
        </p:nvSpPr>
        <p:spPr/>
        <p:txBody>
          <a:bodyPr/>
          <a:lstStyle/>
          <a:p>
            <a:r>
              <a:rPr lang="tr-TR" dirty="0"/>
              <a:t>Benlik kavramının gelişimi</a:t>
            </a:r>
          </a:p>
        </p:txBody>
      </p:sp>
      <p:sp>
        <p:nvSpPr>
          <p:cNvPr id="3" name="İçerik Yer Tutucusu 2">
            <a:extLst>
              <a:ext uri="{FF2B5EF4-FFF2-40B4-BE49-F238E27FC236}">
                <a16:creationId xmlns:a16="http://schemas.microsoft.com/office/drawing/2014/main" id="{F02CD9A7-C1E7-9445-A037-EE08315C0F03}"/>
              </a:ext>
            </a:extLst>
          </p:cNvPr>
          <p:cNvSpPr>
            <a:spLocks noGrp="1"/>
          </p:cNvSpPr>
          <p:nvPr>
            <p:ph idx="1"/>
          </p:nvPr>
        </p:nvSpPr>
        <p:spPr/>
        <p:txBody>
          <a:bodyPr/>
          <a:lstStyle/>
          <a:p>
            <a:r>
              <a:rPr lang="tr-TR" dirty="0"/>
              <a:t>Başka insanlarla etkileşim</a:t>
            </a:r>
          </a:p>
          <a:p>
            <a:r>
              <a:rPr lang="tr-TR" dirty="0"/>
              <a:t>Gruplarla ilişkiler</a:t>
            </a:r>
          </a:p>
          <a:p>
            <a:r>
              <a:rPr lang="tr-TR" dirty="0"/>
              <a:t>Üstlenilen roller</a:t>
            </a:r>
          </a:p>
          <a:p>
            <a:r>
              <a:rPr lang="tr-TR" dirty="0"/>
              <a:t>Benlik etiketleri</a:t>
            </a:r>
          </a:p>
          <a:p>
            <a:r>
              <a:rPr lang="tr-TR" dirty="0"/>
              <a:t>Kişilik</a:t>
            </a:r>
          </a:p>
        </p:txBody>
      </p:sp>
    </p:spTree>
    <p:extLst>
      <p:ext uri="{BB962C8B-B14F-4D97-AF65-F5344CB8AC3E}">
        <p14:creationId xmlns:p14="http://schemas.microsoft.com/office/powerpoint/2010/main" val="3945533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138214-0C5B-274E-81C6-051E6285288D}"/>
              </a:ext>
            </a:extLst>
          </p:cNvPr>
          <p:cNvSpPr>
            <a:spLocks noGrp="1"/>
          </p:cNvSpPr>
          <p:nvPr>
            <p:ph type="title"/>
          </p:nvPr>
        </p:nvSpPr>
        <p:spPr/>
        <p:txBody>
          <a:bodyPr/>
          <a:lstStyle/>
          <a:p>
            <a:r>
              <a:rPr lang="tr-TR" dirty="0"/>
              <a:t>Benlik değeri</a:t>
            </a:r>
          </a:p>
        </p:txBody>
      </p:sp>
      <p:sp>
        <p:nvSpPr>
          <p:cNvPr id="3" name="İçerik Yer Tutucusu 2">
            <a:extLst>
              <a:ext uri="{FF2B5EF4-FFF2-40B4-BE49-F238E27FC236}">
                <a16:creationId xmlns:a16="http://schemas.microsoft.com/office/drawing/2014/main" id="{BDB78EF0-1481-2943-A495-286B9D2BC420}"/>
              </a:ext>
            </a:extLst>
          </p:cNvPr>
          <p:cNvSpPr>
            <a:spLocks noGrp="1"/>
          </p:cNvSpPr>
          <p:nvPr>
            <p:ph idx="1"/>
          </p:nvPr>
        </p:nvSpPr>
        <p:spPr/>
        <p:txBody>
          <a:bodyPr/>
          <a:lstStyle/>
          <a:p>
            <a:r>
              <a:rPr lang="tr-TR" dirty="0"/>
              <a:t>Benlik değeri, bizim benlik kavramımızla ilgili değerlendirmelerimizdir. Benlik kavramı benliğin genel bir açıklamasını içerirken benlik değeri ise bireyin benliğini nasıl gördüğüdür. İnsanlar kendi değerlerini kendilerini başkalarıyla kıyaslayarak çıkarmaktadırlar. Ben çok iyi tenis oynuyorum çünkü maç yaptığım tüm tenisçileri yendim gibi. Tek başına bir konuda kötü olmanız sizin benlik değerinizi düşürmez ancak bunların kendi ölçünüzde sayısı çoksa ve bunlara verdiğiniz önem çoksa kendi gözünüzdeki değeriniz </a:t>
            </a:r>
            <a:r>
              <a:rPr lang="tr-TR"/>
              <a:t>gölgelenmeye başlar.</a:t>
            </a:r>
          </a:p>
        </p:txBody>
      </p:sp>
    </p:spTree>
    <p:extLst>
      <p:ext uri="{BB962C8B-B14F-4D97-AF65-F5344CB8AC3E}">
        <p14:creationId xmlns:p14="http://schemas.microsoft.com/office/powerpoint/2010/main" val="1827172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F108AC-3BD6-4C49-B4B7-453A8AEF0077}"/>
              </a:ext>
            </a:extLst>
          </p:cNvPr>
          <p:cNvSpPr>
            <a:spLocks noGrp="1"/>
          </p:cNvSpPr>
          <p:nvPr>
            <p:ph type="title"/>
          </p:nvPr>
        </p:nvSpPr>
        <p:spPr/>
        <p:txBody>
          <a:bodyPr/>
          <a:lstStyle/>
          <a:p>
            <a:r>
              <a:rPr lang="tr-TR" dirty="0"/>
              <a:t>Benlik</a:t>
            </a:r>
          </a:p>
        </p:txBody>
      </p:sp>
      <p:sp>
        <p:nvSpPr>
          <p:cNvPr id="3" name="İçerik Yer Tutucusu 2">
            <a:extLst>
              <a:ext uri="{FF2B5EF4-FFF2-40B4-BE49-F238E27FC236}">
                <a16:creationId xmlns:a16="http://schemas.microsoft.com/office/drawing/2014/main" id="{D6E6152F-5298-2042-AF4C-F5732F15F70C}"/>
              </a:ext>
            </a:extLst>
          </p:cNvPr>
          <p:cNvSpPr>
            <a:spLocks noGrp="1"/>
          </p:cNvSpPr>
          <p:nvPr>
            <p:ph idx="1"/>
          </p:nvPr>
        </p:nvSpPr>
        <p:spPr/>
        <p:txBody>
          <a:bodyPr>
            <a:normAutofit lnSpcReduction="10000"/>
          </a:bodyPr>
          <a:lstStyle/>
          <a:p>
            <a:r>
              <a:rPr lang="tr-TR" dirty="0"/>
              <a:t>Kim olduğumuza dair öznel düşüncelerimizdir. </a:t>
            </a:r>
          </a:p>
          <a:p>
            <a:r>
              <a:rPr lang="tr-TR" dirty="0"/>
              <a:t>Kendimiz hakkındaki değerlendirmelerimizdir.</a:t>
            </a:r>
          </a:p>
          <a:p>
            <a:r>
              <a:rPr lang="tr-TR" dirty="0"/>
              <a:t>Kendimize dair algılarımızdır.</a:t>
            </a:r>
          </a:p>
          <a:p>
            <a:r>
              <a:rPr lang="tr-TR" dirty="0"/>
              <a:t>Kendimizi başkalarına anlatırken kullandığımız etiketlerdir.</a:t>
            </a:r>
          </a:p>
          <a:p>
            <a:endParaRPr lang="tr-TR" dirty="0"/>
          </a:p>
          <a:p>
            <a:r>
              <a:rPr lang="tr-TR" dirty="0"/>
              <a:t>İletişim benliği, benlik de iletişimi etkilemektedir. Benlik iki temel yol ile öğrenilir. Birincisi doğrudan eğitim yani bize söylenenlerledir. İkincisi dolaylı eğitim yani diğerleri ile ortak olan ya da diğerlerinden farklı olan özellikleri gösteren bir takım ipuçlarından çıkarımda bulunarak öğrendiklerimiz.</a:t>
            </a:r>
          </a:p>
          <a:p>
            <a:endParaRPr lang="tr-TR" dirty="0"/>
          </a:p>
          <a:p>
            <a:endParaRPr lang="tr-TR" dirty="0"/>
          </a:p>
        </p:txBody>
      </p:sp>
    </p:spTree>
    <p:extLst>
      <p:ext uri="{BB962C8B-B14F-4D97-AF65-F5344CB8AC3E}">
        <p14:creationId xmlns:p14="http://schemas.microsoft.com/office/powerpoint/2010/main" val="2373443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26753A-4C05-B243-8058-024B7CFE2A3A}"/>
              </a:ext>
            </a:extLst>
          </p:cNvPr>
          <p:cNvSpPr>
            <a:spLocks noGrp="1"/>
          </p:cNvSpPr>
          <p:nvPr>
            <p:ph type="title"/>
          </p:nvPr>
        </p:nvSpPr>
        <p:spPr/>
        <p:txBody>
          <a:bodyPr/>
          <a:lstStyle/>
          <a:p>
            <a:r>
              <a:rPr lang="tr-TR" dirty="0"/>
              <a:t>Tutum-değer-inanç</a:t>
            </a:r>
          </a:p>
        </p:txBody>
      </p:sp>
      <p:sp>
        <p:nvSpPr>
          <p:cNvPr id="3" name="İçerik Yer Tutucusu 2">
            <a:extLst>
              <a:ext uri="{FF2B5EF4-FFF2-40B4-BE49-F238E27FC236}">
                <a16:creationId xmlns:a16="http://schemas.microsoft.com/office/drawing/2014/main" id="{15B57874-DC9A-A748-8516-00FF75DB9C3F}"/>
              </a:ext>
            </a:extLst>
          </p:cNvPr>
          <p:cNvSpPr>
            <a:spLocks noGrp="1"/>
          </p:cNvSpPr>
          <p:nvPr>
            <p:ph idx="1"/>
          </p:nvPr>
        </p:nvSpPr>
        <p:spPr/>
        <p:txBody>
          <a:bodyPr/>
          <a:lstStyle/>
          <a:p>
            <a:r>
              <a:rPr lang="tr-TR" dirty="0"/>
              <a:t>Kim olduğumuz sahip olduğumuz tutum, değer ve inançlarla kendini gösterir. Bunlar bizim davranışlarımız ve kendilik imajımızı şekillendiren öğrenilmiş yapılardır.</a:t>
            </a:r>
          </a:p>
          <a:p>
            <a:r>
              <a:rPr lang="tr-TR" dirty="0"/>
              <a:t>Tutum, bir insana, objeye veya düşünceye karşı olumlu veya olumsuz tepkidir. Tutum öğrenilmiş bir tavır almadır. </a:t>
            </a:r>
          </a:p>
          <a:p>
            <a:r>
              <a:rPr lang="tr-TR" dirty="0"/>
              <a:t>Tutum bireyin çevresindeki bir simgeyi, bir nesneyi ya da bir olayı olumlu ya da olumsuz değerlendirme eğilimidir.</a:t>
            </a:r>
          </a:p>
          <a:p>
            <a:r>
              <a:rPr lang="tr-TR" dirty="0"/>
              <a:t>Tutumlar nelerden hoşlanıp nelerden hoşlanmadığımızı yansıtırlar. </a:t>
            </a:r>
          </a:p>
        </p:txBody>
      </p:sp>
    </p:spTree>
    <p:extLst>
      <p:ext uri="{BB962C8B-B14F-4D97-AF65-F5344CB8AC3E}">
        <p14:creationId xmlns:p14="http://schemas.microsoft.com/office/powerpoint/2010/main" val="3460313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4932B2-D4E6-3947-A7FB-295489ED055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CB4D32A-9C6C-0742-A6A5-F218696DF0D8}"/>
              </a:ext>
            </a:extLst>
          </p:cNvPr>
          <p:cNvSpPr>
            <a:spLocks noGrp="1"/>
          </p:cNvSpPr>
          <p:nvPr>
            <p:ph idx="1"/>
          </p:nvPr>
        </p:nvSpPr>
        <p:spPr/>
        <p:txBody>
          <a:bodyPr/>
          <a:lstStyle/>
          <a:p>
            <a:r>
              <a:rPr lang="tr-TR" dirty="0"/>
              <a:t>İnanç, bir düşünceye gönülden bağlı bulunma, birine duyulan güven, inanma duygusu, inanılan şey, görüş, öğreti olarak tanımlanmaktadır.</a:t>
            </a:r>
          </a:p>
          <a:p>
            <a:r>
              <a:rPr lang="tr-TR" dirty="0"/>
              <a:t>Neyin doğru neyin yanlış olduğu konusunda geliştirdiğimiz anlayıştır.</a:t>
            </a:r>
          </a:p>
          <a:p>
            <a:r>
              <a:rPr lang="tr-TR" dirty="0"/>
              <a:t>Tutum ve inanç birbirinden bağımsızdır. Yani bir şeye karşı tutumumuz olumlu ama inancımız olumsuz olabilir. İnançlar neyin doğru olup olmadığı ile ilgiliyken, tutumlar ise hoşlanma ve hoşlanmamayı yansıtmaktadır.</a:t>
            </a:r>
          </a:p>
        </p:txBody>
      </p:sp>
    </p:spTree>
    <p:extLst>
      <p:ext uri="{BB962C8B-B14F-4D97-AF65-F5344CB8AC3E}">
        <p14:creationId xmlns:p14="http://schemas.microsoft.com/office/powerpoint/2010/main" val="41879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4C4429-E811-6045-831A-939F589DA1E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08A59D6-8EA2-5749-9D5B-F6733060E0A2}"/>
              </a:ext>
            </a:extLst>
          </p:cNvPr>
          <p:cNvSpPr>
            <a:spLocks noGrp="1"/>
          </p:cNvSpPr>
          <p:nvPr>
            <p:ph idx="1"/>
          </p:nvPr>
        </p:nvSpPr>
        <p:spPr/>
        <p:txBody>
          <a:bodyPr/>
          <a:lstStyle/>
          <a:p>
            <a:r>
              <a:rPr lang="tr-TR" dirty="0"/>
              <a:t>Değerler ise, iyi-kötü, doğru-yanlış, adaletli-adaletsiz gibi kalıcı kavramlardan ortaya çıkar. İnsanlar önceliklerini değerlere göre belirlemektedir.</a:t>
            </a:r>
          </a:p>
          <a:p>
            <a:r>
              <a:rPr lang="tr-TR" dirty="0"/>
              <a:t>Değerlerimiz değişmeye karşı bizim tutum ve inançlarımızdan daha dirençli, daha dayanıklıdırlar.</a:t>
            </a:r>
          </a:p>
          <a:p>
            <a:r>
              <a:rPr lang="tr-TR" dirty="0"/>
              <a:t>Değerler küçük yaşta kişilerarası ilişkilerin sonucu ortaya çıkmıştır ve genellikle yakın çevre tarafından aşılanmıştır.</a:t>
            </a:r>
          </a:p>
        </p:txBody>
      </p:sp>
    </p:spTree>
    <p:extLst>
      <p:ext uri="{BB962C8B-B14F-4D97-AF65-F5344CB8AC3E}">
        <p14:creationId xmlns:p14="http://schemas.microsoft.com/office/powerpoint/2010/main" val="979814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C687F3-ECEE-194A-9F5A-BC554A9FE9E7}"/>
              </a:ext>
            </a:extLst>
          </p:cNvPr>
          <p:cNvSpPr>
            <a:spLocks noGrp="1"/>
          </p:cNvSpPr>
          <p:nvPr>
            <p:ph type="title"/>
          </p:nvPr>
        </p:nvSpPr>
        <p:spPr/>
        <p:txBody>
          <a:bodyPr/>
          <a:lstStyle/>
          <a:p>
            <a:r>
              <a:rPr lang="tr-TR" dirty="0"/>
              <a:t>Değer-inanç-tutum arasındaki ilişki</a:t>
            </a:r>
          </a:p>
        </p:txBody>
      </p:sp>
      <p:graphicFrame>
        <p:nvGraphicFramePr>
          <p:cNvPr id="4" name="İçerik Yer Tutucusu 3">
            <a:extLst>
              <a:ext uri="{FF2B5EF4-FFF2-40B4-BE49-F238E27FC236}">
                <a16:creationId xmlns:a16="http://schemas.microsoft.com/office/drawing/2014/main" id="{846DCA79-7AD5-3848-98DF-BFE0E7B50B5B}"/>
              </a:ext>
            </a:extLst>
          </p:cNvPr>
          <p:cNvGraphicFramePr>
            <a:graphicFrameLocks noGrp="1"/>
          </p:cNvGraphicFramePr>
          <p:nvPr>
            <p:ph idx="1"/>
            <p:extLst>
              <p:ext uri="{D42A27DB-BD31-4B8C-83A1-F6EECF244321}">
                <p14:modId xmlns:p14="http://schemas.microsoft.com/office/powerpoint/2010/main" val="17913509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359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FFFACE-5DDC-DE49-B19D-DCD8CF30906C}"/>
              </a:ext>
            </a:extLst>
          </p:cNvPr>
          <p:cNvSpPr>
            <a:spLocks noGrp="1"/>
          </p:cNvSpPr>
          <p:nvPr>
            <p:ph type="title"/>
          </p:nvPr>
        </p:nvSpPr>
        <p:spPr/>
        <p:txBody>
          <a:bodyPr/>
          <a:lstStyle/>
          <a:p>
            <a:r>
              <a:rPr lang="tr-TR" dirty="0"/>
              <a:t>Benlik çeşitleri</a:t>
            </a:r>
          </a:p>
        </p:txBody>
      </p:sp>
      <p:sp>
        <p:nvSpPr>
          <p:cNvPr id="3" name="İçerik Yer Tutucusu 2">
            <a:extLst>
              <a:ext uri="{FF2B5EF4-FFF2-40B4-BE49-F238E27FC236}">
                <a16:creationId xmlns:a16="http://schemas.microsoft.com/office/drawing/2014/main" id="{DF108913-9D35-E742-9161-82D995B45F99}"/>
              </a:ext>
            </a:extLst>
          </p:cNvPr>
          <p:cNvSpPr>
            <a:spLocks noGrp="1"/>
          </p:cNvSpPr>
          <p:nvPr>
            <p:ph idx="1"/>
          </p:nvPr>
        </p:nvSpPr>
        <p:spPr/>
        <p:txBody>
          <a:bodyPr/>
          <a:lstStyle/>
          <a:p>
            <a:r>
              <a:rPr lang="tr-TR" dirty="0"/>
              <a:t>Materyal benlik</a:t>
            </a:r>
          </a:p>
          <a:p>
            <a:r>
              <a:rPr lang="tr-TR" dirty="0"/>
              <a:t>Toplumsal benlik</a:t>
            </a:r>
          </a:p>
          <a:p>
            <a:r>
              <a:rPr lang="tr-TR" dirty="0"/>
              <a:t>Manevi benlik</a:t>
            </a:r>
          </a:p>
          <a:p>
            <a:endParaRPr lang="tr-TR" dirty="0"/>
          </a:p>
          <a:p>
            <a:endParaRPr lang="tr-TR" dirty="0"/>
          </a:p>
          <a:p>
            <a:endParaRPr lang="tr-TR" dirty="0"/>
          </a:p>
        </p:txBody>
      </p:sp>
    </p:spTree>
    <p:extLst>
      <p:ext uri="{BB962C8B-B14F-4D97-AF65-F5344CB8AC3E}">
        <p14:creationId xmlns:p14="http://schemas.microsoft.com/office/powerpoint/2010/main" val="1517287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8384B7-3B8C-D44D-9EA5-12CAD46E6F35}"/>
              </a:ext>
            </a:extLst>
          </p:cNvPr>
          <p:cNvSpPr>
            <a:spLocks noGrp="1"/>
          </p:cNvSpPr>
          <p:nvPr>
            <p:ph type="title"/>
          </p:nvPr>
        </p:nvSpPr>
        <p:spPr/>
        <p:txBody>
          <a:bodyPr/>
          <a:lstStyle/>
          <a:p>
            <a:r>
              <a:rPr lang="tr-TR" dirty="0"/>
              <a:t>Materyal Benlik</a:t>
            </a:r>
          </a:p>
        </p:txBody>
      </p:sp>
      <p:sp>
        <p:nvSpPr>
          <p:cNvPr id="3" name="İçerik Yer Tutucusu 2">
            <a:extLst>
              <a:ext uri="{FF2B5EF4-FFF2-40B4-BE49-F238E27FC236}">
                <a16:creationId xmlns:a16="http://schemas.microsoft.com/office/drawing/2014/main" id="{37256CA0-07D8-7445-A13F-D64A8146E45A}"/>
              </a:ext>
            </a:extLst>
          </p:cNvPr>
          <p:cNvSpPr>
            <a:spLocks noGrp="1"/>
          </p:cNvSpPr>
          <p:nvPr>
            <p:ph idx="1"/>
          </p:nvPr>
        </p:nvSpPr>
        <p:spPr/>
        <p:txBody>
          <a:bodyPr/>
          <a:lstStyle/>
          <a:p>
            <a:r>
              <a:rPr lang="tr-TR" dirty="0"/>
              <a:t>Bu kavram sahip oldukların kadarsın anlamına gelmektedir. Somut olarak sahip olunan varlıkların toplamıdır. </a:t>
            </a:r>
          </a:p>
          <a:p>
            <a:r>
              <a:rPr lang="tr-TR" dirty="0"/>
              <a:t>Beden materyal benliğin başat öğesidir. Çoğumuz sahip olduğumuz benimizle ilgili pek çok öğeyi değiştirmek isteriz. Arzu ettiğimiz materyal benlik ile gerçeklik arasında uyumsuzluk hissederiz ve bu uyumsuzluğu ortadan kaldırmak için saç ektirir, makyaj yapar, saçımızı boyar, rejim yaparız.</a:t>
            </a:r>
          </a:p>
        </p:txBody>
      </p:sp>
    </p:spTree>
    <p:extLst>
      <p:ext uri="{BB962C8B-B14F-4D97-AF65-F5344CB8AC3E}">
        <p14:creationId xmlns:p14="http://schemas.microsoft.com/office/powerpoint/2010/main" val="3596027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BA0CA1-FD0D-554E-82D6-A44AAA35C78C}"/>
              </a:ext>
            </a:extLst>
          </p:cNvPr>
          <p:cNvSpPr>
            <a:spLocks noGrp="1"/>
          </p:cNvSpPr>
          <p:nvPr>
            <p:ph type="title"/>
          </p:nvPr>
        </p:nvSpPr>
        <p:spPr/>
        <p:txBody>
          <a:bodyPr/>
          <a:lstStyle/>
          <a:p>
            <a:r>
              <a:rPr lang="tr-TR" dirty="0"/>
              <a:t>Toplumsal Benlik</a:t>
            </a:r>
          </a:p>
        </p:txBody>
      </p:sp>
      <p:sp>
        <p:nvSpPr>
          <p:cNvPr id="3" name="İçerik Yer Tutucusu 2">
            <a:extLst>
              <a:ext uri="{FF2B5EF4-FFF2-40B4-BE49-F238E27FC236}">
                <a16:creationId xmlns:a16="http://schemas.microsoft.com/office/drawing/2014/main" id="{81111115-BF0A-7C40-9D5D-101684A12C65}"/>
              </a:ext>
            </a:extLst>
          </p:cNvPr>
          <p:cNvSpPr>
            <a:spLocks noGrp="1"/>
          </p:cNvSpPr>
          <p:nvPr>
            <p:ph idx="1"/>
          </p:nvPr>
        </p:nvSpPr>
        <p:spPr/>
        <p:txBody>
          <a:bodyPr/>
          <a:lstStyle/>
          <a:p>
            <a:r>
              <a:rPr lang="tr-TR" dirty="0"/>
              <a:t>Toplumsal benlik bizim başkalarıyla etkileşen parçamızdır. Arkadaşlarımızla farklı, ailemizle farklı, okulda farklı, yeni tanıştığımız bir kişiyle farklı benlikler kullanırız.</a:t>
            </a:r>
          </a:p>
          <a:p>
            <a:r>
              <a:rPr lang="tr-TR" dirty="0"/>
              <a:t>Bu durumda farklı ortamlarda farklı benlik sunumu gerçekleşmektedir. İçinde bulunduğumuz toplumda beğenilmek, takdir edilmek için o ortam için uygun düşen benlik anlayışının sunumu gerçekleşmektedir. </a:t>
            </a:r>
          </a:p>
        </p:txBody>
      </p:sp>
    </p:spTree>
    <p:extLst>
      <p:ext uri="{BB962C8B-B14F-4D97-AF65-F5344CB8AC3E}">
        <p14:creationId xmlns:p14="http://schemas.microsoft.com/office/powerpoint/2010/main" val="192380105"/>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otalTime>478</TotalTime>
  <Words>508</Words>
  <Application>Microsoft Macintosh PowerPoint</Application>
  <PresentationFormat>Geniş ekran</PresentationFormat>
  <Paragraphs>45</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Benlik</vt:lpstr>
      <vt:lpstr>Benlik</vt:lpstr>
      <vt:lpstr>Tutum-değer-inanç</vt:lpstr>
      <vt:lpstr>PowerPoint Sunusu</vt:lpstr>
      <vt:lpstr>PowerPoint Sunusu</vt:lpstr>
      <vt:lpstr>Değer-inanç-tutum arasındaki ilişki</vt:lpstr>
      <vt:lpstr>Benlik çeşitleri</vt:lpstr>
      <vt:lpstr>Materyal Benlik</vt:lpstr>
      <vt:lpstr>Toplumsal Benlik</vt:lpstr>
      <vt:lpstr>Manevi Benlik</vt:lpstr>
      <vt:lpstr>Benlik kavramının gelişimi</vt:lpstr>
      <vt:lpstr>Benlik değeri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Benlik</dc:title>
  <dc:creator>Microsoft Office User</dc:creator>
  <cp:lastModifiedBy>Microsoft Office User</cp:lastModifiedBy>
  <cp:revision>6</cp:revision>
  <dcterms:created xsi:type="dcterms:W3CDTF">2019-09-22T11:39:46Z</dcterms:created>
  <dcterms:modified xsi:type="dcterms:W3CDTF">2019-09-22T19:38:19Z</dcterms:modified>
</cp:coreProperties>
</file>