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4"/>
  </p:notesMasterIdLst>
  <p:handoutMasterIdLst>
    <p:handoutMasterId r:id="rId115"/>
  </p:handoutMasterIdLst>
  <p:sldIdLst>
    <p:sldId id="411" r:id="rId3"/>
    <p:sldId id="256" r:id="rId4"/>
    <p:sldId id="257" r:id="rId5"/>
    <p:sldId id="438" r:id="rId6"/>
    <p:sldId id="304" r:id="rId7"/>
    <p:sldId id="309" r:id="rId8"/>
    <p:sldId id="258" r:id="rId9"/>
    <p:sldId id="439" r:id="rId10"/>
    <p:sldId id="259" r:id="rId11"/>
    <p:sldId id="442" r:id="rId12"/>
    <p:sldId id="443" r:id="rId13"/>
    <p:sldId id="444" r:id="rId14"/>
    <p:sldId id="445" r:id="rId15"/>
    <p:sldId id="314" r:id="rId16"/>
    <p:sldId id="446" r:id="rId17"/>
    <p:sldId id="315" r:id="rId18"/>
    <p:sldId id="447" r:id="rId19"/>
    <p:sldId id="448" r:id="rId20"/>
    <p:sldId id="441" r:id="rId21"/>
    <p:sldId id="316" r:id="rId22"/>
    <p:sldId id="451" r:id="rId23"/>
    <p:sldId id="320" r:id="rId24"/>
    <p:sldId id="450" r:id="rId25"/>
    <p:sldId id="321" r:id="rId26"/>
    <p:sldId id="374" r:id="rId27"/>
    <p:sldId id="453" r:id="rId28"/>
    <p:sldId id="455" r:id="rId29"/>
    <p:sldId id="452" r:id="rId30"/>
    <p:sldId id="375" r:id="rId31"/>
    <p:sldId id="376" r:id="rId32"/>
    <p:sldId id="456" r:id="rId33"/>
    <p:sldId id="373" r:id="rId34"/>
    <p:sldId id="377" r:id="rId35"/>
    <p:sldId id="370" r:id="rId36"/>
    <p:sldId id="380" r:id="rId37"/>
    <p:sldId id="371" r:id="rId38"/>
    <p:sldId id="372" r:id="rId39"/>
    <p:sldId id="323" r:id="rId40"/>
    <p:sldId id="382" r:id="rId41"/>
    <p:sldId id="324" r:id="rId42"/>
    <p:sldId id="384" r:id="rId43"/>
    <p:sldId id="383" r:id="rId44"/>
    <p:sldId id="385" r:id="rId45"/>
    <p:sldId id="325" r:id="rId46"/>
    <p:sldId id="386" r:id="rId47"/>
    <p:sldId id="388" r:id="rId48"/>
    <p:sldId id="389" r:id="rId49"/>
    <p:sldId id="390" r:id="rId50"/>
    <p:sldId id="326" r:id="rId51"/>
    <p:sldId id="327" r:id="rId52"/>
    <p:sldId id="391" r:id="rId53"/>
    <p:sldId id="392" r:id="rId54"/>
    <p:sldId id="393" r:id="rId55"/>
    <p:sldId id="394" r:id="rId56"/>
    <p:sldId id="395" r:id="rId57"/>
    <p:sldId id="396" r:id="rId58"/>
    <p:sldId id="397" r:id="rId59"/>
    <p:sldId id="328" r:id="rId60"/>
    <p:sldId id="329" r:id="rId61"/>
    <p:sldId id="330" r:id="rId62"/>
    <p:sldId id="331" r:id="rId63"/>
    <p:sldId id="398" r:id="rId64"/>
    <p:sldId id="399" r:id="rId65"/>
    <p:sldId id="400" r:id="rId66"/>
    <p:sldId id="332" r:id="rId67"/>
    <p:sldId id="401" r:id="rId68"/>
    <p:sldId id="412" r:id="rId69"/>
    <p:sldId id="413" r:id="rId70"/>
    <p:sldId id="418" r:id="rId71"/>
    <p:sldId id="414" r:id="rId72"/>
    <p:sldId id="415" r:id="rId73"/>
    <p:sldId id="338" r:id="rId74"/>
    <p:sldId id="419" r:id="rId75"/>
    <p:sldId id="420" r:id="rId76"/>
    <p:sldId id="340" r:id="rId77"/>
    <p:sldId id="421" r:id="rId78"/>
    <p:sldId id="342" r:id="rId79"/>
    <p:sldId id="344" r:id="rId80"/>
    <p:sldId id="422" r:id="rId81"/>
    <p:sldId id="423" r:id="rId82"/>
    <p:sldId id="424" r:id="rId83"/>
    <p:sldId id="425" r:id="rId84"/>
    <p:sldId id="426" r:id="rId85"/>
    <p:sldId id="427" r:id="rId86"/>
    <p:sldId id="428" r:id="rId87"/>
    <p:sldId id="429" r:id="rId88"/>
    <p:sldId id="430" r:id="rId89"/>
    <p:sldId id="431" r:id="rId90"/>
    <p:sldId id="432" r:id="rId91"/>
    <p:sldId id="433" r:id="rId92"/>
    <p:sldId id="402" r:id="rId93"/>
    <p:sldId id="403" r:id="rId94"/>
    <p:sldId id="404" r:id="rId95"/>
    <p:sldId id="350" r:id="rId96"/>
    <p:sldId id="405" r:id="rId97"/>
    <p:sldId id="351" r:id="rId98"/>
    <p:sldId id="353" r:id="rId99"/>
    <p:sldId id="354" r:id="rId100"/>
    <p:sldId id="406" r:id="rId101"/>
    <p:sldId id="434" r:id="rId102"/>
    <p:sldId id="356" r:id="rId103"/>
    <p:sldId id="435" r:id="rId104"/>
    <p:sldId id="357" r:id="rId105"/>
    <p:sldId id="352" r:id="rId106"/>
    <p:sldId id="358" r:id="rId107"/>
    <p:sldId id="359" r:id="rId108"/>
    <p:sldId id="407" r:id="rId109"/>
    <p:sldId id="408" r:id="rId110"/>
    <p:sldId id="409" r:id="rId111"/>
    <p:sldId id="436" r:id="rId112"/>
    <p:sldId id="437" r:id="rId113"/>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showGuides="1">
      <p:cViewPr varScale="1">
        <p:scale>
          <a:sx n="74" d="100"/>
          <a:sy n="74" d="100"/>
        </p:scale>
        <p:origin x="49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117" Type="http://schemas.openxmlformats.org/officeDocument/2006/relationships/viewProps" Target="viewProps.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12" Type="http://schemas.openxmlformats.org/officeDocument/2006/relationships/slide" Target="slides/slide110.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113" Type="http://schemas.openxmlformats.org/officeDocument/2006/relationships/slide" Target="slides/slide111.xml"/><Relationship Id="rId118" Type="http://schemas.openxmlformats.org/officeDocument/2006/relationships/theme" Target="theme/theme1.xml"/><Relationship Id="rId80" Type="http://schemas.openxmlformats.org/officeDocument/2006/relationships/slide" Target="slides/slide78.xml"/><Relationship Id="rId85" Type="http://schemas.openxmlformats.org/officeDocument/2006/relationships/slide" Target="slides/slide83.xml"/><Relationship Id="rId12" Type="http://schemas.openxmlformats.org/officeDocument/2006/relationships/slide" Target="slides/slide10.xml"/><Relationship Id="rId17" Type="http://schemas.openxmlformats.org/officeDocument/2006/relationships/slide" Target="slides/slide15.xml"/><Relationship Id="rId33" Type="http://schemas.openxmlformats.org/officeDocument/2006/relationships/slide" Target="slides/slide31.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slide" Target="slides/slide101.xml"/><Relationship Id="rId108" Type="http://schemas.openxmlformats.org/officeDocument/2006/relationships/slide" Target="slides/slide106.xml"/><Relationship Id="rId54" Type="http://schemas.openxmlformats.org/officeDocument/2006/relationships/slide" Target="slides/slide52.xml"/><Relationship Id="rId70" Type="http://schemas.openxmlformats.org/officeDocument/2006/relationships/slide" Target="slides/slide68.xml"/><Relationship Id="rId75" Type="http://schemas.openxmlformats.org/officeDocument/2006/relationships/slide" Target="slides/slide73.xml"/><Relationship Id="rId91" Type="http://schemas.openxmlformats.org/officeDocument/2006/relationships/slide" Target="slides/slide89.xml"/><Relationship Id="rId96" Type="http://schemas.openxmlformats.org/officeDocument/2006/relationships/slide" Target="slides/slide94.xml"/><Relationship Id="rId1" Type="http://schemas.openxmlformats.org/officeDocument/2006/relationships/slideMaster" Target="slideMasters/slideMaster1.xml"/><Relationship Id="rId6" Type="http://schemas.openxmlformats.org/officeDocument/2006/relationships/slide" Target="slides/slide4.xml"/><Relationship Id="rId23" Type="http://schemas.openxmlformats.org/officeDocument/2006/relationships/slide" Target="slides/slide21.xml"/><Relationship Id="rId28" Type="http://schemas.openxmlformats.org/officeDocument/2006/relationships/slide" Target="slides/slide26.xml"/><Relationship Id="rId49" Type="http://schemas.openxmlformats.org/officeDocument/2006/relationships/slide" Target="slides/slide47.xml"/><Relationship Id="rId114" Type="http://schemas.openxmlformats.org/officeDocument/2006/relationships/notesMaster" Target="notesMasters/notesMaster1.xml"/><Relationship Id="rId119" Type="http://schemas.openxmlformats.org/officeDocument/2006/relationships/tableStyles" Target="tableStyle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slide" Target="slides/slide108.xml"/><Relationship Id="rId115" Type="http://schemas.openxmlformats.org/officeDocument/2006/relationships/handoutMaster" Target="handoutMasters/handoutMaster1.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98" Type="http://schemas.openxmlformats.org/officeDocument/2006/relationships/slide" Target="slides/slide96.xml"/><Relationship Id="rId3" Type="http://schemas.openxmlformats.org/officeDocument/2006/relationships/slide" Target="slides/slide1.xml"/><Relationship Id="rId25" Type="http://schemas.openxmlformats.org/officeDocument/2006/relationships/slide" Target="slides/slide23.xml"/><Relationship Id="rId46" Type="http://schemas.openxmlformats.org/officeDocument/2006/relationships/slide" Target="slides/slide44.xml"/><Relationship Id="rId67" Type="http://schemas.openxmlformats.org/officeDocument/2006/relationships/slide" Target="slides/slide65.xml"/><Relationship Id="rId116" Type="http://schemas.openxmlformats.org/officeDocument/2006/relationships/presProps" Target="presProps.xml"/><Relationship Id="rId20" Type="http://schemas.openxmlformats.org/officeDocument/2006/relationships/slide" Target="slides/slide18.xml"/><Relationship Id="rId41" Type="http://schemas.openxmlformats.org/officeDocument/2006/relationships/slide" Target="slides/slide39.xml"/><Relationship Id="rId62" Type="http://schemas.openxmlformats.org/officeDocument/2006/relationships/slide" Target="slides/slide60.xml"/><Relationship Id="rId83" Type="http://schemas.openxmlformats.org/officeDocument/2006/relationships/slide" Target="slides/slide81.xml"/><Relationship Id="rId88" Type="http://schemas.openxmlformats.org/officeDocument/2006/relationships/slide" Target="slides/slide86.xml"/><Relationship Id="rId111" Type="http://schemas.openxmlformats.org/officeDocument/2006/relationships/slide" Target="slides/slide109.xml"/><Relationship Id="rId15" Type="http://schemas.openxmlformats.org/officeDocument/2006/relationships/slide" Target="slides/slide13.xml"/><Relationship Id="rId36" Type="http://schemas.openxmlformats.org/officeDocument/2006/relationships/slide" Target="slides/slide34.xml"/><Relationship Id="rId57" Type="http://schemas.openxmlformats.org/officeDocument/2006/relationships/slide" Target="slides/slide55.xml"/><Relationship Id="rId106" Type="http://schemas.openxmlformats.org/officeDocument/2006/relationships/slide" Target="slides/slide104.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705A541-7F6D-4427-8E25-1CF7539BC2C0}" type="doc">
      <dgm:prSet loTypeId="urn:microsoft.com/office/officeart/2005/8/layout/default#7" loCatId="list" qsTypeId="urn:microsoft.com/office/officeart/2005/8/quickstyle/simple1" qsCatId="simple" csTypeId="urn:microsoft.com/office/officeart/2005/8/colors/accent1_2" csCatId="accent1" phldr="1"/>
      <dgm:spPr/>
      <dgm:t>
        <a:bodyPr/>
        <a:lstStyle/>
        <a:p>
          <a:endParaRPr lang="tr-TR"/>
        </a:p>
      </dgm:t>
    </dgm:pt>
    <dgm:pt modelId="{6A5AE3D3-B020-4C3B-A6B0-FEC806921F9C}">
      <dgm:prSet phldrT="[Metin]"/>
      <dgm:spPr/>
      <dgm:t>
        <a:bodyPr/>
        <a:lstStyle/>
        <a:p>
          <a:r>
            <a:rPr lang="tr-TR" b="1" dirty="0" smtClean="0"/>
            <a:t>Tescilin Olumsuz Hükmü</a:t>
          </a:r>
          <a:endParaRPr lang="tr-TR" b="1" dirty="0"/>
        </a:p>
      </dgm:t>
    </dgm:pt>
    <dgm:pt modelId="{D8A121FC-B68D-45F0-9465-2FC2FE767091}" type="parTrans" cxnId="{7265577A-33B7-496B-BC7E-A89B472F1188}">
      <dgm:prSet/>
      <dgm:spPr/>
      <dgm:t>
        <a:bodyPr/>
        <a:lstStyle/>
        <a:p>
          <a:endParaRPr lang="tr-TR"/>
        </a:p>
      </dgm:t>
    </dgm:pt>
    <dgm:pt modelId="{9EAC7A4B-9EF9-4E9C-ABB8-1C28AB533471}" type="sibTrans" cxnId="{7265577A-33B7-496B-BC7E-A89B472F1188}">
      <dgm:prSet/>
      <dgm:spPr/>
      <dgm:t>
        <a:bodyPr/>
        <a:lstStyle/>
        <a:p>
          <a:endParaRPr lang="tr-TR"/>
        </a:p>
      </dgm:t>
    </dgm:pt>
    <dgm:pt modelId="{A37D8F42-F8D5-4BF1-A979-AA9AA9F7A0C9}">
      <dgm:prSet phldrT="[Metin]"/>
      <dgm:spPr/>
      <dgm:t>
        <a:bodyPr/>
        <a:lstStyle/>
        <a:p>
          <a:r>
            <a:rPr lang="tr-TR" b="1" dirty="0" smtClean="0"/>
            <a:t>Tescilin Olumlu Hükmü</a:t>
          </a:r>
          <a:endParaRPr lang="tr-TR" b="1" dirty="0"/>
        </a:p>
      </dgm:t>
    </dgm:pt>
    <dgm:pt modelId="{04E1D38B-294C-4DC2-B7A4-B2810543B438}" type="parTrans" cxnId="{3C64C0F4-DBBB-4263-839F-391518553C8C}">
      <dgm:prSet/>
      <dgm:spPr/>
      <dgm:t>
        <a:bodyPr/>
        <a:lstStyle/>
        <a:p>
          <a:endParaRPr lang="tr-TR"/>
        </a:p>
      </dgm:t>
    </dgm:pt>
    <dgm:pt modelId="{795FB522-7820-4B3C-A55C-14B98E1DB82E}" type="sibTrans" cxnId="{3C64C0F4-DBBB-4263-839F-391518553C8C}">
      <dgm:prSet/>
      <dgm:spPr/>
      <dgm:t>
        <a:bodyPr/>
        <a:lstStyle/>
        <a:p>
          <a:endParaRPr lang="tr-TR"/>
        </a:p>
      </dgm:t>
    </dgm:pt>
    <dgm:pt modelId="{0F66DB96-5E79-48BF-B242-8747ED359DF4}" type="pres">
      <dgm:prSet presAssocID="{C705A541-7F6D-4427-8E25-1CF7539BC2C0}" presName="diagram" presStyleCnt="0">
        <dgm:presLayoutVars>
          <dgm:dir/>
          <dgm:resizeHandles val="exact"/>
        </dgm:presLayoutVars>
      </dgm:prSet>
      <dgm:spPr/>
      <dgm:t>
        <a:bodyPr/>
        <a:lstStyle/>
        <a:p>
          <a:endParaRPr lang="tr-TR"/>
        </a:p>
      </dgm:t>
    </dgm:pt>
    <dgm:pt modelId="{8A5A663A-93B6-4D44-BD23-135EAA6D9829}" type="pres">
      <dgm:prSet presAssocID="{6A5AE3D3-B020-4C3B-A6B0-FEC806921F9C}" presName="node" presStyleLbl="node1" presStyleIdx="0" presStyleCnt="2" custScaleY="124506" custLinFactNeighborX="7590" custLinFactNeighborY="27720">
        <dgm:presLayoutVars>
          <dgm:bulletEnabled val="1"/>
        </dgm:presLayoutVars>
      </dgm:prSet>
      <dgm:spPr/>
      <dgm:t>
        <a:bodyPr/>
        <a:lstStyle/>
        <a:p>
          <a:endParaRPr lang="tr-TR"/>
        </a:p>
      </dgm:t>
    </dgm:pt>
    <dgm:pt modelId="{658AF3EA-B9C9-4903-B7B4-AC3BFCBA878A}" type="pres">
      <dgm:prSet presAssocID="{9EAC7A4B-9EF9-4E9C-ABB8-1C28AB533471}" presName="sibTrans" presStyleCnt="0"/>
      <dgm:spPr/>
    </dgm:pt>
    <dgm:pt modelId="{7994DCD9-67A6-4E56-B3A6-F146F54962E2}" type="pres">
      <dgm:prSet presAssocID="{A37D8F42-F8D5-4BF1-A979-AA9AA9F7A0C9}" presName="node" presStyleLbl="node1" presStyleIdx="1" presStyleCnt="2" custScaleY="124204" custLinFactNeighborX="514" custLinFactNeighborY="27569">
        <dgm:presLayoutVars>
          <dgm:bulletEnabled val="1"/>
        </dgm:presLayoutVars>
      </dgm:prSet>
      <dgm:spPr/>
      <dgm:t>
        <a:bodyPr/>
        <a:lstStyle/>
        <a:p>
          <a:endParaRPr lang="tr-TR"/>
        </a:p>
      </dgm:t>
    </dgm:pt>
  </dgm:ptLst>
  <dgm:cxnLst>
    <dgm:cxn modelId="{D1799304-9D44-40B4-BF11-8EF4BF360740}" type="presOf" srcId="{6A5AE3D3-B020-4C3B-A6B0-FEC806921F9C}" destId="{8A5A663A-93B6-4D44-BD23-135EAA6D9829}" srcOrd="0" destOrd="0" presId="urn:microsoft.com/office/officeart/2005/8/layout/default#7"/>
    <dgm:cxn modelId="{335AF031-3511-4A74-8691-CB5D78DDA811}" type="presOf" srcId="{A37D8F42-F8D5-4BF1-A979-AA9AA9F7A0C9}" destId="{7994DCD9-67A6-4E56-B3A6-F146F54962E2}" srcOrd="0" destOrd="0" presId="urn:microsoft.com/office/officeart/2005/8/layout/default#7"/>
    <dgm:cxn modelId="{7265577A-33B7-496B-BC7E-A89B472F1188}" srcId="{C705A541-7F6D-4427-8E25-1CF7539BC2C0}" destId="{6A5AE3D3-B020-4C3B-A6B0-FEC806921F9C}" srcOrd="0" destOrd="0" parTransId="{D8A121FC-B68D-45F0-9465-2FC2FE767091}" sibTransId="{9EAC7A4B-9EF9-4E9C-ABB8-1C28AB533471}"/>
    <dgm:cxn modelId="{3C64C0F4-DBBB-4263-839F-391518553C8C}" srcId="{C705A541-7F6D-4427-8E25-1CF7539BC2C0}" destId="{A37D8F42-F8D5-4BF1-A979-AA9AA9F7A0C9}" srcOrd="1" destOrd="0" parTransId="{04E1D38B-294C-4DC2-B7A4-B2810543B438}" sibTransId="{795FB522-7820-4B3C-A55C-14B98E1DB82E}"/>
    <dgm:cxn modelId="{09EA0A4C-0014-4533-BB2F-4BA0D28101E0}" type="presOf" srcId="{C705A541-7F6D-4427-8E25-1CF7539BC2C0}" destId="{0F66DB96-5E79-48BF-B242-8747ED359DF4}" srcOrd="0" destOrd="0" presId="urn:microsoft.com/office/officeart/2005/8/layout/default#7"/>
    <dgm:cxn modelId="{6FA05524-F238-422F-8279-1E60CB7C23FF}" type="presParOf" srcId="{0F66DB96-5E79-48BF-B242-8747ED359DF4}" destId="{8A5A663A-93B6-4D44-BD23-135EAA6D9829}" srcOrd="0" destOrd="0" presId="urn:microsoft.com/office/officeart/2005/8/layout/default#7"/>
    <dgm:cxn modelId="{E61E66BE-0F87-485B-BA40-90FFA459C175}" type="presParOf" srcId="{0F66DB96-5E79-48BF-B242-8747ED359DF4}" destId="{658AF3EA-B9C9-4903-B7B4-AC3BFCBA878A}" srcOrd="1" destOrd="0" presId="urn:microsoft.com/office/officeart/2005/8/layout/default#7"/>
    <dgm:cxn modelId="{CFC82CB2-4C4F-4EB9-BB2C-E6EA8AE8FA7E}" type="presParOf" srcId="{0F66DB96-5E79-48BF-B242-8747ED359DF4}" destId="{7994DCD9-67A6-4E56-B3A6-F146F54962E2}" srcOrd="2" destOrd="0" presId="urn:microsoft.com/office/officeart/2005/8/layout/default#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90BB387-B650-46F6-8FB7-25B49C108603}"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tr-TR"/>
        </a:p>
      </dgm:t>
    </dgm:pt>
    <dgm:pt modelId="{8EBC9655-A3B0-4A6C-ACD4-59C1E83CFF42}">
      <dgm:prSet phldrT="[Metin]" custT="1"/>
      <dgm:spPr/>
      <dgm:t>
        <a:bodyPr/>
        <a:lstStyle/>
        <a:p>
          <a:pPr algn="just"/>
          <a:r>
            <a:rPr lang="tr-TR" sz="3000" b="1" dirty="0" smtClean="0">
              <a:solidFill>
                <a:schemeClr val="bg1"/>
              </a:solidFill>
            </a:rPr>
            <a:t>Ayni Hakların Tescilsiz Kazanılması</a:t>
          </a:r>
          <a:r>
            <a:rPr lang="tr-TR" sz="2800" b="0" dirty="0" smtClean="0">
              <a:solidFill>
                <a:schemeClr val="bg1"/>
              </a:solidFill>
            </a:rPr>
            <a:t>: Bu hallerde tescil açıklayıcı unsurdur. Açıklayıcı tescil, üçüncü kişilerin eski kayda güvenerek hak kazanması tehlikesini ortadan kaldırır.</a:t>
          </a:r>
          <a:endParaRPr lang="tr-TR" sz="2800" b="0" dirty="0">
            <a:solidFill>
              <a:schemeClr val="bg1"/>
            </a:solidFill>
          </a:endParaRPr>
        </a:p>
      </dgm:t>
    </dgm:pt>
    <dgm:pt modelId="{314A9116-2750-4DA2-BFC8-B915FDDC3E82}" type="parTrans" cxnId="{13D4760F-73CC-4ACE-9C2A-420D91629A36}">
      <dgm:prSet/>
      <dgm:spPr/>
      <dgm:t>
        <a:bodyPr/>
        <a:lstStyle/>
        <a:p>
          <a:endParaRPr lang="tr-TR"/>
        </a:p>
      </dgm:t>
    </dgm:pt>
    <dgm:pt modelId="{DBD40CB9-0E06-4403-9786-4A8A8DFE7C8A}" type="sibTrans" cxnId="{13D4760F-73CC-4ACE-9C2A-420D91629A36}">
      <dgm:prSet/>
      <dgm:spPr/>
      <dgm:t>
        <a:bodyPr/>
        <a:lstStyle/>
        <a:p>
          <a:endParaRPr lang="tr-TR"/>
        </a:p>
      </dgm:t>
    </dgm:pt>
    <dgm:pt modelId="{DF4A1A15-74FC-410E-9D83-6416C1005053}">
      <dgm:prSet phldrT="[Metin]"/>
      <dgm:spPr/>
      <dgm:t>
        <a:bodyPr/>
        <a:lstStyle/>
        <a:p>
          <a:pPr algn="ctr"/>
          <a:r>
            <a:rPr lang="tr-TR" u="sng" dirty="0" smtClean="0"/>
            <a:t>Mülkiyet Hakkının Tescilsiz Kazanılması</a:t>
          </a:r>
        </a:p>
        <a:p>
          <a:pPr algn="ctr"/>
          <a:r>
            <a:rPr lang="tr-TR" dirty="0" smtClean="0"/>
            <a:t> ( MK. m. 705/f. 2)  </a:t>
          </a:r>
        </a:p>
        <a:p>
          <a:pPr algn="l"/>
          <a:r>
            <a:rPr lang="tr-TR" dirty="0" smtClean="0"/>
            <a:t> Miras, Mahkeme Kararı, Cebri İcra, İşgal, Kamulaştırma halleri ile kanunda belirtilen diğer hallerde Mülkiyet, tescilden önce kazanılır.</a:t>
          </a:r>
          <a:endParaRPr lang="tr-TR" dirty="0"/>
        </a:p>
      </dgm:t>
    </dgm:pt>
    <dgm:pt modelId="{03EAC636-A41E-45A1-AA3F-B569BFD4BA85}" type="parTrans" cxnId="{598B1F76-31F9-4005-9CEB-1156B33F71B0}">
      <dgm:prSet/>
      <dgm:spPr/>
      <dgm:t>
        <a:bodyPr/>
        <a:lstStyle/>
        <a:p>
          <a:endParaRPr lang="tr-TR"/>
        </a:p>
      </dgm:t>
    </dgm:pt>
    <dgm:pt modelId="{BD0DA6ED-F769-477D-96A9-4E9770FCDA9A}" type="sibTrans" cxnId="{598B1F76-31F9-4005-9CEB-1156B33F71B0}">
      <dgm:prSet/>
      <dgm:spPr/>
      <dgm:t>
        <a:bodyPr/>
        <a:lstStyle/>
        <a:p>
          <a:endParaRPr lang="tr-TR"/>
        </a:p>
      </dgm:t>
    </dgm:pt>
    <dgm:pt modelId="{8C90354B-C56E-4FB3-AE91-26E87A2A9C02}">
      <dgm:prSet phldrT="[Metin]"/>
      <dgm:spPr/>
      <dgm:t>
        <a:bodyPr/>
        <a:lstStyle/>
        <a:p>
          <a:pPr algn="ctr"/>
          <a:r>
            <a:rPr lang="tr-TR" u="sng" dirty="0" smtClean="0"/>
            <a:t>İrtifak Hakkı Ve Taşınmaz Yükünün Tescilsiz Kazanılması</a:t>
          </a:r>
        </a:p>
        <a:p>
          <a:pPr algn="ctr"/>
          <a:r>
            <a:rPr lang="tr-TR" dirty="0" smtClean="0"/>
            <a:t>( MK. m. 780)</a:t>
          </a:r>
        </a:p>
        <a:p>
          <a:pPr algn="l"/>
          <a:r>
            <a:rPr lang="tr-TR" dirty="0" smtClean="0"/>
            <a:t>İrtifak Hakkının Kazanılması ve Tescilinde, aksi öngörülmüş olmadıkça, Taşınmaz Mülkiyetine ilişkin hükümler uygulanır. Böylece Taşınmaz Mülkiyetindeki, Tescilden Önce Kazanım halleri burada da söz konusu olur. </a:t>
          </a:r>
          <a:endParaRPr lang="tr-TR" dirty="0"/>
        </a:p>
      </dgm:t>
    </dgm:pt>
    <dgm:pt modelId="{396AD2FA-9868-4618-BC26-6807A47EA3CC}" type="parTrans" cxnId="{80F324BE-AE08-4EDF-A3AD-88E8F064C9C4}">
      <dgm:prSet/>
      <dgm:spPr/>
      <dgm:t>
        <a:bodyPr/>
        <a:lstStyle/>
        <a:p>
          <a:endParaRPr lang="tr-TR"/>
        </a:p>
      </dgm:t>
    </dgm:pt>
    <dgm:pt modelId="{8D0EB20B-17E7-42B6-A44B-9BED08DF48B5}" type="sibTrans" cxnId="{80F324BE-AE08-4EDF-A3AD-88E8F064C9C4}">
      <dgm:prSet/>
      <dgm:spPr/>
      <dgm:t>
        <a:bodyPr/>
        <a:lstStyle/>
        <a:p>
          <a:endParaRPr lang="tr-TR"/>
        </a:p>
      </dgm:t>
    </dgm:pt>
    <dgm:pt modelId="{57856EAD-D110-4827-9ACB-7F2B235716F3}">
      <dgm:prSet phldrT="[Metin]"/>
      <dgm:spPr/>
      <dgm:t>
        <a:bodyPr/>
        <a:lstStyle/>
        <a:p>
          <a:pPr algn="ctr"/>
          <a:r>
            <a:rPr lang="tr-TR" u="sng" dirty="0" smtClean="0"/>
            <a:t>Rehin Hakkının Tescilsiz Kazanılması</a:t>
          </a:r>
        </a:p>
        <a:p>
          <a:pPr algn="ctr"/>
          <a:r>
            <a:rPr lang="tr-TR" dirty="0" smtClean="0"/>
            <a:t>( MK. m. 856)</a:t>
          </a:r>
        </a:p>
        <a:p>
          <a:pPr algn="l"/>
          <a:r>
            <a:rPr lang="tr-TR" b="1" dirty="0" smtClean="0"/>
            <a:t>İrtifak Hakkı ve Taşınmaz Yükünden farklı olarak burada Taşınmaz Mülkiyeti Hükümlerine yollama yapılamamıştır.</a:t>
          </a:r>
          <a:r>
            <a:rPr lang="tr-TR" dirty="0" smtClean="0"/>
            <a:t> Taşınmaz </a:t>
          </a:r>
          <a:r>
            <a:rPr lang="tr-TR" dirty="0" err="1" smtClean="0"/>
            <a:t>Rehni</a:t>
          </a:r>
          <a:r>
            <a:rPr lang="tr-TR" dirty="0" smtClean="0"/>
            <a:t>, Tapu Kütüğüne tescille kurulur. Kanunda öngörülen ayrık durumlar saklıdır. Bunlar ;</a:t>
          </a:r>
        </a:p>
        <a:p>
          <a:pPr algn="ctr"/>
          <a:r>
            <a:rPr lang="tr-TR" dirty="0" smtClean="0"/>
            <a:t>( MK. m. 865 – 867 – 875 – 876)</a:t>
          </a:r>
        </a:p>
        <a:p>
          <a:pPr algn="ctr"/>
          <a:endParaRPr lang="tr-TR" dirty="0"/>
        </a:p>
      </dgm:t>
    </dgm:pt>
    <dgm:pt modelId="{7694D2F7-6188-41CC-84D2-7EFA48559961}" type="parTrans" cxnId="{24F15FB2-3962-43E4-8285-5416DE6BA3AA}">
      <dgm:prSet/>
      <dgm:spPr/>
      <dgm:t>
        <a:bodyPr/>
        <a:lstStyle/>
        <a:p>
          <a:endParaRPr lang="tr-TR"/>
        </a:p>
      </dgm:t>
    </dgm:pt>
    <dgm:pt modelId="{EA22C939-CFC8-477C-B6EE-4A487841159B}" type="sibTrans" cxnId="{24F15FB2-3962-43E4-8285-5416DE6BA3AA}">
      <dgm:prSet/>
      <dgm:spPr/>
      <dgm:t>
        <a:bodyPr/>
        <a:lstStyle/>
        <a:p>
          <a:endParaRPr lang="tr-TR"/>
        </a:p>
      </dgm:t>
    </dgm:pt>
    <dgm:pt modelId="{9A7DCEDF-C0E2-43FD-A155-C120C52C2EFE}" type="pres">
      <dgm:prSet presAssocID="{990BB387-B650-46F6-8FB7-25B49C108603}" presName="composite" presStyleCnt="0">
        <dgm:presLayoutVars>
          <dgm:chMax val="1"/>
          <dgm:dir/>
          <dgm:resizeHandles val="exact"/>
        </dgm:presLayoutVars>
      </dgm:prSet>
      <dgm:spPr/>
      <dgm:t>
        <a:bodyPr/>
        <a:lstStyle/>
        <a:p>
          <a:endParaRPr lang="tr-TR"/>
        </a:p>
      </dgm:t>
    </dgm:pt>
    <dgm:pt modelId="{C0608891-6828-4059-AADE-011D5F886068}" type="pres">
      <dgm:prSet presAssocID="{8EBC9655-A3B0-4A6C-ACD4-59C1E83CFF42}" presName="roof" presStyleLbl="dkBgShp" presStyleIdx="0" presStyleCnt="2" custScaleY="91045"/>
      <dgm:spPr/>
      <dgm:t>
        <a:bodyPr/>
        <a:lstStyle/>
        <a:p>
          <a:endParaRPr lang="tr-TR"/>
        </a:p>
      </dgm:t>
    </dgm:pt>
    <dgm:pt modelId="{83BA6F03-B556-4B4B-9CB0-A76BB2681928}" type="pres">
      <dgm:prSet presAssocID="{8EBC9655-A3B0-4A6C-ACD4-59C1E83CFF42}" presName="pillars" presStyleCnt="0"/>
      <dgm:spPr/>
    </dgm:pt>
    <dgm:pt modelId="{F72D2396-2F76-4E5D-839D-50D1E19F2C09}" type="pres">
      <dgm:prSet presAssocID="{8EBC9655-A3B0-4A6C-ACD4-59C1E83CFF42}" presName="pillar1" presStyleLbl="node1" presStyleIdx="0" presStyleCnt="3" custScaleY="109456">
        <dgm:presLayoutVars>
          <dgm:bulletEnabled val="1"/>
        </dgm:presLayoutVars>
      </dgm:prSet>
      <dgm:spPr/>
      <dgm:t>
        <a:bodyPr/>
        <a:lstStyle/>
        <a:p>
          <a:endParaRPr lang="tr-TR"/>
        </a:p>
      </dgm:t>
    </dgm:pt>
    <dgm:pt modelId="{4EB75CC7-FF0A-41E6-ABD7-F8B1C856CAB0}" type="pres">
      <dgm:prSet presAssocID="{8C90354B-C56E-4FB3-AE91-26E87A2A9C02}" presName="pillarX" presStyleLbl="node1" presStyleIdx="1" presStyleCnt="3" custScaleY="109456">
        <dgm:presLayoutVars>
          <dgm:bulletEnabled val="1"/>
        </dgm:presLayoutVars>
      </dgm:prSet>
      <dgm:spPr/>
      <dgm:t>
        <a:bodyPr/>
        <a:lstStyle/>
        <a:p>
          <a:endParaRPr lang="tr-TR"/>
        </a:p>
      </dgm:t>
    </dgm:pt>
    <dgm:pt modelId="{6C9F625A-E37F-49AB-B144-4AEB9281E88F}" type="pres">
      <dgm:prSet presAssocID="{57856EAD-D110-4827-9ACB-7F2B235716F3}" presName="pillarX" presStyleLbl="node1" presStyleIdx="2" presStyleCnt="3" custScaleY="109456">
        <dgm:presLayoutVars>
          <dgm:bulletEnabled val="1"/>
        </dgm:presLayoutVars>
      </dgm:prSet>
      <dgm:spPr/>
      <dgm:t>
        <a:bodyPr/>
        <a:lstStyle/>
        <a:p>
          <a:endParaRPr lang="tr-TR"/>
        </a:p>
      </dgm:t>
    </dgm:pt>
    <dgm:pt modelId="{8C98B20A-3CE8-441E-A957-B5C1C796BBE8}" type="pres">
      <dgm:prSet presAssocID="{8EBC9655-A3B0-4A6C-ACD4-59C1E83CFF42}" presName="base" presStyleLbl="dkBgShp" presStyleIdx="1" presStyleCnt="2"/>
      <dgm:spPr/>
    </dgm:pt>
  </dgm:ptLst>
  <dgm:cxnLst>
    <dgm:cxn modelId="{70635BEC-D5A3-4647-BB7D-CFB456FB246B}" type="presOf" srcId="{8EBC9655-A3B0-4A6C-ACD4-59C1E83CFF42}" destId="{C0608891-6828-4059-AADE-011D5F886068}" srcOrd="0" destOrd="0" presId="urn:microsoft.com/office/officeart/2005/8/layout/hList3"/>
    <dgm:cxn modelId="{13D4760F-73CC-4ACE-9C2A-420D91629A36}" srcId="{990BB387-B650-46F6-8FB7-25B49C108603}" destId="{8EBC9655-A3B0-4A6C-ACD4-59C1E83CFF42}" srcOrd="0" destOrd="0" parTransId="{314A9116-2750-4DA2-BFC8-B915FDDC3E82}" sibTransId="{DBD40CB9-0E06-4403-9786-4A8A8DFE7C8A}"/>
    <dgm:cxn modelId="{D8878757-E948-4BA7-A6C7-07BFB12C8727}" type="presOf" srcId="{57856EAD-D110-4827-9ACB-7F2B235716F3}" destId="{6C9F625A-E37F-49AB-B144-4AEB9281E88F}" srcOrd="0" destOrd="0" presId="urn:microsoft.com/office/officeart/2005/8/layout/hList3"/>
    <dgm:cxn modelId="{80F324BE-AE08-4EDF-A3AD-88E8F064C9C4}" srcId="{8EBC9655-A3B0-4A6C-ACD4-59C1E83CFF42}" destId="{8C90354B-C56E-4FB3-AE91-26E87A2A9C02}" srcOrd="1" destOrd="0" parTransId="{396AD2FA-9868-4618-BC26-6807A47EA3CC}" sibTransId="{8D0EB20B-17E7-42B6-A44B-9BED08DF48B5}"/>
    <dgm:cxn modelId="{24F15FB2-3962-43E4-8285-5416DE6BA3AA}" srcId="{8EBC9655-A3B0-4A6C-ACD4-59C1E83CFF42}" destId="{57856EAD-D110-4827-9ACB-7F2B235716F3}" srcOrd="2" destOrd="0" parTransId="{7694D2F7-6188-41CC-84D2-7EFA48559961}" sibTransId="{EA22C939-CFC8-477C-B6EE-4A487841159B}"/>
    <dgm:cxn modelId="{F3FA828B-E308-4AB3-85D9-661F30D193EE}" type="presOf" srcId="{DF4A1A15-74FC-410E-9D83-6416C1005053}" destId="{F72D2396-2F76-4E5D-839D-50D1E19F2C09}" srcOrd="0" destOrd="0" presId="urn:microsoft.com/office/officeart/2005/8/layout/hList3"/>
    <dgm:cxn modelId="{598B1F76-31F9-4005-9CEB-1156B33F71B0}" srcId="{8EBC9655-A3B0-4A6C-ACD4-59C1E83CFF42}" destId="{DF4A1A15-74FC-410E-9D83-6416C1005053}" srcOrd="0" destOrd="0" parTransId="{03EAC636-A41E-45A1-AA3F-B569BFD4BA85}" sibTransId="{BD0DA6ED-F769-477D-96A9-4E9770FCDA9A}"/>
    <dgm:cxn modelId="{AA005406-723F-4D20-B383-B63EE2B3ACA3}" type="presOf" srcId="{8C90354B-C56E-4FB3-AE91-26E87A2A9C02}" destId="{4EB75CC7-FF0A-41E6-ABD7-F8B1C856CAB0}" srcOrd="0" destOrd="0" presId="urn:microsoft.com/office/officeart/2005/8/layout/hList3"/>
    <dgm:cxn modelId="{6ECAF07E-FA49-4F2C-90C5-2CA66B282B4F}" type="presOf" srcId="{990BB387-B650-46F6-8FB7-25B49C108603}" destId="{9A7DCEDF-C0E2-43FD-A155-C120C52C2EFE}" srcOrd="0" destOrd="0" presId="urn:microsoft.com/office/officeart/2005/8/layout/hList3"/>
    <dgm:cxn modelId="{8E1DE630-771F-4A70-8138-39D2EC1DBB15}" type="presParOf" srcId="{9A7DCEDF-C0E2-43FD-A155-C120C52C2EFE}" destId="{C0608891-6828-4059-AADE-011D5F886068}" srcOrd="0" destOrd="0" presId="urn:microsoft.com/office/officeart/2005/8/layout/hList3"/>
    <dgm:cxn modelId="{99BE4809-9C34-4E6E-85E5-3362098E6DDB}" type="presParOf" srcId="{9A7DCEDF-C0E2-43FD-A155-C120C52C2EFE}" destId="{83BA6F03-B556-4B4B-9CB0-A76BB2681928}" srcOrd="1" destOrd="0" presId="urn:microsoft.com/office/officeart/2005/8/layout/hList3"/>
    <dgm:cxn modelId="{CE49B281-930C-482A-A340-0130D842D710}" type="presParOf" srcId="{83BA6F03-B556-4B4B-9CB0-A76BB2681928}" destId="{F72D2396-2F76-4E5D-839D-50D1E19F2C09}" srcOrd="0" destOrd="0" presId="urn:microsoft.com/office/officeart/2005/8/layout/hList3"/>
    <dgm:cxn modelId="{5695871F-259B-47B5-B343-7D5C9669A15E}" type="presParOf" srcId="{83BA6F03-B556-4B4B-9CB0-A76BB2681928}" destId="{4EB75CC7-FF0A-41E6-ABD7-F8B1C856CAB0}" srcOrd="1" destOrd="0" presId="urn:microsoft.com/office/officeart/2005/8/layout/hList3"/>
    <dgm:cxn modelId="{C3506640-04D8-439B-8BAC-241093CF839B}" type="presParOf" srcId="{83BA6F03-B556-4B4B-9CB0-A76BB2681928}" destId="{6C9F625A-E37F-49AB-B144-4AEB9281E88F}" srcOrd="2" destOrd="0" presId="urn:microsoft.com/office/officeart/2005/8/layout/hList3"/>
    <dgm:cxn modelId="{233C901F-9FA0-46F1-91B7-998B55C2F4C5}" type="presParOf" srcId="{9A7DCEDF-C0E2-43FD-A155-C120C52C2EFE}" destId="{8C98B20A-3CE8-441E-A957-B5C1C796BBE8}"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EA8825A-1BB8-4E8F-94A2-3A53690ADD13}"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EA7DD3F1-34E6-4BF1-8916-3CC7D98C555E}">
      <dgm:prSet phldrT="[Metin]"/>
      <dgm:spPr/>
      <dgm:t>
        <a:bodyPr/>
        <a:lstStyle/>
        <a:p>
          <a:r>
            <a:rPr lang="tr-TR" dirty="0"/>
            <a:t>MK 1023'ün Uygulanabilmesi İçin Gerekli Şartlar</a:t>
          </a:r>
        </a:p>
      </dgm:t>
    </dgm:pt>
    <dgm:pt modelId="{AFF23BAD-781C-49FA-8E9A-DDA3D55B9506}" type="parTrans" cxnId="{B32EB83F-001A-4911-8D13-32072A32F981}">
      <dgm:prSet/>
      <dgm:spPr/>
      <dgm:t>
        <a:bodyPr/>
        <a:lstStyle/>
        <a:p>
          <a:endParaRPr lang="tr-TR"/>
        </a:p>
      </dgm:t>
    </dgm:pt>
    <dgm:pt modelId="{5167B7D4-EAD9-49B0-81C6-7FE71EB69382}" type="sibTrans" cxnId="{B32EB83F-001A-4911-8D13-32072A32F981}">
      <dgm:prSet/>
      <dgm:spPr/>
      <dgm:t>
        <a:bodyPr/>
        <a:lstStyle/>
        <a:p>
          <a:endParaRPr lang="tr-TR"/>
        </a:p>
      </dgm:t>
    </dgm:pt>
    <dgm:pt modelId="{A977659F-6CFF-4612-8ECE-99660628EFC4}">
      <dgm:prSet phldrT="[Metin]" custT="1"/>
      <dgm:spPr/>
      <dgm:t>
        <a:bodyPr/>
        <a:lstStyle/>
        <a:p>
          <a:r>
            <a:rPr lang="tr-TR" sz="1800" dirty="0"/>
            <a:t>Kazananın Bir Üçüncü Kişi Olması</a:t>
          </a:r>
        </a:p>
      </dgm:t>
    </dgm:pt>
    <dgm:pt modelId="{0652074C-C20F-4F98-9C45-9B65A8DE3E8E}" type="parTrans" cxnId="{356D22B5-055C-44A6-8DB1-DF2663FDA5E8}">
      <dgm:prSet/>
      <dgm:spPr/>
      <dgm:t>
        <a:bodyPr/>
        <a:lstStyle/>
        <a:p>
          <a:endParaRPr lang="tr-TR"/>
        </a:p>
      </dgm:t>
    </dgm:pt>
    <dgm:pt modelId="{067AB3FC-542C-466B-9BC7-5A106DA6ABD2}" type="sibTrans" cxnId="{356D22B5-055C-44A6-8DB1-DF2663FDA5E8}">
      <dgm:prSet/>
      <dgm:spPr/>
      <dgm:t>
        <a:bodyPr/>
        <a:lstStyle/>
        <a:p>
          <a:endParaRPr lang="tr-TR"/>
        </a:p>
      </dgm:t>
    </dgm:pt>
    <dgm:pt modelId="{F731B7A1-3AC0-4D25-9AC8-2DA718A072E6}">
      <dgm:prSet phldrT="[Metin]" custT="1"/>
      <dgm:spPr/>
      <dgm:t>
        <a:bodyPr/>
        <a:lstStyle/>
        <a:p>
          <a:r>
            <a:rPr lang="tr-TR" sz="1800" dirty="0"/>
            <a:t>Üçüncü Kişinin Sicildeki Yolsuz Bir Tescile Dayanmış Olması </a:t>
          </a:r>
        </a:p>
      </dgm:t>
    </dgm:pt>
    <dgm:pt modelId="{940D8C6E-38DC-4572-9C12-5DBEC2F52DD0}" type="parTrans" cxnId="{D86208C3-692C-4214-81FD-BD526DF1CE5D}">
      <dgm:prSet/>
      <dgm:spPr/>
      <dgm:t>
        <a:bodyPr/>
        <a:lstStyle/>
        <a:p>
          <a:endParaRPr lang="tr-TR"/>
        </a:p>
      </dgm:t>
    </dgm:pt>
    <dgm:pt modelId="{100BC25C-B6E5-49B4-B427-E1610BCFE272}" type="sibTrans" cxnId="{D86208C3-692C-4214-81FD-BD526DF1CE5D}">
      <dgm:prSet/>
      <dgm:spPr/>
      <dgm:t>
        <a:bodyPr/>
        <a:lstStyle/>
        <a:p>
          <a:endParaRPr lang="tr-TR"/>
        </a:p>
      </dgm:t>
    </dgm:pt>
    <dgm:pt modelId="{3948E22B-489D-4F64-A5BC-27F5B264C0AB}">
      <dgm:prSet phldrT="[Metin]" custT="1"/>
      <dgm:spPr/>
      <dgm:t>
        <a:bodyPr/>
        <a:lstStyle/>
        <a:p>
          <a:r>
            <a:rPr lang="tr-TR" sz="1800" dirty="0"/>
            <a:t>Üçüncü Kişinin Bir Ayni Hak</a:t>
          </a:r>
        </a:p>
        <a:p>
          <a:r>
            <a:rPr lang="tr-TR" sz="1800" dirty="0"/>
            <a:t> Kazanmış Olması</a:t>
          </a:r>
        </a:p>
      </dgm:t>
    </dgm:pt>
    <dgm:pt modelId="{A51B98C5-F525-4272-9D18-49D4F9CEC3A8}" type="parTrans" cxnId="{28B9C5C4-3902-44B2-AC65-CAB972D6BBCD}">
      <dgm:prSet/>
      <dgm:spPr/>
      <dgm:t>
        <a:bodyPr/>
        <a:lstStyle/>
        <a:p>
          <a:endParaRPr lang="tr-TR"/>
        </a:p>
      </dgm:t>
    </dgm:pt>
    <dgm:pt modelId="{D6F50548-9CC0-4597-BFCF-633C16E48EE4}" type="sibTrans" cxnId="{28B9C5C4-3902-44B2-AC65-CAB972D6BBCD}">
      <dgm:prSet/>
      <dgm:spPr/>
      <dgm:t>
        <a:bodyPr/>
        <a:lstStyle/>
        <a:p>
          <a:endParaRPr lang="tr-TR"/>
        </a:p>
      </dgm:t>
    </dgm:pt>
    <dgm:pt modelId="{5E456067-541B-4201-BD34-BC875E5951A9}">
      <dgm:prSet phldrT="[Metin]" custT="1"/>
      <dgm:spPr/>
      <dgm:t>
        <a:bodyPr/>
        <a:lstStyle/>
        <a:p>
          <a:r>
            <a:rPr lang="tr-TR" sz="1800" dirty="0"/>
            <a:t>Üçüncü Kişinin Ayni Hakkı </a:t>
          </a:r>
          <a:r>
            <a:rPr lang="tr-TR" sz="1800" dirty="0" err="1"/>
            <a:t>İyiniyetle</a:t>
          </a:r>
          <a:r>
            <a:rPr lang="tr-TR" sz="1800" dirty="0"/>
            <a:t> Kazanmış Olması </a:t>
          </a:r>
        </a:p>
      </dgm:t>
    </dgm:pt>
    <dgm:pt modelId="{DDBA6C7D-DE7B-46E7-B69B-3B0DB1EDA1DB}" type="parTrans" cxnId="{79BBEA20-DDDA-4386-A98B-447BEDAE58A0}">
      <dgm:prSet/>
      <dgm:spPr/>
      <dgm:t>
        <a:bodyPr/>
        <a:lstStyle/>
        <a:p>
          <a:endParaRPr lang="tr-TR"/>
        </a:p>
      </dgm:t>
    </dgm:pt>
    <dgm:pt modelId="{13E33BE9-DB78-4B51-A72D-D128CD508659}" type="sibTrans" cxnId="{79BBEA20-DDDA-4386-A98B-447BEDAE58A0}">
      <dgm:prSet/>
      <dgm:spPr/>
      <dgm:t>
        <a:bodyPr/>
        <a:lstStyle/>
        <a:p>
          <a:endParaRPr lang="tr-TR"/>
        </a:p>
      </dgm:t>
    </dgm:pt>
    <dgm:pt modelId="{51A6868A-4086-414E-A73F-41735C8E4A1C}">
      <dgm:prSet phldrT="[Metin]" custT="1"/>
      <dgm:spPr/>
      <dgm:t>
        <a:bodyPr/>
        <a:lstStyle/>
        <a:p>
          <a:r>
            <a:rPr lang="tr-TR" sz="1600" dirty="0"/>
            <a:t>Üçüncü Kişinin Kazanımında Tasarruf Yetkisi Dışında Diğer Geçerlilik Unsurlarının Mevcut Olması </a:t>
          </a:r>
        </a:p>
      </dgm:t>
    </dgm:pt>
    <dgm:pt modelId="{0A784AD0-5273-4525-A77A-BB6548F6E0C0}" type="parTrans" cxnId="{C641FD9C-7EA6-4380-8DEA-06CB92C49322}">
      <dgm:prSet/>
      <dgm:spPr/>
      <dgm:t>
        <a:bodyPr/>
        <a:lstStyle/>
        <a:p>
          <a:endParaRPr lang="tr-TR"/>
        </a:p>
      </dgm:t>
    </dgm:pt>
    <dgm:pt modelId="{015DA044-2841-4769-A228-E0962466EE65}" type="sibTrans" cxnId="{C641FD9C-7EA6-4380-8DEA-06CB92C49322}">
      <dgm:prSet/>
      <dgm:spPr/>
      <dgm:t>
        <a:bodyPr/>
        <a:lstStyle/>
        <a:p>
          <a:endParaRPr lang="tr-TR"/>
        </a:p>
      </dgm:t>
    </dgm:pt>
    <dgm:pt modelId="{DFC1355F-412A-4E0A-A6A8-7CCEE0908F02}" type="pres">
      <dgm:prSet presAssocID="{8EA8825A-1BB8-4E8F-94A2-3A53690ADD13}" presName="Name0" presStyleCnt="0">
        <dgm:presLayoutVars>
          <dgm:chPref val="1"/>
          <dgm:dir/>
          <dgm:animOne val="branch"/>
          <dgm:animLvl val="lvl"/>
          <dgm:resizeHandles val="exact"/>
        </dgm:presLayoutVars>
      </dgm:prSet>
      <dgm:spPr/>
      <dgm:t>
        <a:bodyPr/>
        <a:lstStyle/>
        <a:p>
          <a:endParaRPr lang="tr-TR"/>
        </a:p>
      </dgm:t>
    </dgm:pt>
    <dgm:pt modelId="{F512D059-96CC-48FB-83E8-D9528039A05E}" type="pres">
      <dgm:prSet presAssocID="{EA7DD3F1-34E6-4BF1-8916-3CC7D98C555E}" presName="root1" presStyleCnt="0"/>
      <dgm:spPr/>
    </dgm:pt>
    <dgm:pt modelId="{F28887E5-7C82-4D8F-ADDF-196CEE3D07D1}" type="pres">
      <dgm:prSet presAssocID="{EA7DD3F1-34E6-4BF1-8916-3CC7D98C555E}" presName="LevelOneTextNode" presStyleLbl="node0" presStyleIdx="0" presStyleCnt="1">
        <dgm:presLayoutVars>
          <dgm:chPref val="3"/>
        </dgm:presLayoutVars>
      </dgm:prSet>
      <dgm:spPr/>
      <dgm:t>
        <a:bodyPr/>
        <a:lstStyle/>
        <a:p>
          <a:endParaRPr lang="tr-TR"/>
        </a:p>
      </dgm:t>
    </dgm:pt>
    <dgm:pt modelId="{F55B5D28-4A50-4B4E-9845-D98A3A49D528}" type="pres">
      <dgm:prSet presAssocID="{EA7DD3F1-34E6-4BF1-8916-3CC7D98C555E}" presName="level2hierChild" presStyleCnt="0"/>
      <dgm:spPr/>
    </dgm:pt>
    <dgm:pt modelId="{7DB53BA1-CE43-46F4-AD90-46A8D08A041D}" type="pres">
      <dgm:prSet presAssocID="{0652074C-C20F-4F98-9C45-9B65A8DE3E8E}" presName="conn2-1" presStyleLbl="parChTrans1D2" presStyleIdx="0" presStyleCnt="5"/>
      <dgm:spPr/>
      <dgm:t>
        <a:bodyPr/>
        <a:lstStyle/>
        <a:p>
          <a:endParaRPr lang="tr-TR"/>
        </a:p>
      </dgm:t>
    </dgm:pt>
    <dgm:pt modelId="{F12B12A0-F370-4966-A7EA-13BC5B1AF40E}" type="pres">
      <dgm:prSet presAssocID="{0652074C-C20F-4F98-9C45-9B65A8DE3E8E}" presName="connTx" presStyleLbl="parChTrans1D2" presStyleIdx="0" presStyleCnt="5"/>
      <dgm:spPr/>
      <dgm:t>
        <a:bodyPr/>
        <a:lstStyle/>
        <a:p>
          <a:endParaRPr lang="tr-TR"/>
        </a:p>
      </dgm:t>
    </dgm:pt>
    <dgm:pt modelId="{4CE2A143-700B-44D9-8E65-20F2CD1748E0}" type="pres">
      <dgm:prSet presAssocID="{A977659F-6CFF-4612-8ECE-99660628EFC4}" presName="root2" presStyleCnt="0"/>
      <dgm:spPr/>
    </dgm:pt>
    <dgm:pt modelId="{6D930A17-0BC2-4FB3-A818-C5FC9987255F}" type="pres">
      <dgm:prSet presAssocID="{A977659F-6CFF-4612-8ECE-99660628EFC4}" presName="LevelTwoTextNode" presStyleLbl="node2" presStyleIdx="0" presStyleCnt="5" custLinFactNeighborX="1743" custLinFactNeighborY="-6986">
        <dgm:presLayoutVars>
          <dgm:chPref val="3"/>
        </dgm:presLayoutVars>
      </dgm:prSet>
      <dgm:spPr/>
      <dgm:t>
        <a:bodyPr/>
        <a:lstStyle/>
        <a:p>
          <a:endParaRPr lang="tr-TR"/>
        </a:p>
      </dgm:t>
    </dgm:pt>
    <dgm:pt modelId="{BE9F562A-8D2F-4775-9B7B-6B2193133A6B}" type="pres">
      <dgm:prSet presAssocID="{A977659F-6CFF-4612-8ECE-99660628EFC4}" presName="level3hierChild" presStyleCnt="0"/>
      <dgm:spPr/>
    </dgm:pt>
    <dgm:pt modelId="{3844F87A-6B83-4FEB-A594-5D6B27C51328}" type="pres">
      <dgm:prSet presAssocID="{940D8C6E-38DC-4572-9C12-5DBEC2F52DD0}" presName="conn2-1" presStyleLbl="parChTrans1D2" presStyleIdx="1" presStyleCnt="5"/>
      <dgm:spPr/>
      <dgm:t>
        <a:bodyPr/>
        <a:lstStyle/>
        <a:p>
          <a:endParaRPr lang="tr-TR"/>
        </a:p>
      </dgm:t>
    </dgm:pt>
    <dgm:pt modelId="{BB1EEC0C-7BC3-4453-8B8C-A8F672FB938C}" type="pres">
      <dgm:prSet presAssocID="{940D8C6E-38DC-4572-9C12-5DBEC2F52DD0}" presName="connTx" presStyleLbl="parChTrans1D2" presStyleIdx="1" presStyleCnt="5"/>
      <dgm:spPr/>
      <dgm:t>
        <a:bodyPr/>
        <a:lstStyle/>
        <a:p>
          <a:endParaRPr lang="tr-TR"/>
        </a:p>
      </dgm:t>
    </dgm:pt>
    <dgm:pt modelId="{7DCD1EA0-67F4-4B0E-BC8A-2BD239C1CC0D}" type="pres">
      <dgm:prSet presAssocID="{F731B7A1-3AC0-4D25-9AC8-2DA718A072E6}" presName="root2" presStyleCnt="0"/>
      <dgm:spPr/>
    </dgm:pt>
    <dgm:pt modelId="{E3E80FD9-1B51-4990-8B70-38A1D3126140}" type="pres">
      <dgm:prSet presAssocID="{F731B7A1-3AC0-4D25-9AC8-2DA718A072E6}" presName="LevelTwoTextNode" presStyleLbl="node2" presStyleIdx="1" presStyleCnt="5" custLinFactNeighborX="1743" custLinFactNeighborY="-8525">
        <dgm:presLayoutVars>
          <dgm:chPref val="3"/>
        </dgm:presLayoutVars>
      </dgm:prSet>
      <dgm:spPr/>
      <dgm:t>
        <a:bodyPr/>
        <a:lstStyle/>
        <a:p>
          <a:endParaRPr lang="tr-TR"/>
        </a:p>
      </dgm:t>
    </dgm:pt>
    <dgm:pt modelId="{104F59C6-1FE7-470B-A99C-4E3894139203}" type="pres">
      <dgm:prSet presAssocID="{F731B7A1-3AC0-4D25-9AC8-2DA718A072E6}" presName="level3hierChild" presStyleCnt="0"/>
      <dgm:spPr/>
    </dgm:pt>
    <dgm:pt modelId="{8024180F-C0E2-49B9-AD14-1B1677127D42}" type="pres">
      <dgm:prSet presAssocID="{A51B98C5-F525-4272-9D18-49D4F9CEC3A8}" presName="conn2-1" presStyleLbl="parChTrans1D2" presStyleIdx="2" presStyleCnt="5"/>
      <dgm:spPr/>
      <dgm:t>
        <a:bodyPr/>
        <a:lstStyle/>
        <a:p>
          <a:endParaRPr lang="tr-TR"/>
        </a:p>
      </dgm:t>
    </dgm:pt>
    <dgm:pt modelId="{D4DBBA24-960C-4739-A60B-636D98153030}" type="pres">
      <dgm:prSet presAssocID="{A51B98C5-F525-4272-9D18-49D4F9CEC3A8}" presName="connTx" presStyleLbl="parChTrans1D2" presStyleIdx="2" presStyleCnt="5"/>
      <dgm:spPr/>
      <dgm:t>
        <a:bodyPr/>
        <a:lstStyle/>
        <a:p>
          <a:endParaRPr lang="tr-TR"/>
        </a:p>
      </dgm:t>
    </dgm:pt>
    <dgm:pt modelId="{00D28303-D1A8-436C-9A69-EEFA1D128F39}" type="pres">
      <dgm:prSet presAssocID="{3948E22B-489D-4F64-A5BC-27F5B264C0AB}" presName="root2" presStyleCnt="0"/>
      <dgm:spPr/>
    </dgm:pt>
    <dgm:pt modelId="{7D745B48-A26F-4021-8434-3F2B4E77F749}" type="pres">
      <dgm:prSet presAssocID="{3948E22B-489D-4F64-A5BC-27F5B264C0AB}" presName="LevelTwoTextNode" presStyleLbl="node2" presStyleIdx="2" presStyleCnt="5">
        <dgm:presLayoutVars>
          <dgm:chPref val="3"/>
        </dgm:presLayoutVars>
      </dgm:prSet>
      <dgm:spPr/>
      <dgm:t>
        <a:bodyPr/>
        <a:lstStyle/>
        <a:p>
          <a:endParaRPr lang="tr-TR"/>
        </a:p>
      </dgm:t>
    </dgm:pt>
    <dgm:pt modelId="{F6985083-E5F7-4A00-9730-6AE8CBFAAF88}" type="pres">
      <dgm:prSet presAssocID="{3948E22B-489D-4F64-A5BC-27F5B264C0AB}" presName="level3hierChild" presStyleCnt="0"/>
      <dgm:spPr/>
    </dgm:pt>
    <dgm:pt modelId="{5FEA7132-DAF1-4F13-B528-46567B3FDEFA}" type="pres">
      <dgm:prSet presAssocID="{DDBA6C7D-DE7B-46E7-B69B-3B0DB1EDA1DB}" presName="conn2-1" presStyleLbl="parChTrans1D2" presStyleIdx="3" presStyleCnt="5"/>
      <dgm:spPr/>
      <dgm:t>
        <a:bodyPr/>
        <a:lstStyle/>
        <a:p>
          <a:endParaRPr lang="tr-TR"/>
        </a:p>
      </dgm:t>
    </dgm:pt>
    <dgm:pt modelId="{B104D1B8-FDF3-4BE0-9D7C-7D0B5FE82F78}" type="pres">
      <dgm:prSet presAssocID="{DDBA6C7D-DE7B-46E7-B69B-3B0DB1EDA1DB}" presName="connTx" presStyleLbl="parChTrans1D2" presStyleIdx="3" presStyleCnt="5"/>
      <dgm:spPr/>
      <dgm:t>
        <a:bodyPr/>
        <a:lstStyle/>
        <a:p>
          <a:endParaRPr lang="tr-TR"/>
        </a:p>
      </dgm:t>
    </dgm:pt>
    <dgm:pt modelId="{E90B78CA-C800-4178-AC52-6D1E83BD4AC2}" type="pres">
      <dgm:prSet presAssocID="{5E456067-541B-4201-BD34-BC875E5951A9}" presName="root2" presStyleCnt="0"/>
      <dgm:spPr/>
    </dgm:pt>
    <dgm:pt modelId="{7685100B-432A-4ACF-BFEA-D81D5B571FFF}" type="pres">
      <dgm:prSet presAssocID="{5E456067-541B-4201-BD34-BC875E5951A9}" presName="LevelTwoTextNode" presStyleLbl="node2" presStyleIdx="3" presStyleCnt="5">
        <dgm:presLayoutVars>
          <dgm:chPref val="3"/>
        </dgm:presLayoutVars>
      </dgm:prSet>
      <dgm:spPr/>
      <dgm:t>
        <a:bodyPr/>
        <a:lstStyle/>
        <a:p>
          <a:endParaRPr lang="tr-TR"/>
        </a:p>
      </dgm:t>
    </dgm:pt>
    <dgm:pt modelId="{DC55B29E-E861-4502-BF8A-B842117B62EF}" type="pres">
      <dgm:prSet presAssocID="{5E456067-541B-4201-BD34-BC875E5951A9}" presName="level3hierChild" presStyleCnt="0"/>
      <dgm:spPr/>
    </dgm:pt>
    <dgm:pt modelId="{C4AEDF12-81F9-45D6-9AB9-7103ED8CFC13}" type="pres">
      <dgm:prSet presAssocID="{0A784AD0-5273-4525-A77A-BB6548F6E0C0}" presName="conn2-1" presStyleLbl="parChTrans1D2" presStyleIdx="4" presStyleCnt="5"/>
      <dgm:spPr/>
      <dgm:t>
        <a:bodyPr/>
        <a:lstStyle/>
        <a:p>
          <a:endParaRPr lang="tr-TR"/>
        </a:p>
      </dgm:t>
    </dgm:pt>
    <dgm:pt modelId="{7BB7D461-06FE-4EA3-B327-C110030E7152}" type="pres">
      <dgm:prSet presAssocID="{0A784AD0-5273-4525-A77A-BB6548F6E0C0}" presName="connTx" presStyleLbl="parChTrans1D2" presStyleIdx="4" presStyleCnt="5"/>
      <dgm:spPr/>
      <dgm:t>
        <a:bodyPr/>
        <a:lstStyle/>
        <a:p>
          <a:endParaRPr lang="tr-TR"/>
        </a:p>
      </dgm:t>
    </dgm:pt>
    <dgm:pt modelId="{11DE367A-CD99-4616-B68A-47B473B1F6DA}" type="pres">
      <dgm:prSet presAssocID="{51A6868A-4086-414E-A73F-41735C8E4A1C}" presName="root2" presStyleCnt="0"/>
      <dgm:spPr/>
    </dgm:pt>
    <dgm:pt modelId="{DBD17B7B-9A91-462B-93E6-66F9A8D0F8B1}" type="pres">
      <dgm:prSet presAssocID="{51A6868A-4086-414E-A73F-41735C8E4A1C}" presName="LevelTwoTextNode" presStyleLbl="node2" presStyleIdx="4" presStyleCnt="5">
        <dgm:presLayoutVars>
          <dgm:chPref val="3"/>
        </dgm:presLayoutVars>
      </dgm:prSet>
      <dgm:spPr/>
      <dgm:t>
        <a:bodyPr/>
        <a:lstStyle/>
        <a:p>
          <a:endParaRPr lang="tr-TR"/>
        </a:p>
      </dgm:t>
    </dgm:pt>
    <dgm:pt modelId="{D7D60A61-BC0F-4438-AFE0-CA7282C015F7}" type="pres">
      <dgm:prSet presAssocID="{51A6868A-4086-414E-A73F-41735C8E4A1C}" presName="level3hierChild" presStyleCnt="0"/>
      <dgm:spPr/>
    </dgm:pt>
  </dgm:ptLst>
  <dgm:cxnLst>
    <dgm:cxn modelId="{F07E002D-6928-492A-BF6E-0D92014A5B67}" type="presOf" srcId="{F731B7A1-3AC0-4D25-9AC8-2DA718A072E6}" destId="{E3E80FD9-1B51-4990-8B70-38A1D3126140}" srcOrd="0" destOrd="0" presId="urn:microsoft.com/office/officeart/2008/layout/HorizontalMultiLevelHierarchy"/>
    <dgm:cxn modelId="{25A83FFB-FA77-4B36-A531-852ED9B1E775}" type="presOf" srcId="{0652074C-C20F-4F98-9C45-9B65A8DE3E8E}" destId="{7DB53BA1-CE43-46F4-AD90-46A8D08A041D}" srcOrd="0" destOrd="0" presId="urn:microsoft.com/office/officeart/2008/layout/HorizontalMultiLevelHierarchy"/>
    <dgm:cxn modelId="{356D22B5-055C-44A6-8DB1-DF2663FDA5E8}" srcId="{EA7DD3F1-34E6-4BF1-8916-3CC7D98C555E}" destId="{A977659F-6CFF-4612-8ECE-99660628EFC4}" srcOrd="0" destOrd="0" parTransId="{0652074C-C20F-4F98-9C45-9B65A8DE3E8E}" sibTransId="{067AB3FC-542C-466B-9BC7-5A106DA6ABD2}"/>
    <dgm:cxn modelId="{D6596AA6-BABE-4694-B5C4-EA9D55944AEE}" type="presOf" srcId="{3948E22B-489D-4F64-A5BC-27F5B264C0AB}" destId="{7D745B48-A26F-4021-8434-3F2B4E77F749}" srcOrd="0" destOrd="0" presId="urn:microsoft.com/office/officeart/2008/layout/HorizontalMultiLevelHierarchy"/>
    <dgm:cxn modelId="{D86208C3-692C-4214-81FD-BD526DF1CE5D}" srcId="{EA7DD3F1-34E6-4BF1-8916-3CC7D98C555E}" destId="{F731B7A1-3AC0-4D25-9AC8-2DA718A072E6}" srcOrd="1" destOrd="0" parTransId="{940D8C6E-38DC-4572-9C12-5DBEC2F52DD0}" sibTransId="{100BC25C-B6E5-49B4-B427-E1610BCFE272}"/>
    <dgm:cxn modelId="{3BD7155E-E98F-41A0-BB8D-48BCAAAEF2F2}" type="presOf" srcId="{DDBA6C7D-DE7B-46E7-B69B-3B0DB1EDA1DB}" destId="{B104D1B8-FDF3-4BE0-9D7C-7D0B5FE82F78}" srcOrd="1" destOrd="0" presId="urn:microsoft.com/office/officeart/2008/layout/HorizontalMultiLevelHierarchy"/>
    <dgm:cxn modelId="{3577FE0C-5519-4FFD-90DF-1099EFC6F7C9}" type="presOf" srcId="{A51B98C5-F525-4272-9D18-49D4F9CEC3A8}" destId="{D4DBBA24-960C-4739-A60B-636D98153030}" srcOrd="1" destOrd="0" presId="urn:microsoft.com/office/officeart/2008/layout/HorizontalMultiLevelHierarchy"/>
    <dgm:cxn modelId="{C3856BBA-279C-45A5-B9FF-16900F2B4EE8}" type="presOf" srcId="{A977659F-6CFF-4612-8ECE-99660628EFC4}" destId="{6D930A17-0BC2-4FB3-A818-C5FC9987255F}" srcOrd="0" destOrd="0" presId="urn:microsoft.com/office/officeart/2008/layout/HorizontalMultiLevelHierarchy"/>
    <dgm:cxn modelId="{7BD91899-0882-486E-91F6-D83B3C38D3D5}" type="presOf" srcId="{5E456067-541B-4201-BD34-BC875E5951A9}" destId="{7685100B-432A-4ACF-BFEA-D81D5B571FFF}" srcOrd="0" destOrd="0" presId="urn:microsoft.com/office/officeart/2008/layout/HorizontalMultiLevelHierarchy"/>
    <dgm:cxn modelId="{B32EB83F-001A-4911-8D13-32072A32F981}" srcId="{8EA8825A-1BB8-4E8F-94A2-3A53690ADD13}" destId="{EA7DD3F1-34E6-4BF1-8916-3CC7D98C555E}" srcOrd="0" destOrd="0" parTransId="{AFF23BAD-781C-49FA-8E9A-DDA3D55B9506}" sibTransId="{5167B7D4-EAD9-49B0-81C6-7FE71EB69382}"/>
    <dgm:cxn modelId="{28B9C5C4-3902-44B2-AC65-CAB972D6BBCD}" srcId="{EA7DD3F1-34E6-4BF1-8916-3CC7D98C555E}" destId="{3948E22B-489D-4F64-A5BC-27F5B264C0AB}" srcOrd="2" destOrd="0" parTransId="{A51B98C5-F525-4272-9D18-49D4F9CEC3A8}" sibTransId="{D6F50548-9CC0-4597-BFCF-633C16E48EE4}"/>
    <dgm:cxn modelId="{35D46A09-D5C7-46B8-B880-2601673A81D1}" type="presOf" srcId="{940D8C6E-38DC-4572-9C12-5DBEC2F52DD0}" destId="{3844F87A-6B83-4FEB-A594-5D6B27C51328}" srcOrd="0" destOrd="0" presId="urn:microsoft.com/office/officeart/2008/layout/HorizontalMultiLevelHierarchy"/>
    <dgm:cxn modelId="{828BB0D0-91F9-4D74-A6EF-26B7B14C6690}" type="presOf" srcId="{DDBA6C7D-DE7B-46E7-B69B-3B0DB1EDA1DB}" destId="{5FEA7132-DAF1-4F13-B528-46567B3FDEFA}" srcOrd="0" destOrd="0" presId="urn:microsoft.com/office/officeart/2008/layout/HorizontalMultiLevelHierarchy"/>
    <dgm:cxn modelId="{A3A63137-B936-46D3-9DD5-6FAC01589CA8}" type="presOf" srcId="{940D8C6E-38DC-4572-9C12-5DBEC2F52DD0}" destId="{BB1EEC0C-7BC3-4453-8B8C-A8F672FB938C}" srcOrd="1" destOrd="0" presId="urn:microsoft.com/office/officeart/2008/layout/HorizontalMultiLevelHierarchy"/>
    <dgm:cxn modelId="{AFAF9168-73CE-40D1-9C07-890DD7DB4EFB}" type="presOf" srcId="{A51B98C5-F525-4272-9D18-49D4F9CEC3A8}" destId="{8024180F-C0E2-49B9-AD14-1B1677127D42}" srcOrd="0" destOrd="0" presId="urn:microsoft.com/office/officeart/2008/layout/HorizontalMultiLevelHierarchy"/>
    <dgm:cxn modelId="{0BCB5F2C-4BF1-4E82-94C7-ED8B6843CBEE}" type="presOf" srcId="{0A784AD0-5273-4525-A77A-BB6548F6E0C0}" destId="{C4AEDF12-81F9-45D6-9AB9-7103ED8CFC13}" srcOrd="0" destOrd="0" presId="urn:microsoft.com/office/officeart/2008/layout/HorizontalMultiLevelHierarchy"/>
    <dgm:cxn modelId="{FDB278CA-142C-4023-AD95-4F79ED679C0C}" type="presOf" srcId="{8EA8825A-1BB8-4E8F-94A2-3A53690ADD13}" destId="{DFC1355F-412A-4E0A-A6A8-7CCEE0908F02}" srcOrd="0" destOrd="0" presId="urn:microsoft.com/office/officeart/2008/layout/HorizontalMultiLevelHierarchy"/>
    <dgm:cxn modelId="{8422C1FE-D07B-45E2-8F8D-2C284531F47C}" type="presOf" srcId="{51A6868A-4086-414E-A73F-41735C8E4A1C}" destId="{DBD17B7B-9A91-462B-93E6-66F9A8D0F8B1}" srcOrd="0" destOrd="0" presId="urn:microsoft.com/office/officeart/2008/layout/HorizontalMultiLevelHierarchy"/>
    <dgm:cxn modelId="{410F1D26-731F-4521-88C4-3D5E799B00EE}" type="presOf" srcId="{EA7DD3F1-34E6-4BF1-8916-3CC7D98C555E}" destId="{F28887E5-7C82-4D8F-ADDF-196CEE3D07D1}" srcOrd="0" destOrd="0" presId="urn:microsoft.com/office/officeart/2008/layout/HorizontalMultiLevelHierarchy"/>
    <dgm:cxn modelId="{5B569412-1851-4930-A08F-8505DB6B135B}" type="presOf" srcId="{0652074C-C20F-4F98-9C45-9B65A8DE3E8E}" destId="{F12B12A0-F370-4966-A7EA-13BC5B1AF40E}" srcOrd="1" destOrd="0" presId="urn:microsoft.com/office/officeart/2008/layout/HorizontalMultiLevelHierarchy"/>
    <dgm:cxn modelId="{33887FB6-BC23-495E-BED6-D7673A6B317A}" type="presOf" srcId="{0A784AD0-5273-4525-A77A-BB6548F6E0C0}" destId="{7BB7D461-06FE-4EA3-B327-C110030E7152}" srcOrd="1" destOrd="0" presId="urn:microsoft.com/office/officeart/2008/layout/HorizontalMultiLevelHierarchy"/>
    <dgm:cxn modelId="{C641FD9C-7EA6-4380-8DEA-06CB92C49322}" srcId="{EA7DD3F1-34E6-4BF1-8916-3CC7D98C555E}" destId="{51A6868A-4086-414E-A73F-41735C8E4A1C}" srcOrd="4" destOrd="0" parTransId="{0A784AD0-5273-4525-A77A-BB6548F6E0C0}" sibTransId="{015DA044-2841-4769-A228-E0962466EE65}"/>
    <dgm:cxn modelId="{79BBEA20-DDDA-4386-A98B-447BEDAE58A0}" srcId="{EA7DD3F1-34E6-4BF1-8916-3CC7D98C555E}" destId="{5E456067-541B-4201-BD34-BC875E5951A9}" srcOrd="3" destOrd="0" parTransId="{DDBA6C7D-DE7B-46E7-B69B-3B0DB1EDA1DB}" sibTransId="{13E33BE9-DB78-4B51-A72D-D128CD508659}"/>
    <dgm:cxn modelId="{7655B450-7AFE-4DD7-9D48-483A43E0644E}" type="presParOf" srcId="{DFC1355F-412A-4E0A-A6A8-7CCEE0908F02}" destId="{F512D059-96CC-48FB-83E8-D9528039A05E}" srcOrd="0" destOrd="0" presId="urn:microsoft.com/office/officeart/2008/layout/HorizontalMultiLevelHierarchy"/>
    <dgm:cxn modelId="{13E39CB4-3871-4092-8B28-340AE2A7F776}" type="presParOf" srcId="{F512D059-96CC-48FB-83E8-D9528039A05E}" destId="{F28887E5-7C82-4D8F-ADDF-196CEE3D07D1}" srcOrd="0" destOrd="0" presId="urn:microsoft.com/office/officeart/2008/layout/HorizontalMultiLevelHierarchy"/>
    <dgm:cxn modelId="{43504836-A07E-4918-B24B-4D52DA084477}" type="presParOf" srcId="{F512D059-96CC-48FB-83E8-D9528039A05E}" destId="{F55B5D28-4A50-4B4E-9845-D98A3A49D528}" srcOrd="1" destOrd="0" presId="urn:microsoft.com/office/officeart/2008/layout/HorizontalMultiLevelHierarchy"/>
    <dgm:cxn modelId="{6C581CFB-F2BE-4390-9F73-1FE61A79B7AD}" type="presParOf" srcId="{F55B5D28-4A50-4B4E-9845-D98A3A49D528}" destId="{7DB53BA1-CE43-46F4-AD90-46A8D08A041D}" srcOrd="0" destOrd="0" presId="urn:microsoft.com/office/officeart/2008/layout/HorizontalMultiLevelHierarchy"/>
    <dgm:cxn modelId="{9CA05CD1-DEE3-4117-9E88-B89C08F215BA}" type="presParOf" srcId="{7DB53BA1-CE43-46F4-AD90-46A8D08A041D}" destId="{F12B12A0-F370-4966-A7EA-13BC5B1AF40E}" srcOrd="0" destOrd="0" presId="urn:microsoft.com/office/officeart/2008/layout/HorizontalMultiLevelHierarchy"/>
    <dgm:cxn modelId="{7476081C-7CFE-45F3-9194-9D3DD81E22E9}" type="presParOf" srcId="{F55B5D28-4A50-4B4E-9845-D98A3A49D528}" destId="{4CE2A143-700B-44D9-8E65-20F2CD1748E0}" srcOrd="1" destOrd="0" presId="urn:microsoft.com/office/officeart/2008/layout/HorizontalMultiLevelHierarchy"/>
    <dgm:cxn modelId="{75AEBE8D-42EA-4B20-B0B4-0FAE50E0A594}" type="presParOf" srcId="{4CE2A143-700B-44D9-8E65-20F2CD1748E0}" destId="{6D930A17-0BC2-4FB3-A818-C5FC9987255F}" srcOrd="0" destOrd="0" presId="urn:microsoft.com/office/officeart/2008/layout/HorizontalMultiLevelHierarchy"/>
    <dgm:cxn modelId="{892CE4E1-2120-431C-9FFF-6F32655ED9E5}" type="presParOf" srcId="{4CE2A143-700B-44D9-8E65-20F2CD1748E0}" destId="{BE9F562A-8D2F-4775-9B7B-6B2193133A6B}" srcOrd="1" destOrd="0" presId="urn:microsoft.com/office/officeart/2008/layout/HorizontalMultiLevelHierarchy"/>
    <dgm:cxn modelId="{3246181E-0F40-4726-9F30-4C3298BBBEE0}" type="presParOf" srcId="{F55B5D28-4A50-4B4E-9845-D98A3A49D528}" destId="{3844F87A-6B83-4FEB-A594-5D6B27C51328}" srcOrd="2" destOrd="0" presId="urn:microsoft.com/office/officeart/2008/layout/HorizontalMultiLevelHierarchy"/>
    <dgm:cxn modelId="{65CA7EE4-179E-4B27-91E8-04738BF2E24A}" type="presParOf" srcId="{3844F87A-6B83-4FEB-A594-5D6B27C51328}" destId="{BB1EEC0C-7BC3-4453-8B8C-A8F672FB938C}" srcOrd="0" destOrd="0" presId="urn:microsoft.com/office/officeart/2008/layout/HorizontalMultiLevelHierarchy"/>
    <dgm:cxn modelId="{6FEC313F-2C73-41A2-A5BD-016A8FD5DC89}" type="presParOf" srcId="{F55B5D28-4A50-4B4E-9845-D98A3A49D528}" destId="{7DCD1EA0-67F4-4B0E-BC8A-2BD239C1CC0D}" srcOrd="3" destOrd="0" presId="urn:microsoft.com/office/officeart/2008/layout/HorizontalMultiLevelHierarchy"/>
    <dgm:cxn modelId="{9D12684A-AA95-4170-9826-EB7170B05E3A}" type="presParOf" srcId="{7DCD1EA0-67F4-4B0E-BC8A-2BD239C1CC0D}" destId="{E3E80FD9-1B51-4990-8B70-38A1D3126140}" srcOrd="0" destOrd="0" presId="urn:microsoft.com/office/officeart/2008/layout/HorizontalMultiLevelHierarchy"/>
    <dgm:cxn modelId="{CFCC9EC4-30D6-40CF-8641-50769C7B0A99}" type="presParOf" srcId="{7DCD1EA0-67F4-4B0E-BC8A-2BD239C1CC0D}" destId="{104F59C6-1FE7-470B-A99C-4E3894139203}" srcOrd="1" destOrd="0" presId="urn:microsoft.com/office/officeart/2008/layout/HorizontalMultiLevelHierarchy"/>
    <dgm:cxn modelId="{E0B2A1E0-6C1E-4282-AAB9-AF3A4BCB84E3}" type="presParOf" srcId="{F55B5D28-4A50-4B4E-9845-D98A3A49D528}" destId="{8024180F-C0E2-49B9-AD14-1B1677127D42}" srcOrd="4" destOrd="0" presId="urn:microsoft.com/office/officeart/2008/layout/HorizontalMultiLevelHierarchy"/>
    <dgm:cxn modelId="{43AF6716-C9BA-49BD-9ECD-3949ED009D7A}" type="presParOf" srcId="{8024180F-C0E2-49B9-AD14-1B1677127D42}" destId="{D4DBBA24-960C-4739-A60B-636D98153030}" srcOrd="0" destOrd="0" presId="urn:microsoft.com/office/officeart/2008/layout/HorizontalMultiLevelHierarchy"/>
    <dgm:cxn modelId="{27E67CF1-EAA5-41E9-9518-1B455B27D9EF}" type="presParOf" srcId="{F55B5D28-4A50-4B4E-9845-D98A3A49D528}" destId="{00D28303-D1A8-436C-9A69-EEFA1D128F39}" srcOrd="5" destOrd="0" presId="urn:microsoft.com/office/officeart/2008/layout/HorizontalMultiLevelHierarchy"/>
    <dgm:cxn modelId="{E91A7BE3-4FE7-4823-9597-CEAD0E6419B3}" type="presParOf" srcId="{00D28303-D1A8-436C-9A69-EEFA1D128F39}" destId="{7D745B48-A26F-4021-8434-3F2B4E77F749}" srcOrd="0" destOrd="0" presId="urn:microsoft.com/office/officeart/2008/layout/HorizontalMultiLevelHierarchy"/>
    <dgm:cxn modelId="{2E2FF1DC-2C5A-4F1A-8DE4-0A7FD02A9DB8}" type="presParOf" srcId="{00D28303-D1A8-436C-9A69-EEFA1D128F39}" destId="{F6985083-E5F7-4A00-9730-6AE8CBFAAF88}" srcOrd="1" destOrd="0" presId="urn:microsoft.com/office/officeart/2008/layout/HorizontalMultiLevelHierarchy"/>
    <dgm:cxn modelId="{EE1F9FFD-1002-4AE3-8A25-4A95946938E4}" type="presParOf" srcId="{F55B5D28-4A50-4B4E-9845-D98A3A49D528}" destId="{5FEA7132-DAF1-4F13-B528-46567B3FDEFA}" srcOrd="6" destOrd="0" presId="urn:microsoft.com/office/officeart/2008/layout/HorizontalMultiLevelHierarchy"/>
    <dgm:cxn modelId="{1F1407AF-6BF3-4D53-BD28-97C86DB80E95}" type="presParOf" srcId="{5FEA7132-DAF1-4F13-B528-46567B3FDEFA}" destId="{B104D1B8-FDF3-4BE0-9D7C-7D0B5FE82F78}" srcOrd="0" destOrd="0" presId="urn:microsoft.com/office/officeart/2008/layout/HorizontalMultiLevelHierarchy"/>
    <dgm:cxn modelId="{1C1A8E9B-42EF-46E9-8439-8BA7E317FE8A}" type="presParOf" srcId="{F55B5D28-4A50-4B4E-9845-D98A3A49D528}" destId="{E90B78CA-C800-4178-AC52-6D1E83BD4AC2}" srcOrd="7" destOrd="0" presId="urn:microsoft.com/office/officeart/2008/layout/HorizontalMultiLevelHierarchy"/>
    <dgm:cxn modelId="{CBA776AE-23A9-454D-8ED1-F296B3D7389B}" type="presParOf" srcId="{E90B78CA-C800-4178-AC52-6D1E83BD4AC2}" destId="{7685100B-432A-4ACF-BFEA-D81D5B571FFF}" srcOrd="0" destOrd="0" presId="urn:microsoft.com/office/officeart/2008/layout/HorizontalMultiLevelHierarchy"/>
    <dgm:cxn modelId="{AC43DA8A-E859-44CB-96D1-C46969EB4F72}" type="presParOf" srcId="{E90B78CA-C800-4178-AC52-6D1E83BD4AC2}" destId="{DC55B29E-E861-4502-BF8A-B842117B62EF}" srcOrd="1" destOrd="0" presId="urn:microsoft.com/office/officeart/2008/layout/HorizontalMultiLevelHierarchy"/>
    <dgm:cxn modelId="{DD692124-222C-4C59-A997-3E811E520F32}" type="presParOf" srcId="{F55B5D28-4A50-4B4E-9845-D98A3A49D528}" destId="{C4AEDF12-81F9-45D6-9AB9-7103ED8CFC13}" srcOrd="8" destOrd="0" presId="urn:microsoft.com/office/officeart/2008/layout/HorizontalMultiLevelHierarchy"/>
    <dgm:cxn modelId="{1010527C-4D5D-447B-8FBA-1B076838F822}" type="presParOf" srcId="{C4AEDF12-81F9-45D6-9AB9-7103ED8CFC13}" destId="{7BB7D461-06FE-4EA3-B327-C110030E7152}" srcOrd="0" destOrd="0" presId="urn:microsoft.com/office/officeart/2008/layout/HorizontalMultiLevelHierarchy"/>
    <dgm:cxn modelId="{E696C3B3-BB2A-436B-B0BD-B7965D70E6F1}" type="presParOf" srcId="{F55B5D28-4A50-4B4E-9845-D98A3A49D528}" destId="{11DE367A-CD99-4616-B68A-47B473B1F6DA}" srcOrd="9" destOrd="0" presId="urn:microsoft.com/office/officeart/2008/layout/HorizontalMultiLevelHierarchy"/>
    <dgm:cxn modelId="{A8AA21C3-D267-4317-B1F6-69CE998E3A11}" type="presParOf" srcId="{11DE367A-CD99-4616-B68A-47B473B1F6DA}" destId="{DBD17B7B-9A91-462B-93E6-66F9A8D0F8B1}" srcOrd="0" destOrd="0" presId="urn:microsoft.com/office/officeart/2008/layout/HorizontalMultiLevelHierarchy"/>
    <dgm:cxn modelId="{CCEA286D-8A26-414B-8DA5-3D1A4BEECA42}" type="presParOf" srcId="{11DE367A-CD99-4616-B68A-47B473B1F6DA}" destId="{D7D60A61-BC0F-4438-AFE0-CA7282C015F7}"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302CB3B-FA05-4DD9-9938-70FFF79A4BD9}"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C1292B84-1415-4642-956A-74CED7911361}">
      <dgm:prSet/>
      <dgm:spPr/>
      <dgm:t>
        <a:bodyPr/>
        <a:lstStyle/>
        <a:p>
          <a:pPr rtl="0"/>
          <a:r>
            <a:rPr lang="tr-TR" dirty="0" smtClean="0"/>
            <a:t>Taşınmazın Özel Mülkiyete Elverişli Olmadığı Haller</a:t>
          </a:r>
          <a:endParaRPr lang="tr-TR" dirty="0"/>
        </a:p>
      </dgm:t>
    </dgm:pt>
    <dgm:pt modelId="{25412D74-B4AF-4D39-8805-0143AD6E0506}" type="parTrans" cxnId="{CAB561D0-B81B-4B2C-BCD6-2BD64E35A61C}">
      <dgm:prSet/>
      <dgm:spPr/>
      <dgm:t>
        <a:bodyPr/>
        <a:lstStyle/>
        <a:p>
          <a:endParaRPr lang="tr-TR"/>
        </a:p>
      </dgm:t>
    </dgm:pt>
    <dgm:pt modelId="{99A9DD27-1A78-40BA-B499-E19699EFD607}" type="sibTrans" cxnId="{CAB561D0-B81B-4B2C-BCD6-2BD64E35A61C}">
      <dgm:prSet/>
      <dgm:spPr/>
      <dgm:t>
        <a:bodyPr/>
        <a:lstStyle/>
        <a:p>
          <a:endParaRPr lang="tr-TR"/>
        </a:p>
      </dgm:t>
    </dgm:pt>
    <dgm:pt modelId="{FE61C211-AC5E-4212-8600-36859B31AE64}">
      <dgm:prSet/>
      <dgm:spPr/>
      <dgm:t>
        <a:bodyPr/>
        <a:lstStyle/>
        <a:p>
          <a:pPr rtl="0"/>
          <a:r>
            <a:rPr lang="tr-TR" dirty="0" smtClean="0"/>
            <a:t>Ayni Hak niteliği bulunmamasına rağmen Ayni Hakmış  gibi Tescil Edilmiş Haklar</a:t>
          </a:r>
          <a:endParaRPr lang="tr-TR" dirty="0"/>
        </a:p>
      </dgm:t>
    </dgm:pt>
    <dgm:pt modelId="{1658B2B9-6ACF-474D-8DC6-67ED18F2B534}" type="parTrans" cxnId="{6F7E7B3B-74E9-4BDC-8F4A-CE8AD64B7BEF}">
      <dgm:prSet/>
      <dgm:spPr/>
      <dgm:t>
        <a:bodyPr/>
        <a:lstStyle/>
        <a:p>
          <a:endParaRPr lang="tr-TR"/>
        </a:p>
      </dgm:t>
    </dgm:pt>
    <dgm:pt modelId="{2D3BB247-BE9C-403A-BB3A-DF57B13D17F0}" type="sibTrans" cxnId="{6F7E7B3B-74E9-4BDC-8F4A-CE8AD64B7BEF}">
      <dgm:prSet/>
      <dgm:spPr/>
      <dgm:t>
        <a:bodyPr/>
        <a:lstStyle/>
        <a:p>
          <a:endParaRPr lang="tr-TR"/>
        </a:p>
      </dgm:t>
    </dgm:pt>
    <dgm:pt modelId="{F3B4749D-EACD-4EE9-8548-3B74D91E039D}">
      <dgm:prSet/>
      <dgm:spPr/>
      <dgm:t>
        <a:bodyPr/>
        <a:lstStyle/>
        <a:p>
          <a:pPr rtl="0"/>
          <a:r>
            <a:rPr lang="tr-TR" dirty="0" smtClean="0"/>
            <a:t>Ayni Hakkın Kazanılmasına yol açan Hukuki Sebepteki Sakatlıklar</a:t>
          </a:r>
          <a:endParaRPr lang="tr-TR" dirty="0"/>
        </a:p>
      </dgm:t>
    </dgm:pt>
    <dgm:pt modelId="{F8FF3D18-9A1C-4F49-9E3D-56FACC69C53F}" type="parTrans" cxnId="{C759AB26-440A-4A1A-A6F2-C2794B9D1EF0}">
      <dgm:prSet/>
      <dgm:spPr/>
      <dgm:t>
        <a:bodyPr/>
        <a:lstStyle/>
        <a:p>
          <a:endParaRPr lang="tr-TR"/>
        </a:p>
      </dgm:t>
    </dgm:pt>
    <dgm:pt modelId="{FCBDBCBB-E306-4254-BF05-0D92302C1FE3}" type="sibTrans" cxnId="{C759AB26-440A-4A1A-A6F2-C2794B9D1EF0}">
      <dgm:prSet/>
      <dgm:spPr/>
      <dgm:t>
        <a:bodyPr/>
        <a:lstStyle/>
        <a:p>
          <a:endParaRPr lang="tr-TR"/>
        </a:p>
      </dgm:t>
    </dgm:pt>
    <dgm:pt modelId="{D70AE06E-358D-47D4-9FDD-AABCB4247BFF}" type="pres">
      <dgm:prSet presAssocID="{E302CB3B-FA05-4DD9-9938-70FFF79A4BD9}" presName="Name0" presStyleCnt="0">
        <dgm:presLayoutVars>
          <dgm:dir/>
          <dgm:animLvl val="lvl"/>
          <dgm:resizeHandles val="exact"/>
        </dgm:presLayoutVars>
      </dgm:prSet>
      <dgm:spPr/>
      <dgm:t>
        <a:bodyPr/>
        <a:lstStyle/>
        <a:p>
          <a:endParaRPr lang="tr-TR"/>
        </a:p>
      </dgm:t>
    </dgm:pt>
    <dgm:pt modelId="{802FE6D1-4945-41CA-A5A6-6F5009ADAF70}" type="pres">
      <dgm:prSet presAssocID="{F3B4749D-EACD-4EE9-8548-3B74D91E039D}" presName="boxAndChildren" presStyleCnt="0"/>
      <dgm:spPr/>
    </dgm:pt>
    <dgm:pt modelId="{A1247795-630A-4016-B85D-8DE0CF91B72C}" type="pres">
      <dgm:prSet presAssocID="{F3B4749D-EACD-4EE9-8548-3B74D91E039D}" presName="parentTextBox" presStyleLbl="node1" presStyleIdx="0" presStyleCnt="3"/>
      <dgm:spPr/>
      <dgm:t>
        <a:bodyPr/>
        <a:lstStyle/>
        <a:p>
          <a:endParaRPr lang="tr-TR"/>
        </a:p>
      </dgm:t>
    </dgm:pt>
    <dgm:pt modelId="{F0DBBA3D-C0A6-430F-9724-DDDFEF8DBFB4}" type="pres">
      <dgm:prSet presAssocID="{2D3BB247-BE9C-403A-BB3A-DF57B13D17F0}" presName="sp" presStyleCnt="0"/>
      <dgm:spPr/>
    </dgm:pt>
    <dgm:pt modelId="{FE2080FB-771F-498B-8BD4-6204E6EE21B4}" type="pres">
      <dgm:prSet presAssocID="{FE61C211-AC5E-4212-8600-36859B31AE64}" presName="arrowAndChildren" presStyleCnt="0"/>
      <dgm:spPr/>
    </dgm:pt>
    <dgm:pt modelId="{4E210DC0-699E-476D-B1FB-3DB847074585}" type="pres">
      <dgm:prSet presAssocID="{FE61C211-AC5E-4212-8600-36859B31AE64}" presName="parentTextArrow" presStyleLbl="node1" presStyleIdx="1" presStyleCnt="3"/>
      <dgm:spPr/>
      <dgm:t>
        <a:bodyPr/>
        <a:lstStyle/>
        <a:p>
          <a:endParaRPr lang="tr-TR"/>
        </a:p>
      </dgm:t>
    </dgm:pt>
    <dgm:pt modelId="{F37F461B-24DE-4908-9E42-002AEF8EE3F9}" type="pres">
      <dgm:prSet presAssocID="{99A9DD27-1A78-40BA-B499-E19699EFD607}" presName="sp" presStyleCnt="0"/>
      <dgm:spPr/>
    </dgm:pt>
    <dgm:pt modelId="{059A9E5E-9789-412C-BFE1-AF100C5E7AA5}" type="pres">
      <dgm:prSet presAssocID="{C1292B84-1415-4642-956A-74CED7911361}" presName="arrowAndChildren" presStyleCnt="0"/>
      <dgm:spPr/>
    </dgm:pt>
    <dgm:pt modelId="{05FB024F-427C-4C3F-A8FD-77BD1A6678E1}" type="pres">
      <dgm:prSet presAssocID="{C1292B84-1415-4642-956A-74CED7911361}" presName="parentTextArrow" presStyleLbl="node1" presStyleIdx="2" presStyleCnt="3"/>
      <dgm:spPr/>
      <dgm:t>
        <a:bodyPr/>
        <a:lstStyle/>
        <a:p>
          <a:endParaRPr lang="tr-TR"/>
        </a:p>
      </dgm:t>
    </dgm:pt>
  </dgm:ptLst>
  <dgm:cxnLst>
    <dgm:cxn modelId="{B7F8F371-ACA3-4F40-AE76-6B7591C71C5D}" type="presOf" srcId="{C1292B84-1415-4642-956A-74CED7911361}" destId="{05FB024F-427C-4C3F-A8FD-77BD1A6678E1}" srcOrd="0" destOrd="0" presId="urn:microsoft.com/office/officeart/2005/8/layout/process4"/>
    <dgm:cxn modelId="{6F7E7B3B-74E9-4BDC-8F4A-CE8AD64B7BEF}" srcId="{E302CB3B-FA05-4DD9-9938-70FFF79A4BD9}" destId="{FE61C211-AC5E-4212-8600-36859B31AE64}" srcOrd="1" destOrd="0" parTransId="{1658B2B9-6ACF-474D-8DC6-67ED18F2B534}" sibTransId="{2D3BB247-BE9C-403A-BB3A-DF57B13D17F0}"/>
    <dgm:cxn modelId="{4FDF2317-E447-45DB-A27D-45BCE133C22A}" type="presOf" srcId="{FE61C211-AC5E-4212-8600-36859B31AE64}" destId="{4E210DC0-699E-476D-B1FB-3DB847074585}" srcOrd="0" destOrd="0" presId="urn:microsoft.com/office/officeart/2005/8/layout/process4"/>
    <dgm:cxn modelId="{584BE23D-91A6-453B-9B9D-4D4151971129}" type="presOf" srcId="{E302CB3B-FA05-4DD9-9938-70FFF79A4BD9}" destId="{D70AE06E-358D-47D4-9FDD-AABCB4247BFF}" srcOrd="0" destOrd="0" presId="urn:microsoft.com/office/officeart/2005/8/layout/process4"/>
    <dgm:cxn modelId="{A258E2EA-0039-4846-9A4C-A14FD5C75A5D}" type="presOf" srcId="{F3B4749D-EACD-4EE9-8548-3B74D91E039D}" destId="{A1247795-630A-4016-B85D-8DE0CF91B72C}" srcOrd="0" destOrd="0" presId="urn:microsoft.com/office/officeart/2005/8/layout/process4"/>
    <dgm:cxn modelId="{C759AB26-440A-4A1A-A6F2-C2794B9D1EF0}" srcId="{E302CB3B-FA05-4DD9-9938-70FFF79A4BD9}" destId="{F3B4749D-EACD-4EE9-8548-3B74D91E039D}" srcOrd="2" destOrd="0" parTransId="{F8FF3D18-9A1C-4F49-9E3D-56FACC69C53F}" sibTransId="{FCBDBCBB-E306-4254-BF05-0D92302C1FE3}"/>
    <dgm:cxn modelId="{CAB561D0-B81B-4B2C-BCD6-2BD64E35A61C}" srcId="{E302CB3B-FA05-4DD9-9938-70FFF79A4BD9}" destId="{C1292B84-1415-4642-956A-74CED7911361}" srcOrd="0" destOrd="0" parTransId="{25412D74-B4AF-4D39-8805-0143AD6E0506}" sibTransId="{99A9DD27-1A78-40BA-B499-E19699EFD607}"/>
    <dgm:cxn modelId="{FFA41F62-256B-45D3-9B5C-D046AF6E628F}" type="presParOf" srcId="{D70AE06E-358D-47D4-9FDD-AABCB4247BFF}" destId="{802FE6D1-4945-41CA-A5A6-6F5009ADAF70}" srcOrd="0" destOrd="0" presId="urn:microsoft.com/office/officeart/2005/8/layout/process4"/>
    <dgm:cxn modelId="{242A12E3-B4F0-43A9-A42E-AC274F7F04E7}" type="presParOf" srcId="{802FE6D1-4945-41CA-A5A6-6F5009ADAF70}" destId="{A1247795-630A-4016-B85D-8DE0CF91B72C}" srcOrd="0" destOrd="0" presId="urn:microsoft.com/office/officeart/2005/8/layout/process4"/>
    <dgm:cxn modelId="{CE55B8B8-E2EC-4EE1-88CB-3749D5F6EBE4}" type="presParOf" srcId="{D70AE06E-358D-47D4-9FDD-AABCB4247BFF}" destId="{F0DBBA3D-C0A6-430F-9724-DDDFEF8DBFB4}" srcOrd="1" destOrd="0" presId="urn:microsoft.com/office/officeart/2005/8/layout/process4"/>
    <dgm:cxn modelId="{25473667-62F9-4615-89BB-CFACC862C2FC}" type="presParOf" srcId="{D70AE06E-358D-47D4-9FDD-AABCB4247BFF}" destId="{FE2080FB-771F-498B-8BD4-6204E6EE21B4}" srcOrd="2" destOrd="0" presId="urn:microsoft.com/office/officeart/2005/8/layout/process4"/>
    <dgm:cxn modelId="{4DA94008-4D42-4F9D-A163-4B9582B76CE0}" type="presParOf" srcId="{FE2080FB-771F-498B-8BD4-6204E6EE21B4}" destId="{4E210DC0-699E-476D-B1FB-3DB847074585}" srcOrd="0" destOrd="0" presId="urn:microsoft.com/office/officeart/2005/8/layout/process4"/>
    <dgm:cxn modelId="{FD88314C-78F9-4AC5-94E5-11D650D8F486}" type="presParOf" srcId="{D70AE06E-358D-47D4-9FDD-AABCB4247BFF}" destId="{F37F461B-24DE-4908-9E42-002AEF8EE3F9}" srcOrd="3" destOrd="0" presId="urn:microsoft.com/office/officeart/2005/8/layout/process4"/>
    <dgm:cxn modelId="{7B369653-40EE-43CB-AA12-29842136E577}" type="presParOf" srcId="{D70AE06E-358D-47D4-9FDD-AABCB4247BFF}" destId="{059A9E5E-9789-412C-BFE1-AF100C5E7AA5}" srcOrd="4" destOrd="0" presId="urn:microsoft.com/office/officeart/2005/8/layout/process4"/>
    <dgm:cxn modelId="{999F59BB-EE4B-4FBF-B9CB-F44C65E38E73}" type="presParOf" srcId="{059A9E5E-9789-412C-BFE1-AF100C5E7AA5}" destId="{05FB024F-427C-4C3F-A8FD-77BD1A6678E1}"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9EC4E39-47BB-4C7F-8D6E-E08294ACDE49}"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tr-TR"/>
        </a:p>
      </dgm:t>
    </dgm:pt>
    <dgm:pt modelId="{62FD5FEC-DBE2-4D60-933B-5E39EEF89E29}">
      <dgm:prSet/>
      <dgm:spPr/>
      <dgm:t>
        <a:bodyPr/>
        <a:lstStyle/>
        <a:p>
          <a:pPr rtl="0"/>
          <a:r>
            <a:rPr lang="tr-TR" dirty="0" smtClean="0"/>
            <a:t>Ayni Hakkı devreden veya kuran Kişinin Ehliyetindeki Sakatlıklar ve Tasarruf Ehliyetindeki Eksiklikler</a:t>
          </a:r>
          <a:endParaRPr lang="tr-TR" dirty="0"/>
        </a:p>
      </dgm:t>
    </dgm:pt>
    <dgm:pt modelId="{938DC0B5-A3F9-4F9D-8485-125D161A1EF6}" type="parTrans" cxnId="{DC22F27A-ACC4-4BF2-883C-3DA3DA17AACF}">
      <dgm:prSet/>
      <dgm:spPr/>
      <dgm:t>
        <a:bodyPr/>
        <a:lstStyle/>
        <a:p>
          <a:endParaRPr lang="tr-TR"/>
        </a:p>
      </dgm:t>
    </dgm:pt>
    <dgm:pt modelId="{3F694CA6-0900-46FC-8022-BF20DFCBF656}" type="sibTrans" cxnId="{DC22F27A-ACC4-4BF2-883C-3DA3DA17AACF}">
      <dgm:prSet/>
      <dgm:spPr/>
      <dgm:t>
        <a:bodyPr/>
        <a:lstStyle/>
        <a:p>
          <a:endParaRPr lang="tr-TR"/>
        </a:p>
      </dgm:t>
    </dgm:pt>
    <dgm:pt modelId="{F214C663-C051-4FAF-9E53-397BC5CC3D76}">
      <dgm:prSet/>
      <dgm:spPr/>
      <dgm:t>
        <a:bodyPr/>
        <a:lstStyle/>
        <a:p>
          <a:pPr rtl="0"/>
          <a:r>
            <a:rPr lang="tr-TR" dirty="0" smtClean="0"/>
            <a:t>Hak Sahibi adına hareket eden Temsilcinin Temsil Yetkisindeki Sakatlıklar</a:t>
          </a:r>
          <a:endParaRPr lang="tr-TR" dirty="0"/>
        </a:p>
      </dgm:t>
    </dgm:pt>
    <dgm:pt modelId="{3FBB2674-D535-4762-B95F-2EB41A6621E3}" type="parTrans" cxnId="{8F7E468C-231F-4990-B9C3-722FAA6F64A8}">
      <dgm:prSet/>
      <dgm:spPr/>
      <dgm:t>
        <a:bodyPr/>
        <a:lstStyle/>
        <a:p>
          <a:endParaRPr lang="tr-TR"/>
        </a:p>
      </dgm:t>
    </dgm:pt>
    <dgm:pt modelId="{565F40EA-9CE7-491B-92B1-92B161E318E9}" type="sibTrans" cxnId="{8F7E468C-231F-4990-B9C3-722FAA6F64A8}">
      <dgm:prSet/>
      <dgm:spPr/>
      <dgm:t>
        <a:bodyPr/>
        <a:lstStyle/>
        <a:p>
          <a:endParaRPr lang="tr-TR"/>
        </a:p>
      </dgm:t>
    </dgm:pt>
    <dgm:pt modelId="{CAAA378F-1638-46A1-9878-9CCCD6E8DF17}">
      <dgm:prSet/>
      <dgm:spPr/>
      <dgm:t>
        <a:bodyPr/>
        <a:lstStyle/>
        <a:p>
          <a:pPr rtl="0"/>
          <a:r>
            <a:rPr lang="tr-TR" dirty="0" smtClean="0"/>
            <a:t>Çift Tapulu Taşınmazlarda Yolsuz Tapuya dayanan Kazanımlar</a:t>
          </a:r>
          <a:endParaRPr lang="tr-TR" dirty="0"/>
        </a:p>
      </dgm:t>
    </dgm:pt>
    <dgm:pt modelId="{F7AC02AD-334D-4FAE-B306-3C53AD02D0C1}" type="parTrans" cxnId="{78140F75-6BFC-48F6-915F-05883E1C9C5D}">
      <dgm:prSet/>
      <dgm:spPr/>
      <dgm:t>
        <a:bodyPr/>
        <a:lstStyle/>
        <a:p>
          <a:endParaRPr lang="tr-TR"/>
        </a:p>
      </dgm:t>
    </dgm:pt>
    <dgm:pt modelId="{C4980161-25A3-4717-952B-6F7F61557AB3}" type="sibTrans" cxnId="{78140F75-6BFC-48F6-915F-05883E1C9C5D}">
      <dgm:prSet/>
      <dgm:spPr/>
      <dgm:t>
        <a:bodyPr/>
        <a:lstStyle/>
        <a:p>
          <a:endParaRPr lang="tr-TR"/>
        </a:p>
      </dgm:t>
    </dgm:pt>
    <dgm:pt modelId="{758AAE47-E06C-4BA5-B2B0-4205C3B80A55}" type="pres">
      <dgm:prSet presAssocID="{C9EC4E39-47BB-4C7F-8D6E-E08294ACDE49}" presName="Name0" presStyleCnt="0">
        <dgm:presLayoutVars>
          <dgm:dir/>
          <dgm:animLvl val="lvl"/>
          <dgm:resizeHandles val="exact"/>
        </dgm:presLayoutVars>
      </dgm:prSet>
      <dgm:spPr/>
      <dgm:t>
        <a:bodyPr/>
        <a:lstStyle/>
        <a:p>
          <a:endParaRPr lang="tr-TR"/>
        </a:p>
      </dgm:t>
    </dgm:pt>
    <dgm:pt modelId="{4FDD6D54-3994-441C-B15C-AE04C75FB4FB}" type="pres">
      <dgm:prSet presAssocID="{CAAA378F-1638-46A1-9878-9CCCD6E8DF17}" presName="boxAndChildren" presStyleCnt="0"/>
      <dgm:spPr/>
    </dgm:pt>
    <dgm:pt modelId="{60326351-FF8F-4FFB-9A0E-948385D5D6C5}" type="pres">
      <dgm:prSet presAssocID="{CAAA378F-1638-46A1-9878-9CCCD6E8DF17}" presName="parentTextBox" presStyleLbl="node1" presStyleIdx="0" presStyleCnt="3"/>
      <dgm:spPr/>
      <dgm:t>
        <a:bodyPr/>
        <a:lstStyle/>
        <a:p>
          <a:endParaRPr lang="tr-TR"/>
        </a:p>
      </dgm:t>
    </dgm:pt>
    <dgm:pt modelId="{AC775C81-CA25-460C-B491-D1C7F90E3670}" type="pres">
      <dgm:prSet presAssocID="{565F40EA-9CE7-491B-92B1-92B161E318E9}" presName="sp" presStyleCnt="0"/>
      <dgm:spPr/>
    </dgm:pt>
    <dgm:pt modelId="{30A7202C-8A89-4653-B150-CFE00B1D72F0}" type="pres">
      <dgm:prSet presAssocID="{F214C663-C051-4FAF-9E53-397BC5CC3D76}" presName="arrowAndChildren" presStyleCnt="0"/>
      <dgm:spPr/>
    </dgm:pt>
    <dgm:pt modelId="{BFF54002-01C5-4A0C-AF8B-BF1EEB153A1F}" type="pres">
      <dgm:prSet presAssocID="{F214C663-C051-4FAF-9E53-397BC5CC3D76}" presName="parentTextArrow" presStyleLbl="node1" presStyleIdx="1" presStyleCnt="3"/>
      <dgm:spPr/>
      <dgm:t>
        <a:bodyPr/>
        <a:lstStyle/>
        <a:p>
          <a:endParaRPr lang="tr-TR"/>
        </a:p>
      </dgm:t>
    </dgm:pt>
    <dgm:pt modelId="{ECA14A27-15AD-4390-A637-5D48C5851BD8}" type="pres">
      <dgm:prSet presAssocID="{3F694CA6-0900-46FC-8022-BF20DFCBF656}" presName="sp" presStyleCnt="0"/>
      <dgm:spPr/>
    </dgm:pt>
    <dgm:pt modelId="{715F20E9-D70E-4655-BDFB-710B92B03C38}" type="pres">
      <dgm:prSet presAssocID="{62FD5FEC-DBE2-4D60-933B-5E39EEF89E29}" presName="arrowAndChildren" presStyleCnt="0"/>
      <dgm:spPr/>
    </dgm:pt>
    <dgm:pt modelId="{969ED47E-B551-4ECA-8660-FD61305B77AF}" type="pres">
      <dgm:prSet presAssocID="{62FD5FEC-DBE2-4D60-933B-5E39EEF89E29}" presName="parentTextArrow" presStyleLbl="node1" presStyleIdx="2" presStyleCnt="3"/>
      <dgm:spPr/>
      <dgm:t>
        <a:bodyPr/>
        <a:lstStyle/>
        <a:p>
          <a:endParaRPr lang="tr-TR"/>
        </a:p>
      </dgm:t>
    </dgm:pt>
  </dgm:ptLst>
  <dgm:cxnLst>
    <dgm:cxn modelId="{DB88921A-C19E-4920-AA95-57F8067CC189}" type="presOf" srcId="{F214C663-C051-4FAF-9E53-397BC5CC3D76}" destId="{BFF54002-01C5-4A0C-AF8B-BF1EEB153A1F}" srcOrd="0" destOrd="0" presId="urn:microsoft.com/office/officeart/2005/8/layout/process4"/>
    <dgm:cxn modelId="{8F7E468C-231F-4990-B9C3-722FAA6F64A8}" srcId="{C9EC4E39-47BB-4C7F-8D6E-E08294ACDE49}" destId="{F214C663-C051-4FAF-9E53-397BC5CC3D76}" srcOrd="1" destOrd="0" parTransId="{3FBB2674-D535-4762-B95F-2EB41A6621E3}" sibTransId="{565F40EA-9CE7-491B-92B1-92B161E318E9}"/>
    <dgm:cxn modelId="{3B005952-899D-43BF-B7E1-8312600A7A68}" type="presOf" srcId="{CAAA378F-1638-46A1-9878-9CCCD6E8DF17}" destId="{60326351-FF8F-4FFB-9A0E-948385D5D6C5}" srcOrd="0" destOrd="0" presId="urn:microsoft.com/office/officeart/2005/8/layout/process4"/>
    <dgm:cxn modelId="{D9A7A9DF-5A72-4694-B930-4E5D5F254209}" type="presOf" srcId="{C9EC4E39-47BB-4C7F-8D6E-E08294ACDE49}" destId="{758AAE47-E06C-4BA5-B2B0-4205C3B80A55}" srcOrd="0" destOrd="0" presId="urn:microsoft.com/office/officeart/2005/8/layout/process4"/>
    <dgm:cxn modelId="{78140F75-6BFC-48F6-915F-05883E1C9C5D}" srcId="{C9EC4E39-47BB-4C7F-8D6E-E08294ACDE49}" destId="{CAAA378F-1638-46A1-9878-9CCCD6E8DF17}" srcOrd="2" destOrd="0" parTransId="{F7AC02AD-334D-4FAE-B306-3C53AD02D0C1}" sibTransId="{C4980161-25A3-4717-952B-6F7F61557AB3}"/>
    <dgm:cxn modelId="{DC22F27A-ACC4-4BF2-883C-3DA3DA17AACF}" srcId="{C9EC4E39-47BB-4C7F-8D6E-E08294ACDE49}" destId="{62FD5FEC-DBE2-4D60-933B-5E39EEF89E29}" srcOrd="0" destOrd="0" parTransId="{938DC0B5-A3F9-4F9D-8485-125D161A1EF6}" sibTransId="{3F694CA6-0900-46FC-8022-BF20DFCBF656}"/>
    <dgm:cxn modelId="{31E570A8-66A1-4935-8915-FBE34F1DA7F7}" type="presOf" srcId="{62FD5FEC-DBE2-4D60-933B-5E39EEF89E29}" destId="{969ED47E-B551-4ECA-8660-FD61305B77AF}" srcOrd="0" destOrd="0" presId="urn:microsoft.com/office/officeart/2005/8/layout/process4"/>
    <dgm:cxn modelId="{2580AAE1-3B2F-477B-8A3F-31386140C336}" type="presParOf" srcId="{758AAE47-E06C-4BA5-B2B0-4205C3B80A55}" destId="{4FDD6D54-3994-441C-B15C-AE04C75FB4FB}" srcOrd="0" destOrd="0" presId="urn:microsoft.com/office/officeart/2005/8/layout/process4"/>
    <dgm:cxn modelId="{145A720D-D31A-4DA0-B2DD-527FE68EFD42}" type="presParOf" srcId="{4FDD6D54-3994-441C-B15C-AE04C75FB4FB}" destId="{60326351-FF8F-4FFB-9A0E-948385D5D6C5}" srcOrd="0" destOrd="0" presId="urn:microsoft.com/office/officeart/2005/8/layout/process4"/>
    <dgm:cxn modelId="{D552FE29-7858-4E58-BC67-DD108851D198}" type="presParOf" srcId="{758AAE47-E06C-4BA5-B2B0-4205C3B80A55}" destId="{AC775C81-CA25-460C-B491-D1C7F90E3670}" srcOrd="1" destOrd="0" presId="urn:microsoft.com/office/officeart/2005/8/layout/process4"/>
    <dgm:cxn modelId="{3A6BDD1B-983A-4889-A90E-17D1A08CEDFE}" type="presParOf" srcId="{758AAE47-E06C-4BA5-B2B0-4205C3B80A55}" destId="{30A7202C-8A89-4653-B150-CFE00B1D72F0}" srcOrd="2" destOrd="0" presId="urn:microsoft.com/office/officeart/2005/8/layout/process4"/>
    <dgm:cxn modelId="{2AB78F07-06F9-4F00-9560-979A13181E30}" type="presParOf" srcId="{30A7202C-8A89-4653-B150-CFE00B1D72F0}" destId="{BFF54002-01C5-4A0C-AF8B-BF1EEB153A1F}" srcOrd="0" destOrd="0" presId="urn:microsoft.com/office/officeart/2005/8/layout/process4"/>
    <dgm:cxn modelId="{78416BB0-507B-4D95-9DF7-200679D6570F}" type="presParOf" srcId="{758AAE47-E06C-4BA5-B2B0-4205C3B80A55}" destId="{ECA14A27-15AD-4390-A637-5D48C5851BD8}" srcOrd="3" destOrd="0" presId="urn:microsoft.com/office/officeart/2005/8/layout/process4"/>
    <dgm:cxn modelId="{DF23D275-CEB0-4053-97BF-0F1B9035322B}" type="presParOf" srcId="{758AAE47-E06C-4BA5-B2B0-4205C3B80A55}" destId="{715F20E9-D70E-4655-BDFB-710B92B03C38}" srcOrd="4" destOrd="0" presId="urn:microsoft.com/office/officeart/2005/8/layout/process4"/>
    <dgm:cxn modelId="{BB03DE45-9265-43EB-A5E3-4BACC276CCDC}" type="presParOf" srcId="{715F20E9-D70E-4655-BDFB-710B92B03C38}" destId="{969ED47E-B551-4ECA-8660-FD61305B77AF}"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89586A7-2560-4000-8AC6-DC1931F41F47}"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F45006BB-B35A-4C00-87D7-36BF5F0B091C}">
      <dgm:prSet phldrT="[Metin]" custT="1"/>
      <dgm:spPr/>
      <dgm:t>
        <a:bodyPr/>
        <a:lstStyle/>
        <a:p>
          <a:r>
            <a:rPr lang="tr-TR" sz="2400" dirty="0"/>
            <a:t>MK 1023'ün </a:t>
          </a:r>
          <a:r>
            <a:rPr lang="tr-TR" sz="2000" dirty="0"/>
            <a:t>Uygulanmadığı Bazı Özel </a:t>
          </a:r>
          <a:r>
            <a:rPr lang="tr-TR" sz="2400" dirty="0"/>
            <a:t>Durumlar</a:t>
          </a:r>
        </a:p>
      </dgm:t>
    </dgm:pt>
    <dgm:pt modelId="{47EF0BED-0CAC-44B0-A149-EFA4F6621E3F}" type="parTrans" cxnId="{94A0EBF9-8FA1-4E3D-8D30-D96C307EF0D1}">
      <dgm:prSet/>
      <dgm:spPr/>
      <dgm:t>
        <a:bodyPr/>
        <a:lstStyle/>
        <a:p>
          <a:endParaRPr lang="tr-TR"/>
        </a:p>
      </dgm:t>
    </dgm:pt>
    <dgm:pt modelId="{9652E763-2209-440A-B400-EC6BD6BFB193}" type="sibTrans" cxnId="{94A0EBF9-8FA1-4E3D-8D30-D96C307EF0D1}">
      <dgm:prSet/>
      <dgm:spPr/>
      <dgm:t>
        <a:bodyPr/>
        <a:lstStyle/>
        <a:p>
          <a:endParaRPr lang="tr-TR"/>
        </a:p>
      </dgm:t>
    </dgm:pt>
    <dgm:pt modelId="{F55AECFE-F275-4137-BBCB-7AFFC68364C2}">
      <dgm:prSet phldrT="[Metin]" custT="1"/>
      <dgm:spPr/>
      <dgm:t>
        <a:bodyPr/>
        <a:lstStyle/>
        <a:p>
          <a:r>
            <a:rPr lang="tr-TR" sz="2400" dirty="0"/>
            <a:t>Çift Tapuda</a:t>
          </a:r>
        </a:p>
      </dgm:t>
    </dgm:pt>
    <dgm:pt modelId="{96F6ED36-6E7C-4639-A444-64DE2F181E80}" type="parTrans" cxnId="{378315B0-6169-4181-BCEE-899123039BBB}">
      <dgm:prSet/>
      <dgm:spPr/>
      <dgm:t>
        <a:bodyPr/>
        <a:lstStyle/>
        <a:p>
          <a:endParaRPr lang="tr-TR"/>
        </a:p>
      </dgm:t>
    </dgm:pt>
    <dgm:pt modelId="{746FCD9F-4882-4F2F-983B-F07B5C7B634D}" type="sibTrans" cxnId="{378315B0-6169-4181-BCEE-899123039BBB}">
      <dgm:prSet/>
      <dgm:spPr/>
      <dgm:t>
        <a:bodyPr/>
        <a:lstStyle/>
        <a:p>
          <a:endParaRPr lang="tr-TR"/>
        </a:p>
      </dgm:t>
    </dgm:pt>
    <dgm:pt modelId="{64F7C591-D6BD-480D-96BF-4A6D6116A286}">
      <dgm:prSet phldrT="[Metin]" custT="1"/>
      <dgm:spPr/>
      <dgm:t>
        <a:bodyPr/>
        <a:lstStyle/>
        <a:p>
          <a:r>
            <a:rPr lang="tr-TR" sz="2400" dirty="0"/>
            <a:t>Eşyaya Bağlı İrtifaklarda</a:t>
          </a:r>
        </a:p>
      </dgm:t>
    </dgm:pt>
    <dgm:pt modelId="{D635DAF9-BA5F-4512-95ED-5903653C3314}" type="parTrans" cxnId="{0D52971D-A9A3-4234-ABE9-64C0A1508E4F}">
      <dgm:prSet/>
      <dgm:spPr/>
      <dgm:t>
        <a:bodyPr/>
        <a:lstStyle/>
        <a:p>
          <a:endParaRPr lang="tr-TR"/>
        </a:p>
      </dgm:t>
    </dgm:pt>
    <dgm:pt modelId="{AA129F04-9758-431E-B66C-D8EB0E29E01A}" type="sibTrans" cxnId="{0D52971D-A9A3-4234-ABE9-64C0A1508E4F}">
      <dgm:prSet/>
      <dgm:spPr/>
      <dgm:t>
        <a:bodyPr/>
        <a:lstStyle/>
        <a:p>
          <a:endParaRPr lang="tr-TR"/>
        </a:p>
      </dgm:t>
    </dgm:pt>
    <dgm:pt modelId="{100AA7BC-A43C-4EF4-988E-C201FAED434A}">
      <dgm:prSet phldrT="[Metin]" custT="1"/>
      <dgm:spPr/>
      <dgm:t>
        <a:bodyPr/>
        <a:lstStyle/>
        <a:p>
          <a:r>
            <a:rPr lang="tr-TR" sz="2000" dirty="0"/>
            <a:t>Bağımsız ve Sürekli Haklarda </a:t>
          </a:r>
        </a:p>
      </dgm:t>
    </dgm:pt>
    <dgm:pt modelId="{16E502F1-B2FD-4210-A4F4-324D3AD9121F}" type="parTrans" cxnId="{7E157C32-0304-4467-81F9-79A3D04B1EFA}">
      <dgm:prSet/>
      <dgm:spPr/>
      <dgm:t>
        <a:bodyPr/>
        <a:lstStyle/>
        <a:p>
          <a:endParaRPr lang="tr-TR"/>
        </a:p>
      </dgm:t>
    </dgm:pt>
    <dgm:pt modelId="{73BB8CEE-6EC3-4D54-BF43-55243FD1236D}" type="sibTrans" cxnId="{7E157C32-0304-4467-81F9-79A3D04B1EFA}">
      <dgm:prSet/>
      <dgm:spPr/>
      <dgm:t>
        <a:bodyPr/>
        <a:lstStyle/>
        <a:p>
          <a:endParaRPr lang="tr-TR"/>
        </a:p>
      </dgm:t>
    </dgm:pt>
    <dgm:pt modelId="{C3198BBD-3A0B-429F-ACD6-7DEEB59C6211}" type="pres">
      <dgm:prSet presAssocID="{A89586A7-2560-4000-8AC6-DC1931F41F47}" presName="Name0" presStyleCnt="0">
        <dgm:presLayoutVars>
          <dgm:chPref val="1"/>
          <dgm:dir/>
          <dgm:animOne val="branch"/>
          <dgm:animLvl val="lvl"/>
          <dgm:resizeHandles val="exact"/>
        </dgm:presLayoutVars>
      </dgm:prSet>
      <dgm:spPr/>
      <dgm:t>
        <a:bodyPr/>
        <a:lstStyle/>
        <a:p>
          <a:endParaRPr lang="tr-TR"/>
        </a:p>
      </dgm:t>
    </dgm:pt>
    <dgm:pt modelId="{122B045F-4316-49B7-B98A-17D8DDB5B803}" type="pres">
      <dgm:prSet presAssocID="{F45006BB-B35A-4C00-87D7-36BF5F0B091C}" presName="root1" presStyleCnt="0"/>
      <dgm:spPr/>
    </dgm:pt>
    <dgm:pt modelId="{75002954-390E-40C8-9D0D-47C8C47D3D80}" type="pres">
      <dgm:prSet presAssocID="{F45006BB-B35A-4C00-87D7-36BF5F0B091C}" presName="LevelOneTextNode" presStyleLbl="node0" presStyleIdx="0" presStyleCnt="1" custLinFactNeighborX="29729" custLinFactNeighborY="545">
        <dgm:presLayoutVars>
          <dgm:chPref val="3"/>
        </dgm:presLayoutVars>
      </dgm:prSet>
      <dgm:spPr/>
      <dgm:t>
        <a:bodyPr/>
        <a:lstStyle/>
        <a:p>
          <a:endParaRPr lang="tr-TR"/>
        </a:p>
      </dgm:t>
    </dgm:pt>
    <dgm:pt modelId="{1E0E1631-2958-4FF5-A3A2-3B265A0503E0}" type="pres">
      <dgm:prSet presAssocID="{F45006BB-B35A-4C00-87D7-36BF5F0B091C}" presName="level2hierChild" presStyleCnt="0"/>
      <dgm:spPr/>
    </dgm:pt>
    <dgm:pt modelId="{B69AB116-93A2-4214-BCEB-181C0CE89852}" type="pres">
      <dgm:prSet presAssocID="{96F6ED36-6E7C-4639-A444-64DE2F181E80}" presName="conn2-1" presStyleLbl="parChTrans1D2" presStyleIdx="0" presStyleCnt="3"/>
      <dgm:spPr/>
      <dgm:t>
        <a:bodyPr/>
        <a:lstStyle/>
        <a:p>
          <a:endParaRPr lang="tr-TR"/>
        </a:p>
      </dgm:t>
    </dgm:pt>
    <dgm:pt modelId="{33570742-464A-41BC-9B88-E5374B9CFF22}" type="pres">
      <dgm:prSet presAssocID="{96F6ED36-6E7C-4639-A444-64DE2F181E80}" presName="connTx" presStyleLbl="parChTrans1D2" presStyleIdx="0" presStyleCnt="3"/>
      <dgm:spPr/>
      <dgm:t>
        <a:bodyPr/>
        <a:lstStyle/>
        <a:p>
          <a:endParaRPr lang="tr-TR"/>
        </a:p>
      </dgm:t>
    </dgm:pt>
    <dgm:pt modelId="{15B654DA-697E-4901-AB2C-932563838367}" type="pres">
      <dgm:prSet presAssocID="{F55AECFE-F275-4137-BBCB-7AFFC68364C2}" presName="root2" presStyleCnt="0"/>
      <dgm:spPr/>
    </dgm:pt>
    <dgm:pt modelId="{E5D89E4F-A56D-48CF-A25A-8734A66B6D44}" type="pres">
      <dgm:prSet presAssocID="{F55AECFE-F275-4137-BBCB-7AFFC68364C2}" presName="LevelTwoTextNode" presStyleLbl="node2" presStyleIdx="0" presStyleCnt="3">
        <dgm:presLayoutVars>
          <dgm:chPref val="3"/>
        </dgm:presLayoutVars>
      </dgm:prSet>
      <dgm:spPr/>
      <dgm:t>
        <a:bodyPr/>
        <a:lstStyle/>
        <a:p>
          <a:endParaRPr lang="tr-TR"/>
        </a:p>
      </dgm:t>
    </dgm:pt>
    <dgm:pt modelId="{658B7C57-F641-45A3-A6A4-78E33547A385}" type="pres">
      <dgm:prSet presAssocID="{F55AECFE-F275-4137-BBCB-7AFFC68364C2}" presName="level3hierChild" presStyleCnt="0"/>
      <dgm:spPr/>
    </dgm:pt>
    <dgm:pt modelId="{978262D6-0CAD-4026-B93E-62B52C0938FA}" type="pres">
      <dgm:prSet presAssocID="{D635DAF9-BA5F-4512-95ED-5903653C3314}" presName="conn2-1" presStyleLbl="parChTrans1D2" presStyleIdx="1" presStyleCnt="3"/>
      <dgm:spPr/>
      <dgm:t>
        <a:bodyPr/>
        <a:lstStyle/>
        <a:p>
          <a:endParaRPr lang="tr-TR"/>
        </a:p>
      </dgm:t>
    </dgm:pt>
    <dgm:pt modelId="{AA7575F6-7655-4398-B05F-3F9C34E25D80}" type="pres">
      <dgm:prSet presAssocID="{D635DAF9-BA5F-4512-95ED-5903653C3314}" presName="connTx" presStyleLbl="parChTrans1D2" presStyleIdx="1" presStyleCnt="3"/>
      <dgm:spPr/>
      <dgm:t>
        <a:bodyPr/>
        <a:lstStyle/>
        <a:p>
          <a:endParaRPr lang="tr-TR"/>
        </a:p>
      </dgm:t>
    </dgm:pt>
    <dgm:pt modelId="{6198646C-CB33-4364-AF52-04F281BC05FF}" type="pres">
      <dgm:prSet presAssocID="{64F7C591-D6BD-480D-96BF-4A6D6116A286}" presName="root2" presStyleCnt="0"/>
      <dgm:spPr/>
    </dgm:pt>
    <dgm:pt modelId="{F1363AD5-C4EF-4145-B21B-F16E614BD731}" type="pres">
      <dgm:prSet presAssocID="{64F7C591-D6BD-480D-96BF-4A6D6116A286}" presName="LevelTwoTextNode" presStyleLbl="node2" presStyleIdx="1" presStyleCnt="3">
        <dgm:presLayoutVars>
          <dgm:chPref val="3"/>
        </dgm:presLayoutVars>
      </dgm:prSet>
      <dgm:spPr/>
      <dgm:t>
        <a:bodyPr/>
        <a:lstStyle/>
        <a:p>
          <a:endParaRPr lang="tr-TR"/>
        </a:p>
      </dgm:t>
    </dgm:pt>
    <dgm:pt modelId="{118959AF-F665-4226-B224-C8D958A3D903}" type="pres">
      <dgm:prSet presAssocID="{64F7C591-D6BD-480D-96BF-4A6D6116A286}" presName="level3hierChild" presStyleCnt="0"/>
      <dgm:spPr/>
    </dgm:pt>
    <dgm:pt modelId="{900C1BD4-923D-4495-A713-F721DE8B2CBD}" type="pres">
      <dgm:prSet presAssocID="{16E502F1-B2FD-4210-A4F4-324D3AD9121F}" presName="conn2-1" presStyleLbl="parChTrans1D2" presStyleIdx="2" presStyleCnt="3"/>
      <dgm:spPr/>
      <dgm:t>
        <a:bodyPr/>
        <a:lstStyle/>
        <a:p>
          <a:endParaRPr lang="tr-TR"/>
        </a:p>
      </dgm:t>
    </dgm:pt>
    <dgm:pt modelId="{D9200BB4-C334-407C-86D6-7991A758DDB5}" type="pres">
      <dgm:prSet presAssocID="{16E502F1-B2FD-4210-A4F4-324D3AD9121F}" presName="connTx" presStyleLbl="parChTrans1D2" presStyleIdx="2" presStyleCnt="3"/>
      <dgm:spPr/>
      <dgm:t>
        <a:bodyPr/>
        <a:lstStyle/>
        <a:p>
          <a:endParaRPr lang="tr-TR"/>
        </a:p>
      </dgm:t>
    </dgm:pt>
    <dgm:pt modelId="{312E746B-FA8F-4143-882B-A6D6F65B020E}" type="pres">
      <dgm:prSet presAssocID="{100AA7BC-A43C-4EF4-988E-C201FAED434A}" presName="root2" presStyleCnt="0"/>
      <dgm:spPr/>
    </dgm:pt>
    <dgm:pt modelId="{D8728A6E-2F17-4D4E-92DE-DF5DC9C5CC44}" type="pres">
      <dgm:prSet presAssocID="{100AA7BC-A43C-4EF4-988E-C201FAED434A}" presName="LevelTwoTextNode" presStyleLbl="node2" presStyleIdx="2" presStyleCnt="3">
        <dgm:presLayoutVars>
          <dgm:chPref val="3"/>
        </dgm:presLayoutVars>
      </dgm:prSet>
      <dgm:spPr/>
      <dgm:t>
        <a:bodyPr/>
        <a:lstStyle/>
        <a:p>
          <a:endParaRPr lang="tr-TR"/>
        </a:p>
      </dgm:t>
    </dgm:pt>
    <dgm:pt modelId="{E68CB76F-2625-4EF2-ABA0-6D48791D84F1}" type="pres">
      <dgm:prSet presAssocID="{100AA7BC-A43C-4EF4-988E-C201FAED434A}" presName="level3hierChild" presStyleCnt="0"/>
      <dgm:spPr/>
    </dgm:pt>
  </dgm:ptLst>
  <dgm:cxnLst>
    <dgm:cxn modelId="{378315B0-6169-4181-BCEE-899123039BBB}" srcId="{F45006BB-B35A-4C00-87D7-36BF5F0B091C}" destId="{F55AECFE-F275-4137-BBCB-7AFFC68364C2}" srcOrd="0" destOrd="0" parTransId="{96F6ED36-6E7C-4639-A444-64DE2F181E80}" sibTransId="{746FCD9F-4882-4F2F-983B-F07B5C7B634D}"/>
    <dgm:cxn modelId="{E587A3CC-7D6C-417E-B987-5CF8E3271722}" type="presOf" srcId="{96F6ED36-6E7C-4639-A444-64DE2F181E80}" destId="{B69AB116-93A2-4214-BCEB-181C0CE89852}" srcOrd="0" destOrd="0" presId="urn:microsoft.com/office/officeart/2008/layout/HorizontalMultiLevelHierarchy"/>
    <dgm:cxn modelId="{FB6F5139-C9BD-4FDA-993F-7A054E07D606}" type="presOf" srcId="{16E502F1-B2FD-4210-A4F4-324D3AD9121F}" destId="{900C1BD4-923D-4495-A713-F721DE8B2CBD}" srcOrd="0" destOrd="0" presId="urn:microsoft.com/office/officeart/2008/layout/HorizontalMultiLevelHierarchy"/>
    <dgm:cxn modelId="{94A0EBF9-8FA1-4E3D-8D30-D96C307EF0D1}" srcId="{A89586A7-2560-4000-8AC6-DC1931F41F47}" destId="{F45006BB-B35A-4C00-87D7-36BF5F0B091C}" srcOrd="0" destOrd="0" parTransId="{47EF0BED-0CAC-44B0-A149-EFA4F6621E3F}" sibTransId="{9652E763-2209-440A-B400-EC6BD6BFB193}"/>
    <dgm:cxn modelId="{A8384BF8-EAD1-4E6B-9AEF-E400EC405C28}" type="presOf" srcId="{D635DAF9-BA5F-4512-95ED-5903653C3314}" destId="{AA7575F6-7655-4398-B05F-3F9C34E25D80}" srcOrd="1" destOrd="0" presId="urn:microsoft.com/office/officeart/2008/layout/HorizontalMultiLevelHierarchy"/>
    <dgm:cxn modelId="{A303A3FE-6175-47EF-A08D-8995E6E9DBCA}" type="presOf" srcId="{F55AECFE-F275-4137-BBCB-7AFFC68364C2}" destId="{E5D89E4F-A56D-48CF-A25A-8734A66B6D44}" srcOrd="0" destOrd="0" presId="urn:microsoft.com/office/officeart/2008/layout/HorizontalMultiLevelHierarchy"/>
    <dgm:cxn modelId="{595629D0-0234-428F-8EEC-63DF8D7C42BB}" type="presOf" srcId="{64F7C591-D6BD-480D-96BF-4A6D6116A286}" destId="{F1363AD5-C4EF-4145-B21B-F16E614BD731}" srcOrd="0" destOrd="0" presId="urn:microsoft.com/office/officeart/2008/layout/HorizontalMultiLevelHierarchy"/>
    <dgm:cxn modelId="{E51EE1C9-B71F-442D-8994-E6FBDFF8675F}" type="presOf" srcId="{96F6ED36-6E7C-4639-A444-64DE2F181E80}" destId="{33570742-464A-41BC-9B88-E5374B9CFF22}" srcOrd="1" destOrd="0" presId="urn:microsoft.com/office/officeart/2008/layout/HorizontalMultiLevelHierarchy"/>
    <dgm:cxn modelId="{4EFF968A-ACAF-4771-A7F4-4ACC33F622B7}" type="presOf" srcId="{D635DAF9-BA5F-4512-95ED-5903653C3314}" destId="{978262D6-0CAD-4026-B93E-62B52C0938FA}" srcOrd="0" destOrd="0" presId="urn:microsoft.com/office/officeart/2008/layout/HorizontalMultiLevelHierarchy"/>
    <dgm:cxn modelId="{EFF62FC2-5028-43D4-9976-DE565C7867C7}" type="presOf" srcId="{A89586A7-2560-4000-8AC6-DC1931F41F47}" destId="{C3198BBD-3A0B-429F-ACD6-7DEEB59C6211}" srcOrd="0" destOrd="0" presId="urn:microsoft.com/office/officeart/2008/layout/HorizontalMultiLevelHierarchy"/>
    <dgm:cxn modelId="{929D2C11-0393-45F9-AF88-681FC92A3B9E}" type="presOf" srcId="{F45006BB-B35A-4C00-87D7-36BF5F0B091C}" destId="{75002954-390E-40C8-9D0D-47C8C47D3D80}" srcOrd="0" destOrd="0" presId="urn:microsoft.com/office/officeart/2008/layout/HorizontalMultiLevelHierarchy"/>
    <dgm:cxn modelId="{DC737138-21EE-4401-93AC-2D87978EAC25}" type="presOf" srcId="{100AA7BC-A43C-4EF4-988E-C201FAED434A}" destId="{D8728A6E-2F17-4D4E-92DE-DF5DC9C5CC44}" srcOrd="0" destOrd="0" presId="urn:microsoft.com/office/officeart/2008/layout/HorizontalMultiLevelHierarchy"/>
    <dgm:cxn modelId="{80E03B6D-2EF9-42C0-A051-0EB4D32BFED0}" type="presOf" srcId="{16E502F1-B2FD-4210-A4F4-324D3AD9121F}" destId="{D9200BB4-C334-407C-86D6-7991A758DDB5}" srcOrd="1" destOrd="0" presId="urn:microsoft.com/office/officeart/2008/layout/HorizontalMultiLevelHierarchy"/>
    <dgm:cxn modelId="{0D52971D-A9A3-4234-ABE9-64C0A1508E4F}" srcId="{F45006BB-B35A-4C00-87D7-36BF5F0B091C}" destId="{64F7C591-D6BD-480D-96BF-4A6D6116A286}" srcOrd="1" destOrd="0" parTransId="{D635DAF9-BA5F-4512-95ED-5903653C3314}" sibTransId="{AA129F04-9758-431E-B66C-D8EB0E29E01A}"/>
    <dgm:cxn modelId="{7E157C32-0304-4467-81F9-79A3D04B1EFA}" srcId="{F45006BB-B35A-4C00-87D7-36BF5F0B091C}" destId="{100AA7BC-A43C-4EF4-988E-C201FAED434A}" srcOrd="2" destOrd="0" parTransId="{16E502F1-B2FD-4210-A4F4-324D3AD9121F}" sibTransId="{73BB8CEE-6EC3-4D54-BF43-55243FD1236D}"/>
    <dgm:cxn modelId="{A2B43977-BE74-4BB5-9ECA-4A3DA2DC397E}" type="presParOf" srcId="{C3198BBD-3A0B-429F-ACD6-7DEEB59C6211}" destId="{122B045F-4316-49B7-B98A-17D8DDB5B803}" srcOrd="0" destOrd="0" presId="urn:microsoft.com/office/officeart/2008/layout/HorizontalMultiLevelHierarchy"/>
    <dgm:cxn modelId="{59B9929E-1232-40F9-98AF-395000AB9429}" type="presParOf" srcId="{122B045F-4316-49B7-B98A-17D8DDB5B803}" destId="{75002954-390E-40C8-9D0D-47C8C47D3D80}" srcOrd="0" destOrd="0" presId="urn:microsoft.com/office/officeart/2008/layout/HorizontalMultiLevelHierarchy"/>
    <dgm:cxn modelId="{B46537A8-DB06-40FB-8EFE-22797E17A56B}" type="presParOf" srcId="{122B045F-4316-49B7-B98A-17D8DDB5B803}" destId="{1E0E1631-2958-4FF5-A3A2-3B265A0503E0}" srcOrd="1" destOrd="0" presId="urn:microsoft.com/office/officeart/2008/layout/HorizontalMultiLevelHierarchy"/>
    <dgm:cxn modelId="{67C3AB61-A0F4-46D7-92F7-F95B5A05DF8B}" type="presParOf" srcId="{1E0E1631-2958-4FF5-A3A2-3B265A0503E0}" destId="{B69AB116-93A2-4214-BCEB-181C0CE89852}" srcOrd="0" destOrd="0" presId="urn:microsoft.com/office/officeart/2008/layout/HorizontalMultiLevelHierarchy"/>
    <dgm:cxn modelId="{DED682D4-41DC-4ED2-BE5B-12C3B981D187}" type="presParOf" srcId="{B69AB116-93A2-4214-BCEB-181C0CE89852}" destId="{33570742-464A-41BC-9B88-E5374B9CFF22}" srcOrd="0" destOrd="0" presId="urn:microsoft.com/office/officeart/2008/layout/HorizontalMultiLevelHierarchy"/>
    <dgm:cxn modelId="{00B7D74E-151D-4F01-8834-85A1000FF08A}" type="presParOf" srcId="{1E0E1631-2958-4FF5-A3A2-3B265A0503E0}" destId="{15B654DA-697E-4901-AB2C-932563838367}" srcOrd="1" destOrd="0" presId="urn:microsoft.com/office/officeart/2008/layout/HorizontalMultiLevelHierarchy"/>
    <dgm:cxn modelId="{8C8AAB34-05C5-4B28-BE37-595F7DECEB18}" type="presParOf" srcId="{15B654DA-697E-4901-AB2C-932563838367}" destId="{E5D89E4F-A56D-48CF-A25A-8734A66B6D44}" srcOrd="0" destOrd="0" presId="urn:microsoft.com/office/officeart/2008/layout/HorizontalMultiLevelHierarchy"/>
    <dgm:cxn modelId="{894EFB36-4794-4597-9838-5B5F510860F9}" type="presParOf" srcId="{15B654DA-697E-4901-AB2C-932563838367}" destId="{658B7C57-F641-45A3-A6A4-78E33547A385}" srcOrd="1" destOrd="0" presId="urn:microsoft.com/office/officeart/2008/layout/HorizontalMultiLevelHierarchy"/>
    <dgm:cxn modelId="{23FC4E4C-B6C2-424B-B632-EBA45D94805A}" type="presParOf" srcId="{1E0E1631-2958-4FF5-A3A2-3B265A0503E0}" destId="{978262D6-0CAD-4026-B93E-62B52C0938FA}" srcOrd="2" destOrd="0" presId="urn:microsoft.com/office/officeart/2008/layout/HorizontalMultiLevelHierarchy"/>
    <dgm:cxn modelId="{13B2B373-BE96-401A-9829-77ACB9F8FDC2}" type="presParOf" srcId="{978262D6-0CAD-4026-B93E-62B52C0938FA}" destId="{AA7575F6-7655-4398-B05F-3F9C34E25D80}" srcOrd="0" destOrd="0" presId="urn:microsoft.com/office/officeart/2008/layout/HorizontalMultiLevelHierarchy"/>
    <dgm:cxn modelId="{DA859DBD-0537-4FD7-B856-FADA566AF64E}" type="presParOf" srcId="{1E0E1631-2958-4FF5-A3A2-3B265A0503E0}" destId="{6198646C-CB33-4364-AF52-04F281BC05FF}" srcOrd="3" destOrd="0" presId="urn:microsoft.com/office/officeart/2008/layout/HorizontalMultiLevelHierarchy"/>
    <dgm:cxn modelId="{7B7EFD4E-8765-45C7-B78C-5FC165DFB0C5}" type="presParOf" srcId="{6198646C-CB33-4364-AF52-04F281BC05FF}" destId="{F1363AD5-C4EF-4145-B21B-F16E614BD731}" srcOrd="0" destOrd="0" presId="urn:microsoft.com/office/officeart/2008/layout/HorizontalMultiLevelHierarchy"/>
    <dgm:cxn modelId="{3052D41D-62A8-4294-86A3-58F4B148B9B7}" type="presParOf" srcId="{6198646C-CB33-4364-AF52-04F281BC05FF}" destId="{118959AF-F665-4226-B224-C8D958A3D903}" srcOrd="1" destOrd="0" presId="urn:microsoft.com/office/officeart/2008/layout/HorizontalMultiLevelHierarchy"/>
    <dgm:cxn modelId="{304D1D16-269F-4B4D-91EA-6B847217DCC8}" type="presParOf" srcId="{1E0E1631-2958-4FF5-A3A2-3B265A0503E0}" destId="{900C1BD4-923D-4495-A713-F721DE8B2CBD}" srcOrd="4" destOrd="0" presId="urn:microsoft.com/office/officeart/2008/layout/HorizontalMultiLevelHierarchy"/>
    <dgm:cxn modelId="{3E3B58B2-306D-49C0-9CE0-9E1E8BD8500D}" type="presParOf" srcId="{900C1BD4-923D-4495-A713-F721DE8B2CBD}" destId="{D9200BB4-C334-407C-86D6-7991A758DDB5}" srcOrd="0" destOrd="0" presId="urn:microsoft.com/office/officeart/2008/layout/HorizontalMultiLevelHierarchy"/>
    <dgm:cxn modelId="{D078FF14-8EA6-4693-984C-FF24F0254862}" type="presParOf" srcId="{1E0E1631-2958-4FF5-A3A2-3B265A0503E0}" destId="{312E746B-FA8F-4143-882B-A6D6F65B020E}" srcOrd="5" destOrd="0" presId="urn:microsoft.com/office/officeart/2008/layout/HorizontalMultiLevelHierarchy"/>
    <dgm:cxn modelId="{506FAF4E-DED3-470B-A556-EC647F70F82A}" type="presParOf" srcId="{312E746B-FA8F-4143-882B-A6D6F65B020E}" destId="{D8728A6E-2F17-4D4E-92DE-DF5DC9C5CC44}" srcOrd="0" destOrd="0" presId="urn:microsoft.com/office/officeart/2008/layout/HorizontalMultiLevelHierarchy"/>
    <dgm:cxn modelId="{4FEA96B9-7360-4B3C-9CCB-2D7FF4E265D6}" type="presParOf" srcId="{312E746B-FA8F-4143-882B-A6D6F65B020E}" destId="{E68CB76F-2625-4EF2-ABA0-6D48791D84F1}"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7">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30525" cy="49847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29050" y="0"/>
            <a:ext cx="2930525" cy="498475"/>
          </a:xfrm>
          <a:prstGeom prst="rect">
            <a:avLst/>
          </a:prstGeom>
        </p:spPr>
        <p:txBody>
          <a:bodyPr vert="horz" lIns="91440" tIns="45720" rIns="91440" bIns="45720" rtlCol="0"/>
          <a:lstStyle>
            <a:lvl1pPr algn="r">
              <a:defRPr sz="1200"/>
            </a:lvl1pPr>
          </a:lstStyle>
          <a:p>
            <a:fld id="{4CCE271F-2064-4C6E-A558-310E868ABF7B}" type="datetimeFigureOut">
              <a:rPr lang="tr-TR" smtClean="0"/>
              <a:t>2.4.2020</a:t>
            </a:fld>
            <a:endParaRPr lang="tr-TR"/>
          </a:p>
        </p:txBody>
      </p:sp>
      <p:sp>
        <p:nvSpPr>
          <p:cNvPr id="4" name="Altbilgi Yer Tutucusu 3"/>
          <p:cNvSpPr>
            <a:spLocks noGrp="1"/>
          </p:cNvSpPr>
          <p:nvPr>
            <p:ph type="ftr" sz="quarter" idx="2"/>
          </p:nvPr>
        </p:nvSpPr>
        <p:spPr>
          <a:xfrm>
            <a:off x="0" y="9444038"/>
            <a:ext cx="2930525" cy="49847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29050" y="9444038"/>
            <a:ext cx="2930525" cy="498475"/>
          </a:xfrm>
          <a:prstGeom prst="rect">
            <a:avLst/>
          </a:prstGeom>
        </p:spPr>
        <p:txBody>
          <a:bodyPr vert="horz" lIns="91440" tIns="45720" rIns="91440" bIns="45720" rtlCol="0" anchor="b"/>
          <a:lstStyle>
            <a:lvl1pPr algn="r">
              <a:defRPr sz="1200"/>
            </a:lvl1pPr>
          </a:lstStyle>
          <a:p>
            <a:fld id="{5C8F6791-F69F-41D4-A61B-97C5E1F9C8E2}" type="slidenum">
              <a:rPr lang="tr-TR" smtClean="0"/>
              <a:t>‹#›</a:t>
            </a:fld>
            <a:endParaRPr lang="tr-TR"/>
          </a:p>
        </p:txBody>
      </p:sp>
    </p:spTree>
    <p:extLst>
      <p:ext uri="{BB962C8B-B14F-4D97-AF65-F5344CB8AC3E}">
        <p14:creationId xmlns:p14="http://schemas.microsoft.com/office/powerpoint/2010/main" val="9870948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30525" cy="49847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29050" y="0"/>
            <a:ext cx="2930525" cy="498475"/>
          </a:xfrm>
          <a:prstGeom prst="rect">
            <a:avLst/>
          </a:prstGeom>
        </p:spPr>
        <p:txBody>
          <a:bodyPr vert="horz" lIns="91440" tIns="45720" rIns="91440" bIns="45720" rtlCol="0"/>
          <a:lstStyle>
            <a:lvl1pPr algn="r">
              <a:defRPr sz="1200"/>
            </a:lvl1pPr>
          </a:lstStyle>
          <a:p>
            <a:fld id="{8D88C7A4-B4DC-41D6-B761-010117E78CCD}" type="datetimeFigureOut">
              <a:rPr lang="tr-TR" smtClean="0"/>
              <a:t>2.4.2020</a:t>
            </a:fld>
            <a:endParaRPr lang="tr-TR"/>
          </a:p>
        </p:txBody>
      </p:sp>
      <p:sp>
        <p:nvSpPr>
          <p:cNvPr id="4" name="Slayt Görüntüsü Yer Tutucusu 3"/>
          <p:cNvSpPr>
            <a:spLocks noGrp="1" noRot="1" noChangeAspect="1"/>
          </p:cNvSpPr>
          <p:nvPr>
            <p:ph type="sldImg" idx="2"/>
          </p:nvPr>
        </p:nvSpPr>
        <p:spPr>
          <a:xfrm>
            <a:off x="398463" y="1243013"/>
            <a:ext cx="5964237" cy="335597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6275" y="4784725"/>
            <a:ext cx="5408613" cy="3914775"/>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44038"/>
            <a:ext cx="2930525" cy="498475"/>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29050" y="9444038"/>
            <a:ext cx="2930525" cy="498475"/>
          </a:xfrm>
          <a:prstGeom prst="rect">
            <a:avLst/>
          </a:prstGeom>
        </p:spPr>
        <p:txBody>
          <a:bodyPr vert="horz" lIns="91440" tIns="45720" rIns="91440" bIns="45720" rtlCol="0" anchor="b"/>
          <a:lstStyle>
            <a:lvl1pPr algn="r">
              <a:defRPr sz="1200"/>
            </a:lvl1pPr>
          </a:lstStyle>
          <a:p>
            <a:fld id="{3718D17E-06CE-400C-8EE0-E6852F704326}" type="slidenum">
              <a:rPr lang="tr-TR" smtClean="0"/>
              <a:t>‹#›</a:t>
            </a:fld>
            <a:endParaRPr lang="tr-TR"/>
          </a:p>
        </p:txBody>
      </p:sp>
    </p:spTree>
    <p:extLst>
      <p:ext uri="{BB962C8B-B14F-4D97-AF65-F5344CB8AC3E}">
        <p14:creationId xmlns:p14="http://schemas.microsoft.com/office/powerpoint/2010/main" val="18242014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D329DC31-A59A-4AAF-B800-C7B3CFEACA3A}" type="slidenum">
              <a:rPr lang="tr-TR" smtClean="0"/>
              <a:pPr/>
              <a:t>77</a:t>
            </a:fld>
            <a:endParaRPr lang="tr-TR"/>
          </a:p>
        </p:txBody>
      </p:sp>
    </p:spTree>
    <p:extLst>
      <p:ext uri="{BB962C8B-B14F-4D97-AF65-F5344CB8AC3E}">
        <p14:creationId xmlns:p14="http://schemas.microsoft.com/office/powerpoint/2010/main" val="2041862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DA01685-F53B-444B-9084-7F4266311FC6}" type="datetimeFigureOut">
              <a:rPr lang="tr-TR" smtClean="0"/>
              <a:t>2.4.2020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46EBE6-1BFA-41EF-B269-735EB3FF0830}" type="slidenum">
              <a:rPr lang="tr-TR" smtClean="0"/>
              <a:t>‹#›</a:t>
            </a:fld>
            <a:endParaRPr lang="tr-TR"/>
          </a:p>
        </p:txBody>
      </p:sp>
    </p:spTree>
    <p:extLst>
      <p:ext uri="{BB962C8B-B14F-4D97-AF65-F5344CB8AC3E}">
        <p14:creationId xmlns:p14="http://schemas.microsoft.com/office/powerpoint/2010/main" val="1531968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A01685-F53B-444B-9084-7F4266311FC6}" type="datetimeFigureOut">
              <a:rPr lang="tr-TR" smtClean="0"/>
              <a:t>2.4.2020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46EBE6-1BFA-41EF-B269-735EB3FF0830}" type="slidenum">
              <a:rPr lang="tr-TR" smtClean="0"/>
              <a:t>‹#›</a:t>
            </a:fld>
            <a:endParaRPr lang="tr-TR"/>
          </a:p>
        </p:txBody>
      </p:sp>
    </p:spTree>
    <p:extLst>
      <p:ext uri="{BB962C8B-B14F-4D97-AF65-F5344CB8AC3E}">
        <p14:creationId xmlns:p14="http://schemas.microsoft.com/office/powerpoint/2010/main" val="3547952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A01685-F53B-444B-9084-7F4266311FC6}" type="datetimeFigureOut">
              <a:rPr lang="tr-TR" smtClean="0"/>
              <a:t>2.4.2020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46EBE6-1BFA-41EF-B269-735EB3FF0830}" type="slidenum">
              <a:rPr lang="tr-TR" smtClean="0"/>
              <a:t>‹#›</a:t>
            </a:fld>
            <a:endParaRPr lang="tr-TR"/>
          </a:p>
        </p:txBody>
      </p:sp>
    </p:spTree>
    <p:extLst>
      <p:ext uri="{BB962C8B-B14F-4D97-AF65-F5344CB8AC3E}">
        <p14:creationId xmlns:p14="http://schemas.microsoft.com/office/powerpoint/2010/main" val="1204883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10387963" y="5038579"/>
            <a:ext cx="1892949" cy="1725637"/>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8" name="7 Başlık"/>
          <p:cNvSpPr>
            <a:spLocks noGrp="1"/>
          </p:cNvSpPr>
          <p:nvPr>
            <p:ph type="ctrTitle"/>
          </p:nvPr>
        </p:nvSpPr>
        <p:spPr>
          <a:xfrm>
            <a:off x="720726" y="776289"/>
            <a:ext cx="10750549"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720726" y="2250280"/>
            <a:ext cx="10750549"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828800" y="6012657"/>
            <a:ext cx="7721600" cy="365125"/>
          </a:xfrm>
        </p:spPr>
        <p:txBody>
          <a:bodyPr tIns="0" bIns="0" anchor="t"/>
          <a:lstStyle>
            <a:lvl1pPr algn="r">
              <a:defRPr sz="1000"/>
            </a:lvl1pPr>
          </a:lstStyle>
          <a:p>
            <a:fld id="{8C9D1962-7818-42F1-B322-4FAA3F27DC41}" type="datetimeFigureOut">
              <a:rPr lang="tr-TR" smtClean="0">
                <a:solidFill>
                  <a:prstClr val="white"/>
                </a:solidFill>
              </a:rPr>
              <a:pPr/>
              <a:t>2.4.2020</a:t>
            </a:fld>
            <a:endParaRPr lang="tr-TR">
              <a:solidFill>
                <a:prstClr val="white"/>
              </a:solidFill>
            </a:endParaRPr>
          </a:p>
        </p:txBody>
      </p:sp>
      <p:sp>
        <p:nvSpPr>
          <p:cNvPr id="17" name="16 Altbilgi Yer Tutucusu"/>
          <p:cNvSpPr>
            <a:spLocks noGrp="1"/>
          </p:cNvSpPr>
          <p:nvPr>
            <p:ph type="ftr" sz="quarter" idx="11"/>
          </p:nvPr>
        </p:nvSpPr>
        <p:spPr>
          <a:xfrm>
            <a:off x="1828800" y="5650705"/>
            <a:ext cx="7721600" cy="365125"/>
          </a:xfrm>
        </p:spPr>
        <p:txBody>
          <a:bodyPr tIns="0" bIns="0" anchor="b"/>
          <a:lstStyle>
            <a:lvl1pPr algn="r">
              <a:defRPr sz="1100"/>
            </a:lvl1pPr>
          </a:lstStyle>
          <a:p>
            <a:endParaRPr lang="tr-TR">
              <a:solidFill>
                <a:prstClr val="white"/>
              </a:solidFill>
            </a:endParaRPr>
          </a:p>
        </p:txBody>
      </p:sp>
      <p:sp>
        <p:nvSpPr>
          <p:cNvPr id="29" name="28 Slayt Numarası Yer Tutucusu"/>
          <p:cNvSpPr>
            <a:spLocks noGrp="1"/>
          </p:cNvSpPr>
          <p:nvPr>
            <p:ph type="sldNum" sz="quarter" idx="12"/>
          </p:nvPr>
        </p:nvSpPr>
        <p:spPr>
          <a:xfrm>
            <a:off x="11189663" y="5752308"/>
            <a:ext cx="670560" cy="365125"/>
          </a:xfrm>
        </p:spPr>
        <p:txBody>
          <a:bodyPr anchor="ctr"/>
          <a:lstStyle>
            <a:lvl1pPr algn="ctr">
              <a:defRPr sz="1300">
                <a:solidFill>
                  <a:srgbClr val="FFFFFF"/>
                </a:solidFill>
              </a:defRPr>
            </a:lvl1pPr>
          </a:lstStyle>
          <a:p>
            <a:fld id="{B68B44BA-DC63-44F1-AA6C-14B4ABE7DFCB}" type="slidenum">
              <a:rPr lang="tr-TR" smtClean="0"/>
              <a:pPr/>
              <a:t>‹#›</a:t>
            </a:fld>
            <a:endParaRPr lang="tr-TR"/>
          </a:p>
        </p:txBody>
      </p:sp>
    </p:spTree>
    <p:extLst>
      <p:ext uri="{BB962C8B-B14F-4D97-AF65-F5344CB8AC3E}">
        <p14:creationId xmlns:p14="http://schemas.microsoft.com/office/powerpoint/2010/main" val="35850516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67494"/>
            <a:ext cx="109728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609600" y="1882808"/>
            <a:ext cx="10972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6388608" y="6480048"/>
            <a:ext cx="2844800" cy="301752"/>
          </a:xfrm>
        </p:spPr>
        <p:txBody>
          <a:bodyPr/>
          <a:lstStyle/>
          <a:p>
            <a:fld id="{8C9D1962-7818-42F1-B322-4FAA3F27DC41}" type="datetimeFigureOut">
              <a:rPr lang="tr-TR" smtClean="0">
                <a:solidFill>
                  <a:prstClr val="white"/>
                </a:solidFill>
              </a:rPr>
              <a:pPr/>
              <a:t>2.4.2020</a:t>
            </a:fld>
            <a:endParaRPr lang="tr-TR">
              <a:solidFill>
                <a:prstClr val="white"/>
              </a:solidFill>
            </a:endParaRPr>
          </a:p>
        </p:txBody>
      </p:sp>
      <p:sp>
        <p:nvSpPr>
          <p:cNvPr id="5" name="4 Altbilgi Yer Tutucusu"/>
          <p:cNvSpPr>
            <a:spLocks noGrp="1"/>
          </p:cNvSpPr>
          <p:nvPr>
            <p:ph type="ftr" sz="quarter" idx="11"/>
          </p:nvPr>
        </p:nvSpPr>
        <p:spPr>
          <a:xfrm>
            <a:off x="609600" y="6480970"/>
            <a:ext cx="5680075" cy="300831"/>
          </a:xfrm>
        </p:spPr>
        <p:txBody>
          <a:bodyPr/>
          <a:lstStyle/>
          <a:p>
            <a:endParaRPr lang="tr-TR">
              <a:solidFill>
                <a:prstClr val="white"/>
              </a:solidFill>
            </a:endParaRPr>
          </a:p>
        </p:txBody>
      </p:sp>
      <p:sp>
        <p:nvSpPr>
          <p:cNvPr id="6" name="5 Slayt Numarası Yer Tutucusu"/>
          <p:cNvSpPr>
            <a:spLocks noGrp="1"/>
          </p:cNvSpPr>
          <p:nvPr>
            <p:ph type="sldNum" sz="quarter" idx="12"/>
          </p:nvPr>
        </p:nvSpPr>
        <p:spPr/>
        <p:txBody>
          <a:bodyPr/>
          <a:lstStyle/>
          <a:p>
            <a:fld id="{B68B44BA-DC63-44F1-AA6C-14B4ABE7DFCB}" type="slidenum">
              <a:rPr lang="tr-TR" smtClean="0">
                <a:solidFill>
                  <a:prstClr val="white"/>
                </a:solidFill>
              </a:rPr>
              <a:pPr/>
              <a:t>‹#›</a:t>
            </a:fld>
            <a:endParaRPr lang="tr-TR">
              <a:solidFill>
                <a:prstClr val="white"/>
              </a:solidFill>
            </a:endParaRPr>
          </a:p>
        </p:txBody>
      </p:sp>
    </p:spTree>
    <p:extLst>
      <p:ext uri="{BB962C8B-B14F-4D97-AF65-F5344CB8AC3E}">
        <p14:creationId xmlns:p14="http://schemas.microsoft.com/office/powerpoint/2010/main" val="36816233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9379" y="7035"/>
            <a:ext cx="12173243"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8" name="7 İkizkenar Üçgen"/>
          <p:cNvSpPr/>
          <p:nvPr/>
        </p:nvSpPr>
        <p:spPr>
          <a:xfrm rot="5400000" flipV="1">
            <a:off x="10387963" y="93786"/>
            <a:ext cx="1892949" cy="1725637"/>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4" name="3 Veri Yer Tutucusu"/>
          <p:cNvSpPr>
            <a:spLocks noGrp="1"/>
          </p:cNvSpPr>
          <p:nvPr>
            <p:ph type="dt" sz="half" idx="10"/>
          </p:nvPr>
        </p:nvSpPr>
        <p:spPr>
          <a:xfrm>
            <a:off x="9274176" y="6477000"/>
            <a:ext cx="2844800" cy="304800"/>
          </a:xfrm>
        </p:spPr>
        <p:txBody>
          <a:bodyPr/>
          <a:lstStyle/>
          <a:p>
            <a:fld id="{8C9D1962-7818-42F1-B322-4FAA3F27DC41}" type="datetimeFigureOut">
              <a:rPr lang="tr-TR" smtClean="0">
                <a:solidFill>
                  <a:prstClr val="white"/>
                </a:solidFill>
              </a:rPr>
              <a:pPr/>
              <a:t>2.4.2020</a:t>
            </a:fld>
            <a:endParaRPr lang="tr-TR">
              <a:solidFill>
                <a:prstClr val="white"/>
              </a:solidFill>
            </a:endParaRPr>
          </a:p>
        </p:txBody>
      </p:sp>
      <p:sp>
        <p:nvSpPr>
          <p:cNvPr id="5" name="4 Altbilgi Yer Tutucusu"/>
          <p:cNvSpPr>
            <a:spLocks noGrp="1"/>
          </p:cNvSpPr>
          <p:nvPr>
            <p:ph type="ftr" sz="quarter" idx="11"/>
          </p:nvPr>
        </p:nvSpPr>
        <p:spPr>
          <a:xfrm>
            <a:off x="3492501" y="6480970"/>
            <a:ext cx="5680075" cy="300831"/>
          </a:xfrm>
        </p:spPr>
        <p:txBody>
          <a:bodyPr/>
          <a:lstStyle/>
          <a:p>
            <a:endParaRPr lang="tr-TR">
              <a:solidFill>
                <a:prstClr val="white"/>
              </a:solidFill>
            </a:endParaRPr>
          </a:p>
        </p:txBody>
      </p:sp>
      <p:sp>
        <p:nvSpPr>
          <p:cNvPr id="6" name="5 Slayt Numarası Yer Tutucusu"/>
          <p:cNvSpPr>
            <a:spLocks noGrp="1"/>
          </p:cNvSpPr>
          <p:nvPr>
            <p:ph type="sldNum" sz="quarter" idx="12"/>
          </p:nvPr>
        </p:nvSpPr>
        <p:spPr>
          <a:xfrm>
            <a:off x="11268075" y="809625"/>
            <a:ext cx="670560" cy="300831"/>
          </a:xfrm>
        </p:spPr>
        <p:txBody>
          <a:bodyPr/>
          <a:lstStyle/>
          <a:p>
            <a:fld id="{B68B44BA-DC63-44F1-AA6C-14B4ABE7DFCB}" type="slidenum">
              <a:rPr lang="tr-TR" smtClean="0">
                <a:solidFill>
                  <a:prstClr val="white"/>
                </a:solidFill>
              </a:rPr>
              <a:pPr/>
              <a:t>‹#›</a:t>
            </a:fld>
            <a:endParaRPr lang="tr-TR">
              <a:solidFill>
                <a:prstClr val="white"/>
              </a:solidFill>
            </a:endParaRPr>
          </a:p>
        </p:txBody>
      </p:sp>
      <p:cxnSp>
        <p:nvCxnSpPr>
          <p:cNvPr id="11" name="10 Düz Bağlayıcı"/>
          <p:cNvCxnSpPr/>
          <p:nvPr/>
        </p:nvCxnSpPr>
        <p:spPr>
          <a:xfrm rot="10800000">
            <a:off x="8625059" y="9381"/>
            <a:ext cx="3563815"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5"/>
            <a:ext cx="12182621"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508000" y="271465"/>
            <a:ext cx="9652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08000" y="1633536"/>
            <a:ext cx="51816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124807327"/>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609600" y="1722438"/>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6197600" y="1722438"/>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388608" y="6480969"/>
            <a:ext cx="2844800" cy="301752"/>
          </a:xfrm>
        </p:spPr>
        <p:txBody>
          <a:bodyPr/>
          <a:lstStyle/>
          <a:p>
            <a:fld id="{8C9D1962-7818-42F1-B322-4FAA3F27DC41}" type="datetimeFigureOut">
              <a:rPr lang="tr-TR" smtClean="0">
                <a:solidFill>
                  <a:prstClr val="white"/>
                </a:solidFill>
              </a:rPr>
              <a:pPr/>
              <a:t>2.4.2020</a:t>
            </a:fld>
            <a:endParaRPr lang="tr-TR">
              <a:solidFill>
                <a:prstClr val="white"/>
              </a:solidFill>
            </a:endParaRPr>
          </a:p>
        </p:txBody>
      </p:sp>
      <p:sp>
        <p:nvSpPr>
          <p:cNvPr id="6" name="5 Altbilgi Yer Tutucusu"/>
          <p:cNvSpPr>
            <a:spLocks noGrp="1"/>
          </p:cNvSpPr>
          <p:nvPr>
            <p:ph type="ftr" sz="quarter" idx="11"/>
          </p:nvPr>
        </p:nvSpPr>
        <p:spPr>
          <a:xfrm>
            <a:off x="609600" y="6480969"/>
            <a:ext cx="5680075" cy="301752"/>
          </a:xfrm>
        </p:spPr>
        <p:txBody>
          <a:bodyPr/>
          <a:lstStyle/>
          <a:p>
            <a:endParaRPr lang="tr-TR">
              <a:solidFill>
                <a:prstClr val="white"/>
              </a:solidFill>
            </a:endParaRPr>
          </a:p>
        </p:txBody>
      </p:sp>
      <p:sp>
        <p:nvSpPr>
          <p:cNvPr id="7" name="6 Slayt Numarası Yer Tutucusu"/>
          <p:cNvSpPr>
            <a:spLocks noGrp="1"/>
          </p:cNvSpPr>
          <p:nvPr>
            <p:ph type="sldNum" sz="quarter" idx="12"/>
          </p:nvPr>
        </p:nvSpPr>
        <p:spPr>
          <a:xfrm>
            <a:off x="10119360" y="6480969"/>
            <a:ext cx="670560" cy="301752"/>
          </a:xfrm>
        </p:spPr>
        <p:txBody>
          <a:bodyPr/>
          <a:lstStyle/>
          <a:p>
            <a:fld id="{B68B44BA-DC63-44F1-AA6C-14B4ABE7DFCB}" type="slidenum">
              <a:rPr lang="tr-TR" smtClean="0">
                <a:solidFill>
                  <a:prstClr val="white"/>
                </a:solidFill>
              </a:rPr>
              <a:pPr/>
              <a:t>‹#›</a:t>
            </a:fld>
            <a:endParaRPr lang="tr-TR">
              <a:solidFill>
                <a:prstClr val="white"/>
              </a:solidFill>
            </a:endParaRPr>
          </a:p>
        </p:txBody>
      </p:sp>
    </p:spTree>
    <p:extLst>
      <p:ext uri="{BB962C8B-B14F-4D97-AF65-F5344CB8AC3E}">
        <p14:creationId xmlns:p14="http://schemas.microsoft.com/office/powerpoint/2010/main" val="16135369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30931" y="290732"/>
            <a:ext cx="14224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820008" y="290732"/>
            <a:ext cx="774699"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820008" y="3427124"/>
            <a:ext cx="774699"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696307" y="290732"/>
            <a:ext cx="9144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696307" y="3427124"/>
            <a:ext cx="9144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6388608" y="6480969"/>
            <a:ext cx="2840736" cy="301752"/>
          </a:xfrm>
        </p:spPr>
        <p:txBody>
          <a:bodyPr/>
          <a:lstStyle/>
          <a:p>
            <a:fld id="{8C9D1962-7818-42F1-B322-4FAA3F27DC41}" type="datetimeFigureOut">
              <a:rPr lang="tr-TR" smtClean="0">
                <a:solidFill>
                  <a:prstClr val="white"/>
                </a:solidFill>
              </a:rPr>
              <a:pPr/>
              <a:t>2.4.2020</a:t>
            </a:fld>
            <a:endParaRPr lang="tr-TR">
              <a:solidFill>
                <a:prstClr val="white"/>
              </a:solidFill>
            </a:endParaRPr>
          </a:p>
        </p:txBody>
      </p:sp>
      <p:sp>
        <p:nvSpPr>
          <p:cNvPr id="8" name="7 Altbilgi Yer Tutucusu"/>
          <p:cNvSpPr>
            <a:spLocks noGrp="1"/>
          </p:cNvSpPr>
          <p:nvPr>
            <p:ph type="ftr" sz="quarter" idx="11"/>
          </p:nvPr>
        </p:nvSpPr>
        <p:spPr>
          <a:xfrm>
            <a:off x="609600" y="6480969"/>
            <a:ext cx="5681472" cy="301752"/>
          </a:xfrm>
        </p:spPr>
        <p:txBody>
          <a:bodyPr/>
          <a:lstStyle/>
          <a:p>
            <a:endParaRPr lang="tr-TR">
              <a:solidFill>
                <a:prstClr val="white"/>
              </a:solidFill>
            </a:endParaRPr>
          </a:p>
        </p:txBody>
      </p:sp>
      <p:sp>
        <p:nvSpPr>
          <p:cNvPr id="9" name="8 Slayt Numarası Yer Tutucusu"/>
          <p:cNvSpPr>
            <a:spLocks noGrp="1"/>
          </p:cNvSpPr>
          <p:nvPr>
            <p:ph type="sldNum" sz="quarter" idx="12"/>
          </p:nvPr>
        </p:nvSpPr>
        <p:spPr>
          <a:xfrm>
            <a:off x="10119360" y="6483096"/>
            <a:ext cx="670560" cy="301752"/>
          </a:xfrm>
        </p:spPr>
        <p:txBody>
          <a:bodyPr/>
          <a:lstStyle>
            <a:lvl1pPr algn="ctr">
              <a:defRPr/>
            </a:lvl1pPr>
          </a:lstStyle>
          <a:p>
            <a:fld id="{B68B44BA-DC63-44F1-AA6C-14B4ABE7DFCB}" type="slidenum">
              <a:rPr lang="tr-TR" smtClean="0">
                <a:solidFill>
                  <a:prstClr val="white"/>
                </a:solidFill>
              </a:rPr>
              <a:pPr/>
              <a:t>‹#›</a:t>
            </a:fld>
            <a:endParaRPr lang="tr-TR">
              <a:solidFill>
                <a:prstClr val="white"/>
              </a:solidFill>
            </a:endParaRPr>
          </a:p>
        </p:txBody>
      </p:sp>
    </p:spTree>
    <p:extLst>
      <p:ext uri="{BB962C8B-B14F-4D97-AF65-F5344CB8AC3E}">
        <p14:creationId xmlns:p14="http://schemas.microsoft.com/office/powerpoint/2010/main" val="3046103121"/>
      </p:ext>
    </p:extLst>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8C9D1962-7818-42F1-B322-4FAA3F27DC41}" type="datetimeFigureOut">
              <a:rPr lang="tr-TR" smtClean="0">
                <a:solidFill>
                  <a:prstClr val="white"/>
                </a:solidFill>
              </a:rPr>
              <a:pPr/>
              <a:t>2.4.2020</a:t>
            </a:fld>
            <a:endParaRPr lang="tr-TR">
              <a:solidFill>
                <a:prstClr val="white"/>
              </a:solidFill>
            </a:endParaRPr>
          </a:p>
        </p:txBody>
      </p:sp>
      <p:sp>
        <p:nvSpPr>
          <p:cNvPr id="4" name="3 Altbilgi Yer Tutucusu"/>
          <p:cNvSpPr>
            <a:spLocks noGrp="1"/>
          </p:cNvSpPr>
          <p:nvPr>
            <p:ph type="ftr" sz="quarter" idx="11"/>
          </p:nvPr>
        </p:nvSpPr>
        <p:spPr/>
        <p:txBody>
          <a:bodyPr/>
          <a:lstStyle/>
          <a:p>
            <a:endParaRPr lang="tr-TR">
              <a:solidFill>
                <a:prstClr val="white"/>
              </a:solidFill>
            </a:endParaRPr>
          </a:p>
        </p:txBody>
      </p:sp>
      <p:sp>
        <p:nvSpPr>
          <p:cNvPr id="5" name="4 Slayt Numarası Yer Tutucusu"/>
          <p:cNvSpPr>
            <a:spLocks noGrp="1"/>
          </p:cNvSpPr>
          <p:nvPr>
            <p:ph type="sldNum" sz="quarter" idx="12"/>
          </p:nvPr>
        </p:nvSpPr>
        <p:spPr/>
        <p:txBody>
          <a:bodyPr/>
          <a:lstStyle/>
          <a:p>
            <a:fld id="{B68B44BA-DC63-44F1-AA6C-14B4ABE7DFCB}" type="slidenum">
              <a:rPr lang="tr-TR" smtClean="0">
                <a:solidFill>
                  <a:prstClr val="white"/>
                </a:solidFill>
              </a:rPr>
              <a:pPr/>
              <a:t>‹#›</a:t>
            </a:fld>
            <a:endParaRPr lang="tr-TR">
              <a:solidFill>
                <a:prstClr val="white"/>
              </a:solidFill>
            </a:endParaRPr>
          </a:p>
        </p:txBody>
      </p:sp>
    </p:spTree>
    <p:extLst>
      <p:ext uri="{BB962C8B-B14F-4D97-AF65-F5344CB8AC3E}">
        <p14:creationId xmlns:p14="http://schemas.microsoft.com/office/powerpoint/2010/main" val="26856563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6388608" y="6480969"/>
            <a:ext cx="2844800" cy="301752"/>
          </a:xfrm>
        </p:spPr>
        <p:txBody>
          <a:bodyPr/>
          <a:lstStyle/>
          <a:p>
            <a:fld id="{8C9D1962-7818-42F1-B322-4FAA3F27DC41}" type="datetimeFigureOut">
              <a:rPr lang="tr-TR" smtClean="0">
                <a:solidFill>
                  <a:prstClr val="white"/>
                </a:solidFill>
              </a:rPr>
              <a:pPr/>
              <a:t>2.4.2020</a:t>
            </a:fld>
            <a:endParaRPr lang="tr-TR">
              <a:solidFill>
                <a:prstClr val="white"/>
              </a:solidFill>
            </a:endParaRPr>
          </a:p>
        </p:txBody>
      </p:sp>
      <p:sp>
        <p:nvSpPr>
          <p:cNvPr id="3" name="2 Altbilgi Yer Tutucusu"/>
          <p:cNvSpPr>
            <a:spLocks noGrp="1"/>
          </p:cNvSpPr>
          <p:nvPr>
            <p:ph type="ftr" sz="quarter" idx="11"/>
          </p:nvPr>
        </p:nvSpPr>
        <p:spPr>
          <a:xfrm>
            <a:off x="609600" y="6481891"/>
            <a:ext cx="5680075" cy="300831"/>
          </a:xfrm>
        </p:spPr>
        <p:txBody>
          <a:bodyPr/>
          <a:lstStyle/>
          <a:p>
            <a:endParaRPr lang="tr-TR">
              <a:solidFill>
                <a:prstClr val="white"/>
              </a:solidFill>
            </a:endParaRPr>
          </a:p>
        </p:txBody>
      </p:sp>
      <p:sp>
        <p:nvSpPr>
          <p:cNvPr id="4" name="3 Slayt Numarası Yer Tutucusu"/>
          <p:cNvSpPr>
            <a:spLocks noGrp="1"/>
          </p:cNvSpPr>
          <p:nvPr>
            <p:ph type="sldNum" sz="quarter" idx="12"/>
          </p:nvPr>
        </p:nvSpPr>
        <p:spPr>
          <a:xfrm>
            <a:off x="10119360" y="6480969"/>
            <a:ext cx="670560" cy="301752"/>
          </a:xfrm>
        </p:spPr>
        <p:txBody>
          <a:bodyPr/>
          <a:lstStyle/>
          <a:p>
            <a:fld id="{B68B44BA-DC63-44F1-AA6C-14B4ABE7DFCB}" type="slidenum">
              <a:rPr lang="tr-TR" smtClean="0">
                <a:solidFill>
                  <a:prstClr val="white"/>
                </a:solidFill>
              </a:rPr>
              <a:pPr/>
              <a:t>‹#›</a:t>
            </a:fld>
            <a:endParaRPr lang="tr-TR">
              <a:solidFill>
                <a:prstClr val="white"/>
              </a:solidFill>
            </a:endParaRPr>
          </a:p>
        </p:txBody>
      </p:sp>
    </p:spTree>
    <p:extLst>
      <p:ext uri="{BB962C8B-B14F-4D97-AF65-F5344CB8AC3E}">
        <p14:creationId xmlns:p14="http://schemas.microsoft.com/office/powerpoint/2010/main" val="33194608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92608" y="367664"/>
            <a:ext cx="12192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514475" y="367664"/>
            <a:ext cx="32512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868333" y="320040"/>
            <a:ext cx="7034784"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8371968" y="6556248"/>
            <a:ext cx="2844800" cy="301752"/>
          </a:xfrm>
        </p:spPr>
        <p:txBody>
          <a:bodyPr/>
          <a:lstStyle>
            <a:lvl1pPr>
              <a:defRPr sz="900"/>
            </a:lvl1pPr>
          </a:lstStyle>
          <a:p>
            <a:fld id="{8C9D1962-7818-42F1-B322-4FAA3F27DC41}" type="datetimeFigureOut">
              <a:rPr lang="tr-TR" smtClean="0">
                <a:solidFill>
                  <a:prstClr val="white"/>
                </a:solidFill>
              </a:rPr>
              <a:pPr/>
              <a:t>2.4.2020</a:t>
            </a:fld>
            <a:endParaRPr lang="tr-TR">
              <a:solidFill>
                <a:prstClr val="white"/>
              </a:solidFill>
            </a:endParaRPr>
          </a:p>
        </p:txBody>
      </p:sp>
      <p:sp>
        <p:nvSpPr>
          <p:cNvPr id="6" name="5 Altbilgi Yer Tutucusu"/>
          <p:cNvSpPr>
            <a:spLocks noGrp="1"/>
          </p:cNvSpPr>
          <p:nvPr>
            <p:ph type="ftr" sz="quarter" idx="11"/>
          </p:nvPr>
        </p:nvSpPr>
        <p:spPr>
          <a:xfrm>
            <a:off x="1514475" y="6556248"/>
            <a:ext cx="6857493" cy="301752"/>
          </a:xfrm>
        </p:spPr>
        <p:txBody>
          <a:bodyPr/>
          <a:lstStyle>
            <a:lvl1pPr>
              <a:defRPr sz="900"/>
            </a:lvl1pPr>
          </a:lstStyle>
          <a:p>
            <a:endParaRPr lang="tr-TR">
              <a:solidFill>
                <a:prstClr val="white"/>
              </a:solidFill>
            </a:endParaRPr>
          </a:p>
        </p:txBody>
      </p:sp>
      <p:sp>
        <p:nvSpPr>
          <p:cNvPr id="7" name="6 Slayt Numarası Yer Tutucusu"/>
          <p:cNvSpPr>
            <a:spLocks noGrp="1"/>
          </p:cNvSpPr>
          <p:nvPr>
            <p:ph type="sldNum" sz="quarter" idx="12"/>
          </p:nvPr>
        </p:nvSpPr>
        <p:spPr>
          <a:xfrm>
            <a:off x="11214101" y="6556248"/>
            <a:ext cx="670560" cy="301752"/>
          </a:xfrm>
        </p:spPr>
        <p:txBody>
          <a:bodyPr/>
          <a:lstStyle>
            <a:lvl1pPr>
              <a:defRPr sz="900"/>
            </a:lvl1pPr>
          </a:lstStyle>
          <a:p>
            <a:fld id="{B68B44BA-DC63-44F1-AA6C-14B4ABE7DFCB}" type="slidenum">
              <a:rPr lang="tr-TR" smtClean="0">
                <a:solidFill>
                  <a:prstClr val="white"/>
                </a:solidFill>
              </a:rPr>
              <a:pPr/>
              <a:t>‹#›</a:t>
            </a:fld>
            <a:endParaRPr lang="tr-TR">
              <a:solidFill>
                <a:prstClr val="white"/>
              </a:solidFill>
            </a:endParaRPr>
          </a:p>
        </p:txBody>
      </p:sp>
    </p:spTree>
    <p:extLst>
      <p:ext uri="{BB962C8B-B14F-4D97-AF65-F5344CB8AC3E}">
        <p14:creationId xmlns:p14="http://schemas.microsoft.com/office/powerpoint/2010/main" val="3971347883"/>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A01685-F53B-444B-9084-7F4266311FC6}" type="datetimeFigureOut">
              <a:rPr lang="tr-TR" smtClean="0"/>
              <a:t>2.4.2020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46EBE6-1BFA-41EF-B269-735EB3FF0830}" type="slidenum">
              <a:rPr lang="tr-TR" smtClean="0"/>
              <a:t>‹#›</a:t>
            </a:fld>
            <a:endParaRPr lang="tr-TR"/>
          </a:p>
        </p:txBody>
      </p:sp>
    </p:spTree>
    <p:extLst>
      <p:ext uri="{BB962C8B-B14F-4D97-AF65-F5344CB8AC3E}">
        <p14:creationId xmlns:p14="http://schemas.microsoft.com/office/powerpoint/2010/main" val="28304674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92608" y="150896"/>
            <a:ext cx="12192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517649" y="373966"/>
            <a:ext cx="9777984"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524000" y="5867400"/>
            <a:ext cx="9777984"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8144256" y="6556248"/>
            <a:ext cx="2804160" cy="301752"/>
          </a:xfrm>
        </p:spPr>
        <p:txBody>
          <a:bodyPr/>
          <a:lstStyle>
            <a:lvl1pPr>
              <a:defRPr sz="900"/>
            </a:lvl1pPr>
          </a:lstStyle>
          <a:p>
            <a:fld id="{8C9D1962-7818-42F1-B322-4FAA3F27DC41}" type="datetimeFigureOut">
              <a:rPr lang="tr-TR" smtClean="0">
                <a:solidFill>
                  <a:prstClr val="white"/>
                </a:solidFill>
              </a:rPr>
              <a:pPr/>
              <a:t>2.4.2020</a:t>
            </a:fld>
            <a:endParaRPr lang="tr-TR">
              <a:solidFill>
                <a:prstClr val="white"/>
              </a:solidFill>
            </a:endParaRPr>
          </a:p>
        </p:txBody>
      </p:sp>
      <p:sp>
        <p:nvSpPr>
          <p:cNvPr id="6" name="5 Altbilgi Yer Tutucusu"/>
          <p:cNvSpPr>
            <a:spLocks noGrp="1"/>
          </p:cNvSpPr>
          <p:nvPr>
            <p:ph type="ftr" sz="quarter" idx="11"/>
          </p:nvPr>
        </p:nvSpPr>
        <p:spPr>
          <a:xfrm>
            <a:off x="1560576" y="6557169"/>
            <a:ext cx="6597429" cy="301752"/>
          </a:xfrm>
        </p:spPr>
        <p:txBody>
          <a:bodyPr/>
          <a:lstStyle>
            <a:lvl1pPr>
              <a:defRPr sz="900"/>
            </a:lvl1pPr>
          </a:lstStyle>
          <a:p>
            <a:endParaRPr lang="tr-TR">
              <a:solidFill>
                <a:prstClr val="white"/>
              </a:solidFill>
            </a:endParaRPr>
          </a:p>
        </p:txBody>
      </p:sp>
      <p:sp>
        <p:nvSpPr>
          <p:cNvPr id="7" name="6 Slayt Numarası Yer Tutucusu"/>
          <p:cNvSpPr>
            <a:spLocks noGrp="1"/>
          </p:cNvSpPr>
          <p:nvPr>
            <p:ph type="sldNum" sz="quarter" idx="12"/>
          </p:nvPr>
        </p:nvSpPr>
        <p:spPr>
          <a:xfrm>
            <a:off x="10956256" y="6556248"/>
            <a:ext cx="487680" cy="301752"/>
          </a:xfrm>
        </p:spPr>
        <p:txBody>
          <a:bodyPr/>
          <a:lstStyle>
            <a:lvl1pPr algn="ctr">
              <a:defRPr sz="900"/>
            </a:lvl1pPr>
          </a:lstStyle>
          <a:p>
            <a:fld id="{B68B44BA-DC63-44F1-AA6C-14B4ABE7DFCB}" type="slidenum">
              <a:rPr lang="tr-TR" smtClean="0">
                <a:solidFill>
                  <a:prstClr val="white"/>
                </a:solidFill>
              </a:rPr>
              <a:pPr/>
              <a:t>‹#›</a:t>
            </a:fld>
            <a:endParaRPr lang="tr-TR">
              <a:solidFill>
                <a:prstClr val="white"/>
              </a:solidFill>
            </a:endParaRPr>
          </a:p>
        </p:txBody>
      </p:sp>
    </p:spTree>
    <p:extLst>
      <p:ext uri="{BB962C8B-B14F-4D97-AF65-F5344CB8AC3E}">
        <p14:creationId xmlns:p14="http://schemas.microsoft.com/office/powerpoint/2010/main" val="2757962230"/>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C9D1962-7818-42F1-B322-4FAA3F27DC41}" type="datetimeFigureOut">
              <a:rPr lang="tr-TR" smtClean="0">
                <a:solidFill>
                  <a:prstClr val="white"/>
                </a:solidFill>
              </a:rPr>
              <a:pPr/>
              <a:t>2.4.2020</a:t>
            </a:fld>
            <a:endParaRPr lang="tr-TR">
              <a:solidFill>
                <a:prstClr val="white"/>
              </a:solidFill>
            </a:endParaRPr>
          </a:p>
        </p:txBody>
      </p:sp>
      <p:sp>
        <p:nvSpPr>
          <p:cNvPr id="5" name="4 Altbilgi Yer Tutucusu"/>
          <p:cNvSpPr>
            <a:spLocks noGrp="1"/>
          </p:cNvSpPr>
          <p:nvPr>
            <p:ph type="ftr" sz="quarter" idx="11"/>
          </p:nvPr>
        </p:nvSpPr>
        <p:spPr/>
        <p:txBody>
          <a:bodyPr/>
          <a:lstStyle/>
          <a:p>
            <a:endParaRPr lang="tr-TR">
              <a:solidFill>
                <a:prstClr val="white"/>
              </a:solidFill>
            </a:endParaRPr>
          </a:p>
        </p:txBody>
      </p:sp>
      <p:sp>
        <p:nvSpPr>
          <p:cNvPr id="6" name="5 Slayt Numarası Yer Tutucusu"/>
          <p:cNvSpPr>
            <a:spLocks noGrp="1"/>
          </p:cNvSpPr>
          <p:nvPr>
            <p:ph type="sldNum" sz="quarter" idx="12"/>
          </p:nvPr>
        </p:nvSpPr>
        <p:spPr/>
        <p:txBody>
          <a:bodyPr/>
          <a:lstStyle/>
          <a:p>
            <a:fld id="{B68B44BA-DC63-44F1-AA6C-14B4ABE7DFCB}" type="slidenum">
              <a:rPr lang="tr-TR" smtClean="0">
                <a:solidFill>
                  <a:prstClr val="white"/>
                </a:solidFill>
              </a:rPr>
              <a:pPr/>
              <a:t>‹#›</a:t>
            </a:fld>
            <a:endParaRPr lang="tr-TR">
              <a:solidFill>
                <a:prstClr val="white"/>
              </a:solidFill>
            </a:endParaRPr>
          </a:p>
        </p:txBody>
      </p:sp>
    </p:spTree>
    <p:extLst>
      <p:ext uri="{BB962C8B-B14F-4D97-AF65-F5344CB8AC3E}">
        <p14:creationId xmlns:p14="http://schemas.microsoft.com/office/powerpoint/2010/main" val="27283672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9042400" y="381000"/>
            <a:ext cx="2540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381000"/>
            <a:ext cx="83312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C9D1962-7818-42F1-B322-4FAA3F27DC41}" type="datetimeFigureOut">
              <a:rPr lang="tr-TR" smtClean="0">
                <a:solidFill>
                  <a:prstClr val="white"/>
                </a:solidFill>
              </a:rPr>
              <a:pPr/>
              <a:t>2.4.2020</a:t>
            </a:fld>
            <a:endParaRPr lang="tr-TR">
              <a:solidFill>
                <a:prstClr val="white"/>
              </a:solidFill>
            </a:endParaRPr>
          </a:p>
        </p:txBody>
      </p:sp>
      <p:sp>
        <p:nvSpPr>
          <p:cNvPr id="5" name="4 Altbilgi Yer Tutucusu"/>
          <p:cNvSpPr>
            <a:spLocks noGrp="1"/>
          </p:cNvSpPr>
          <p:nvPr>
            <p:ph type="ftr" sz="quarter" idx="11"/>
          </p:nvPr>
        </p:nvSpPr>
        <p:spPr/>
        <p:txBody>
          <a:bodyPr/>
          <a:lstStyle/>
          <a:p>
            <a:endParaRPr lang="tr-TR">
              <a:solidFill>
                <a:prstClr val="white"/>
              </a:solidFill>
            </a:endParaRPr>
          </a:p>
        </p:txBody>
      </p:sp>
      <p:sp>
        <p:nvSpPr>
          <p:cNvPr id="6" name="5 Slayt Numarası Yer Tutucusu"/>
          <p:cNvSpPr>
            <a:spLocks noGrp="1"/>
          </p:cNvSpPr>
          <p:nvPr>
            <p:ph type="sldNum" sz="quarter" idx="12"/>
          </p:nvPr>
        </p:nvSpPr>
        <p:spPr/>
        <p:txBody>
          <a:bodyPr/>
          <a:lstStyle/>
          <a:p>
            <a:fld id="{B68B44BA-DC63-44F1-AA6C-14B4ABE7DFCB}" type="slidenum">
              <a:rPr lang="tr-TR" smtClean="0">
                <a:solidFill>
                  <a:prstClr val="white"/>
                </a:solidFill>
              </a:rPr>
              <a:pPr/>
              <a:t>‹#›</a:t>
            </a:fld>
            <a:endParaRPr lang="tr-TR">
              <a:solidFill>
                <a:prstClr val="white"/>
              </a:solidFill>
            </a:endParaRPr>
          </a:p>
        </p:txBody>
      </p:sp>
    </p:spTree>
    <p:extLst>
      <p:ext uri="{BB962C8B-B14F-4D97-AF65-F5344CB8AC3E}">
        <p14:creationId xmlns:p14="http://schemas.microsoft.com/office/powerpoint/2010/main" val="4200448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DA01685-F53B-444B-9084-7F4266311FC6}" type="datetimeFigureOut">
              <a:rPr lang="tr-TR" smtClean="0"/>
              <a:t>2.4.2020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246EBE6-1BFA-41EF-B269-735EB3FF0830}" type="slidenum">
              <a:rPr lang="tr-TR" smtClean="0"/>
              <a:t>‹#›</a:t>
            </a:fld>
            <a:endParaRPr lang="tr-TR"/>
          </a:p>
        </p:txBody>
      </p:sp>
    </p:spTree>
    <p:extLst>
      <p:ext uri="{BB962C8B-B14F-4D97-AF65-F5344CB8AC3E}">
        <p14:creationId xmlns:p14="http://schemas.microsoft.com/office/powerpoint/2010/main" val="728803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DA01685-F53B-444B-9084-7F4266311FC6}" type="datetimeFigureOut">
              <a:rPr lang="tr-TR" smtClean="0"/>
              <a:t>2.4.2020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46EBE6-1BFA-41EF-B269-735EB3FF0830}" type="slidenum">
              <a:rPr lang="tr-TR" smtClean="0"/>
              <a:t>‹#›</a:t>
            </a:fld>
            <a:endParaRPr lang="tr-TR"/>
          </a:p>
        </p:txBody>
      </p:sp>
    </p:spTree>
    <p:extLst>
      <p:ext uri="{BB962C8B-B14F-4D97-AF65-F5344CB8AC3E}">
        <p14:creationId xmlns:p14="http://schemas.microsoft.com/office/powerpoint/2010/main" val="2403584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DA01685-F53B-444B-9084-7F4266311FC6}" type="datetimeFigureOut">
              <a:rPr lang="tr-TR" smtClean="0"/>
              <a:t>2.4.2020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246EBE6-1BFA-41EF-B269-735EB3FF0830}" type="slidenum">
              <a:rPr lang="tr-TR" smtClean="0"/>
              <a:t>‹#›</a:t>
            </a:fld>
            <a:endParaRPr lang="tr-TR"/>
          </a:p>
        </p:txBody>
      </p:sp>
    </p:spTree>
    <p:extLst>
      <p:ext uri="{BB962C8B-B14F-4D97-AF65-F5344CB8AC3E}">
        <p14:creationId xmlns:p14="http://schemas.microsoft.com/office/powerpoint/2010/main" val="2349924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DA01685-F53B-444B-9084-7F4266311FC6}" type="datetimeFigureOut">
              <a:rPr lang="tr-TR" smtClean="0"/>
              <a:t>2.4.2020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246EBE6-1BFA-41EF-B269-735EB3FF0830}" type="slidenum">
              <a:rPr lang="tr-TR" smtClean="0"/>
              <a:t>‹#›</a:t>
            </a:fld>
            <a:endParaRPr lang="tr-TR"/>
          </a:p>
        </p:txBody>
      </p:sp>
    </p:spTree>
    <p:extLst>
      <p:ext uri="{BB962C8B-B14F-4D97-AF65-F5344CB8AC3E}">
        <p14:creationId xmlns:p14="http://schemas.microsoft.com/office/powerpoint/2010/main" val="820669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DA01685-F53B-444B-9084-7F4266311FC6}" type="datetimeFigureOut">
              <a:rPr lang="tr-TR" smtClean="0"/>
              <a:t>2.4.2020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246EBE6-1BFA-41EF-B269-735EB3FF0830}" type="slidenum">
              <a:rPr lang="tr-TR" smtClean="0"/>
              <a:t>‹#›</a:t>
            </a:fld>
            <a:endParaRPr lang="tr-TR"/>
          </a:p>
        </p:txBody>
      </p:sp>
    </p:spTree>
    <p:extLst>
      <p:ext uri="{BB962C8B-B14F-4D97-AF65-F5344CB8AC3E}">
        <p14:creationId xmlns:p14="http://schemas.microsoft.com/office/powerpoint/2010/main" val="2167075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DA01685-F53B-444B-9084-7F4266311FC6}" type="datetimeFigureOut">
              <a:rPr lang="tr-TR" smtClean="0"/>
              <a:t>2.4.2020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46EBE6-1BFA-41EF-B269-735EB3FF0830}" type="slidenum">
              <a:rPr lang="tr-TR" smtClean="0"/>
              <a:t>‹#›</a:t>
            </a:fld>
            <a:endParaRPr lang="tr-TR"/>
          </a:p>
        </p:txBody>
      </p:sp>
    </p:spTree>
    <p:extLst>
      <p:ext uri="{BB962C8B-B14F-4D97-AF65-F5344CB8AC3E}">
        <p14:creationId xmlns:p14="http://schemas.microsoft.com/office/powerpoint/2010/main" val="642182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DA01685-F53B-444B-9084-7F4266311FC6}" type="datetimeFigureOut">
              <a:rPr lang="tr-TR" smtClean="0"/>
              <a:t>2.4.2020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246EBE6-1BFA-41EF-B269-735EB3FF0830}" type="slidenum">
              <a:rPr lang="tr-TR" smtClean="0"/>
              <a:t>‹#›</a:t>
            </a:fld>
            <a:endParaRPr lang="tr-TR"/>
          </a:p>
        </p:txBody>
      </p:sp>
    </p:spTree>
    <p:extLst>
      <p:ext uri="{BB962C8B-B14F-4D97-AF65-F5344CB8AC3E}">
        <p14:creationId xmlns:p14="http://schemas.microsoft.com/office/powerpoint/2010/main" val="3187537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A01685-F53B-444B-9084-7F4266311FC6}" type="datetimeFigureOut">
              <a:rPr lang="tr-TR" smtClean="0"/>
              <a:t>2.4.2020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46EBE6-1BFA-41EF-B269-735EB3FF0830}" type="slidenum">
              <a:rPr lang="tr-TR" smtClean="0"/>
              <a:t>‹#›</a:t>
            </a:fld>
            <a:endParaRPr lang="tr-TR"/>
          </a:p>
        </p:txBody>
      </p:sp>
    </p:spTree>
    <p:extLst>
      <p:ext uri="{BB962C8B-B14F-4D97-AF65-F5344CB8AC3E}">
        <p14:creationId xmlns:p14="http://schemas.microsoft.com/office/powerpoint/2010/main" val="914435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9379" y="14069"/>
            <a:ext cx="12173243"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cxnSp>
        <p:nvCxnSpPr>
          <p:cNvPr id="8" name="7 Düz Bağlayıcı"/>
          <p:cNvCxnSpPr/>
          <p:nvPr/>
        </p:nvCxnSpPr>
        <p:spPr>
          <a:xfrm>
            <a:off x="0" y="7035"/>
            <a:ext cx="12182621"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8625059" y="4948410"/>
            <a:ext cx="3563815"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609600" y="267494"/>
            <a:ext cx="109728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882808"/>
            <a:ext cx="109728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388608" y="6480969"/>
            <a:ext cx="2844800" cy="301752"/>
          </a:xfrm>
          <a:prstGeom prst="rect">
            <a:avLst/>
          </a:prstGeom>
        </p:spPr>
        <p:txBody>
          <a:bodyPr vert="horz" anchor="b"/>
          <a:lstStyle>
            <a:lvl1pPr algn="l" eaLnBrk="1" latinLnBrk="0" hangingPunct="1">
              <a:defRPr kumimoji="0" sz="1000" b="0">
                <a:solidFill>
                  <a:schemeClr val="tx1"/>
                </a:solidFill>
              </a:defRPr>
            </a:lvl1pPr>
          </a:lstStyle>
          <a:p>
            <a:fld id="{8C9D1962-7818-42F1-B322-4FAA3F27DC41}" type="datetimeFigureOut">
              <a:rPr lang="tr-TR" smtClean="0">
                <a:solidFill>
                  <a:prstClr val="white"/>
                </a:solidFill>
              </a:rPr>
              <a:pPr/>
              <a:t>2.4.2020</a:t>
            </a:fld>
            <a:endParaRPr lang="tr-TR">
              <a:solidFill>
                <a:prstClr val="white"/>
              </a:solidFill>
            </a:endParaRPr>
          </a:p>
        </p:txBody>
      </p:sp>
      <p:sp>
        <p:nvSpPr>
          <p:cNvPr id="3" name="2 Altbilgi Yer Tutucusu"/>
          <p:cNvSpPr>
            <a:spLocks noGrp="1"/>
          </p:cNvSpPr>
          <p:nvPr>
            <p:ph type="ftr" sz="quarter" idx="3"/>
          </p:nvPr>
        </p:nvSpPr>
        <p:spPr>
          <a:xfrm>
            <a:off x="609600" y="6481891"/>
            <a:ext cx="5680075" cy="300831"/>
          </a:xfrm>
          <a:prstGeom prst="rect">
            <a:avLst/>
          </a:prstGeom>
        </p:spPr>
        <p:txBody>
          <a:bodyPr vert="horz" anchor="b"/>
          <a:lstStyle>
            <a:lvl1pPr algn="r" eaLnBrk="1" latinLnBrk="0" hangingPunct="1">
              <a:defRPr kumimoji="0" sz="1000">
                <a:solidFill>
                  <a:schemeClr val="tx1"/>
                </a:solidFill>
              </a:defRPr>
            </a:lvl1pPr>
          </a:lstStyle>
          <a:p>
            <a:endParaRPr lang="tr-TR">
              <a:solidFill>
                <a:prstClr val="white"/>
              </a:solidFill>
            </a:endParaRPr>
          </a:p>
        </p:txBody>
      </p:sp>
      <p:sp>
        <p:nvSpPr>
          <p:cNvPr id="23" name="22 Slayt Numarası Yer Tutucusu"/>
          <p:cNvSpPr>
            <a:spLocks noGrp="1"/>
          </p:cNvSpPr>
          <p:nvPr>
            <p:ph type="sldNum" sz="quarter" idx="4"/>
          </p:nvPr>
        </p:nvSpPr>
        <p:spPr>
          <a:xfrm>
            <a:off x="10119360" y="6480969"/>
            <a:ext cx="670560" cy="301752"/>
          </a:xfrm>
          <a:prstGeom prst="rect">
            <a:avLst/>
          </a:prstGeom>
        </p:spPr>
        <p:txBody>
          <a:bodyPr vert="horz" anchor="b"/>
          <a:lstStyle>
            <a:lvl1pPr algn="ctr" eaLnBrk="1" latinLnBrk="0" hangingPunct="1">
              <a:defRPr kumimoji="0" sz="1200">
                <a:solidFill>
                  <a:schemeClr val="tx1"/>
                </a:solidFill>
              </a:defRPr>
            </a:lvl1pPr>
          </a:lstStyle>
          <a:p>
            <a:fld id="{B68B44BA-DC63-44F1-AA6C-14B4ABE7DFCB}" type="slidenum">
              <a:rPr lang="tr-TR" smtClean="0">
                <a:solidFill>
                  <a:prstClr val="white"/>
                </a:solidFill>
              </a:rPr>
              <a:pPr/>
              <a:t>‹#›</a:t>
            </a:fld>
            <a:endParaRPr lang="tr-TR">
              <a:solidFill>
                <a:prstClr val="white"/>
              </a:solidFill>
            </a:endParaRPr>
          </a:p>
        </p:txBody>
      </p:sp>
    </p:spTree>
    <p:extLst>
      <p:ext uri="{BB962C8B-B14F-4D97-AF65-F5344CB8AC3E}">
        <p14:creationId xmlns:p14="http://schemas.microsoft.com/office/powerpoint/2010/main" val="90311329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sz="5400" dirty="0" smtClean="0"/>
              <a:t/>
            </a:r>
            <a:br>
              <a:rPr lang="tr-TR" sz="5400" dirty="0" smtClean="0"/>
            </a:br>
            <a:r>
              <a:rPr lang="tr-TR" sz="5400" dirty="0"/>
              <a:t/>
            </a:r>
            <a:br>
              <a:rPr lang="tr-TR" sz="5400" dirty="0"/>
            </a:br>
            <a:r>
              <a:rPr lang="tr-TR" sz="3600" dirty="0" smtClean="0"/>
              <a:t>A.Ü.H.F. </a:t>
            </a:r>
            <a:r>
              <a:rPr lang="tr-TR" sz="5400" dirty="0" smtClean="0"/>
              <a:t/>
            </a:r>
            <a:br>
              <a:rPr lang="tr-TR" sz="5400" dirty="0" smtClean="0"/>
            </a:br>
            <a:r>
              <a:rPr lang="tr-TR" sz="5400" dirty="0" smtClean="0"/>
              <a:t>3/A EŞYA HUKUKU DERS NOTLARI</a:t>
            </a:r>
            <a:r>
              <a:rPr lang="tr-TR" sz="4900" dirty="0" smtClean="0"/>
              <a:t/>
            </a:r>
            <a:br>
              <a:rPr lang="tr-TR" sz="4900" dirty="0" smtClean="0"/>
            </a:br>
            <a:r>
              <a:rPr lang="tr-TR" sz="3600" dirty="0" smtClean="0"/>
              <a:t>(</a:t>
            </a:r>
            <a:r>
              <a:rPr lang="tr-TR" sz="3600" b="1" dirty="0" smtClean="0">
                <a:latin typeface="Times New Roman" panose="02020603050405020304" pitchFamily="18" charset="0"/>
                <a:cs typeface="Times New Roman" panose="02020603050405020304" pitchFamily="18" charset="0"/>
              </a:rPr>
              <a:t>İkinci Dönem – </a:t>
            </a:r>
            <a:r>
              <a:rPr lang="tr-TR" sz="3600" b="1" i="1" dirty="0" smtClean="0">
                <a:latin typeface="Times New Roman" panose="02020603050405020304" pitchFamily="18" charset="0"/>
                <a:cs typeface="Times New Roman" panose="02020603050405020304" pitchFamily="18" charset="0"/>
              </a:rPr>
              <a:t>Üçüncü Hafta- </a:t>
            </a:r>
            <a:r>
              <a:rPr lang="tr-TR" sz="3600" b="1" dirty="0" smtClean="0">
                <a:latin typeface="Times New Roman" panose="02020603050405020304" pitchFamily="18" charset="0"/>
                <a:cs typeface="Times New Roman" panose="02020603050405020304" pitchFamily="18" charset="0"/>
              </a:rPr>
              <a:t>4.3.2020)</a:t>
            </a:r>
            <a:r>
              <a:rPr lang="tr-TR" sz="4400" dirty="0" smtClean="0"/>
              <a:t/>
            </a:r>
            <a:br>
              <a:rPr lang="tr-TR" sz="4400" dirty="0" smtClean="0"/>
            </a:br>
            <a:endParaRPr lang="tr-TR" sz="4400" dirty="0"/>
          </a:p>
        </p:txBody>
      </p:sp>
      <p:sp>
        <p:nvSpPr>
          <p:cNvPr id="3" name="Alt Başlık 2"/>
          <p:cNvSpPr>
            <a:spLocks noGrp="1"/>
          </p:cNvSpPr>
          <p:nvPr>
            <p:ph type="subTitle" idx="1"/>
          </p:nvPr>
        </p:nvSpPr>
        <p:spPr/>
        <p:txBody>
          <a:bodyPr>
            <a:normAutofit/>
          </a:bodyPr>
          <a:lstStyle/>
          <a:p>
            <a:r>
              <a:rPr lang="tr-TR" sz="3600" i="1" dirty="0" smtClean="0"/>
              <a:t>DOÇ. DR. YILDIZ ABİK </a:t>
            </a:r>
          </a:p>
          <a:p>
            <a:r>
              <a:rPr lang="tr-TR" sz="3600" i="1" dirty="0" smtClean="0"/>
              <a:t>-</a:t>
            </a:r>
            <a:r>
              <a:rPr lang="tr-TR" sz="3600" b="1" i="1" dirty="0" smtClean="0">
                <a:latin typeface="Times New Roman" panose="02020603050405020304" pitchFamily="18" charset="0"/>
                <a:cs typeface="Times New Roman" panose="02020603050405020304" pitchFamily="18" charset="0"/>
              </a:rPr>
              <a:t>Tescilin Hükmü </a:t>
            </a:r>
            <a:r>
              <a:rPr lang="tr-TR" sz="3600" i="1" dirty="0" smtClean="0">
                <a:latin typeface="Times New Roman" panose="02020603050405020304" pitchFamily="18" charset="0"/>
                <a:cs typeface="Times New Roman" panose="02020603050405020304" pitchFamily="18" charset="0"/>
              </a:rPr>
              <a:t>-</a:t>
            </a:r>
            <a:endParaRPr lang="tr-TR" sz="36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95450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Mülkiyet Hakkının Tescilsiz Kazanılmasına Kanunda Öngörülen Çeşitli Örnekler </a:t>
            </a:r>
            <a:endParaRPr lang="tr-TR" b="1" dirty="0">
              <a:latin typeface="+mn-lt"/>
            </a:endParaRPr>
          </a:p>
        </p:txBody>
      </p:sp>
      <p:sp>
        <p:nvSpPr>
          <p:cNvPr id="3" name="İçerik Yer Tutucusu 2"/>
          <p:cNvSpPr>
            <a:spLocks noGrp="1"/>
          </p:cNvSpPr>
          <p:nvPr>
            <p:ph idx="1"/>
          </p:nvPr>
        </p:nvSpPr>
        <p:spPr/>
        <p:txBody>
          <a:bodyPr/>
          <a:lstStyle/>
          <a:p>
            <a:pPr algn="just"/>
            <a:r>
              <a:rPr lang="tr-TR" b="1" u="sng" dirty="0" smtClean="0">
                <a:latin typeface="Times New Roman" panose="02020603050405020304" pitchFamily="18" charset="0"/>
                <a:cs typeface="Times New Roman" panose="02020603050405020304" pitchFamily="18" charset="0"/>
              </a:rPr>
              <a:t>Ticaret Şirketlerinin Birleşmesi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TTK m. 153 /1) </a:t>
            </a:r>
            <a:r>
              <a:rPr lang="tr-TR" dirty="0" smtClean="0">
                <a:latin typeface="Times New Roman" panose="02020603050405020304" pitchFamily="18" charset="0"/>
                <a:cs typeface="Times New Roman" panose="02020603050405020304" pitchFamily="18" charset="0"/>
              </a:rPr>
              <a:t>ve </a:t>
            </a:r>
            <a:r>
              <a:rPr lang="tr-TR" b="1" u="sng" dirty="0" smtClean="0">
                <a:latin typeface="Times New Roman" panose="02020603050405020304" pitchFamily="18" charset="0"/>
                <a:cs typeface="Times New Roman" panose="02020603050405020304" pitchFamily="18" charset="0"/>
              </a:rPr>
              <a:t>Bölünmesi  </a:t>
            </a:r>
            <a:r>
              <a:rPr lang="tr-TR" i="1" dirty="0" smtClean="0">
                <a:latin typeface="Times New Roman" panose="02020603050405020304" pitchFamily="18" charset="0"/>
                <a:cs typeface="Times New Roman" panose="02020603050405020304" pitchFamily="18" charset="0"/>
              </a:rPr>
              <a:t>(TTK m. 179 /4) </a:t>
            </a:r>
            <a:r>
              <a:rPr lang="tr-TR" b="1" u="sng" dirty="0" smtClean="0">
                <a:latin typeface="Times New Roman" panose="02020603050405020304" pitchFamily="18" charset="0"/>
                <a:cs typeface="Times New Roman" panose="02020603050405020304" pitchFamily="18" charset="0"/>
              </a:rPr>
              <a:t>halinde,</a:t>
            </a:r>
            <a:r>
              <a:rPr lang="tr-TR" b="1" dirty="0" smtClean="0">
                <a:latin typeface="Times New Roman" panose="02020603050405020304" pitchFamily="18" charset="0"/>
                <a:cs typeface="Times New Roman" panose="02020603050405020304" pitchFamily="18" charset="0"/>
              </a:rPr>
              <a:t> Mülkiyetin </a:t>
            </a:r>
            <a:r>
              <a:rPr lang="tr-TR" b="1" dirty="0">
                <a:latin typeface="Times New Roman" panose="02020603050405020304" pitchFamily="18" charset="0"/>
                <a:cs typeface="Times New Roman" panose="02020603050405020304" pitchFamily="18" charset="0"/>
              </a:rPr>
              <a:t>G</a:t>
            </a:r>
            <a:r>
              <a:rPr lang="tr-TR" b="1" dirty="0" smtClean="0">
                <a:latin typeface="Times New Roman" panose="02020603050405020304" pitchFamily="18" charset="0"/>
                <a:cs typeface="Times New Roman" panose="02020603050405020304" pitchFamily="18" charset="0"/>
              </a:rPr>
              <a:t>eçişi,</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Tescilden önce </a:t>
            </a:r>
            <a:r>
              <a:rPr lang="tr-TR" b="1" dirty="0" smtClean="0">
                <a:latin typeface="Times New Roman" panose="02020603050405020304" pitchFamily="18" charset="0"/>
                <a:cs typeface="Times New Roman" panose="02020603050405020304" pitchFamily="18" charset="0"/>
              </a:rPr>
              <a:t>olur</a:t>
            </a:r>
            <a:r>
              <a:rPr lang="tr-TR" dirty="0" smtClean="0">
                <a:latin typeface="Times New Roman" panose="02020603050405020304" pitchFamily="18" charset="0"/>
                <a:cs typeface="Times New Roman" panose="02020603050405020304" pitchFamily="18" charset="0"/>
              </a:rPr>
              <a:t>. </a:t>
            </a:r>
          </a:p>
          <a:p>
            <a:pPr algn="just"/>
            <a:r>
              <a:rPr lang="tr-TR" b="1" i="1" dirty="0" smtClean="0">
                <a:latin typeface="Times New Roman" panose="02020603050405020304" pitchFamily="18" charset="0"/>
                <a:cs typeface="Times New Roman" panose="02020603050405020304" pitchFamily="18" charset="0"/>
              </a:rPr>
              <a:t>MK m. 708 / I hükmü uyarınca</a:t>
            </a:r>
            <a:r>
              <a:rPr lang="tr-TR"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yeni oluşan Arazinin Mülkiyeti</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evlet tarafından </a:t>
            </a:r>
            <a:r>
              <a:rPr lang="tr-TR" dirty="0" smtClean="0">
                <a:latin typeface="Times New Roman" panose="02020603050405020304" pitchFamily="18" charset="0"/>
                <a:cs typeface="Times New Roman" panose="02020603050405020304" pitchFamily="18" charset="0"/>
              </a:rPr>
              <a:t>yine </a:t>
            </a:r>
            <a:r>
              <a:rPr lang="tr-TR" b="1" i="1" dirty="0" smtClean="0">
                <a:latin typeface="Times New Roman" panose="02020603050405020304" pitchFamily="18" charset="0"/>
                <a:cs typeface="Times New Roman" panose="02020603050405020304" pitchFamily="18" charset="0"/>
              </a:rPr>
              <a:t>Tescilden önce </a:t>
            </a:r>
            <a:r>
              <a:rPr lang="tr-TR" b="1" dirty="0" smtClean="0">
                <a:latin typeface="Times New Roman" panose="02020603050405020304" pitchFamily="18" charset="0"/>
                <a:cs typeface="Times New Roman" panose="02020603050405020304" pitchFamily="18" charset="0"/>
              </a:rPr>
              <a:t>kazanılır. </a:t>
            </a:r>
          </a:p>
          <a:p>
            <a:pPr algn="just"/>
            <a:r>
              <a:rPr lang="tr-TR" dirty="0" smtClean="0">
                <a:latin typeface="Times New Roman" panose="02020603050405020304" pitchFamily="18" charset="0"/>
                <a:cs typeface="Times New Roman" panose="02020603050405020304" pitchFamily="18" charset="0"/>
              </a:rPr>
              <a:t>Ayrıca, </a:t>
            </a:r>
            <a:r>
              <a:rPr lang="tr-TR" b="1" u="sng" dirty="0" smtClean="0">
                <a:latin typeface="Times New Roman" panose="02020603050405020304" pitchFamily="18" charset="0"/>
                <a:cs typeface="Times New Roman" panose="02020603050405020304" pitchFamily="18" charset="0"/>
              </a:rPr>
              <a:t>Olağanüstü Zamanaşımında</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da (</a:t>
            </a:r>
            <a:r>
              <a:rPr lang="tr-TR" i="1" dirty="0" smtClean="0">
                <a:latin typeface="Times New Roman" panose="02020603050405020304" pitchFamily="18" charset="0"/>
                <a:cs typeface="Times New Roman" panose="02020603050405020304" pitchFamily="18" charset="0"/>
              </a:rPr>
              <a:t>MK m. 713), </a:t>
            </a:r>
            <a:r>
              <a:rPr lang="tr-TR" b="1" dirty="0" smtClean="0">
                <a:latin typeface="Times New Roman" panose="02020603050405020304" pitchFamily="18" charset="0"/>
                <a:cs typeface="Times New Roman" panose="02020603050405020304" pitchFamily="18" charset="0"/>
              </a:rPr>
              <a:t>Mülkiyet,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escilden önce </a:t>
            </a:r>
            <a:r>
              <a:rPr lang="tr-TR" b="1" dirty="0" smtClean="0">
                <a:latin typeface="Times New Roman" panose="02020603050405020304" pitchFamily="18" charset="0"/>
                <a:cs typeface="Times New Roman" panose="02020603050405020304" pitchFamily="18" charset="0"/>
              </a:rPr>
              <a:t>kazanılmaktadır. </a:t>
            </a:r>
          </a:p>
          <a:p>
            <a:pPr algn="just"/>
            <a:r>
              <a:rPr lang="tr-TR" b="1" dirty="0" smtClean="0">
                <a:latin typeface="Times New Roman" panose="02020603050405020304" pitchFamily="18" charset="0"/>
                <a:cs typeface="Times New Roman" panose="02020603050405020304" pitchFamily="18" charset="0"/>
              </a:rPr>
              <a:t>Bir Taşınmazın Mülkiyetinde, </a:t>
            </a:r>
            <a:r>
              <a:rPr lang="tr-TR" b="1" u="sng" dirty="0" smtClean="0">
                <a:latin typeface="Times New Roman" panose="02020603050405020304" pitchFamily="18" charset="0"/>
                <a:cs typeface="Times New Roman" panose="02020603050405020304" pitchFamily="18" charset="0"/>
              </a:rPr>
              <a:t>Eşler arasındaki Mal Rejimi dolayısıyla meydana gelen değişiklikler, </a:t>
            </a:r>
            <a:r>
              <a:rPr lang="tr-TR" b="1" dirty="0" smtClean="0">
                <a:latin typeface="Times New Roman" panose="02020603050405020304" pitchFamily="18" charset="0"/>
                <a:cs typeface="Times New Roman" panose="02020603050405020304" pitchFamily="18" charset="0"/>
              </a:rPr>
              <a:t>Eşlerden birinin istemiyle Tapu Kütüğüne doğrudan tescil edilir </a:t>
            </a:r>
            <a:r>
              <a:rPr lang="tr-TR" b="1" i="1"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716 / III). </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3501257"/>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u="sng" dirty="0">
                <a:latin typeface="Times New Roman" panose="02020603050405020304" pitchFamily="18" charset="0"/>
                <a:cs typeface="Times New Roman" panose="02020603050405020304" pitchFamily="18" charset="0"/>
              </a:rPr>
              <a:t>İkinci </a:t>
            </a:r>
            <a:r>
              <a:rPr lang="tr-TR" sz="3200" b="1" u="sng" dirty="0" smtClean="0">
                <a:latin typeface="Times New Roman" panose="02020603050405020304" pitchFamily="18" charset="0"/>
                <a:cs typeface="Times New Roman" panose="02020603050405020304" pitchFamily="18" charset="0"/>
              </a:rPr>
              <a:t>Görüşe </a:t>
            </a:r>
            <a:r>
              <a:rPr lang="tr-TR" sz="3200" b="1" u="sng" dirty="0">
                <a:latin typeface="Times New Roman" panose="02020603050405020304" pitchFamily="18" charset="0"/>
                <a:cs typeface="Times New Roman" panose="02020603050405020304" pitchFamily="18" charset="0"/>
              </a:rPr>
              <a:t>göre</a:t>
            </a:r>
            <a:r>
              <a:rPr lang="tr-TR" sz="3200" b="1" i="1" dirty="0">
                <a:latin typeface="Times New Roman" panose="02020603050405020304" pitchFamily="18" charset="0"/>
                <a:cs typeface="Times New Roman" panose="02020603050405020304" pitchFamily="18" charset="0"/>
              </a:rPr>
              <a:t>,</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bu durumda </a:t>
            </a:r>
            <a:r>
              <a:rPr lang="tr-TR" sz="3200" b="1" dirty="0">
                <a:latin typeface="Times New Roman" panose="02020603050405020304" pitchFamily="18" charset="0"/>
                <a:cs typeface="Times New Roman" panose="02020603050405020304" pitchFamily="18" charset="0"/>
              </a:rPr>
              <a:t>İkinci Kayıt Sahibinin Taşınmaza </a:t>
            </a:r>
            <a:r>
              <a:rPr lang="tr-TR" sz="3200" b="1" dirty="0" smtClean="0">
                <a:latin typeface="Times New Roman" panose="02020603050405020304" pitchFamily="18" charset="0"/>
                <a:cs typeface="Times New Roman" panose="02020603050405020304" pitchFamily="18" charset="0"/>
              </a:rPr>
              <a:t>Zilyet </a:t>
            </a:r>
            <a:r>
              <a:rPr lang="tr-TR" sz="3200" b="1" dirty="0">
                <a:latin typeface="Times New Roman" panose="02020603050405020304" pitchFamily="18" charset="0"/>
                <a:cs typeface="Times New Roman" panose="02020603050405020304" pitchFamily="18" charset="0"/>
              </a:rPr>
              <a:t>olup olmadığına da bakılmalı, </a:t>
            </a:r>
            <a:r>
              <a:rPr lang="tr-TR" sz="3200" b="1" i="1" dirty="0" smtClean="0">
                <a:latin typeface="Times New Roman" panose="02020603050405020304" pitchFamily="18" charset="0"/>
                <a:cs typeface="Times New Roman" panose="02020603050405020304" pitchFamily="18" charset="0"/>
              </a:rPr>
              <a:t>sadece Zilyet </a:t>
            </a:r>
            <a:r>
              <a:rPr lang="tr-TR" sz="3200" b="1" i="1" dirty="0">
                <a:latin typeface="Times New Roman" panose="02020603050405020304" pitchFamily="18" charset="0"/>
                <a:cs typeface="Times New Roman" panose="02020603050405020304" pitchFamily="18" charset="0"/>
              </a:rPr>
              <a:t>olması </a:t>
            </a:r>
            <a:r>
              <a:rPr lang="tr-TR" sz="3200" b="1" i="1" dirty="0" smtClean="0">
                <a:latin typeface="Times New Roman" panose="02020603050405020304" pitchFamily="18" charset="0"/>
                <a:cs typeface="Times New Roman" panose="02020603050405020304" pitchFamily="18" charset="0"/>
              </a:rPr>
              <a:t>şartı </a:t>
            </a:r>
            <a:r>
              <a:rPr lang="tr-TR" sz="3200" dirty="0" smtClean="0">
                <a:latin typeface="Times New Roman" panose="02020603050405020304" pitchFamily="18" charset="0"/>
                <a:cs typeface="Times New Roman" panose="02020603050405020304" pitchFamily="18" charset="0"/>
              </a:rPr>
              <a:t>ile </a:t>
            </a:r>
            <a:r>
              <a:rPr lang="tr-TR" sz="3200" b="1" i="1" dirty="0">
                <a:latin typeface="Times New Roman" panose="02020603050405020304" pitchFamily="18" charset="0"/>
                <a:cs typeface="Times New Roman" panose="02020603050405020304" pitchFamily="18" charset="0"/>
              </a:rPr>
              <a:t>ondan Ayni Hak kazanan Üçüncü Kişilerin </a:t>
            </a:r>
            <a:r>
              <a:rPr lang="tr-TR" sz="3200" b="1" i="1" dirty="0" err="1" smtClean="0">
                <a:latin typeface="Times New Roman" panose="02020603050405020304" pitchFamily="18" charset="0"/>
                <a:cs typeface="Times New Roman" panose="02020603050405020304" pitchFamily="18" charset="0"/>
              </a:rPr>
              <a:t>İyiniyeti</a:t>
            </a:r>
            <a:r>
              <a:rPr lang="tr-TR" sz="3200"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korunmalıdır</a:t>
            </a:r>
            <a:r>
              <a:rPr lang="tr-TR" sz="3200"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b="1" i="1" dirty="0" err="1">
                <a:latin typeface="Times New Roman" panose="02020603050405020304" pitchFamily="18" charset="0"/>
                <a:cs typeface="Times New Roman" panose="02020603050405020304" pitchFamily="18" charset="0"/>
              </a:rPr>
              <a:t>Postacıoğlu</a:t>
            </a:r>
            <a:r>
              <a:rPr lang="tr-TR" b="1" i="1"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 İHFM 1952, S. 3- 4, s. 1210 vd.) </a:t>
            </a:r>
          </a:p>
          <a:p>
            <a:pPr algn="just"/>
            <a:r>
              <a:rPr lang="tr-TR" sz="3200" b="1" u="sng" dirty="0">
                <a:latin typeface="Times New Roman" panose="02020603050405020304" pitchFamily="18" charset="0"/>
                <a:cs typeface="Times New Roman" panose="02020603050405020304" pitchFamily="18" charset="0"/>
              </a:rPr>
              <a:t>Üçüncü </a:t>
            </a:r>
            <a:r>
              <a:rPr lang="tr-TR" sz="3200" b="1" u="sng" dirty="0" smtClean="0">
                <a:latin typeface="Times New Roman" panose="02020603050405020304" pitchFamily="18" charset="0"/>
                <a:cs typeface="Times New Roman" panose="02020603050405020304" pitchFamily="18" charset="0"/>
              </a:rPr>
              <a:t>Görüşe </a:t>
            </a:r>
            <a:r>
              <a:rPr lang="tr-TR" sz="3200" b="1" u="sng" dirty="0">
                <a:latin typeface="Times New Roman" panose="02020603050405020304" pitchFamily="18" charset="0"/>
                <a:cs typeface="Times New Roman" panose="02020603050405020304" pitchFamily="18" charset="0"/>
              </a:rPr>
              <a:t>göre, </a:t>
            </a:r>
            <a:r>
              <a:rPr lang="tr-TR" sz="3200" b="1" i="1" dirty="0">
                <a:latin typeface="Times New Roman" panose="02020603050405020304" pitchFamily="18" charset="0"/>
                <a:cs typeface="Times New Roman" panose="02020603050405020304" pitchFamily="18" charset="0"/>
              </a:rPr>
              <a:t>Çift Tapu </a:t>
            </a:r>
            <a:r>
              <a:rPr lang="tr-TR" sz="3200" b="1" i="1" dirty="0" smtClean="0">
                <a:latin typeface="Times New Roman" panose="02020603050405020304" pitchFamily="18" charset="0"/>
                <a:cs typeface="Times New Roman" panose="02020603050405020304" pitchFamily="18" charset="0"/>
              </a:rPr>
              <a:t>durumunda</a:t>
            </a:r>
            <a:r>
              <a:rPr lang="tr-TR" sz="3200"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Zilyetlikte </a:t>
            </a:r>
            <a:r>
              <a:rPr lang="tr-TR" sz="3200" b="1" dirty="0" err="1">
                <a:latin typeface="Times New Roman" panose="02020603050405020304" pitchFamily="18" charset="0"/>
                <a:cs typeface="Times New Roman" panose="02020603050405020304" pitchFamily="18" charset="0"/>
              </a:rPr>
              <a:t>İyiniyeti</a:t>
            </a:r>
            <a:r>
              <a:rPr lang="tr-TR" sz="3200" b="1" dirty="0">
                <a:latin typeface="Times New Roman" panose="02020603050405020304" pitchFamily="18" charset="0"/>
                <a:cs typeface="Times New Roman" panose="02020603050405020304" pitchFamily="18" charset="0"/>
              </a:rPr>
              <a:t> Koruyan Hükümlerin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a:t>
            </a:r>
            <a:r>
              <a:rPr lang="tr-TR" sz="3200" i="1" dirty="0" smtClean="0">
                <a:latin typeface="Times New Roman" panose="02020603050405020304" pitchFamily="18" charset="0"/>
                <a:cs typeface="Times New Roman" panose="02020603050405020304" pitchFamily="18" charset="0"/>
              </a:rPr>
              <a:t>m. 988- </a:t>
            </a:r>
            <a:r>
              <a:rPr lang="tr-TR" sz="3200" i="1" dirty="0">
                <a:latin typeface="Times New Roman" panose="02020603050405020304" pitchFamily="18" charset="0"/>
                <a:cs typeface="Times New Roman" panose="02020603050405020304" pitchFamily="18" charset="0"/>
              </a:rPr>
              <a:t>989</a:t>
            </a:r>
            <a:r>
              <a:rPr lang="tr-TR" sz="3200" dirty="0">
                <a:latin typeface="Times New Roman" panose="02020603050405020304" pitchFamily="18" charset="0"/>
                <a:cs typeface="Times New Roman" panose="02020603050405020304" pitchFamily="18" charset="0"/>
              </a:rPr>
              <a:t>) burada da </a:t>
            </a:r>
            <a:r>
              <a:rPr lang="tr-TR" sz="3200" b="1" i="1" dirty="0">
                <a:latin typeface="Times New Roman" panose="02020603050405020304" pitchFamily="18" charset="0"/>
                <a:cs typeface="Times New Roman" panose="02020603050405020304" pitchFamily="18" charset="0"/>
              </a:rPr>
              <a:t>kıyasen uygulanması </a:t>
            </a:r>
            <a:r>
              <a:rPr lang="tr-TR" sz="3200" b="1" dirty="0" smtClean="0">
                <a:latin typeface="Times New Roman" panose="02020603050405020304" pitchFamily="18" charset="0"/>
                <a:cs typeface="Times New Roman" panose="02020603050405020304" pitchFamily="18" charset="0"/>
              </a:rPr>
              <a:t>gerektiği </a:t>
            </a:r>
            <a:r>
              <a:rPr lang="tr-TR" sz="3200" dirty="0">
                <a:latin typeface="Times New Roman" panose="02020603050405020304" pitchFamily="18" charset="0"/>
                <a:cs typeface="Times New Roman" panose="02020603050405020304" pitchFamily="18" charset="0"/>
              </a:rPr>
              <a:t>savunulur. </a:t>
            </a:r>
            <a:r>
              <a:rPr lang="tr-TR" sz="3200" i="1" dirty="0">
                <a:latin typeface="Times New Roman" panose="02020603050405020304" pitchFamily="18" charset="0"/>
                <a:cs typeface="Times New Roman" panose="02020603050405020304" pitchFamily="18" charset="0"/>
              </a:rPr>
              <a:t>(</a:t>
            </a:r>
            <a:r>
              <a:rPr lang="tr-TR" b="1" i="1" dirty="0" err="1">
                <a:latin typeface="Times New Roman" panose="02020603050405020304" pitchFamily="18" charset="0"/>
                <a:cs typeface="Times New Roman" panose="02020603050405020304" pitchFamily="18" charset="0"/>
              </a:rPr>
              <a:t>Tekinay</a:t>
            </a:r>
            <a:r>
              <a:rPr lang="tr-TR" b="1" i="1"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Eşya H., 5. B., s. 577, </a:t>
            </a:r>
            <a:r>
              <a:rPr lang="tr-TR" b="1" i="1" dirty="0" err="1">
                <a:latin typeface="Times New Roman" panose="02020603050405020304" pitchFamily="18" charset="0"/>
                <a:cs typeface="Times New Roman" panose="02020603050405020304" pitchFamily="18" charset="0"/>
              </a:rPr>
              <a:t>Tekinay</a:t>
            </a:r>
            <a:r>
              <a:rPr lang="tr-TR" b="1" i="1" dirty="0">
                <a:latin typeface="Times New Roman" panose="02020603050405020304" pitchFamily="18" charset="0"/>
                <a:cs typeface="Times New Roman" panose="02020603050405020304" pitchFamily="18" charset="0"/>
              </a:rPr>
              <a:t> / Akman / </a:t>
            </a:r>
            <a:r>
              <a:rPr lang="tr-TR" b="1" i="1" dirty="0" err="1">
                <a:latin typeface="Times New Roman" panose="02020603050405020304" pitchFamily="18" charset="0"/>
                <a:cs typeface="Times New Roman" panose="02020603050405020304" pitchFamily="18" charset="0"/>
              </a:rPr>
              <a:t>Burcuoğlu</a:t>
            </a:r>
            <a:r>
              <a:rPr lang="tr-TR" b="1" i="1" dirty="0">
                <a:latin typeface="Times New Roman" panose="02020603050405020304" pitchFamily="18" charset="0"/>
                <a:cs typeface="Times New Roman" panose="02020603050405020304" pitchFamily="18" charset="0"/>
              </a:rPr>
              <a:t> / </a:t>
            </a:r>
            <a:r>
              <a:rPr lang="tr-TR" b="1" i="1" dirty="0" err="1">
                <a:latin typeface="Times New Roman" panose="02020603050405020304" pitchFamily="18" charset="0"/>
                <a:cs typeface="Times New Roman" panose="02020603050405020304" pitchFamily="18" charset="0"/>
              </a:rPr>
              <a:t>Altop</a:t>
            </a:r>
            <a:r>
              <a:rPr lang="tr-TR" b="1" i="1"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s. 377)</a:t>
            </a:r>
          </a:p>
          <a:p>
            <a:pPr marL="0" indent="0">
              <a:buNone/>
            </a:pPr>
            <a:endParaRPr lang="tr-TR" dirty="0"/>
          </a:p>
        </p:txBody>
      </p:sp>
    </p:spTree>
    <p:extLst>
      <p:ext uri="{BB962C8B-B14F-4D97-AF65-F5344CB8AC3E}">
        <p14:creationId xmlns:p14="http://schemas.microsoft.com/office/powerpoint/2010/main" val="2543830153"/>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
            <a:ext cx="10515600" cy="1690688"/>
          </a:xfrm>
        </p:spPr>
        <p:txBody>
          <a:bodyPr>
            <a:normAutofit/>
          </a:bodyPr>
          <a:lstStyle/>
          <a:p>
            <a:endParaRPr lang="tr-TR" dirty="0"/>
          </a:p>
        </p:txBody>
      </p:sp>
      <p:sp>
        <p:nvSpPr>
          <p:cNvPr id="3" name="İçerik Yer Tutucusu 2"/>
          <p:cNvSpPr>
            <a:spLocks noGrp="1"/>
          </p:cNvSpPr>
          <p:nvPr>
            <p:ph idx="1"/>
          </p:nvPr>
        </p:nvSpPr>
        <p:spPr/>
        <p:txBody>
          <a:bodyPr>
            <a:normAutofit/>
          </a:bodyPr>
          <a:lstStyle/>
          <a:p>
            <a:pPr algn="just"/>
            <a:r>
              <a:rPr lang="tr-TR" sz="3200" b="1" i="1" u="sng" dirty="0" smtClean="0">
                <a:latin typeface="Times New Roman" panose="02020603050405020304" pitchFamily="18" charset="0"/>
                <a:cs typeface="Times New Roman" panose="02020603050405020304" pitchFamily="18" charset="0"/>
              </a:rPr>
              <a:t>Ünal / </a:t>
            </a:r>
            <a:r>
              <a:rPr lang="tr-TR" sz="3200" b="1" i="1" u="sng" dirty="0" err="1" smtClean="0">
                <a:latin typeface="Times New Roman" panose="02020603050405020304" pitchFamily="18" charset="0"/>
                <a:cs typeface="Times New Roman" panose="02020603050405020304" pitchFamily="18" charset="0"/>
              </a:rPr>
              <a:t>Başpınar’ın</a:t>
            </a:r>
            <a:r>
              <a:rPr lang="tr-TR" sz="3200" b="1" i="1" u="sng" dirty="0" smtClean="0">
                <a:latin typeface="Times New Roman" panose="02020603050405020304" pitchFamily="18" charset="0"/>
                <a:cs typeface="Times New Roman" panose="02020603050405020304" pitchFamily="18" charset="0"/>
              </a:rPr>
              <a:t> </a:t>
            </a:r>
            <a:r>
              <a:rPr lang="tr-TR" sz="3200" u="sng" dirty="0" smtClean="0">
                <a:latin typeface="Times New Roman" panose="02020603050405020304" pitchFamily="18" charset="0"/>
                <a:cs typeface="Times New Roman" panose="02020603050405020304" pitchFamily="18" charset="0"/>
              </a:rPr>
              <a:t>da </a:t>
            </a:r>
            <a:r>
              <a:rPr lang="tr-TR" sz="3200" b="1" u="sng" dirty="0" smtClean="0">
                <a:latin typeface="Times New Roman" panose="02020603050405020304" pitchFamily="18" charset="0"/>
                <a:cs typeface="Times New Roman" panose="02020603050405020304" pitchFamily="18" charset="0"/>
              </a:rPr>
              <a:t>katıldığı bir fikre göre</a:t>
            </a:r>
            <a:r>
              <a:rPr lang="tr-TR" sz="3200" b="1" i="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Çift Tapu halinde,</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Kütük artık Aleniyet </a:t>
            </a:r>
            <a:r>
              <a:rPr lang="tr-TR" sz="3200" dirty="0" smtClean="0">
                <a:latin typeface="Times New Roman" panose="02020603050405020304" pitchFamily="18" charset="0"/>
                <a:cs typeface="Times New Roman" panose="02020603050405020304" pitchFamily="18" charset="0"/>
              </a:rPr>
              <a:t>ve </a:t>
            </a:r>
            <a:r>
              <a:rPr lang="tr-TR" sz="3200" b="1" i="1" dirty="0" smtClean="0">
                <a:latin typeface="Times New Roman" panose="02020603050405020304" pitchFamily="18" charset="0"/>
                <a:cs typeface="Times New Roman" panose="02020603050405020304" pitchFamily="18" charset="0"/>
              </a:rPr>
              <a:t>İtimat Fonksiyonunu </a:t>
            </a:r>
            <a:r>
              <a:rPr lang="tr-TR" sz="3200" b="1" dirty="0" smtClean="0">
                <a:latin typeface="Times New Roman" panose="02020603050405020304" pitchFamily="18" charset="0"/>
                <a:cs typeface="Times New Roman" panose="02020603050405020304" pitchFamily="18" charset="0"/>
              </a:rPr>
              <a:t>ifa edemez hale gelmiştir.</a:t>
            </a:r>
          </a:p>
          <a:p>
            <a:pPr algn="just"/>
            <a:r>
              <a:rPr lang="tr-TR" sz="3200" dirty="0" smtClean="0">
                <a:latin typeface="Times New Roman" panose="02020603050405020304" pitchFamily="18" charset="0"/>
                <a:cs typeface="Times New Roman" panose="02020603050405020304" pitchFamily="18" charset="0"/>
              </a:rPr>
              <a:t> Ortada bu Fonksiyonu ifa eden bir Kütük olmayınca, </a:t>
            </a:r>
            <a:r>
              <a:rPr lang="tr-TR" sz="3200" dirty="0" err="1">
                <a:latin typeface="Times New Roman" panose="02020603050405020304" pitchFamily="18" charset="0"/>
                <a:cs typeface="Times New Roman" panose="02020603050405020304" pitchFamily="18" charset="0"/>
              </a:rPr>
              <a:t>İ</a:t>
            </a:r>
            <a:r>
              <a:rPr lang="tr-TR" sz="3200" dirty="0" err="1" smtClean="0">
                <a:latin typeface="Times New Roman" panose="02020603050405020304" pitchFamily="18" charset="0"/>
                <a:cs typeface="Times New Roman" panose="02020603050405020304" pitchFamily="18" charset="0"/>
              </a:rPr>
              <a:t>yiniyetle</a:t>
            </a:r>
            <a:r>
              <a:rPr lang="tr-TR" sz="3200" dirty="0" smtClean="0">
                <a:latin typeface="Times New Roman" panose="02020603050405020304" pitchFamily="18" charset="0"/>
                <a:cs typeface="Times New Roman" panose="02020603050405020304" pitchFamily="18" charset="0"/>
              </a:rPr>
              <a:t> ona dayanan Üçüncü </a:t>
            </a:r>
            <a:r>
              <a:rPr lang="tr-TR" sz="3200" dirty="0">
                <a:latin typeface="Times New Roman" panose="02020603050405020304" pitchFamily="18" charset="0"/>
                <a:cs typeface="Times New Roman" panose="02020603050405020304" pitchFamily="18" charset="0"/>
              </a:rPr>
              <a:t>K</a:t>
            </a:r>
            <a:r>
              <a:rPr lang="tr-TR" sz="3200" dirty="0" smtClean="0">
                <a:latin typeface="Times New Roman" panose="02020603050405020304" pitchFamily="18" charset="0"/>
                <a:cs typeface="Times New Roman" panose="02020603050405020304" pitchFamily="18" charset="0"/>
              </a:rPr>
              <a:t>işinin </a:t>
            </a:r>
            <a:r>
              <a:rPr lang="tr-TR" sz="3200" dirty="0">
                <a:latin typeface="Times New Roman" panose="02020603050405020304" pitchFamily="18" charset="0"/>
                <a:cs typeface="Times New Roman" panose="02020603050405020304" pitchFamily="18" charset="0"/>
              </a:rPr>
              <a:t>K</a:t>
            </a:r>
            <a:r>
              <a:rPr lang="tr-TR" sz="3200" dirty="0" smtClean="0">
                <a:latin typeface="Times New Roman" panose="02020603050405020304" pitchFamily="18" charset="0"/>
                <a:cs typeface="Times New Roman" panose="02020603050405020304" pitchFamily="18" charset="0"/>
              </a:rPr>
              <a:t>orunması da söz konusu olamaz. </a:t>
            </a:r>
          </a:p>
          <a:p>
            <a:pPr algn="just"/>
            <a:r>
              <a:rPr lang="tr-TR" sz="3200" dirty="0" smtClean="0">
                <a:latin typeface="Times New Roman" panose="02020603050405020304" pitchFamily="18" charset="0"/>
                <a:cs typeface="Times New Roman" panose="02020603050405020304" pitchFamily="18" charset="0"/>
              </a:rPr>
              <a:t>Bu takdirde, </a:t>
            </a:r>
            <a:r>
              <a:rPr lang="tr-TR" sz="3200" b="1" dirty="0" smtClean="0">
                <a:latin typeface="Times New Roman" panose="02020603050405020304" pitchFamily="18" charset="0"/>
                <a:cs typeface="Times New Roman" panose="02020603050405020304" pitchFamily="18" charset="0"/>
              </a:rPr>
              <a:t>Ayni Hak, </a:t>
            </a:r>
            <a:r>
              <a:rPr lang="tr-TR" sz="3200" b="1" i="1" dirty="0" smtClean="0">
                <a:latin typeface="Times New Roman" panose="02020603050405020304" pitchFamily="18" charset="0"/>
                <a:cs typeface="Times New Roman" panose="02020603050405020304" pitchFamily="18" charset="0"/>
              </a:rPr>
              <a:t>sadece Gerçek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ahibinden </a:t>
            </a:r>
            <a:r>
              <a:rPr lang="tr-TR" sz="3200" b="1" dirty="0" smtClean="0">
                <a:latin typeface="Times New Roman" panose="02020603050405020304" pitchFamily="18" charset="0"/>
                <a:cs typeface="Times New Roman" panose="02020603050405020304" pitchFamily="18" charset="0"/>
              </a:rPr>
              <a:t>iktisap edilebilir </a:t>
            </a:r>
            <a:r>
              <a:rPr lang="tr-TR" sz="3200"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Ünal / </a:t>
            </a:r>
            <a:r>
              <a:rPr lang="tr-TR" b="1" i="1" dirty="0" err="1" smtClean="0">
                <a:latin typeface="Times New Roman" panose="02020603050405020304" pitchFamily="18" charset="0"/>
                <a:cs typeface="Times New Roman" panose="02020603050405020304" pitchFamily="18" charset="0"/>
              </a:rPr>
              <a:t>Başpınar</a:t>
            </a:r>
            <a:r>
              <a:rPr lang="tr-TR" i="1" dirty="0" smtClean="0">
                <a:latin typeface="Times New Roman" panose="02020603050405020304" pitchFamily="18" charset="0"/>
                <a:cs typeface="Times New Roman" panose="02020603050405020304" pitchFamily="18" charset="0"/>
              </a:rPr>
              <a:t>, Şekli Eşya H., 9. B., s. 401)</a:t>
            </a:r>
          </a:p>
          <a:p>
            <a:pPr marL="0" indent="0" algn="just">
              <a:buNone/>
            </a:pPr>
            <a:endParaRPr lang="tr-TR" sz="3200" dirty="0" smtClean="0">
              <a:latin typeface="Times New Roman" panose="02020603050405020304" pitchFamily="18" charset="0"/>
              <a:cs typeface="Times New Roman" panose="02020603050405020304" pitchFamily="18" charset="0"/>
            </a:endParaRPr>
          </a:p>
          <a:p>
            <a:pPr marL="0" indent="0">
              <a:buNone/>
            </a:pPr>
            <a:endParaRPr lang="tr-TR" sz="2400" dirty="0"/>
          </a:p>
        </p:txBody>
      </p:sp>
    </p:spTree>
    <p:extLst>
      <p:ext uri="{BB962C8B-B14F-4D97-AF65-F5344CB8AC3E}">
        <p14:creationId xmlns:p14="http://schemas.microsoft.com/office/powerpoint/2010/main" val="218352923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Çift Tapu Konusunda </a:t>
            </a:r>
            <a:r>
              <a:rPr lang="tr-TR" b="1" i="1" dirty="0" smtClean="0">
                <a:latin typeface="+mn-lt"/>
              </a:rPr>
              <a:t>Bizim de Katıldığımız Hâkim Görüş </a:t>
            </a:r>
            <a:endParaRPr lang="tr-TR" b="1" i="1" dirty="0">
              <a:latin typeface="+mn-lt"/>
            </a:endParaRPr>
          </a:p>
        </p:txBody>
      </p:sp>
      <p:sp>
        <p:nvSpPr>
          <p:cNvPr id="3" name="İçerik Yer Tutucusu 2"/>
          <p:cNvSpPr>
            <a:spLocks noGrp="1"/>
          </p:cNvSpPr>
          <p:nvPr>
            <p:ph idx="1"/>
          </p:nvPr>
        </p:nvSpPr>
        <p:spPr/>
        <p:txBody>
          <a:bodyPr>
            <a:normAutofit fontScale="92500"/>
          </a:bodyPr>
          <a:lstStyle/>
          <a:p>
            <a:pPr marL="0" indent="0" algn="just">
              <a:buNone/>
            </a:pPr>
            <a:r>
              <a:rPr lang="tr-TR" b="1" i="1" dirty="0">
                <a:latin typeface="Times New Roman" panose="02020603050405020304" pitchFamily="18" charset="0"/>
                <a:cs typeface="Times New Roman" panose="02020603050405020304" pitchFamily="18" charset="0"/>
              </a:rPr>
              <a:t>Bizim de katıldığımız hâkim görüş</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Çift </a:t>
            </a:r>
            <a:r>
              <a:rPr lang="tr-TR" b="1" dirty="0" smtClean="0">
                <a:latin typeface="Times New Roman" panose="02020603050405020304" pitchFamily="18" charset="0"/>
                <a:cs typeface="Times New Roman" panose="02020603050405020304" pitchFamily="18" charset="0"/>
              </a:rPr>
              <a:t>Tapuda, </a:t>
            </a:r>
            <a:r>
              <a:rPr lang="tr-TR" b="1" i="1" dirty="0" smtClean="0">
                <a:latin typeface="Times New Roman" panose="02020603050405020304" pitchFamily="18" charset="0"/>
                <a:cs typeface="Times New Roman" panose="02020603050405020304" pitchFamily="18" charset="0"/>
              </a:rPr>
              <a:t>MK m. 1023 hükmünün </a:t>
            </a:r>
            <a:r>
              <a:rPr lang="tr-TR" b="1" dirty="0">
                <a:latin typeface="Times New Roman" panose="02020603050405020304" pitchFamily="18" charset="0"/>
                <a:cs typeface="Times New Roman" panose="02020603050405020304" pitchFamily="18" charset="0"/>
              </a:rPr>
              <a:t>uygulanamayacağı biçimindedir. </a:t>
            </a:r>
          </a:p>
          <a:p>
            <a:pPr algn="just"/>
            <a:r>
              <a:rPr lang="tr-TR" b="1" dirty="0">
                <a:latin typeface="Times New Roman" panose="02020603050405020304" pitchFamily="18" charset="0"/>
                <a:cs typeface="Times New Roman" panose="02020603050405020304" pitchFamily="18" charset="0"/>
              </a:rPr>
              <a:t>Çift Tapu durumunda birbirine aykırı iki </a:t>
            </a:r>
            <a:r>
              <a:rPr lang="tr-TR" b="1" dirty="0" smtClean="0">
                <a:latin typeface="Times New Roman" panose="02020603050405020304" pitchFamily="18" charset="0"/>
                <a:cs typeface="Times New Roman" panose="02020603050405020304" pitchFamily="18" charset="0"/>
              </a:rPr>
              <a:t>Bilgi Kaynağı </a:t>
            </a:r>
            <a:r>
              <a:rPr lang="tr-TR" b="1" dirty="0">
                <a:latin typeface="Times New Roman" panose="02020603050405020304" pitchFamily="18" charset="0"/>
                <a:cs typeface="Times New Roman" panose="02020603050405020304" pitchFamily="18" charset="0"/>
              </a:rPr>
              <a:t>içeren Tapu </a:t>
            </a:r>
            <a:r>
              <a:rPr lang="tr-TR" b="1" dirty="0" smtClean="0">
                <a:latin typeface="Times New Roman" panose="02020603050405020304" pitchFamily="18" charset="0"/>
                <a:cs typeface="Times New Roman" panose="02020603050405020304" pitchFamily="18" charset="0"/>
              </a:rPr>
              <a:t>Sicili, </a:t>
            </a:r>
            <a:r>
              <a:rPr lang="tr-TR" b="1" dirty="0">
                <a:latin typeface="Times New Roman" panose="02020603050405020304" pitchFamily="18" charset="0"/>
                <a:cs typeface="Times New Roman" panose="02020603050405020304" pitchFamily="18" charset="0"/>
              </a:rPr>
              <a:t>kendisiyle çelişkiye düşmüş olur ve Açıklık hükmünü kaybeder. </a:t>
            </a:r>
          </a:p>
          <a:p>
            <a:pPr algn="just"/>
            <a:r>
              <a:rPr lang="tr-TR" b="1" dirty="0">
                <a:latin typeface="Times New Roman" panose="02020603050405020304" pitchFamily="18" charset="0"/>
                <a:cs typeface="Times New Roman" panose="02020603050405020304" pitchFamily="18" charset="0"/>
              </a:rPr>
              <a:t>Bunun için </a:t>
            </a:r>
            <a:r>
              <a:rPr lang="tr-TR" dirty="0" smtClean="0">
                <a:latin typeface="Times New Roman" panose="02020603050405020304" pitchFamily="18" charset="0"/>
                <a:cs typeface="Times New Roman" panose="02020603050405020304" pitchFamily="18" charset="0"/>
              </a:rPr>
              <a:t>de, </a:t>
            </a:r>
            <a:r>
              <a:rPr lang="tr-TR" b="1" dirty="0">
                <a:latin typeface="Times New Roman" panose="02020603050405020304" pitchFamily="18" charset="0"/>
                <a:cs typeface="Times New Roman" panose="02020603050405020304" pitchFamily="18" charset="0"/>
              </a:rPr>
              <a:t>Açıklık İlkesine bağlı olan </a:t>
            </a:r>
            <a:r>
              <a:rPr lang="tr-TR" b="1" i="1" dirty="0">
                <a:latin typeface="Times New Roman" panose="02020603050405020304" pitchFamily="18" charset="0"/>
                <a:cs typeface="Times New Roman" panose="02020603050405020304" pitchFamily="18" charset="0"/>
              </a:rPr>
              <a:t>Sicile Güven İlkesi </a:t>
            </a:r>
            <a:r>
              <a:rPr lang="tr-TR" b="1" dirty="0">
                <a:latin typeface="Times New Roman" panose="02020603050405020304" pitchFamily="18" charset="0"/>
                <a:cs typeface="Times New Roman" panose="02020603050405020304" pitchFamily="18" charset="0"/>
              </a:rPr>
              <a:t>uygulanmaz; hangi </a:t>
            </a:r>
            <a:r>
              <a:rPr lang="tr-TR" b="1" dirty="0" smtClean="0">
                <a:latin typeface="Times New Roman" panose="02020603050405020304" pitchFamily="18" charset="0"/>
                <a:cs typeface="Times New Roman" panose="02020603050405020304" pitchFamily="18" charset="0"/>
              </a:rPr>
              <a:t>Kayıt </a:t>
            </a:r>
            <a:r>
              <a:rPr lang="tr-TR" b="1" dirty="0">
                <a:latin typeface="Times New Roman" panose="02020603050405020304" pitchFamily="18" charset="0"/>
                <a:cs typeface="Times New Roman" panose="02020603050405020304" pitchFamily="18" charset="0"/>
              </a:rPr>
              <a:t>geçerli ise, </a:t>
            </a:r>
            <a:r>
              <a:rPr lang="tr-TR" b="1" dirty="0" smtClean="0">
                <a:latin typeface="Times New Roman" panose="02020603050405020304" pitchFamily="18" charset="0"/>
                <a:cs typeface="Times New Roman" panose="02020603050405020304" pitchFamily="18" charset="0"/>
              </a:rPr>
              <a:t>Hak </a:t>
            </a:r>
            <a:r>
              <a:rPr lang="tr-TR" b="1" dirty="0">
                <a:latin typeface="Times New Roman" panose="02020603050405020304" pitchFamily="18" charset="0"/>
                <a:cs typeface="Times New Roman" panose="02020603050405020304" pitchFamily="18" charset="0"/>
              </a:rPr>
              <a:t>ancak o kayda dayanılarak kazanılabilir. </a:t>
            </a:r>
            <a:r>
              <a:rPr lang="tr-TR" dirty="0">
                <a:latin typeface="Times New Roman" panose="02020603050405020304" pitchFamily="18" charset="0"/>
                <a:cs typeface="Times New Roman" panose="02020603050405020304" pitchFamily="18" charset="0"/>
              </a:rPr>
              <a:t> </a:t>
            </a:r>
            <a:r>
              <a:rPr lang="tr-TR" sz="1800" i="1" dirty="0">
                <a:latin typeface="Times New Roman" panose="02020603050405020304" pitchFamily="18" charset="0"/>
                <a:cs typeface="Times New Roman" panose="02020603050405020304" pitchFamily="18" charset="0"/>
              </a:rPr>
              <a:t>(</a:t>
            </a:r>
            <a:r>
              <a:rPr lang="tr-TR" sz="2400" b="1" i="1" dirty="0" err="1">
                <a:latin typeface="Times New Roman" panose="02020603050405020304" pitchFamily="18" charset="0"/>
                <a:cs typeface="Times New Roman" panose="02020603050405020304" pitchFamily="18" charset="0"/>
              </a:rPr>
              <a:t>Oğuzman</a:t>
            </a:r>
            <a:r>
              <a:rPr lang="tr-TR" sz="2400" b="1" i="1" dirty="0">
                <a:latin typeface="Times New Roman" panose="02020603050405020304" pitchFamily="18" charset="0"/>
                <a:cs typeface="Times New Roman" panose="02020603050405020304" pitchFamily="18" charset="0"/>
              </a:rPr>
              <a:t> / </a:t>
            </a:r>
            <a:r>
              <a:rPr lang="tr-TR" sz="2400" b="1" i="1" dirty="0" err="1">
                <a:latin typeface="Times New Roman" panose="02020603050405020304" pitchFamily="18" charset="0"/>
                <a:cs typeface="Times New Roman" panose="02020603050405020304" pitchFamily="18" charset="0"/>
              </a:rPr>
              <a:t>Seliçi</a:t>
            </a:r>
            <a:r>
              <a:rPr lang="tr-TR" sz="2400" b="1" i="1" dirty="0">
                <a:latin typeface="Times New Roman" panose="02020603050405020304" pitchFamily="18" charset="0"/>
                <a:cs typeface="Times New Roman" panose="02020603050405020304" pitchFamily="18" charset="0"/>
              </a:rPr>
              <a:t> / Oktay- Özdemir</a:t>
            </a:r>
            <a:r>
              <a:rPr lang="tr-TR" sz="2400" i="1" dirty="0">
                <a:latin typeface="Times New Roman" panose="02020603050405020304" pitchFamily="18" charset="0"/>
                <a:cs typeface="Times New Roman" panose="02020603050405020304" pitchFamily="18" charset="0"/>
              </a:rPr>
              <a:t>, s</a:t>
            </a:r>
            <a:r>
              <a:rPr lang="tr-TR" sz="2400" dirty="0">
                <a:latin typeface="Times New Roman" panose="02020603050405020304" pitchFamily="18" charset="0"/>
                <a:cs typeface="Times New Roman" panose="02020603050405020304" pitchFamily="18" charset="0"/>
              </a:rPr>
              <a:t>. 249- 250, ( aynı yazarlar, aynı eser, 16. Bası,  N. 1029) ; </a:t>
            </a:r>
            <a:r>
              <a:rPr lang="tr-TR" sz="2400" b="1" i="1" dirty="0">
                <a:latin typeface="Times New Roman" panose="02020603050405020304" pitchFamily="18" charset="0"/>
                <a:cs typeface="Times New Roman" panose="02020603050405020304" pitchFamily="18" charset="0"/>
              </a:rPr>
              <a:t>Sirmen,</a:t>
            </a:r>
            <a:r>
              <a:rPr lang="tr-TR" sz="2400" b="1" dirty="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Devletin Sorumluluğu, s.11; </a:t>
            </a:r>
            <a:r>
              <a:rPr lang="tr-TR" sz="2400" i="1" dirty="0" err="1">
                <a:latin typeface="Times New Roman" panose="02020603050405020304" pitchFamily="18" charset="0"/>
                <a:cs typeface="Times New Roman" panose="02020603050405020304" pitchFamily="18" charset="0"/>
              </a:rPr>
              <a:t>Ostertag</a:t>
            </a:r>
            <a:r>
              <a:rPr lang="tr-TR" sz="2400" dirty="0">
                <a:latin typeface="Times New Roman" panose="02020603050405020304" pitchFamily="18" charset="0"/>
                <a:cs typeface="Times New Roman" panose="02020603050405020304" pitchFamily="18" charset="0"/>
              </a:rPr>
              <a:t>, Art. 973, N. 26; </a:t>
            </a:r>
            <a:r>
              <a:rPr lang="tr-TR" sz="2400" i="1" dirty="0" err="1">
                <a:latin typeface="Times New Roman" panose="02020603050405020304" pitchFamily="18" charset="0"/>
                <a:cs typeface="Times New Roman" panose="02020603050405020304" pitchFamily="18" charset="0"/>
              </a:rPr>
              <a:t>Homberger</a:t>
            </a:r>
            <a:r>
              <a:rPr lang="tr-TR" sz="2400" dirty="0">
                <a:latin typeface="Times New Roman" panose="02020603050405020304" pitchFamily="18" charset="0"/>
                <a:cs typeface="Times New Roman" panose="02020603050405020304" pitchFamily="18" charset="0"/>
              </a:rPr>
              <a:t>, Art. 973, N.6)</a:t>
            </a:r>
          </a:p>
          <a:p>
            <a:pPr algn="just"/>
            <a:r>
              <a:rPr lang="tr-TR" b="1" i="1" dirty="0">
                <a:latin typeface="Times New Roman" panose="02020603050405020304" pitchFamily="18" charset="0"/>
                <a:cs typeface="Times New Roman" panose="02020603050405020304" pitchFamily="18" charset="0"/>
              </a:rPr>
              <a:t>Yargıtay’ın görüşü </a:t>
            </a:r>
            <a:r>
              <a:rPr lang="tr-TR" b="1" dirty="0">
                <a:latin typeface="Times New Roman" panose="02020603050405020304" pitchFamily="18" charset="0"/>
                <a:cs typeface="Times New Roman" panose="02020603050405020304" pitchFamily="18" charset="0"/>
              </a:rPr>
              <a:t>de bu yoldadır. (</a:t>
            </a:r>
            <a:r>
              <a:rPr lang="tr-TR" sz="2400" i="1" dirty="0">
                <a:latin typeface="Times New Roman" panose="02020603050405020304" pitchFamily="18" charset="0"/>
                <a:cs typeface="Times New Roman" panose="02020603050405020304" pitchFamily="18" charset="0"/>
              </a:rPr>
              <a:t>YHGK. 22.2. 1969, 7- 274 / 140 – RKD. 1970, II / 1, s. 36; YHGK. 11. 4. 1970, 7- 748 / 191- RKD. 1970 , II / 1, s. 97)</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357366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38223"/>
            <a:ext cx="10515600" cy="1552465"/>
          </a:xfrm>
        </p:spPr>
        <p:txBody>
          <a:bodyPr>
            <a:normAutofit/>
          </a:bodyPr>
          <a:lstStyle/>
          <a:p>
            <a:endParaRPr lang="tr-TR" dirty="0"/>
          </a:p>
        </p:txBody>
      </p:sp>
      <p:sp>
        <p:nvSpPr>
          <p:cNvPr id="3" name="İçerik Yer Tutucusu 2"/>
          <p:cNvSpPr>
            <a:spLocks noGrp="1"/>
          </p:cNvSpPr>
          <p:nvPr>
            <p:ph idx="1"/>
          </p:nvPr>
        </p:nvSpPr>
        <p:spPr/>
        <p:txBody>
          <a:bodyPr>
            <a:normAutofit fontScale="77500" lnSpcReduction="20000"/>
          </a:bodyPr>
          <a:lstStyle/>
          <a:p>
            <a:pPr algn="just"/>
            <a:r>
              <a:rPr lang="tr-TR" sz="3400" b="1" dirty="0" smtClean="0">
                <a:latin typeface="Times New Roman" panose="02020603050405020304" pitchFamily="18" charset="0"/>
                <a:cs typeface="Times New Roman" panose="02020603050405020304" pitchFamily="18" charset="0"/>
              </a:rPr>
              <a:t>Yargıtay’ın çeşitli Kararlarında</a:t>
            </a:r>
            <a:r>
              <a:rPr lang="tr-TR" sz="3400" dirty="0" smtClean="0">
                <a:latin typeface="Times New Roman" panose="02020603050405020304" pitchFamily="18" charset="0"/>
                <a:cs typeface="Times New Roman" panose="02020603050405020304" pitchFamily="18" charset="0"/>
              </a:rPr>
              <a:t>, tarihi Eski </a:t>
            </a:r>
            <a:r>
              <a:rPr lang="tr-TR" sz="3400" dirty="0">
                <a:latin typeface="Times New Roman" panose="02020603050405020304" pitchFamily="18" charset="0"/>
                <a:cs typeface="Times New Roman" panose="02020603050405020304" pitchFamily="18" charset="0"/>
              </a:rPr>
              <a:t>K</a:t>
            </a:r>
            <a:r>
              <a:rPr lang="tr-TR" sz="3400" dirty="0" smtClean="0">
                <a:latin typeface="Times New Roman" panose="02020603050405020304" pitchFamily="18" charset="0"/>
                <a:cs typeface="Times New Roman" panose="02020603050405020304" pitchFamily="18" charset="0"/>
              </a:rPr>
              <a:t>ayda dayanan Tapu </a:t>
            </a:r>
            <a:r>
              <a:rPr lang="tr-TR" sz="3400" dirty="0">
                <a:latin typeface="Times New Roman" panose="02020603050405020304" pitchFamily="18" charset="0"/>
                <a:cs typeface="Times New Roman" panose="02020603050405020304" pitchFamily="18" charset="0"/>
              </a:rPr>
              <a:t>S</a:t>
            </a:r>
            <a:r>
              <a:rPr lang="tr-TR" sz="3400" dirty="0" smtClean="0">
                <a:latin typeface="Times New Roman" panose="02020603050405020304" pitchFamily="18" charset="0"/>
                <a:cs typeface="Times New Roman" panose="02020603050405020304" pitchFamily="18" charset="0"/>
              </a:rPr>
              <a:t>ahibinin üstün tutulacağının ifade edilmesi, Eski </a:t>
            </a:r>
            <a:r>
              <a:rPr lang="tr-TR" sz="3400" dirty="0">
                <a:latin typeface="Times New Roman" panose="02020603050405020304" pitchFamily="18" charset="0"/>
                <a:cs typeface="Times New Roman" panose="02020603050405020304" pitchFamily="18" charset="0"/>
              </a:rPr>
              <a:t>K</a:t>
            </a:r>
            <a:r>
              <a:rPr lang="tr-TR" sz="3400" dirty="0" smtClean="0">
                <a:latin typeface="Times New Roman" panose="02020603050405020304" pitchFamily="18" charset="0"/>
                <a:cs typeface="Times New Roman" panose="02020603050405020304" pitchFamily="18" charset="0"/>
              </a:rPr>
              <a:t>ayda dayanan İyiniyetli </a:t>
            </a:r>
            <a:r>
              <a:rPr lang="tr-TR" sz="3400" dirty="0">
                <a:latin typeface="Times New Roman" panose="02020603050405020304" pitchFamily="18" charset="0"/>
                <a:cs typeface="Times New Roman" panose="02020603050405020304" pitchFamily="18" charset="0"/>
              </a:rPr>
              <a:t>Ü</a:t>
            </a:r>
            <a:r>
              <a:rPr lang="tr-TR" sz="3400" dirty="0" smtClean="0">
                <a:latin typeface="Times New Roman" panose="02020603050405020304" pitchFamily="18" charset="0"/>
                <a:cs typeface="Times New Roman" panose="02020603050405020304" pitchFamily="18" charset="0"/>
              </a:rPr>
              <a:t>çüncü </a:t>
            </a:r>
            <a:r>
              <a:rPr lang="tr-TR" sz="3400" dirty="0">
                <a:latin typeface="Times New Roman" panose="02020603050405020304" pitchFamily="18" charset="0"/>
                <a:cs typeface="Times New Roman" panose="02020603050405020304" pitchFamily="18" charset="0"/>
              </a:rPr>
              <a:t>K</a:t>
            </a:r>
            <a:r>
              <a:rPr lang="tr-TR" sz="3400" dirty="0" smtClean="0">
                <a:latin typeface="Times New Roman" panose="02020603050405020304" pitchFamily="18" charset="0"/>
                <a:cs typeface="Times New Roman" panose="02020603050405020304" pitchFamily="18" charset="0"/>
              </a:rPr>
              <a:t>işinin korunacağını değil, söz konusu Kararların dayandığı olaylarda, </a:t>
            </a:r>
            <a:r>
              <a:rPr lang="tr-TR" sz="3400" dirty="0">
                <a:latin typeface="Times New Roman" panose="02020603050405020304" pitchFamily="18" charset="0"/>
                <a:cs typeface="Times New Roman" panose="02020603050405020304" pitchFamily="18" charset="0"/>
              </a:rPr>
              <a:t>E</a:t>
            </a:r>
            <a:r>
              <a:rPr lang="tr-TR" sz="3400" dirty="0" smtClean="0">
                <a:latin typeface="Times New Roman" panose="02020603050405020304" pitchFamily="18" charset="0"/>
                <a:cs typeface="Times New Roman" panose="02020603050405020304" pitchFamily="18" charset="0"/>
              </a:rPr>
              <a:t>ski </a:t>
            </a:r>
            <a:r>
              <a:rPr lang="tr-TR" sz="3400" dirty="0">
                <a:latin typeface="Times New Roman" panose="02020603050405020304" pitchFamily="18" charset="0"/>
                <a:cs typeface="Times New Roman" panose="02020603050405020304" pitchFamily="18" charset="0"/>
              </a:rPr>
              <a:t>K</a:t>
            </a:r>
            <a:r>
              <a:rPr lang="tr-TR" sz="3400" dirty="0" smtClean="0">
                <a:latin typeface="Times New Roman" panose="02020603050405020304" pitchFamily="18" charset="0"/>
                <a:cs typeface="Times New Roman" panose="02020603050405020304" pitchFamily="18" charset="0"/>
              </a:rPr>
              <a:t>ayıtların geçerli olduğu kanısına varılmış bulunduğunu göstermektedir. </a:t>
            </a:r>
            <a:r>
              <a:rPr lang="tr-TR" sz="3400" b="1" dirty="0" smtClean="0">
                <a:latin typeface="Times New Roman" panose="02020603050405020304" pitchFamily="18" charset="0"/>
                <a:cs typeface="Times New Roman" panose="02020603050405020304" pitchFamily="18" charset="0"/>
              </a:rPr>
              <a:t>(</a:t>
            </a:r>
            <a:r>
              <a:rPr lang="tr-TR" sz="3400" b="1" i="1" dirty="0" smtClean="0">
                <a:latin typeface="Times New Roman" panose="02020603050405020304" pitchFamily="18" charset="0"/>
                <a:cs typeface="Times New Roman" panose="02020603050405020304" pitchFamily="18" charset="0"/>
              </a:rPr>
              <a:t>Sirmen</a:t>
            </a:r>
            <a:r>
              <a:rPr lang="tr-TR" sz="3400" dirty="0">
                <a:latin typeface="Times New Roman" panose="02020603050405020304" pitchFamily="18" charset="0"/>
                <a:cs typeface="Times New Roman" panose="02020603050405020304" pitchFamily="18" charset="0"/>
              </a:rPr>
              <a:t>, </a:t>
            </a:r>
            <a:r>
              <a:rPr lang="tr-TR" sz="3400" i="1" dirty="0">
                <a:latin typeface="Times New Roman" panose="02020603050405020304" pitchFamily="18" charset="0"/>
                <a:cs typeface="Times New Roman" panose="02020603050405020304" pitchFamily="18" charset="0"/>
              </a:rPr>
              <a:t>Eşya H., </a:t>
            </a:r>
            <a:r>
              <a:rPr lang="tr-TR" sz="3400" i="1" dirty="0" smtClean="0">
                <a:latin typeface="Times New Roman" panose="02020603050405020304" pitchFamily="18" charset="0"/>
                <a:cs typeface="Times New Roman" panose="02020603050405020304" pitchFamily="18" charset="0"/>
              </a:rPr>
              <a:t>6. </a:t>
            </a:r>
            <a:r>
              <a:rPr lang="tr-TR" sz="3400" i="1" dirty="0">
                <a:latin typeface="Times New Roman" panose="02020603050405020304" pitchFamily="18" charset="0"/>
                <a:cs typeface="Times New Roman" panose="02020603050405020304" pitchFamily="18" charset="0"/>
              </a:rPr>
              <a:t>B., s. </a:t>
            </a:r>
            <a:r>
              <a:rPr lang="tr-TR" sz="3400" i="1" dirty="0" smtClean="0">
                <a:latin typeface="Times New Roman" panose="02020603050405020304" pitchFamily="18" charset="0"/>
                <a:cs typeface="Times New Roman" panose="02020603050405020304" pitchFamily="18" charset="0"/>
              </a:rPr>
              <a:t>204. </a:t>
            </a:r>
            <a:r>
              <a:rPr lang="tr-TR" sz="3400" i="1" dirty="0">
                <a:latin typeface="Times New Roman" panose="02020603050405020304" pitchFamily="18" charset="0"/>
                <a:cs typeface="Times New Roman" panose="02020603050405020304" pitchFamily="18" charset="0"/>
              </a:rPr>
              <a:t>Ayrıca bkz. aynı sayfada </a:t>
            </a:r>
            <a:r>
              <a:rPr lang="tr-TR" sz="3400" i="1" dirty="0" err="1">
                <a:latin typeface="Times New Roman" panose="02020603050405020304" pitchFamily="18" charset="0"/>
                <a:cs typeface="Times New Roman" panose="02020603050405020304" pitchFamily="18" charset="0"/>
              </a:rPr>
              <a:t>dn</a:t>
            </a:r>
            <a:r>
              <a:rPr lang="tr-TR" sz="3400" i="1" dirty="0">
                <a:latin typeface="Times New Roman" panose="02020603050405020304" pitchFamily="18" charset="0"/>
                <a:cs typeface="Times New Roman" panose="02020603050405020304" pitchFamily="18" charset="0"/>
              </a:rPr>
              <a:t>. </a:t>
            </a:r>
            <a:r>
              <a:rPr lang="tr-TR" sz="3400" i="1" dirty="0" smtClean="0">
                <a:latin typeface="Times New Roman" panose="02020603050405020304" pitchFamily="18" charset="0"/>
                <a:cs typeface="Times New Roman" panose="02020603050405020304" pitchFamily="18" charset="0"/>
              </a:rPr>
              <a:t>430’da </a:t>
            </a:r>
            <a:r>
              <a:rPr lang="tr-TR" sz="3400" i="1" dirty="0">
                <a:latin typeface="Times New Roman" panose="02020603050405020304" pitchFamily="18" charset="0"/>
                <a:cs typeface="Times New Roman" panose="02020603050405020304" pitchFamily="18" charset="0"/>
              </a:rPr>
              <a:t>atıf yapılan Yargıtay kararları</a:t>
            </a:r>
            <a:r>
              <a:rPr lang="tr-TR" sz="3400" dirty="0">
                <a:latin typeface="Times New Roman" panose="02020603050405020304" pitchFamily="18" charset="0"/>
                <a:cs typeface="Times New Roman" panose="02020603050405020304" pitchFamily="18" charset="0"/>
              </a:rPr>
              <a:t>.) </a:t>
            </a:r>
            <a:endParaRPr lang="tr-TR" sz="3400" dirty="0" smtClean="0">
              <a:latin typeface="Times New Roman" panose="02020603050405020304" pitchFamily="18" charset="0"/>
              <a:cs typeface="Times New Roman" panose="02020603050405020304" pitchFamily="18" charset="0"/>
            </a:endParaRPr>
          </a:p>
          <a:p>
            <a:pPr algn="just"/>
            <a:r>
              <a:rPr lang="tr-TR" sz="3400" b="1" i="1" dirty="0" smtClean="0">
                <a:latin typeface="Times New Roman" panose="02020603050405020304" pitchFamily="18" charset="0"/>
                <a:cs typeface="Times New Roman" panose="02020603050405020304" pitchFamily="18" charset="0"/>
              </a:rPr>
              <a:t>Gerçekten eğer Eski </a:t>
            </a:r>
            <a:r>
              <a:rPr lang="tr-TR" sz="3400" b="1" i="1" dirty="0">
                <a:latin typeface="Times New Roman" panose="02020603050405020304" pitchFamily="18" charset="0"/>
                <a:cs typeface="Times New Roman" panose="02020603050405020304" pitchFamily="18" charset="0"/>
              </a:rPr>
              <a:t>K</a:t>
            </a:r>
            <a:r>
              <a:rPr lang="tr-TR" sz="3400" b="1" i="1" dirty="0" smtClean="0">
                <a:latin typeface="Times New Roman" panose="02020603050405020304" pitchFamily="18" charset="0"/>
                <a:cs typeface="Times New Roman" panose="02020603050405020304" pitchFamily="18" charset="0"/>
              </a:rPr>
              <a:t>ayıt yolsuz ise</a:t>
            </a:r>
            <a:r>
              <a:rPr lang="tr-TR" sz="3400" b="1" dirty="0" smtClean="0">
                <a:latin typeface="Times New Roman" panose="02020603050405020304" pitchFamily="18" charset="0"/>
                <a:cs typeface="Times New Roman" panose="02020603050405020304" pitchFamily="18" charset="0"/>
              </a:rPr>
              <a:t>, bu durumda da Yeni </a:t>
            </a:r>
            <a:r>
              <a:rPr lang="tr-TR" sz="3400" dirty="0">
                <a:latin typeface="Times New Roman" panose="02020603050405020304" pitchFamily="18" charset="0"/>
                <a:cs typeface="Times New Roman" panose="02020603050405020304" pitchFamily="18" charset="0"/>
              </a:rPr>
              <a:t>ve</a:t>
            </a:r>
            <a:r>
              <a:rPr lang="tr-TR" sz="3400" b="1" dirty="0">
                <a:latin typeface="Times New Roman" panose="02020603050405020304" pitchFamily="18" charset="0"/>
                <a:cs typeface="Times New Roman" panose="02020603050405020304" pitchFamily="18" charset="0"/>
              </a:rPr>
              <a:t> </a:t>
            </a:r>
            <a:r>
              <a:rPr lang="tr-TR" sz="3400" b="1" dirty="0" smtClean="0">
                <a:latin typeface="Times New Roman" panose="02020603050405020304" pitchFamily="18" charset="0"/>
                <a:cs typeface="Times New Roman" panose="02020603050405020304" pitchFamily="18" charset="0"/>
              </a:rPr>
              <a:t>Geçerli Kayda </a:t>
            </a:r>
            <a:r>
              <a:rPr lang="tr-TR" sz="3400" b="1" dirty="0">
                <a:latin typeface="Times New Roman" panose="02020603050405020304" pitchFamily="18" charset="0"/>
                <a:cs typeface="Times New Roman" panose="02020603050405020304" pitchFamily="18" charset="0"/>
              </a:rPr>
              <a:t>dayanan </a:t>
            </a:r>
            <a:r>
              <a:rPr lang="tr-TR" sz="3400" b="1" dirty="0" smtClean="0">
                <a:latin typeface="Times New Roman" panose="02020603050405020304" pitchFamily="18" charset="0"/>
                <a:cs typeface="Times New Roman" panose="02020603050405020304" pitchFamily="18" charset="0"/>
              </a:rPr>
              <a:t>Hakkın </a:t>
            </a:r>
            <a:r>
              <a:rPr lang="tr-TR" sz="3400" b="1" dirty="0">
                <a:latin typeface="Times New Roman" panose="02020603050405020304" pitchFamily="18" charset="0"/>
                <a:cs typeface="Times New Roman" panose="02020603050405020304" pitchFamily="18" charset="0"/>
              </a:rPr>
              <a:t>kazanılacağı kabul </a:t>
            </a:r>
            <a:r>
              <a:rPr lang="tr-TR" sz="3400" b="1" dirty="0" smtClean="0">
                <a:latin typeface="Times New Roman" panose="02020603050405020304" pitchFamily="18" charset="0"/>
                <a:cs typeface="Times New Roman" panose="02020603050405020304" pitchFamily="18" charset="0"/>
              </a:rPr>
              <a:t>edilmektedir</a:t>
            </a:r>
            <a:r>
              <a:rPr lang="tr-TR" sz="3400" dirty="0" smtClean="0">
                <a:latin typeface="Times New Roman" panose="02020603050405020304" pitchFamily="18" charset="0"/>
                <a:cs typeface="Times New Roman" panose="02020603050405020304" pitchFamily="18" charset="0"/>
              </a:rPr>
              <a:t>. (</a:t>
            </a:r>
            <a:r>
              <a:rPr lang="tr-TR" sz="3400" i="1" dirty="0" smtClean="0">
                <a:latin typeface="Times New Roman" panose="02020603050405020304" pitchFamily="18" charset="0"/>
                <a:cs typeface="Times New Roman" panose="02020603050405020304" pitchFamily="18" charset="0"/>
              </a:rPr>
              <a:t>YHGK .12.6.1963, 7 / 22- 72 – İKİ 1963 / 32, s. 2364 -65)</a:t>
            </a:r>
          </a:p>
          <a:p>
            <a:pPr algn="just"/>
            <a:r>
              <a:rPr lang="tr-TR" sz="3400" b="1" dirty="0" smtClean="0">
                <a:latin typeface="Times New Roman" panose="02020603050405020304" pitchFamily="18" charset="0"/>
                <a:cs typeface="Times New Roman" panose="02020603050405020304" pitchFamily="18" charset="0"/>
              </a:rPr>
              <a:t>Bu bağlamda, Çift Kayıt, </a:t>
            </a:r>
            <a:r>
              <a:rPr lang="tr-TR" sz="3400" b="1" dirty="0">
                <a:latin typeface="Times New Roman" panose="02020603050405020304" pitchFamily="18" charset="0"/>
                <a:cs typeface="Times New Roman" panose="02020603050405020304" pitchFamily="18" charset="0"/>
              </a:rPr>
              <a:t>İ</a:t>
            </a:r>
            <a:r>
              <a:rPr lang="tr-TR" sz="3400" b="1" dirty="0" smtClean="0">
                <a:latin typeface="Times New Roman" panose="02020603050405020304" pitchFamily="18" charset="0"/>
                <a:cs typeface="Times New Roman" panose="02020603050405020304" pitchFamily="18" charset="0"/>
              </a:rPr>
              <a:t>yiniyetli </a:t>
            </a:r>
            <a:r>
              <a:rPr lang="tr-TR" sz="3400" b="1" dirty="0">
                <a:latin typeface="Times New Roman" panose="02020603050405020304" pitchFamily="18" charset="0"/>
                <a:cs typeface="Times New Roman" panose="02020603050405020304" pitchFamily="18" charset="0"/>
              </a:rPr>
              <a:t>Ü</a:t>
            </a:r>
            <a:r>
              <a:rPr lang="tr-TR" sz="3400" b="1" dirty="0" smtClean="0">
                <a:latin typeface="Times New Roman" panose="02020603050405020304" pitchFamily="18" charset="0"/>
                <a:cs typeface="Times New Roman" panose="02020603050405020304" pitchFamily="18" charset="0"/>
              </a:rPr>
              <a:t>çüncü </a:t>
            </a:r>
            <a:r>
              <a:rPr lang="tr-TR" sz="3400" b="1" dirty="0">
                <a:latin typeface="Times New Roman" panose="02020603050405020304" pitchFamily="18" charset="0"/>
                <a:cs typeface="Times New Roman" panose="02020603050405020304" pitchFamily="18" charset="0"/>
              </a:rPr>
              <a:t>K</a:t>
            </a:r>
            <a:r>
              <a:rPr lang="tr-TR" sz="3400" b="1" dirty="0" smtClean="0">
                <a:latin typeface="Times New Roman" panose="02020603050405020304" pitchFamily="18" charset="0"/>
                <a:cs typeface="Times New Roman" panose="02020603050405020304" pitchFamily="18" charset="0"/>
              </a:rPr>
              <a:t>işiler </a:t>
            </a:r>
            <a:r>
              <a:rPr lang="tr-TR" sz="3400" b="1" dirty="0">
                <a:latin typeface="Times New Roman" panose="02020603050405020304" pitchFamily="18" charset="0"/>
                <a:cs typeface="Times New Roman" panose="02020603050405020304" pitchFamily="18" charset="0"/>
              </a:rPr>
              <a:t>yönünden tehlikeli olur. </a:t>
            </a:r>
            <a:r>
              <a:rPr lang="tr-TR" sz="3400" b="1" dirty="0" smtClean="0">
                <a:latin typeface="Times New Roman" panose="02020603050405020304" pitchFamily="18" charset="0"/>
                <a:cs typeface="Times New Roman" panose="02020603050405020304" pitchFamily="18" charset="0"/>
              </a:rPr>
              <a:t>Eski </a:t>
            </a:r>
            <a:r>
              <a:rPr lang="tr-TR" sz="3400" b="1" dirty="0">
                <a:latin typeface="Times New Roman" panose="02020603050405020304" pitchFamily="18" charset="0"/>
                <a:cs typeface="Times New Roman" panose="02020603050405020304" pitchFamily="18" charset="0"/>
              </a:rPr>
              <a:t>veya yeni olsun </a:t>
            </a:r>
            <a:r>
              <a:rPr lang="tr-TR" sz="3400" b="1" dirty="0" smtClean="0">
                <a:latin typeface="Times New Roman" panose="02020603050405020304" pitchFamily="18" charset="0"/>
                <a:cs typeface="Times New Roman" panose="02020603050405020304" pitchFamily="18" charset="0"/>
              </a:rPr>
              <a:t>Yolsuz </a:t>
            </a:r>
            <a:r>
              <a:rPr lang="tr-TR" sz="3400" b="1" dirty="0">
                <a:latin typeface="Times New Roman" panose="02020603050405020304" pitchFamily="18" charset="0"/>
                <a:cs typeface="Times New Roman" panose="02020603050405020304" pitchFamily="18" charset="0"/>
              </a:rPr>
              <a:t>K</a:t>
            </a:r>
            <a:r>
              <a:rPr lang="tr-TR" sz="3400" b="1" dirty="0" smtClean="0">
                <a:latin typeface="Times New Roman" panose="02020603050405020304" pitchFamily="18" charset="0"/>
                <a:cs typeface="Times New Roman" panose="02020603050405020304" pitchFamily="18" charset="0"/>
              </a:rPr>
              <a:t>ayda </a:t>
            </a:r>
            <a:r>
              <a:rPr lang="tr-TR" sz="3400" b="1" dirty="0">
                <a:latin typeface="Times New Roman" panose="02020603050405020304" pitchFamily="18" charset="0"/>
                <a:cs typeface="Times New Roman" panose="02020603050405020304" pitchFamily="18" charset="0"/>
              </a:rPr>
              <a:t>güvenen </a:t>
            </a:r>
            <a:r>
              <a:rPr lang="tr-TR" sz="3400" b="1" dirty="0" smtClean="0">
                <a:latin typeface="Times New Roman" panose="02020603050405020304" pitchFamily="18" charset="0"/>
                <a:cs typeface="Times New Roman" panose="02020603050405020304" pitchFamily="18" charset="0"/>
              </a:rPr>
              <a:t>Üçüncü </a:t>
            </a:r>
            <a:r>
              <a:rPr lang="tr-TR" sz="3400" b="1" dirty="0">
                <a:latin typeface="Times New Roman" panose="02020603050405020304" pitchFamily="18" charset="0"/>
                <a:cs typeface="Times New Roman" panose="02020603050405020304" pitchFamily="18" charset="0"/>
              </a:rPr>
              <a:t>K</a:t>
            </a:r>
            <a:r>
              <a:rPr lang="tr-TR" sz="3400" b="1" dirty="0" smtClean="0">
                <a:latin typeface="Times New Roman" panose="02020603050405020304" pitchFamily="18" charset="0"/>
                <a:cs typeface="Times New Roman" panose="02020603050405020304" pitchFamily="18" charset="0"/>
              </a:rPr>
              <a:t>işi</a:t>
            </a:r>
            <a:r>
              <a:rPr lang="tr-TR" sz="3400" b="1" dirty="0">
                <a:latin typeface="Times New Roman" panose="02020603050405020304" pitchFamily="18" charset="0"/>
                <a:cs typeface="Times New Roman" panose="02020603050405020304" pitchFamily="18" charset="0"/>
              </a:rPr>
              <a:t>, </a:t>
            </a:r>
            <a:r>
              <a:rPr lang="tr-TR" sz="3400" b="1" dirty="0" smtClean="0">
                <a:latin typeface="Times New Roman" panose="02020603050405020304" pitchFamily="18" charset="0"/>
                <a:cs typeface="Times New Roman" panose="02020603050405020304" pitchFamily="18" charset="0"/>
              </a:rPr>
              <a:t>Taşınmazı </a:t>
            </a:r>
            <a:r>
              <a:rPr lang="tr-TR" sz="3400" b="1" dirty="0">
                <a:latin typeface="Times New Roman" panose="02020603050405020304" pitchFamily="18" charset="0"/>
                <a:cs typeface="Times New Roman" panose="02020603050405020304" pitchFamily="18" charset="0"/>
              </a:rPr>
              <a:t>satın almak veya üzerinde </a:t>
            </a:r>
            <a:r>
              <a:rPr lang="tr-TR" sz="3400" b="1" dirty="0" smtClean="0">
                <a:latin typeface="Times New Roman" panose="02020603050405020304" pitchFamily="18" charset="0"/>
                <a:cs typeface="Times New Roman" panose="02020603050405020304" pitchFamily="18" charset="0"/>
              </a:rPr>
              <a:t>Sınırlı </a:t>
            </a:r>
            <a:r>
              <a:rPr lang="tr-TR" sz="3400" b="1" dirty="0">
                <a:latin typeface="Times New Roman" panose="02020603050405020304" pitchFamily="18" charset="0"/>
                <a:cs typeface="Times New Roman" panose="02020603050405020304" pitchFamily="18" charset="0"/>
              </a:rPr>
              <a:t>bir </a:t>
            </a:r>
            <a:r>
              <a:rPr lang="tr-TR" sz="3400" b="1" dirty="0" smtClean="0">
                <a:latin typeface="Times New Roman" panose="02020603050405020304" pitchFamily="18" charset="0"/>
                <a:cs typeface="Times New Roman" panose="02020603050405020304" pitchFamily="18" charset="0"/>
              </a:rPr>
              <a:t>Ayni </a:t>
            </a:r>
            <a:r>
              <a:rPr lang="tr-TR" sz="3400" b="1" dirty="0">
                <a:latin typeface="Times New Roman" panose="02020603050405020304" pitchFamily="18" charset="0"/>
                <a:cs typeface="Times New Roman" panose="02020603050405020304" pitchFamily="18" charset="0"/>
              </a:rPr>
              <a:t>H</a:t>
            </a:r>
            <a:r>
              <a:rPr lang="tr-TR" sz="3400" b="1" dirty="0" smtClean="0">
                <a:latin typeface="Times New Roman" panose="02020603050405020304" pitchFamily="18" charset="0"/>
                <a:cs typeface="Times New Roman" panose="02020603050405020304" pitchFamily="18" charset="0"/>
              </a:rPr>
              <a:t>ak </a:t>
            </a:r>
            <a:r>
              <a:rPr lang="tr-TR" sz="3400" b="1" dirty="0">
                <a:latin typeface="Times New Roman" panose="02020603050405020304" pitchFamily="18" charset="0"/>
                <a:cs typeface="Times New Roman" panose="02020603050405020304" pitchFamily="18" charset="0"/>
              </a:rPr>
              <a:t>kazanabilmek için bir </a:t>
            </a:r>
            <a:r>
              <a:rPr lang="tr-TR" sz="3400" b="1" dirty="0" smtClean="0">
                <a:latin typeface="Times New Roman" panose="02020603050405020304" pitchFamily="18" charset="0"/>
                <a:cs typeface="Times New Roman" panose="02020603050405020304" pitchFamily="18" charset="0"/>
              </a:rPr>
              <a:t>Bedel </a:t>
            </a:r>
            <a:r>
              <a:rPr lang="tr-TR" sz="3400" b="1" dirty="0">
                <a:latin typeface="Times New Roman" panose="02020603050405020304" pitchFamily="18" charset="0"/>
                <a:cs typeface="Times New Roman" panose="02020603050405020304" pitchFamily="18" charset="0"/>
              </a:rPr>
              <a:t>ödemişse, bu karşılıksız kalmış </a:t>
            </a:r>
            <a:r>
              <a:rPr lang="tr-TR" sz="3400" b="1" dirty="0" smtClean="0">
                <a:latin typeface="Times New Roman" panose="02020603050405020304" pitchFamily="18" charset="0"/>
                <a:cs typeface="Times New Roman" panose="02020603050405020304" pitchFamily="18" charset="0"/>
              </a:rPr>
              <a:t>olacaktır.</a:t>
            </a:r>
            <a:r>
              <a:rPr lang="tr-TR" sz="3400" i="1" dirty="0">
                <a:latin typeface="Times New Roman" panose="02020603050405020304" pitchFamily="18" charset="0"/>
                <a:cs typeface="Times New Roman" panose="02020603050405020304" pitchFamily="18" charset="0"/>
              </a:rPr>
              <a:t> </a:t>
            </a:r>
            <a:r>
              <a:rPr lang="tr-TR" sz="3400" i="1" dirty="0" smtClean="0">
                <a:latin typeface="Times New Roman" panose="02020603050405020304" pitchFamily="18" charset="0"/>
                <a:cs typeface="Times New Roman" panose="02020603050405020304" pitchFamily="18" charset="0"/>
              </a:rPr>
              <a:t>(Sirmen, Devletin Sorumluluğu, s. 12)</a:t>
            </a:r>
            <a:endParaRPr lang="tr-TR" sz="3400" i="1" dirty="0">
              <a:latin typeface="Times New Roman" panose="02020603050405020304" pitchFamily="18" charset="0"/>
              <a:cs typeface="Times New Roman" panose="02020603050405020304" pitchFamily="18" charset="0"/>
            </a:endParaRPr>
          </a:p>
          <a:p>
            <a:pPr marL="0" indent="0">
              <a:buNone/>
            </a:pPr>
            <a:endParaRPr lang="tr-TR" sz="2900" dirty="0"/>
          </a:p>
        </p:txBody>
      </p:sp>
    </p:spTree>
    <p:extLst>
      <p:ext uri="{BB962C8B-B14F-4D97-AF65-F5344CB8AC3E}">
        <p14:creationId xmlns:p14="http://schemas.microsoft.com/office/powerpoint/2010/main" val="1648424978"/>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500062"/>
            <a:ext cx="10515600" cy="1325563"/>
          </a:xfrm>
        </p:spPr>
        <p:txBody>
          <a:bodyPr>
            <a:normAutofit fontScale="90000"/>
          </a:bodyPr>
          <a:lstStyle/>
          <a:p>
            <a:pPr lvl="1" algn="l" rtl="0">
              <a:lnSpc>
                <a:spcPct val="90000"/>
              </a:lnSpc>
              <a:spcBef>
                <a:spcPct val="0"/>
              </a:spcBef>
            </a:pPr>
            <a:r>
              <a:rPr lang="tr-TR" sz="4000" b="1" dirty="0">
                <a:latin typeface="Times New Roman" panose="02020603050405020304" pitchFamily="18" charset="0"/>
                <a:cs typeface="Times New Roman" panose="02020603050405020304" pitchFamily="18" charset="0"/>
              </a:rPr>
              <a:t>Eşyaya Bağlı </a:t>
            </a:r>
            <a:r>
              <a:rPr lang="tr-TR" sz="4000" b="1" dirty="0" smtClean="0">
                <a:latin typeface="Times New Roman" panose="02020603050405020304" pitchFamily="18" charset="0"/>
                <a:cs typeface="Times New Roman" panose="02020603050405020304" pitchFamily="18" charset="0"/>
              </a:rPr>
              <a:t>İrtifaklarda</a:t>
            </a:r>
            <a:br>
              <a:rPr lang="tr-TR" sz="4000" b="1" dirty="0" smtClean="0">
                <a:latin typeface="Times New Roman" panose="02020603050405020304" pitchFamily="18" charset="0"/>
                <a:cs typeface="Times New Roman" panose="02020603050405020304" pitchFamily="18" charset="0"/>
              </a:rPr>
            </a:br>
            <a:r>
              <a:rPr lang="tr-TR" sz="3200" dirty="0">
                <a:latin typeface="Times New Roman" panose="02020603050405020304" pitchFamily="18" charset="0"/>
                <a:cs typeface="Times New Roman" panose="02020603050405020304" pitchFamily="18" charset="0"/>
              </a:rPr>
              <a:t/>
            </a:r>
            <a:br>
              <a:rPr lang="tr-TR" sz="3200" dirty="0">
                <a:latin typeface="Times New Roman" panose="02020603050405020304" pitchFamily="18" charset="0"/>
                <a:cs typeface="Times New Roman" panose="02020603050405020304" pitchFamily="18" charset="0"/>
              </a:rPr>
            </a:br>
            <a:r>
              <a:rPr lang="tr-TR" sz="2700" dirty="0" smtClean="0"/>
              <a:t>(</a:t>
            </a:r>
            <a:r>
              <a:rPr lang="tr-TR" sz="2700" b="1" i="1" dirty="0" smtClean="0">
                <a:latin typeface="Times New Roman" panose="02020603050405020304" pitchFamily="18" charset="0"/>
                <a:cs typeface="Times New Roman" panose="02020603050405020304" pitchFamily="18" charset="0"/>
              </a:rPr>
              <a:t>Sirmen</a:t>
            </a:r>
            <a:r>
              <a:rPr lang="tr-TR" sz="2700" i="1" dirty="0" smtClean="0">
                <a:latin typeface="Times New Roman" panose="02020603050405020304" pitchFamily="18" charset="0"/>
                <a:cs typeface="Times New Roman" panose="02020603050405020304" pitchFamily="18" charset="0"/>
              </a:rPr>
              <a:t>, Eşya H., 6. B.,  s.205 vd.; </a:t>
            </a:r>
            <a:r>
              <a:rPr lang="tr-TR" sz="2700" b="1" i="1" dirty="0" smtClean="0">
                <a:latin typeface="Times New Roman" panose="02020603050405020304" pitchFamily="18" charset="0"/>
                <a:cs typeface="Times New Roman" panose="02020603050405020304" pitchFamily="18" charset="0"/>
              </a:rPr>
              <a:t>Sirmen,</a:t>
            </a:r>
            <a:r>
              <a:rPr lang="tr-TR" sz="2700" i="1" dirty="0" smtClean="0">
                <a:latin typeface="Times New Roman" panose="02020603050405020304" pitchFamily="18" charset="0"/>
                <a:cs typeface="Times New Roman" panose="02020603050405020304" pitchFamily="18" charset="0"/>
              </a:rPr>
              <a:t> Devletin Sorumluluğu, s. 10)</a:t>
            </a:r>
            <a:r>
              <a:rPr lang="tr-TR" sz="2700" dirty="0" smtClean="0">
                <a:latin typeface="Times New Roman" panose="02020603050405020304" pitchFamily="18" charset="0"/>
                <a:cs typeface="Times New Roman" panose="02020603050405020304" pitchFamily="18" charset="0"/>
              </a:rPr>
              <a:t/>
            </a:r>
            <a:br>
              <a:rPr lang="tr-TR" sz="2700" dirty="0" smtClean="0">
                <a:latin typeface="Times New Roman" panose="02020603050405020304" pitchFamily="18" charset="0"/>
                <a:cs typeface="Times New Roman" panose="02020603050405020304" pitchFamily="18" charset="0"/>
              </a:rPr>
            </a:br>
            <a:endParaRPr lang="tr-TR" sz="2700" dirty="0"/>
          </a:p>
        </p:txBody>
      </p:sp>
      <p:sp>
        <p:nvSpPr>
          <p:cNvPr id="3" name="İçerik Yer Tutucusu 2"/>
          <p:cNvSpPr>
            <a:spLocks noGrp="1"/>
          </p:cNvSpPr>
          <p:nvPr>
            <p:ph idx="1"/>
          </p:nvPr>
        </p:nvSpPr>
        <p:spPr/>
        <p:txBody>
          <a:bodyPr>
            <a:normAutofit/>
          </a:bodyPr>
          <a:lstStyle/>
          <a:p>
            <a:pPr marL="457200" lvl="1" indent="0" algn="just">
              <a:buNone/>
            </a:pPr>
            <a:r>
              <a:rPr lang="tr-TR" b="1" i="1" dirty="0" smtClean="0">
                <a:latin typeface="Times New Roman" panose="02020603050405020304" pitchFamily="18" charset="0"/>
                <a:cs typeface="Times New Roman" panose="02020603050405020304" pitchFamily="18" charset="0"/>
              </a:rPr>
              <a:t>* </a:t>
            </a:r>
            <a:r>
              <a:rPr lang="tr-TR" sz="2800" b="1" dirty="0" smtClean="0">
                <a:latin typeface="Times New Roman" panose="02020603050405020304" pitchFamily="18" charset="0"/>
                <a:cs typeface="Times New Roman" panose="02020603050405020304" pitchFamily="18" charset="0"/>
              </a:rPr>
              <a:t>Eşyaya Bağlı İrtifakların Kurulması </a:t>
            </a:r>
            <a:r>
              <a:rPr lang="tr-TR" sz="2800" dirty="0" smtClean="0">
                <a:latin typeface="Times New Roman" panose="02020603050405020304" pitchFamily="18" charset="0"/>
                <a:cs typeface="Times New Roman" panose="02020603050405020304" pitchFamily="18" charset="0"/>
              </a:rPr>
              <a:t>ve </a:t>
            </a:r>
            <a:r>
              <a:rPr lang="tr-TR" sz="2800" b="1" dirty="0">
                <a:latin typeface="Times New Roman" panose="02020603050405020304" pitchFamily="18" charset="0"/>
                <a:cs typeface="Times New Roman" panose="02020603050405020304" pitchFamily="18" charset="0"/>
              </a:rPr>
              <a:t>S</a:t>
            </a:r>
            <a:r>
              <a:rPr lang="tr-TR" sz="2800" b="1" dirty="0" smtClean="0">
                <a:latin typeface="Times New Roman" panose="02020603050405020304" pitchFamily="18" charset="0"/>
                <a:cs typeface="Times New Roman" panose="02020603050405020304" pitchFamily="18" charset="0"/>
              </a:rPr>
              <a:t>ona </a:t>
            </a:r>
            <a:r>
              <a:rPr lang="tr-TR" sz="2800" b="1" dirty="0">
                <a:latin typeface="Times New Roman" panose="02020603050405020304" pitchFamily="18" charset="0"/>
                <a:cs typeface="Times New Roman" panose="02020603050405020304" pitchFamily="18" charset="0"/>
              </a:rPr>
              <a:t>E</a:t>
            </a:r>
            <a:r>
              <a:rPr lang="tr-TR" sz="2800" b="1" dirty="0" smtClean="0">
                <a:latin typeface="Times New Roman" panose="02020603050405020304" pitchFamily="18" charset="0"/>
                <a:cs typeface="Times New Roman" panose="02020603050405020304" pitchFamily="18" charset="0"/>
              </a:rPr>
              <a:t>rmesi </a:t>
            </a:r>
            <a:r>
              <a:rPr lang="tr-TR" sz="2800" b="1" dirty="0">
                <a:latin typeface="Times New Roman" panose="02020603050405020304" pitchFamily="18" charset="0"/>
                <a:cs typeface="Times New Roman" panose="02020603050405020304" pitchFamily="18" charset="0"/>
              </a:rPr>
              <a:t>için </a:t>
            </a:r>
            <a:r>
              <a:rPr lang="tr-TR" sz="2800" b="1" dirty="0" smtClean="0">
                <a:latin typeface="Times New Roman" panose="02020603050405020304" pitchFamily="18" charset="0"/>
                <a:cs typeface="Times New Roman" panose="02020603050405020304" pitchFamily="18" charset="0"/>
              </a:rPr>
              <a:t>Tescil </a:t>
            </a:r>
            <a:r>
              <a:rPr lang="tr-TR" sz="2800" b="1" dirty="0">
                <a:latin typeface="Times New Roman" panose="02020603050405020304" pitchFamily="18" charset="0"/>
                <a:cs typeface="Times New Roman" panose="02020603050405020304" pitchFamily="18" charset="0"/>
              </a:rPr>
              <a:t>ve </a:t>
            </a:r>
            <a:r>
              <a:rPr lang="tr-TR" sz="2800" b="1" dirty="0" smtClean="0">
                <a:latin typeface="Times New Roman" panose="02020603050405020304" pitchFamily="18" charset="0"/>
                <a:cs typeface="Times New Roman" panose="02020603050405020304" pitchFamily="18" charset="0"/>
              </a:rPr>
              <a:t>Terkin </a:t>
            </a:r>
            <a:r>
              <a:rPr lang="tr-TR" sz="2800" b="1" dirty="0">
                <a:latin typeface="Times New Roman" panose="02020603050405020304" pitchFamily="18" charset="0"/>
                <a:cs typeface="Times New Roman" panose="02020603050405020304" pitchFamily="18" charset="0"/>
              </a:rPr>
              <a:t>İ</a:t>
            </a:r>
            <a:r>
              <a:rPr lang="tr-TR" sz="2800" b="1" dirty="0" smtClean="0">
                <a:latin typeface="Times New Roman" panose="02020603050405020304" pitchFamily="18" charset="0"/>
                <a:cs typeface="Times New Roman" panose="02020603050405020304" pitchFamily="18" charset="0"/>
              </a:rPr>
              <a:t>şlemlerinin</a:t>
            </a:r>
            <a:r>
              <a:rPr lang="tr-TR" sz="2800" b="1" dirty="0">
                <a:latin typeface="Times New Roman" panose="02020603050405020304" pitchFamily="18" charset="0"/>
                <a:cs typeface="Times New Roman" panose="02020603050405020304" pitchFamily="18" charset="0"/>
              </a:rPr>
              <a:t>, </a:t>
            </a:r>
            <a:r>
              <a:rPr lang="tr-TR" sz="2800" b="1" i="1" dirty="0" smtClean="0">
                <a:latin typeface="Times New Roman" panose="02020603050405020304" pitchFamily="18" charset="0"/>
                <a:cs typeface="Times New Roman" panose="02020603050405020304" pitchFamily="18" charset="0"/>
              </a:rPr>
              <a:t>Yararlanan</a:t>
            </a:r>
            <a:r>
              <a:rPr lang="tr-TR" sz="2800" b="1" dirty="0" smtClean="0">
                <a:latin typeface="Times New Roman" panose="02020603050405020304" pitchFamily="18" charset="0"/>
                <a:cs typeface="Times New Roman" panose="02020603050405020304" pitchFamily="18" charset="0"/>
              </a:rPr>
              <a:t> </a:t>
            </a:r>
            <a:r>
              <a:rPr lang="tr-TR" sz="2800" dirty="0">
                <a:latin typeface="Times New Roman" panose="02020603050405020304" pitchFamily="18" charset="0"/>
                <a:cs typeface="Times New Roman" panose="02020603050405020304" pitchFamily="18" charset="0"/>
              </a:rPr>
              <a:t>ve </a:t>
            </a:r>
            <a:r>
              <a:rPr lang="tr-TR" sz="2800" b="1" i="1" dirty="0" smtClean="0">
                <a:latin typeface="Times New Roman" panose="02020603050405020304" pitchFamily="18" charset="0"/>
                <a:cs typeface="Times New Roman" panose="02020603050405020304" pitchFamily="18" charset="0"/>
              </a:rPr>
              <a:t>Yüklü </a:t>
            </a:r>
            <a:r>
              <a:rPr lang="tr-TR" sz="2800" b="1" i="1" dirty="0">
                <a:latin typeface="Times New Roman" panose="02020603050405020304" pitchFamily="18" charset="0"/>
                <a:cs typeface="Times New Roman" panose="02020603050405020304" pitchFamily="18" charset="0"/>
              </a:rPr>
              <a:t>T</a:t>
            </a:r>
            <a:r>
              <a:rPr lang="tr-TR" sz="2800" b="1" i="1" dirty="0" smtClean="0">
                <a:latin typeface="Times New Roman" panose="02020603050405020304" pitchFamily="18" charset="0"/>
                <a:cs typeface="Times New Roman" panose="02020603050405020304" pitchFamily="18" charset="0"/>
              </a:rPr>
              <a:t>aşınmazın </a:t>
            </a:r>
            <a:r>
              <a:rPr lang="tr-TR" sz="2800" b="1" dirty="0">
                <a:latin typeface="Times New Roman" panose="02020603050405020304" pitchFamily="18" charset="0"/>
                <a:cs typeface="Times New Roman" panose="02020603050405020304" pitchFamily="18" charset="0"/>
              </a:rPr>
              <a:t>S</a:t>
            </a:r>
            <a:r>
              <a:rPr lang="tr-TR" sz="2800" b="1" dirty="0" smtClean="0">
                <a:latin typeface="Times New Roman" panose="02020603050405020304" pitchFamily="18" charset="0"/>
                <a:cs typeface="Times New Roman" panose="02020603050405020304" pitchFamily="18" charset="0"/>
              </a:rPr>
              <a:t>ayfalarında </a:t>
            </a:r>
            <a:r>
              <a:rPr lang="tr-TR" sz="2800" b="1" dirty="0">
                <a:latin typeface="Times New Roman" panose="02020603050405020304" pitchFamily="18" charset="0"/>
                <a:cs typeface="Times New Roman" panose="02020603050405020304" pitchFamily="18" charset="0"/>
              </a:rPr>
              <a:t>ayrı ayrı yapılması gerekir </a:t>
            </a:r>
            <a:r>
              <a:rPr lang="tr-TR" sz="2800" dirty="0">
                <a:latin typeface="Times New Roman" panose="02020603050405020304" pitchFamily="18" charset="0"/>
                <a:cs typeface="Times New Roman" panose="02020603050405020304" pitchFamily="18" charset="0"/>
              </a:rPr>
              <a:t>(</a:t>
            </a:r>
            <a:r>
              <a:rPr lang="tr-TR" sz="2800" i="1" dirty="0">
                <a:latin typeface="Times New Roman" panose="02020603050405020304" pitchFamily="18" charset="0"/>
                <a:cs typeface="Times New Roman" panose="02020603050405020304" pitchFamily="18" charset="0"/>
              </a:rPr>
              <a:t>MK 1018, TST 30 / 3). </a:t>
            </a:r>
          </a:p>
          <a:p>
            <a:pPr algn="just"/>
            <a:r>
              <a:rPr lang="tr-TR" b="1" i="1" dirty="0">
                <a:latin typeface="Times New Roman" panose="02020603050405020304" pitchFamily="18" charset="0"/>
                <a:cs typeface="Times New Roman" panose="02020603050405020304" pitchFamily="18" charset="0"/>
              </a:rPr>
              <a:t>Eğer </a:t>
            </a:r>
            <a:r>
              <a:rPr lang="tr-TR" b="1" i="1" dirty="0" smtClean="0">
                <a:latin typeface="Times New Roman" panose="02020603050405020304" pitchFamily="18" charset="0"/>
                <a:cs typeface="Times New Roman" panose="02020603050405020304" pitchFamily="18" charset="0"/>
              </a:rPr>
              <a:t>İrtifak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akkı</a:t>
            </a:r>
            <a:r>
              <a:rPr lang="tr-TR" b="1" i="1" dirty="0">
                <a:latin typeface="Times New Roman" panose="02020603050405020304" pitchFamily="18" charset="0"/>
                <a:cs typeface="Times New Roman" panose="02020603050405020304" pitchFamily="18" charset="0"/>
              </a:rPr>
              <a:t>, yalnız </a:t>
            </a:r>
            <a:r>
              <a:rPr lang="tr-TR" b="1" i="1" dirty="0" smtClean="0">
                <a:latin typeface="Times New Roman" panose="02020603050405020304" pitchFamily="18" charset="0"/>
                <a:cs typeface="Times New Roman" panose="02020603050405020304" pitchFamily="18" charset="0"/>
              </a:rPr>
              <a:t>Yararlanan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aşınmazın </a:t>
            </a:r>
            <a:r>
              <a:rPr lang="tr-TR" b="1" i="1" dirty="0">
                <a:latin typeface="Times New Roman" panose="02020603050405020304" pitchFamily="18" charset="0"/>
                <a:cs typeface="Times New Roman" panose="02020603050405020304" pitchFamily="18" charset="0"/>
              </a:rPr>
              <a:t>sayfasına yolsuz olarak tescil edilmiş </a:t>
            </a:r>
            <a:r>
              <a:rPr lang="tr-TR" dirty="0">
                <a:latin typeface="Times New Roman" panose="02020603050405020304" pitchFamily="18" charset="0"/>
                <a:cs typeface="Times New Roman" panose="02020603050405020304" pitchFamily="18" charset="0"/>
              </a:rPr>
              <a:t>ya da </a:t>
            </a:r>
            <a:r>
              <a:rPr lang="tr-TR" b="1" i="1" dirty="0">
                <a:latin typeface="Times New Roman" panose="02020603050405020304" pitchFamily="18" charset="0"/>
                <a:cs typeface="Times New Roman" panose="02020603050405020304" pitchFamily="18" charset="0"/>
              </a:rPr>
              <a:t>yalnız </a:t>
            </a:r>
            <a:r>
              <a:rPr lang="tr-TR" b="1" i="1" dirty="0" smtClean="0">
                <a:latin typeface="Times New Roman" panose="02020603050405020304" pitchFamily="18" charset="0"/>
                <a:cs typeface="Times New Roman" panose="02020603050405020304" pitchFamily="18" charset="0"/>
              </a:rPr>
              <a:t>Yüklü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aşınmazın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ayfasından </a:t>
            </a:r>
            <a:r>
              <a:rPr lang="tr-TR" b="1" i="1" dirty="0">
                <a:latin typeface="Times New Roman" panose="02020603050405020304" pitchFamily="18" charset="0"/>
                <a:cs typeface="Times New Roman" panose="02020603050405020304" pitchFamily="18" charset="0"/>
              </a:rPr>
              <a:t>yolsuz olarak </a:t>
            </a:r>
            <a:r>
              <a:rPr lang="tr-TR" b="1" i="1" dirty="0" smtClean="0">
                <a:latin typeface="Times New Roman" panose="02020603050405020304" pitchFamily="18" charset="0"/>
                <a:cs typeface="Times New Roman" panose="02020603050405020304" pitchFamily="18" charset="0"/>
              </a:rPr>
              <a:t>Terkin </a:t>
            </a:r>
            <a:r>
              <a:rPr lang="tr-TR" b="1" i="1" dirty="0">
                <a:latin typeface="Times New Roman" panose="02020603050405020304" pitchFamily="18" charset="0"/>
                <a:cs typeface="Times New Roman" panose="02020603050405020304" pitchFamily="18" charset="0"/>
              </a:rPr>
              <a:t>edilmiş ise</a:t>
            </a:r>
            <a:r>
              <a:rPr lang="tr-TR" i="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ayfalar </a:t>
            </a:r>
            <a:r>
              <a:rPr lang="tr-TR" dirty="0">
                <a:latin typeface="Times New Roman" panose="02020603050405020304" pitchFamily="18" charset="0"/>
                <a:cs typeface="Times New Roman" panose="02020603050405020304" pitchFamily="18" charset="0"/>
              </a:rPr>
              <a:t>arasındaki </a:t>
            </a:r>
            <a:r>
              <a:rPr lang="tr-TR" dirty="0" smtClean="0">
                <a:latin typeface="Times New Roman" panose="02020603050405020304" pitchFamily="18" charset="0"/>
                <a:cs typeface="Times New Roman" panose="02020603050405020304" pitchFamily="18" charset="0"/>
              </a:rPr>
              <a:t>Çelişki </a:t>
            </a:r>
            <a:r>
              <a:rPr lang="tr-TR" dirty="0">
                <a:latin typeface="Times New Roman" panose="02020603050405020304" pitchFamily="18" charset="0"/>
                <a:cs typeface="Times New Roman" panose="02020603050405020304" pitchFamily="18" charset="0"/>
              </a:rPr>
              <a:t>nedeniyle </a:t>
            </a:r>
            <a:r>
              <a:rPr lang="tr-TR" dirty="0" smtClean="0">
                <a:latin typeface="Times New Roman" panose="02020603050405020304" pitchFamily="18" charset="0"/>
                <a:cs typeface="Times New Roman" panose="02020603050405020304" pitchFamily="18" charset="0"/>
              </a:rPr>
              <a:t>Sicil </a:t>
            </a:r>
            <a:r>
              <a:rPr lang="tr-TR" dirty="0">
                <a:latin typeface="Times New Roman" panose="02020603050405020304" pitchFamily="18" charset="0"/>
                <a:cs typeface="Times New Roman" panose="02020603050405020304" pitchFamily="18" charset="0"/>
              </a:rPr>
              <a:t>A</a:t>
            </a:r>
            <a:r>
              <a:rPr lang="tr-TR" dirty="0" smtClean="0">
                <a:latin typeface="Times New Roman" panose="02020603050405020304" pitchFamily="18" charset="0"/>
                <a:cs typeface="Times New Roman" panose="02020603050405020304" pitchFamily="18" charset="0"/>
              </a:rPr>
              <a:t>çıklık </a:t>
            </a:r>
            <a:r>
              <a:rPr lang="tr-TR" dirty="0">
                <a:latin typeface="Times New Roman" panose="02020603050405020304" pitchFamily="18" charset="0"/>
                <a:cs typeface="Times New Roman" panose="02020603050405020304" pitchFamily="18" charset="0"/>
              </a:rPr>
              <a:t>hükmünü kaybeder, bu </a:t>
            </a:r>
            <a:r>
              <a:rPr lang="tr-TR" dirty="0" smtClean="0">
                <a:latin typeface="Times New Roman" panose="02020603050405020304" pitchFamily="18" charset="0"/>
                <a:cs typeface="Times New Roman" panose="02020603050405020304" pitchFamily="18" charset="0"/>
              </a:rPr>
              <a:t>Tescil </a:t>
            </a:r>
            <a:r>
              <a:rPr lang="tr-TR" dirty="0">
                <a:latin typeface="Times New Roman" panose="02020603050405020304" pitchFamily="18" charset="0"/>
                <a:cs typeface="Times New Roman" panose="02020603050405020304" pitchFamily="18" charset="0"/>
              </a:rPr>
              <a:t>veya </a:t>
            </a:r>
            <a:r>
              <a:rPr lang="tr-TR" dirty="0" smtClean="0">
                <a:latin typeface="Times New Roman" panose="02020603050405020304" pitchFamily="18" charset="0"/>
                <a:cs typeface="Times New Roman" panose="02020603050405020304" pitchFamily="18" charset="0"/>
              </a:rPr>
              <a:t>Terkine </a:t>
            </a:r>
            <a:r>
              <a:rPr lang="tr-TR" dirty="0">
                <a:latin typeface="Times New Roman" panose="02020603050405020304" pitchFamily="18" charset="0"/>
                <a:cs typeface="Times New Roman" panose="02020603050405020304" pitchFamily="18" charset="0"/>
              </a:rPr>
              <a:t>dayanarak </a:t>
            </a:r>
            <a:r>
              <a:rPr lang="tr-TR" dirty="0" smtClean="0">
                <a:latin typeface="Times New Roman" panose="02020603050405020304" pitchFamily="18" charset="0"/>
                <a:cs typeface="Times New Roman" panose="02020603050405020304" pitchFamily="18" charset="0"/>
              </a:rPr>
              <a:t>Ayni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 </a:t>
            </a:r>
            <a:r>
              <a:rPr lang="tr-TR" dirty="0">
                <a:latin typeface="Times New Roman" panose="02020603050405020304" pitchFamily="18" charset="0"/>
                <a:cs typeface="Times New Roman" panose="02020603050405020304" pitchFamily="18" charset="0"/>
              </a:rPr>
              <a:t>kazanan </a:t>
            </a:r>
            <a:r>
              <a:rPr lang="tr-TR" dirty="0" smtClean="0">
                <a:latin typeface="Times New Roman" panose="02020603050405020304" pitchFamily="18" charset="0"/>
                <a:cs typeface="Times New Roman" panose="02020603050405020304" pitchFamily="18" charset="0"/>
              </a:rPr>
              <a:t>İyiniyetli </a:t>
            </a:r>
            <a:r>
              <a:rPr lang="tr-TR" dirty="0">
                <a:latin typeface="Times New Roman" panose="02020603050405020304" pitchFamily="18" charset="0"/>
                <a:cs typeface="Times New Roman" panose="02020603050405020304" pitchFamily="18" charset="0"/>
              </a:rPr>
              <a:t>Ü</a:t>
            </a:r>
            <a:r>
              <a:rPr lang="tr-TR" dirty="0" smtClean="0">
                <a:latin typeface="Times New Roman" panose="02020603050405020304" pitchFamily="18" charset="0"/>
                <a:cs typeface="Times New Roman" panose="02020603050405020304" pitchFamily="18" charset="0"/>
              </a:rPr>
              <a:t>çüncü Kişi, MK m. 1023 hükmünden </a:t>
            </a:r>
            <a:r>
              <a:rPr lang="tr-TR" dirty="0">
                <a:latin typeface="Times New Roman" panose="02020603050405020304" pitchFamily="18" charset="0"/>
                <a:cs typeface="Times New Roman" panose="02020603050405020304" pitchFamily="18" charset="0"/>
              </a:rPr>
              <a:t>yararlanamaz. </a:t>
            </a:r>
          </a:p>
          <a:p>
            <a:pPr marL="0" indent="0">
              <a:buNone/>
            </a:pPr>
            <a:r>
              <a:rPr lang="tr-TR" b="1" dirty="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887421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Bağımsız ve Sürekli Haklarda </a:t>
            </a:r>
            <a:r>
              <a:rPr lang="tr-TR" dirty="0"/>
              <a:t/>
            </a:r>
            <a:br>
              <a:rPr lang="tr-TR" dirty="0"/>
            </a:br>
            <a:r>
              <a:rPr lang="tr-TR" dirty="0" smtClean="0"/>
              <a:t>(</a:t>
            </a:r>
            <a:r>
              <a:rPr lang="tr-TR" sz="2700" b="1" i="1" dirty="0" smtClean="0">
                <a:latin typeface="Times New Roman" panose="02020603050405020304" pitchFamily="18" charset="0"/>
                <a:cs typeface="Times New Roman" panose="02020603050405020304" pitchFamily="18" charset="0"/>
              </a:rPr>
              <a:t>Sirmen</a:t>
            </a:r>
            <a:r>
              <a:rPr lang="tr-TR" sz="2700" b="1" i="1" dirty="0">
                <a:latin typeface="Times New Roman" panose="02020603050405020304" pitchFamily="18" charset="0"/>
                <a:cs typeface="Times New Roman" panose="02020603050405020304" pitchFamily="18" charset="0"/>
              </a:rPr>
              <a:t>, </a:t>
            </a:r>
            <a:r>
              <a:rPr lang="tr-TR" sz="2700" i="1" dirty="0" smtClean="0">
                <a:latin typeface="Times New Roman" panose="02020603050405020304" pitchFamily="18" charset="0"/>
                <a:cs typeface="Times New Roman" panose="02020603050405020304" pitchFamily="18" charset="0"/>
              </a:rPr>
              <a:t>Eşya H.,6. </a:t>
            </a:r>
            <a:r>
              <a:rPr lang="tr-TR" sz="2700" i="1" dirty="0" err="1" smtClean="0">
                <a:latin typeface="Times New Roman" panose="02020603050405020304" pitchFamily="18" charset="0"/>
                <a:cs typeface="Times New Roman" panose="02020603050405020304" pitchFamily="18" charset="0"/>
              </a:rPr>
              <a:t>B.,s</a:t>
            </a:r>
            <a:r>
              <a:rPr lang="tr-TR" sz="2700" i="1" dirty="0">
                <a:latin typeface="Times New Roman" panose="02020603050405020304" pitchFamily="18" charset="0"/>
                <a:cs typeface="Times New Roman" panose="02020603050405020304" pitchFamily="18" charset="0"/>
              </a:rPr>
              <a:t>. </a:t>
            </a:r>
            <a:r>
              <a:rPr lang="tr-TR" sz="2700" i="1" dirty="0" smtClean="0">
                <a:latin typeface="Times New Roman" panose="02020603050405020304" pitchFamily="18" charset="0"/>
                <a:cs typeface="Times New Roman" panose="02020603050405020304" pitchFamily="18" charset="0"/>
              </a:rPr>
              <a:t>205)</a:t>
            </a:r>
            <a:r>
              <a:rPr lang="tr-TR" sz="2700" dirty="0">
                <a:latin typeface="Times New Roman" panose="02020603050405020304" pitchFamily="18" charset="0"/>
                <a:cs typeface="Times New Roman" panose="02020603050405020304" pitchFamily="18" charset="0"/>
              </a:rPr>
              <a:t/>
            </a:r>
            <a:br>
              <a:rPr lang="tr-TR" sz="2700" dirty="0">
                <a:latin typeface="Times New Roman" panose="02020603050405020304" pitchFamily="18" charset="0"/>
                <a:cs typeface="Times New Roman" panose="02020603050405020304" pitchFamily="18" charset="0"/>
              </a:rPr>
            </a:br>
            <a:endParaRPr lang="tr-TR" sz="27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fontScale="92500"/>
          </a:bodyPr>
          <a:lstStyle/>
          <a:p>
            <a:pPr marL="0" indent="0" algn="just">
              <a:buNone/>
            </a:pPr>
            <a:r>
              <a:rPr lang="tr-TR" dirty="0" smtClean="0"/>
              <a:t>*</a:t>
            </a:r>
            <a:r>
              <a:rPr lang="tr-TR" b="1" dirty="0" smtClean="0">
                <a:latin typeface="Times New Roman" panose="02020603050405020304" pitchFamily="18" charset="0"/>
                <a:cs typeface="Times New Roman" panose="02020603050405020304" pitchFamily="18" charset="0"/>
              </a:rPr>
              <a:t>MK </a:t>
            </a:r>
            <a:r>
              <a:rPr lang="tr-TR" b="1" dirty="0">
                <a:latin typeface="Times New Roman" panose="02020603050405020304" pitchFamily="18" charset="0"/>
                <a:cs typeface="Times New Roman" panose="02020603050405020304" pitchFamily="18" charset="0"/>
              </a:rPr>
              <a:t>704 ve 998’de </a:t>
            </a:r>
            <a:r>
              <a:rPr lang="tr-TR" b="1" dirty="0" smtClean="0">
                <a:latin typeface="Times New Roman" panose="02020603050405020304" pitchFamily="18" charset="0"/>
                <a:cs typeface="Times New Roman" panose="02020603050405020304" pitchFamily="18" charset="0"/>
              </a:rPr>
              <a:t>Tapu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iciline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aşınmaz </a:t>
            </a:r>
            <a:r>
              <a:rPr lang="tr-TR" b="1" dirty="0">
                <a:latin typeface="Times New Roman" panose="02020603050405020304" pitchFamily="18" charset="0"/>
                <a:cs typeface="Times New Roman" panose="02020603050405020304" pitchFamily="18" charset="0"/>
              </a:rPr>
              <a:t>olarak kaydedilebileceği öngörülen </a:t>
            </a:r>
            <a:r>
              <a:rPr lang="tr-TR" b="1" dirty="0" smtClean="0">
                <a:latin typeface="Times New Roman" panose="02020603050405020304" pitchFamily="18" charset="0"/>
                <a:cs typeface="Times New Roman" panose="02020603050405020304" pitchFamily="18" charset="0"/>
              </a:rPr>
              <a:t>Bağımsız </a:t>
            </a:r>
            <a:r>
              <a:rPr lang="tr-TR" b="1" dirty="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Sürekli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aklar</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başkalarına devredilebilen ve süreklilik arz eden </a:t>
            </a:r>
            <a:r>
              <a:rPr lang="tr-TR" b="1" i="1" dirty="0" smtClean="0">
                <a:latin typeface="Times New Roman" panose="02020603050405020304" pitchFamily="18" charset="0"/>
                <a:cs typeface="Times New Roman" panose="02020603050405020304" pitchFamily="18" charset="0"/>
              </a:rPr>
              <a:t>Üst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akkı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826 </a:t>
            </a:r>
            <a:r>
              <a:rPr lang="tr-TR" i="1" dirty="0">
                <a:latin typeface="Times New Roman" panose="02020603050405020304" pitchFamily="18" charset="0"/>
                <a:cs typeface="Times New Roman" panose="02020603050405020304" pitchFamily="18" charset="0"/>
              </a:rPr>
              <a:t>/ III) </a:t>
            </a:r>
            <a:r>
              <a:rPr lang="tr-TR" dirty="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Kaynak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akkı</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837 </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III</a:t>
            </a:r>
            <a:r>
              <a:rPr lang="tr-TR" dirty="0">
                <a:latin typeface="Times New Roman" panose="02020603050405020304" pitchFamily="18" charset="0"/>
                <a:cs typeface="Times New Roman" panose="02020603050405020304" pitchFamily="18" charset="0"/>
              </a:rPr>
              <a:t>) gibi </a:t>
            </a:r>
            <a:r>
              <a:rPr lang="tr-TR" dirty="0" smtClean="0">
                <a:latin typeface="Times New Roman" panose="02020603050405020304" pitchFamily="18" charset="0"/>
                <a:cs typeface="Times New Roman" panose="02020603050405020304" pitchFamily="18" charset="0"/>
              </a:rPr>
              <a:t>İrtifak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aklarıdır</a:t>
            </a:r>
            <a:r>
              <a:rPr lang="tr-TR" dirty="0">
                <a:latin typeface="Times New Roman" panose="02020603050405020304" pitchFamily="18" charset="0"/>
                <a:cs typeface="Times New Roman" panose="02020603050405020304" pitchFamily="18" charset="0"/>
              </a:rPr>
              <a:t>. </a:t>
            </a:r>
          </a:p>
          <a:p>
            <a:pPr algn="just"/>
            <a:r>
              <a:rPr lang="tr-TR" b="1" dirty="0">
                <a:latin typeface="Times New Roman" panose="02020603050405020304" pitchFamily="18" charset="0"/>
                <a:cs typeface="Times New Roman" panose="02020603050405020304" pitchFamily="18" charset="0"/>
              </a:rPr>
              <a:t>Bu </a:t>
            </a:r>
            <a:r>
              <a:rPr lang="tr-TR" b="1" dirty="0" smtClean="0">
                <a:latin typeface="Times New Roman" panose="02020603050405020304" pitchFamily="18" charset="0"/>
                <a:cs typeface="Times New Roman" panose="02020603050405020304" pitchFamily="18" charset="0"/>
              </a:rPr>
              <a:t>Hakların Tapu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icilinin </a:t>
            </a:r>
            <a:r>
              <a:rPr lang="tr-TR" b="1" dirty="0">
                <a:latin typeface="Times New Roman" panose="02020603050405020304" pitchFamily="18" charset="0"/>
                <a:cs typeface="Times New Roman" panose="02020603050405020304" pitchFamily="18" charset="0"/>
              </a:rPr>
              <a:t>ayrı bir </a:t>
            </a:r>
            <a:r>
              <a:rPr lang="tr-TR" b="1" dirty="0" smtClean="0">
                <a:latin typeface="Times New Roman" panose="02020603050405020304" pitchFamily="18" charset="0"/>
                <a:cs typeface="Times New Roman" panose="02020603050405020304" pitchFamily="18" charset="0"/>
              </a:rPr>
              <a:t>Sayfasına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aşınmaz </a:t>
            </a:r>
            <a:r>
              <a:rPr lang="tr-TR" b="1" dirty="0">
                <a:latin typeface="Times New Roman" panose="02020603050405020304" pitchFamily="18" charset="0"/>
                <a:cs typeface="Times New Roman" panose="02020603050405020304" pitchFamily="18" charset="0"/>
              </a:rPr>
              <a:t>olarak kaydedilmesi, </a:t>
            </a:r>
            <a:r>
              <a:rPr lang="tr-TR" dirty="0">
                <a:latin typeface="Times New Roman" panose="02020603050405020304" pitchFamily="18" charset="0"/>
                <a:cs typeface="Times New Roman" panose="02020603050405020304" pitchFamily="18" charset="0"/>
              </a:rPr>
              <a:t>her şeyden önce </a:t>
            </a:r>
            <a:r>
              <a:rPr lang="tr-TR" dirty="0" smtClean="0">
                <a:latin typeface="Times New Roman" panose="02020603050405020304" pitchFamily="18" charset="0"/>
                <a:cs typeface="Times New Roman" panose="02020603050405020304" pitchFamily="18" charset="0"/>
              </a:rPr>
              <a:t>Yüklü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aşınmazın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ayfasına </a:t>
            </a:r>
            <a:r>
              <a:rPr lang="tr-TR" dirty="0">
                <a:latin typeface="Times New Roman" panose="02020603050405020304" pitchFamily="18" charset="0"/>
                <a:cs typeface="Times New Roman" panose="02020603050405020304" pitchFamily="18" charset="0"/>
              </a:rPr>
              <a:t>İ</a:t>
            </a:r>
            <a:r>
              <a:rPr lang="tr-TR" dirty="0" smtClean="0">
                <a:latin typeface="Times New Roman" panose="02020603050405020304" pitchFamily="18" charset="0"/>
                <a:cs typeface="Times New Roman" panose="02020603050405020304" pitchFamily="18" charset="0"/>
              </a:rPr>
              <a:t>rtifak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akkı </a:t>
            </a:r>
            <a:r>
              <a:rPr lang="tr-TR" dirty="0">
                <a:latin typeface="Times New Roman" panose="02020603050405020304" pitchFamily="18" charset="0"/>
                <a:cs typeface="Times New Roman" panose="02020603050405020304" pitchFamily="18" charset="0"/>
              </a:rPr>
              <a:t>olarak tescil edilmiş olmasına bağlıdır.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bağlamda, </a:t>
            </a:r>
            <a:r>
              <a:rPr lang="tr-TR" b="1" i="1" dirty="0" smtClean="0">
                <a:latin typeface="Times New Roman" panose="02020603050405020304" pitchFamily="18" charset="0"/>
                <a:cs typeface="Times New Roman" panose="02020603050405020304" pitchFamily="18" charset="0"/>
              </a:rPr>
              <a:t>İrtifak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akkı </a:t>
            </a:r>
            <a:r>
              <a:rPr lang="tr-TR" b="1" dirty="0">
                <a:latin typeface="Times New Roman" panose="02020603050405020304" pitchFamily="18" charset="0"/>
                <a:cs typeface="Times New Roman" panose="02020603050405020304" pitchFamily="18" charset="0"/>
              </a:rPr>
              <a:t>Y</a:t>
            </a:r>
            <a:r>
              <a:rPr lang="tr-TR" b="1" dirty="0" smtClean="0">
                <a:latin typeface="Times New Roman" panose="02020603050405020304" pitchFamily="18" charset="0"/>
                <a:cs typeface="Times New Roman" panose="02020603050405020304" pitchFamily="18" charset="0"/>
              </a:rPr>
              <a:t>üklü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aşınmazın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ayfasına </a:t>
            </a:r>
            <a:r>
              <a:rPr lang="tr-TR" b="1" dirty="0">
                <a:latin typeface="Times New Roman" panose="02020603050405020304" pitchFamily="18" charset="0"/>
                <a:cs typeface="Times New Roman" panose="02020603050405020304" pitchFamily="18" charset="0"/>
              </a:rPr>
              <a:t>hiç tescil edilmemiş veya tescil edilmekle beraber sonradan sona erdiği için terkin </a:t>
            </a:r>
            <a:r>
              <a:rPr lang="tr-TR" b="1" dirty="0" smtClean="0">
                <a:latin typeface="Times New Roman" panose="02020603050405020304" pitchFamily="18" charset="0"/>
                <a:cs typeface="Times New Roman" panose="02020603050405020304" pitchFamily="18" charset="0"/>
              </a:rPr>
              <a:t>edilmiş ise,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Bağımsız </a:t>
            </a:r>
            <a:r>
              <a:rPr lang="tr-TR" b="1" i="1" dirty="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Sürekli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 </a:t>
            </a:r>
            <a:r>
              <a:rPr lang="tr-TR" dirty="0">
                <a:latin typeface="Times New Roman" panose="02020603050405020304" pitchFamily="18" charset="0"/>
                <a:cs typeface="Times New Roman" panose="02020603050405020304" pitchFamily="18" charset="0"/>
              </a:rPr>
              <a:t>için </a:t>
            </a:r>
            <a:r>
              <a:rPr lang="tr-TR" b="1" dirty="0" smtClean="0">
                <a:latin typeface="Times New Roman" panose="02020603050405020304" pitchFamily="18" charset="0"/>
                <a:cs typeface="Times New Roman" panose="02020603050405020304" pitchFamily="18" charset="0"/>
              </a:rPr>
              <a:t>Tapu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ütüğünde </a:t>
            </a:r>
            <a:r>
              <a:rPr lang="tr-TR" b="1" dirty="0">
                <a:latin typeface="Times New Roman" panose="02020603050405020304" pitchFamily="18" charset="0"/>
                <a:cs typeface="Times New Roman" panose="02020603050405020304" pitchFamily="18" charset="0"/>
              </a:rPr>
              <a:t>açılmış olan sayfadaki </a:t>
            </a:r>
            <a:r>
              <a:rPr lang="tr-TR" b="1" dirty="0" smtClean="0">
                <a:latin typeface="Times New Roman" panose="02020603050405020304" pitchFamily="18" charset="0"/>
                <a:cs typeface="Times New Roman" panose="02020603050405020304" pitchFamily="18" charset="0"/>
              </a:rPr>
              <a:t>Yolsuz Tescil, </a:t>
            </a:r>
            <a:r>
              <a:rPr lang="tr-TR" b="1" i="1" dirty="0">
                <a:latin typeface="Times New Roman" panose="02020603050405020304" pitchFamily="18" charset="0"/>
                <a:cs typeface="Times New Roman" panose="02020603050405020304" pitchFamily="18" charset="0"/>
              </a:rPr>
              <a:t>MK  </a:t>
            </a:r>
            <a:r>
              <a:rPr lang="tr-TR" b="1" i="1" dirty="0" smtClean="0">
                <a:latin typeface="Times New Roman" panose="02020603050405020304" pitchFamily="18" charset="0"/>
                <a:cs typeface="Times New Roman" panose="02020603050405020304" pitchFamily="18" charset="0"/>
              </a:rPr>
              <a:t>m. 1023 hükmünden </a:t>
            </a:r>
            <a:r>
              <a:rPr lang="tr-TR" b="1" dirty="0" smtClean="0">
                <a:latin typeface="Times New Roman" panose="02020603050405020304" pitchFamily="18" charset="0"/>
                <a:cs typeface="Times New Roman" panose="02020603050405020304" pitchFamily="18" charset="0"/>
              </a:rPr>
              <a:t>yararlanamaz</a:t>
            </a:r>
            <a:r>
              <a:rPr lang="tr-TR" b="1" dirty="0">
                <a:latin typeface="Times New Roman" panose="02020603050405020304" pitchFamily="18" charset="0"/>
                <a:cs typeface="Times New Roman" panose="02020603050405020304" pitchFamily="18" charset="0"/>
              </a:rPr>
              <a:t>. </a:t>
            </a:r>
          </a:p>
          <a:p>
            <a:pPr marL="0" indent="0">
              <a:buNone/>
            </a:pPr>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9587971"/>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18147" y="0"/>
            <a:ext cx="10535653" cy="1702721"/>
          </a:xfrm>
        </p:spPr>
        <p:txBody>
          <a:bodyPr>
            <a:normAutofit fontScale="90000"/>
          </a:bodyPr>
          <a:lstStyle/>
          <a:p>
            <a:r>
              <a:rPr lang="tr-TR" b="1" i="1" dirty="0">
                <a:latin typeface="+mn-lt"/>
              </a:rPr>
              <a:t>MK </a:t>
            </a:r>
            <a:r>
              <a:rPr lang="tr-TR" b="1" i="1" dirty="0" smtClean="0">
                <a:latin typeface="+mn-lt"/>
              </a:rPr>
              <a:t>m. 1023 Hükmüne </a:t>
            </a:r>
            <a:r>
              <a:rPr lang="tr-TR" b="1" i="1" dirty="0">
                <a:latin typeface="+mn-lt"/>
              </a:rPr>
              <a:t>Dayanan Kazanmanın Hükmü </a:t>
            </a:r>
            <a:r>
              <a:rPr lang="tr-TR" i="1" dirty="0"/>
              <a:t/>
            </a:r>
            <a:br>
              <a:rPr lang="tr-TR" i="1" dirty="0"/>
            </a:br>
            <a:endParaRPr lang="tr-TR" i="1" dirty="0"/>
          </a:p>
        </p:txBody>
      </p:sp>
      <p:sp>
        <p:nvSpPr>
          <p:cNvPr id="3" name="İçerik Yer Tutucusu 2"/>
          <p:cNvSpPr>
            <a:spLocks noGrp="1"/>
          </p:cNvSpPr>
          <p:nvPr>
            <p:ph idx="1"/>
          </p:nvPr>
        </p:nvSpPr>
        <p:spPr>
          <a:xfrm>
            <a:off x="699911" y="1825624"/>
            <a:ext cx="10653889" cy="5032375"/>
          </a:xfrm>
        </p:spPr>
        <p:txBody>
          <a:bodyPr>
            <a:normAutofit fontScale="25000" lnSpcReduction="20000"/>
          </a:bodyPr>
          <a:lstStyle/>
          <a:p>
            <a:pPr marL="0" indent="0" algn="just">
              <a:buNone/>
            </a:pPr>
            <a:r>
              <a:rPr lang="tr-TR" b="1" dirty="0"/>
              <a:t> </a:t>
            </a:r>
            <a:r>
              <a:rPr lang="tr-TR" b="1" dirty="0" smtClean="0"/>
              <a:t>*</a:t>
            </a:r>
            <a:r>
              <a:rPr lang="tr-TR" sz="11200" b="1" dirty="0" smtClean="0">
                <a:latin typeface="Times New Roman" panose="02020603050405020304" pitchFamily="18" charset="0"/>
                <a:cs typeface="Times New Roman" panose="02020603050405020304" pitchFamily="18" charset="0"/>
              </a:rPr>
              <a:t>İyiniyetli </a:t>
            </a:r>
            <a:r>
              <a:rPr lang="tr-TR" sz="11200" b="1" dirty="0">
                <a:latin typeface="Times New Roman" panose="02020603050405020304" pitchFamily="18" charset="0"/>
                <a:cs typeface="Times New Roman" panose="02020603050405020304" pitchFamily="18" charset="0"/>
              </a:rPr>
              <a:t>Ü</a:t>
            </a:r>
            <a:r>
              <a:rPr lang="tr-TR" sz="11200" b="1" dirty="0" smtClean="0">
                <a:latin typeface="Times New Roman" panose="02020603050405020304" pitchFamily="18" charset="0"/>
                <a:cs typeface="Times New Roman" panose="02020603050405020304" pitchFamily="18" charset="0"/>
              </a:rPr>
              <a:t>çüncü Kişinin, </a:t>
            </a:r>
            <a:r>
              <a:rPr lang="tr-TR" sz="11200" b="1" i="1" dirty="0">
                <a:latin typeface="Times New Roman" panose="02020603050405020304" pitchFamily="18" charset="0"/>
                <a:cs typeface="Times New Roman" panose="02020603050405020304" pitchFamily="18" charset="0"/>
              </a:rPr>
              <a:t>MK </a:t>
            </a:r>
            <a:r>
              <a:rPr lang="tr-TR" sz="11200" b="1" i="1" dirty="0" smtClean="0">
                <a:latin typeface="Times New Roman" panose="02020603050405020304" pitchFamily="18" charset="0"/>
                <a:cs typeface="Times New Roman" panose="02020603050405020304" pitchFamily="18" charset="0"/>
              </a:rPr>
              <a:t>m. 1023 hükmü </a:t>
            </a:r>
            <a:r>
              <a:rPr lang="tr-TR" sz="11200" b="1" dirty="0" smtClean="0">
                <a:latin typeface="Times New Roman" panose="02020603050405020304" pitchFamily="18" charset="0"/>
                <a:cs typeface="Times New Roman" panose="02020603050405020304" pitchFamily="18" charset="0"/>
              </a:rPr>
              <a:t>uyarınca, </a:t>
            </a:r>
            <a:r>
              <a:rPr lang="tr-TR" sz="11200" b="1" dirty="0">
                <a:latin typeface="Times New Roman" panose="02020603050405020304" pitchFamily="18" charset="0"/>
                <a:cs typeface="Times New Roman" panose="02020603050405020304" pitchFamily="18" charset="0"/>
              </a:rPr>
              <a:t>A</a:t>
            </a:r>
            <a:r>
              <a:rPr lang="tr-TR" sz="11200" b="1" dirty="0" smtClean="0">
                <a:latin typeface="Times New Roman" panose="02020603050405020304" pitchFamily="18" charset="0"/>
                <a:cs typeface="Times New Roman" panose="02020603050405020304" pitchFamily="18" charset="0"/>
              </a:rPr>
              <a:t>yni </a:t>
            </a:r>
            <a:r>
              <a:rPr lang="tr-TR" sz="11200" b="1" dirty="0">
                <a:latin typeface="Times New Roman" panose="02020603050405020304" pitchFamily="18" charset="0"/>
                <a:cs typeface="Times New Roman" panose="02020603050405020304" pitchFamily="18" charset="0"/>
              </a:rPr>
              <a:t>H</a:t>
            </a:r>
            <a:r>
              <a:rPr lang="tr-TR" sz="11200" b="1" dirty="0" smtClean="0">
                <a:latin typeface="Times New Roman" panose="02020603050405020304" pitchFamily="18" charset="0"/>
                <a:cs typeface="Times New Roman" panose="02020603050405020304" pitchFamily="18" charset="0"/>
              </a:rPr>
              <a:t>ak Kazanması, </a:t>
            </a:r>
            <a:r>
              <a:rPr lang="tr-TR" sz="11200" b="1" dirty="0">
                <a:latin typeface="Times New Roman" panose="02020603050405020304" pitchFamily="18" charset="0"/>
                <a:cs typeface="Times New Roman" panose="02020603050405020304" pitchFamily="18" charset="0"/>
              </a:rPr>
              <a:t>sadece o </a:t>
            </a:r>
            <a:r>
              <a:rPr lang="tr-TR" sz="11200" b="1" dirty="0" smtClean="0">
                <a:latin typeface="Times New Roman" panose="02020603050405020304" pitchFamily="18" charset="0"/>
                <a:cs typeface="Times New Roman" panose="02020603050405020304" pitchFamily="18" charset="0"/>
              </a:rPr>
              <a:t>Hak </a:t>
            </a:r>
            <a:r>
              <a:rPr lang="tr-TR" sz="11200" b="1" dirty="0">
                <a:latin typeface="Times New Roman" panose="02020603050405020304" pitchFamily="18" charset="0"/>
                <a:cs typeface="Times New Roman" panose="02020603050405020304" pitchFamily="18" charset="0"/>
              </a:rPr>
              <a:t>açısından etkili olur. </a:t>
            </a:r>
          </a:p>
          <a:p>
            <a:pPr algn="just"/>
            <a:r>
              <a:rPr lang="tr-TR" sz="11200" b="1" dirty="0">
                <a:latin typeface="Times New Roman" panose="02020603050405020304" pitchFamily="18" charset="0"/>
                <a:cs typeface="Times New Roman" panose="02020603050405020304" pitchFamily="18" charset="0"/>
              </a:rPr>
              <a:t>MK </a:t>
            </a:r>
            <a:r>
              <a:rPr lang="tr-TR" sz="11200" b="1" dirty="0" smtClean="0">
                <a:latin typeface="Times New Roman" panose="02020603050405020304" pitchFamily="18" charset="0"/>
                <a:cs typeface="Times New Roman" panose="02020603050405020304" pitchFamily="18" charset="0"/>
              </a:rPr>
              <a:t>m. 1023</a:t>
            </a:r>
            <a:r>
              <a:rPr lang="tr-TR" sz="11200" b="1" dirty="0">
                <a:latin typeface="Times New Roman" panose="02020603050405020304" pitchFamily="18" charset="0"/>
                <a:cs typeface="Times New Roman" panose="02020603050405020304" pitchFamily="18" charset="0"/>
              </a:rPr>
              <a:t>, kazanılan </a:t>
            </a:r>
            <a:r>
              <a:rPr lang="tr-TR" sz="11200" b="1" dirty="0" smtClean="0">
                <a:latin typeface="Times New Roman" panose="02020603050405020304" pitchFamily="18" charset="0"/>
                <a:cs typeface="Times New Roman" panose="02020603050405020304" pitchFamily="18" charset="0"/>
              </a:rPr>
              <a:t>Haktan </a:t>
            </a:r>
            <a:r>
              <a:rPr lang="tr-TR" sz="11200" b="1" dirty="0">
                <a:latin typeface="Times New Roman" panose="02020603050405020304" pitchFamily="18" charset="0"/>
                <a:cs typeface="Times New Roman" panose="02020603050405020304" pitchFamily="18" charset="0"/>
              </a:rPr>
              <a:t>başka </a:t>
            </a:r>
            <a:r>
              <a:rPr lang="tr-TR" sz="11200" b="1" dirty="0" smtClean="0">
                <a:latin typeface="Times New Roman" panose="02020603050405020304" pitchFamily="18" charset="0"/>
                <a:cs typeface="Times New Roman" panose="02020603050405020304" pitchFamily="18" charset="0"/>
              </a:rPr>
              <a:t>Haklara </a:t>
            </a:r>
            <a:r>
              <a:rPr lang="tr-TR" sz="11200" b="1" dirty="0">
                <a:latin typeface="Times New Roman" panose="02020603050405020304" pitchFamily="18" charset="0"/>
                <a:cs typeface="Times New Roman" panose="02020603050405020304" pitchFamily="18" charset="0"/>
              </a:rPr>
              <a:t>ilişkin </a:t>
            </a:r>
            <a:r>
              <a:rPr lang="tr-TR" sz="11200" b="1" dirty="0" smtClean="0">
                <a:latin typeface="Times New Roman" panose="02020603050405020304" pitchFamily="18" charset="0"/>
                <a:cs typeface="Times New Roman" panose="02020603050405020304" pitchFamily="18" charset="0"/>
              </a:rPr>
              <a:t>Yolsuz </a:t>
            </a:r>
            <a:r>
              <a:rPr lang="tr-TR" sz="11200" b="1" dirty="0">
                <a:latin typeface="Times New Roman" panose="02020603050405020304" pitchFamily="18" charset="0"/>
                <a:cs typeface="Times New Roman" panose="02020603050405020304" pitchFamily="18" charset="0"/>
              </a:rPr>
              <a:t>T</a:t>
            </a:r>
            <a:r>
              <a:rPr lang="tr-TR" sz="11200" b="1" dirty="0" smtClean="0">
                <a:latin typeface="Times New Roman" panose="02020603050405020304" pitchFamily="18" charset="0"/>
                <a:cs typeface="Times New Roman" panose="02020603050405020304" pitchFamily="18" charset="0"/>
              </a:rPr>
              <a:t>escillerin </a:t>
            </a:r>
            <a:r>
              <a:rPr lang="tr-TR" sz="11200" b="1" dirty="0">
                <a:latin typeface="Times New Roman" panose="02020603050405020304" pitchFamily="18" charset="0"/>
                <a:cs typeface="Times New Roman" panose="02020603050405020304" pitchFamily="18" charset="0"/>
              </a:rPr>
              <a:t>düzelmesini sağlamaz</a:t>
            </a:r>
            <a:r>
              <a:rPr lang="tr-TR" sz="11200" dirty="0">
                <a:latin typeface="Times New Roman" panose="02020603050405020304" pitchFamily="18" charset="0"/>
                <a:cs typeface="Times New Roman" panose="02020603050405020304" pitchFamily="18" charset="0"/>
              </a:rPr>
              <a:t>. </a:t>
            </a:r>
            <a:endParaRPr lang="tr-TR" sz="11200" dirty="0" smtClean="0">
              <a:latin typeface="Times New Roman" panose="02020603050405020304" pitchFamily="18" charset="0"/>
              <a:cs typeface="Times New Roman" panose="02020603050405020304" pitchFamily="18" charset="0"/>
            </a:endParaRPr>
          </a:p>
          <a:p>
            <a:pPr algn="just"/>
            <a:r>
              <a:rPr lang="tr-TR" sz="11200" b="1" i="1" dirty="0" smtClean="0">
                <a:latin typeface="Times New Roman" panose="02020603050405020304" pitchFamily="18" charset="0"/>
                <a:cs typeface="Times New Roman" panose="02020603050405020304" pitchFamily="18" charset="0"/>
              </a:rPr>
              <a:t>Örneğin, </a:t>
            </a:r>
            <a:r>
              <a:rPr lang="tr-TR" sz="11200" dirty="0" smtClean="0">
                <a:latin typeface="Times New Roman" panose="02020603050405020304" pitchFamily="18" charset="0"/>
                <a:cs typeface="Times New Roman" panose="02020603050405020304" pitchFamily="18" charset="0"/>
              </a:rPr>
              <a:t>(A), (İ) lehine bir İrtifak Hakkı kurduktan sonra Taşınmazını (B)’ye temlik eder ve (A)’</a:t>
            </a:r>
            <a:r>
              <a:rPr lang="tr-TR" sz="11200" dirty="0" err="1" smtClean="0">
                <a:latin typeface="Times New Roman" panose="02020603050405020304" pitchFamily="18" charset="0"/>
                <a:cs typeface="Times New Roman" panose="02020603050405020304" pitchFamily="18" charset="0"/>
              </a:rPr>
              <a:t>nın</a:t>
            </a:r>
            <a:r>
              <a:rPr lang="tr-TR" sz="11200" dirty="0" smtClean="0">
                <a:latin typeface="Times New Roman" panose="02020603050405020304" pitchFamily="18" charset="0"/>
                <a:cs typeface="Times New Roman" panose="02020603050405020304" pitchFamily="18" charset="0"/>
              </a:rPr>
              <a:t> Ehliyetsizliği yüzünden hem (İ) lehine, hem de (B) lehine mevcut tesciller yolsuz olur ise, sonradan (Ü)’nün bu Taşınmazın Mülkiyetini </a:t>
            </a:r>
            <a:r>
              <a:rPr lang="tr-TR" sz="11200" dirty="0" err="1" smtClean="0">
                <a:latin typeface="Times New Roman" panose="02020603050405020304" pitchFamily="18" charset="0"/>
                <a:cs typeface="Times New Roman" panose="02020603050405020304" pitchFamily="18" charset="0"/>
              </a:rPr>
              <a:t>iyiniyetle</a:t>
            </a:r>
            <a:r>
              <a:rPr lang="tr-TR" sz="11200" dirty="0" smtClean="0">
                <a:latin typeface="Times New Roman" panose="02020603050405020304" pitchFamily="18" charset="0"/>
                <a:cs typeface="Times New Roman" panose="02020603050405020304" pitchFamily="18" charset="0"/>
              </a:rPr>
              <a:t> kazanması üzerine, bu kazanma (İ)’ye ait Yolsuz Tescilin düzelmesini sağlamaz. </a:t>
            </a:r>
          </a:p>
          <a:p>
            <a:pPr algn="just"/>
            <a:r>
              <a:rPr lang="tr-TR" sz="11200" b="1" dirty="0" smtClean="0">
                <a:latin typeface="Times New Roman" panose="02020603050405020304" pitchFamily="18" charset="0"/>
                <a:cs typeface="Times New Roman" panose="02020603050405020304" pitchFamily="18" charset="0"/>
              </a:rPr>
              <a:t>Aynı örnekte</a:t>
            </a:r>
            <a:r>
              <a:rPr lang="tr-TR" sz="11200" dirty="0" smtClean="0">
                <a:latin typeface="Times New Roman" panose="02020603050405020304" pitchFamily="18" charset="0"/>
                <a:cs typeface="Times New Roman" panose="02020603050405020304" pitchFamily="18" charset="0"/>
              </a:rPr>
              <a:t>, (B)  Taşınmazı (Ü)’ye temlik etmeden iyiniyetli olmayan (C) lehine bir İpotek Hakkı kurmuş olsa, sonradan (Ü)’nün, Taşınmazın Mülkiyetini MK 1023 uyarınca kazanması da (C)’ye ait Yolsuz Tescilin düzelmesi sonucunu doğurmaz. </a:t>
            </a:r>
          </a:p>
          <a:p>
            <a:pPr marL="0" indent="0" algn="just">
              <a:buNone/>
            </a:pPr>
            <a:endParaRPr lang="tr-TR" sz="11200" dirty="0" smtClean="0">
              <a:latin typeface="Times New Roman" panose="02020603050405020304" pitchFamily="18" charset="0"/>
              <a:cs typeface="Times New Roman" panose="02020603050405020304" pitchFamily="18" charset="0"/>
            </a:endParaRPr>
          </a:p>
          <a:p>
            <a:pPr algn="just"/>
            <a:endParaRPr lang="tr-TR" sz="11200" dirty="0" smtClean="0"/>
          </a:p>
          <a:p>
            <a:pPr algn="just"/>
            <a:endParaRPr lang="tr-TR" sz="5100" dirty="0" smtClean="0"/>
          </a:p>
          <a:p>
            <a:pPr algn="just"/>
            <a:endParaRPr lang="tr-TR" sz="3400" dirty="0" smtClean="0"/>
          </a:p>
          <a:p>
            <a:pPr algn="just"/>
            <a:endParaRPr lang="tr-TR" sz="2600" dirty="0"/>
          </a:p>
          <a:p>
            <a:pPr marL="0" indent="0">
              <a:buNone/>
            </a:pPr>
            <a:r>
              <a:rPr lang="tr-TR" sz="11200" dirty="0"/>
              <a:t> </a:t>
            </a:r>
          </a:p>
          <a:p>
            <a:endParaRPr lang="tr-TR" dirty="0"/>
          </a:p>
        </p:txBody>
      </p:sp>
    </p:spTree>
    <p:extLst>
      <p:ext uri="{BB962C8B-B14F-4D97-AF65-F5344CB8AC3E}">
        <p14:creationId xmlns:p14="http://schemas.microsoft.com/office/powerpoint/2010/main" val="152569704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25000" lnSpcReduction="20000"/>
          </a:bodyPr>
          <a:lstStyle/>
          <a:p>
            <a:pPr algn="just"/>
            <a:r>
              <a:rPr lang="tr-TR" sz="11200" b="1" dirty="0">
                <a:latin typeface="Times New Roman" panose="02020603050405020304" pitchFamily="18" charset="0"/>
                <a:cs typeface="Times New Roman" panose="02020603050405020304" pitchFamily="18" charset="0"/>
              </a:rPr>
              <a:t>İyiniyetli </a:t>
            </a:r>
            <a:r>
              <a:rPr lang="tr-TR" sz="11200" b="1" dirty="0" smtClean="0">
                <a:latin typeface="Times New Roman" panose="02020603050405020304" pitchFamily="18" charset="0"/>
                <a:cs typeface="Times New Roman" panose="02020603050405020304" pitchFamily="18" charset="0"/>
              </a:rPr>
              <a:t>Üçüncü Kişi, </a:t>
            </a:r>
            <a:r>
              <a:rPr lang="tr-TR" sz="11200" b="1" i="1" dirty="0">
                <a:latin typeface="Times New Roman" panose="02020603050405020304" pitchFamily="18" charset="0"/>
                <a:cs typeface="Times New Roman" panose="02020603050405020304" pitchFamily="18" charset="0"/>
              </a:rPr>
              <a:t>MK </a:t>
            </a:r>
            <a:r>
              <a:rPr lang="tr-TR" sz="11200" b="1" i="1" dirty="0" smtClean="0">
                <a:latin typeface="Times New Roman" panose="02020603050405020304" pitchFamily="18" charset="0"/>
                <a:cs typeface="Times New Roman" panose="02020603050405020304" pitchFamily="18" charset="0"/>
              </a:rPr>
              <a:t>m. 1023 hükmü uyarınca</a:t>
            </a:r>
            <a:r>
              <a:rPr lang="tr-TR" sz="11200" b="1" dirty="0" smtClean="0">
                <a:latin typeface="Times New Roman" panose="02020603050405020304" pitchFamily="18" charset="0"/>
                <a:cs typeface="Times New Roman" panose="02020603050405020304" pitchFamily="18" charset="0"/>
              </a:rPr>
              <a:t>, Mülkiyeti </a:t>
            </a:r>
            <a:r>
              <a:rPr lang="tr-TR" sz="11200" b="1" dirty="0">
                <a:latin typeface="Times New Roman" panose="02020603050405020304" pitchFamily="18" charset="0"/>
                <a:cs typeface="Times New Roman" panose="02020603050405020304" pitchFamily="18" charset="0"/>
              </a:rPr>
              <a:t>bir kez kazandıktan sonra, ondan </a:t>
            </a:r>
            <a:r>
              <a:rPr lang="tr-TR" sz="11200" b="1" dirty="0" smtClean="0">
                <a:latin typeface="Times New Roman" panose="02020603050405020304" pitchFamily="18" charset="0"/>
                <a:cs typeface="Times New Roman" panose="02020603050405020304" pitchFamily="18" charset="0"/>
              </a:rPr>
              <a:t>Ayni Hak </a:t>
            </a:r>
            <a:r>
              <a:rPr lang="tr-TR" sz="11200" b="1" dirty="0">
                <a:latin typeface="Times New Roman" panose="02020603050405020304" pitchFamily="18" charset="0"/>
                <a:cs typeface="Times New Roman" panose="02020603050405020304" pitchFamily="18" charset="0"/>
              </a:rPr>
              <a:t>kazanan kimsede </a:t>
            </a:r>
            <a:r>
              <a:rPr lang="tr-TR" sz="11200" b="1" dirty="0" err="1" smtClean="0">
                <a:latin typeface="Times New Roman" panose="02020603050405020304" pitchFamily="18" charset="0"/>
                <a:cs typeface="Times New Roman" panose="02020603050405020304" pitchFamily="18" charset="0"/>
              </a:rPr>
              <a:t>İyiniyet</a:t>
            </a:r>
            <a:r>
              <a:rPr lang="tr-TR" sz="11200" b="1" dirty="0" smtClean="0">
                <a:latin typeface="Times New Roman" panose="02020603050405020304" pitchFamily="18" charset="0"/>
                <a:cs typeface="Times New Roman" panose="02020603050405020304" pitchFamily="18" charset="0"/>
              </a:rPr>
              <a:t> </a:t>
            </a:r>
            <a:r>
              <a:rPr lang="tr-TR" sz="11200" b="1" dirty="0">
                <a:latin typeface="Times New Roman" panose="02020603050405020304" pitchFamily="18" charset="0"/>
                <a:cs typeface="Times New Roman" panose="02020603050405020304" pitchFamily="18" charset="0"/>
              </a:rPr>
              <a:t>aranmasına artık gerek yoktur</a:t>
            </a:r>
            <a:r>
              <a:rPr lang="tr-TR" sz="11200" dirty="0">
                <a:latin typeface="Times New Roman" panose="02020603050405020304" pitchFamily="18" charset="0"/>
                <a:cs typeface="Times New Roman" panose="02020603050405020304" pitchFamily="18" charset="0"/>
              </a:rPr>
              <a:t>. </a:t>
            </a:r>
          </a:p>
          <a:p>
            <a:pPr algn="just"/>
            <a:r>
              <a:rPr lang="tr-TR" sz="11200" b="1" dirty="0">
                <a:latin typeface="Times New Roman" panose="02020603050405020304" pitchFamily="18" charset="0"/>
                <a:cs typeface="Times New Roman" panose="02020603050405020304" pitchFamily="18" charset="0"/>
              </a:rPr>
              <a:t>İyiniyetli </a:t>
            </a:r>
            <a:r>
              <a:rPr lang="tr-TR" sz="11200" b="1" dirty="0" smtClean="0">
                <a:latin typeface="Times New Roman" panose="02020603050405020304" pitchFamily="18" charset="0"/>
                <a:cs typeface="Times New Roman" panose="02020603050405020304" pitchFamily="18" charset="0"/>
              </a:rPr>
              <a:t>Üçüncü Kişinin Ayni Hakkı </a:t>
            </a:r>
            <a:r>
              <a:rPr lang="tr-TR" sz="11200" b="1" dirty="0">
                <a:latin typeface="Times New Roman" panose="02020603050405020304" pitchFamily="18" charset="0"/>
                <a:cs typeface="Times New Roman" panose="02020603050405020304" pitchFamily="18" charset="0"/>
              </a:rPr>
              <a:t>kazanması mutlak </a:t>
            </a:r>
            <a:r>
              <a:rPr lang="tr-TR" sz="11200" b="1" dirty="0" smtClean="0">
                <a:latin typeface="Times New Roman" panose="02020603050405020304" pitchFamily="18" charset="0"/>
                <a:cs typeface="Times New Roman" panose="02020603050405020304" pitchFamily="18" charset="0"/>
              </a:rPr>
              <a:t>olduğu için, </a:t>
            </a:r>
            <a:r>
              <a:rPr lang="tr-TR" sz="11200" b="1" dirty="0">
                <a:latin typeface="Times New Roman" panose="02020603050405020304" pitchFamily="18" charset="0"/>
                <a:cs typeface="Times New Roman" panose="02020603050405020304" pitchFamily="18" charset="0"/>
              </a:rPr>
              <a:t>o, bundan böyle kazandığı </a:t>
            </a:r>
            <a:r>
              <a:rPr lang="tr-TR" sz="11200" b="1" dirty="0" smtClean="0">
                <a:latin typeface="Times New Roman" panose="02020603050405020304" pitchFamily="18" charset="0"/>
                <a:cs typeface="Times New Roman" panose="02020603050405020304" pitchFamily="18" charset="0"/>
              </a:rPr>
              <a:t>Hak </a:t>
            </a:r>
            <a:r>
              <a:rPr lang="tr-TR" sz="11200" b="1" dirty="0">
                <a:latin typeface="Times New Roman" panose="02020603050405020304" pitchFamily="18" charset="0"/>
                <a:cs typeface="Times New Roman" panose="02020603050405020304" pitchFamily="18" charset="0"/>
              </a:rPr>
              <a:t>üzerinde her türlü </a:t>
            </a:r>
            <a:r>
              <a:rPr lang="tr-TR" sz="11200" b="1" dirty="0" smtClean="0">
                <a:latin typeface="Times New Roman" panose="02020603050405020304" pitchFamily="18" charset="0"/>
                <a:cs typeface="Times New Roman" panose="02020603050405020304" pitchFamily="18" charset="0"/>
              </a:rPr>
              <a:t>Tasarrufta </a:t>
            </a:r>
            <a:r>
              <a:rPr lang="tr-TR" sz="11200" b="1" dirty="0">
                <a:latin typeface="Times New Roman" panose="02020603050405020304" pitchFamily="18" charset="0"/>
                <a:cs typeface="Times New Roman" panose="02020603050405020304" pitchFamily="18" charset="0"/>
              </a:rPr>
              <a:t>bulunmaya yetkilidir. </a:t>
            </a:r>
            <a:endParaRPr lang="tr-TR" sz="11200" b="1" dirty="0" smtClean="0">
              <a:latin typeface="Times New Roman" panose="02020603050405020304" pitchFamily="18" charset="0"/>
              <a:cs typeface="Times New Roman" panose="02020603050405020304" pitchFamily="18" charset="0"/>
            </a:endParaRPr>
          </a:p>
          <a:p>
            <a:pPr algn="just"/>
            <a:r>
              <a:rPr lang="tr-TR" sz="11200" dirty="0" smtClean="0">
                <a:latin typeface="Times New Roman" panose="02020603050405020304" pitchFamily="18" charset="0"/>
                <a:cs typeface="Times New Roman" panose="02020603050405020304" pitchFamily="18" charset="0"/>
              </a:rPr>
              <a:t>Bununla </a:t>
            </a:r>
            <a:r>
              <a:rPr lang="tr-TR" sz="11200" dirty="0">
                <a:latin typeface="Times New Roman" panose="02020603050405020304" pitchFamily="18" charset="0"/>
                <a:cs typeface="Times New Roman" panose="02020603050405020304" pitchFamily="18" charset="0"/>
              </a:rPr>
              <a:t>beraber </a:t>
            </a:r>
            <a:r>
              <a:rPr lang="tr-TR" sz="11200" b="1" i="1" dirty="0" smtClean="0">
                <a:latin typeface="Times New Roman" panose="02020603050405020304" pitchFamily="18" charset="0"/>
                <a:cs typeface="Times New Roman" panose="02020603050405020304" pitchFamily="18" charset="0"/>
              </a:rPr>
              <a:t>Şartları </a:t>
            </a:r>
            <a:r>
              <a:rPr lang="tr-TR" sz="11200" b="1" i="1" dirty="0">
                <a:latin typeface="Times New Roman" panose="02020603050405020304" pitchFamily="18" charset="0"/>
                <a:cs typeface="Times New Roman" panose="02020603050405020304" pitchFamily="18" charset="0"/>
              </a:rPr>
              <a:t>varsa, </a:t>
            </a:r>
            <a:r>
              <a:rPr lang="tr-TR" sz="11200" b="1" dirty="0" smtClean="0">
                <a:latin typeface="Times New Roman" panose="02020603050405020304" pitchFamily="18" charset="0"/>
                <a:cs typeface="Times New Roman" panose="02020603050405020304" pitchFamily="18" charset="0"/>
              </a:rPr>
              <a:t>Sonraki </a:t>
            </a:r>
            <a:r>
              <a:rPr lang="tr-TR" sz="11200" b="1" dirty="0" err="1" smtClean="0">
                <a:latin typeface="Times New Roman" panose="02020603050405020304" pitchFamily="18" charset="0"/>
                <a:cs typeface="Times New Roman" panose="02020603050405020304" pitchFamily="18" charset="0"/>
              </a:rPr>
              <a:t>Kötüniyetli</a:t>
            </a:r>
            <a:r>
              <a:rPr lang="tr-TR" sz="11200" b="1" dirty="0" smtClean="0">
                <a:latin typeface="Times New Roman" panose="02020603050405020304" pitchFamily="18" charset="0"/>
                <a:cs typeface="Times New Roman" panose="02020603050405020304" pitchFamily="18" charset="0"/>
              </a:rPr>
              <a:t> </a:t>
            </a:r>
            <a:r>
              <a:rPr lang="tr-TR" sz="11200" b="1" dirty="0">
                <a:latin typeface="Times New Roman" panose="02020603050405020304" pitchFamily="18" charset="0"/>
                <a:cs typeface="Times New Roman" panose="02020603050405020304" pitchFamily="18" charset="0"/>
              </a:rPr>
              <a:t>H</a:t>
            </a:r>
            <a:r>
              <a:rPr lang="tr-TR" sz="11200" b="1" dirty="0" smtClean="0">
                <a:latin typeface="Times New Roman" panose="02020603050405020304" pitchFamily="18" charset="0"/>
                <a:cs typeface="Times New Roman" panose="02020603050405020304" pitchFamily="18" charset="0"/>
              </a:rPr>
              <a:t>ak </a:t>
            </a:r>
            <a:r>
              <a:rPr lang="tr-TR" sz="11200" b="1" dirty="0">
                <a:latin typeface="Times New Roman" panose="02020603050405020304" pitchFamily="18" charset="0"/>
                <a:cs typeface="Times New Roman" panose="02020603050405020304" pitchFamily="18" charset="0"/>
              </a:rPr>
              <a:t>S</a:t>
            </a:r>
            <a:r>
              <a:rPr lang="tr-TR" sz="11200" b="1" dirty="0" smtClean="0">
                <a:latin typeface="Times New Roman" panose="02020603050405020304" pitchFamily="18" charset="0"/>
                <a:cs typeface="Times New Roman" panose="02020603050405020304" pitchFamily="18" charset="0"/>
              </a:rPr>
              <a:t>ahibine </a:t>
            </a:r>
            <a:r>
              <a:rPr lang="tr-TR" sz="11200" dirty="0" smtClean="0">
                <a:latin typeface="Times New Roman" panose="02020603050405020304" pitchFamily="18" charset="0"/>
                <a:cs typeface="Times New Roman" panose="02020603050405020304" pitchFamily="18" charset="0"/>
              </a:rPr>
              <a:t>karşı, </a:t>
            </a:r>
            <a:r>
              <a:rPr lang="tr-TR" sz="11200" dirty="0">
                <a:latin typeface="Times New Roman" panose="02020603050405020304" pitchFamily="18" charset="0"/>
                <a:cs typeface="Times New Roman" panose="02020603050405020304" pitchFamily="18" charset="0"/>
              </a:rPr>
              <a:t>BK </a:t>
            </a:r>
            <a:r>
              <a:rPr lang="tr-TR" sz="11200" dirty="0" smtClean="0">
                <a:latin typeface="Times New Roman" panose="02020603050405020304" pitchFamily="18" charset="0"/>
                <a:cs typeface="Times New Roman" panose="02020603050405020304" pitchFamily="18" charset="0"/>
              </a:rPr>
              <a:t>m. 49 </a:t>
            </a:r>
            <a:r>
              <a:rPr lang="tr-TR" sz="11200" dirty="0">
                <a:latin typeface="Times New Roman" panose="02020603050405020304" pitchFamily="18" charset="0"/>
                <a:cs typeface="Times New Roman" panose="02020603050405020304" pitchFamily="18" charset="0"/>
              </a:rPr>
              <a:t>/ II </a:t>
            </a:r>
            <a:r>
              <a:rPr lang="tr-TR" sz="11200" dirty="0" smtClean="0">
                <a:latin typeface="Times New Roman" panose="02020603050405020304" pitchFamily="18" charset="0"/>
                <a:cs typeface="Times New Roman" panose="02020603050405020304" pitchFamily="18" charset="0"/>
              </a:rPr>
              <a:t>hükmü uyarınca </a:t>
            </a:r>
            <a:r>
              <a:rPr lang="tr-TR" sz="11200" dirty="0">
                <a:latin typeface="Times New Roman" panose="02020603050405020304" pitchFamily="18" charset="0"/>
                <a:cs typeface="Times New Roman" panose="02020603050405020304" pitchFamily="18" charset="0"/>
              </a:rPr>
              <a:t>D</a:t>
            </a:r>
            <a:r>
              <a:rPr lang="tr-TR" sz="11200" dirty="0" smtClean="0">
                <a:latin typeface="Times New Roman" panose="02020603050405020304" pitchFamily="18" charset="0"/>
                <a:cs typeface="Times New Roman" panose="02020603050405020304" pitchFamily="18" charset="0"/>
              </a:rPr>
              <a:t>ava </a:t>
            </a:r>
            <a:r>
              <a:rPr lang="tr-TR" sz="11200" dirty="0">
                <a:latin typeface="Times New Roman" panose="02020603050405020304" pitchFamily="18" charset="0"/>
                <a:cs typeface="Times New Roman" panose="02020603050405020304" pitchFamily="18" charset="0"/>
              </a:rPr>
              <a:t>açılabilir. </a:t>
            </a:r>
          </a:p>
          <a:p>
            <a:pPr algn="just"/>
            <a:r>
              <a:rPr lang="tr-TR" sz="11200" b="1" dirty="0">
                <a:latin typeface="Times New Roman" panose="02020603050405020304" pitchFamily="18" charset="0"/>
                <a:cs typeface="Times New Roman" panose="02020603050405020304" pitchFamily="18" charset="0"/>
              </a:rPr>
              <a:t>İyiniyetli </a:t>
            </a:r>
            <a:r>
              <a:rPr lang="tr-TR" sz="11200" b="1" dirty="0" smtClean="0">
                <a:latin typeface="Times New Roman" panose="02020603050405020304" pitchFamily="18" charset="0"/>
                <a:cs typeface="Times New Roman" panose="02020603050405020304" pitchFamily="18" charset="0"/>
              </a:rPr>
              <a:t>Üçüncü Kişinin </a:t>
            </a:r>
            <a:r>
              <a:rPr lang="tr-TR" sz="11200" b="1" dirty="0">
                <a:latin typeface="Times New Roman" panose="02020603050405020304" pitchFamily="18" charset="0"/>
                <a:cs typeface="Times New Roman" panose="02020603050405020304" pitchFamily="18" charset="0"/>
              </a:rPr>
              <a:t>Y</a:t>
            </a:r>
            <a:r>
              <a:rPr lang="tr-TR" sz="11200" b="1" dirty="0" smtClean="0">
                <a:latin typeface="Times New Roman" panose="02020603050405020304" pitchFamily="18" charset="0"/>
                <a:cs typeface="Times New Roman" panose="02020603050405020304" pitchFamily="18" charset="0"/>
              </a:rPr>
              <a:t>olsuz </a:t>
            </a:r>
            <a:r>
              <a:rPr lang="tr-TR" sz="11200" b="1" dirty="0">
                <a:latin typeface="Times New Roman" panose="02020603050405020304" pitchFamily="18" charset="0"/>
                <a:cs typeface="Times New Roman" panose="02020603050405020304" pitchFamily="18" charset="0"/>
              </a:rPr>
              <a:t>K</a:t>
            </a:r>
            <a:r>
              <a:rPr lang="tr-TR" sz="11200" b="1" dirty="0" smtClean="0">
                <a:latin typeface="Times New Roman" panose="02020603050405020304" pitchFamily="18" charset="0"/>
                <a:cs typeface="Times New Roman" panose="02020603050405020304" pitchFamily="18" charset="0"/>
              </a:rPr>
              <a:t>ayda </a:t>
            </a:r>
            <a:r>
              <a:rPr lang="tr-TR" sz="11200" b="1" dirty="0">
                <a:latin typeface="Times New Roman" panose="02020603050405020304" pitchFamily="18" charset="0"/>
                <a:cs typeface="Times New Roman" panose="02020603050405020304" pitchFamily="18" charset="0"/>
              </a:rPr>
              <a:t>dayanan </a:t>
            </a:r>
            <a:r>
              <a:rPr lang="tr-TR" sz="11200" b="1" dirty="0" smtClean="0">
                <a:latin typeface="Times New Roman" panose="02020603050405020304" pitchFamily="18" charset="0"/>
                <a:cs typeface="Times New Roman" panose="02020603050405020304" pitchFamily="18" charset="0"/>
              </a:rPr>
              <a:t>Kazanımının </a:t>
            </a:r>
            <a:r>
              <a:rPr lang="tr-TR" sz="11200" b="1" dirty="0">
                <a:latin typeface="Times New Roman" panose="02020603050405020304" pitchFamily="18" charset="0"/>
                <a:cs typeface="Times New Roman" panose="02020603050405020304" pitchFamily="18" charset="0"/>
              </a:rPr>
              <a:t>MK </a:t>
            </a:r>
            <a:r>
              <a:rPr lang="tr-TR" sz="11200" b="1" dirty="0" smtClean="0">
                <a:latin typeface="Times New Roman" panose="02020603050405020304" pitchFamily="18" charset="0"/>
                <a:cs typeface="Times New Roman" panose="02020603050405020304" pitchFamily="18" charset="0"/>
              </a:rPr>
              <a:t>m. 1023 hükmü uyarınca </a:t>
            </a:r>
            <a:r>
              <a:rPr lang="tr-TR" sz="11200" b="1" dirty="0">
                <a:latin typeface="Times New Roman" panose="02020603050405020304" pitchFamily="18" charset="0"/>
                <a:cs typeface="Times New Roman" panose="02020603050405020304" pitchFamily="18" charset="0"/>
              </a:rPr>
              <a:t>K</a:t>
            </a:r>
            <a:r>
              <a:rPr lang="tr-TR" sz="11200" b="1" dirty="0" smtClean="0">
                <a:latin typeface="Times New Roman" panose="02020603050405020304" pitchFamily="18" charset="0"/>
                <a:cs typeface="Times New Roman" panose="02020603050405020304" pitchFamily="18" charset="0"/>
              </a:rPr>
              <a:t>orunması </a:t>
            </a:r>
            <a:r>
              <a:rPr lang="tr-TR" sz="11200" b="1" dirty="0">
                <a:latin typeface="Times New Roman" panose="02020603050405020304" pitchFamily="18" charset="0"/>
                <a:cs typeface="Times New Roman" panose="02020603050405020304" pitchFamily="18" charset="0"/>
              </a:rPr>
              <a:t>nedeniyle </a:t>
            </a:r>
            <a:r>
              <a:rPr lang="tr-TR" sz="11200" b="1" dirty="0" smtClean="0">
                <a:latin typeface="Times New Roman" panose="02020603050405020304" pitchFamily="18" charset="0"/>
                <a:cs typeface="Times New Roman" panose="02020603050405020304" pitchFamily="18" charset="0"/>
              </a:rPr>
              <a:t>Zarara </a:t>
            </a:r>
            <a:r>
              <a:rPr lang="tr-TR" sz="11200" b="1" dirty="0">
                <a:latin typeface="Times New Roman" panose="02020603050405020304" pitchFamily="18" charset="0"/>
                <a:cs typeface="Times New Roman" panose="02020603050405020304" pitchFamily="18" charset="0"/>
              </a:rPr>
              <a:t>uğrayan </a:t>
            </a:r>
            <a:r>
              <a:rPr lang="tr-TR" sz="11200" b="1" dirty="0" smtClean="0">
                <a:latin typeface="Times New Roman" panose="02020603050405020304" pitchFamily="18" charset="0"/>
                <a:cs typeface="Times New Roman" panose="02020603050405020304" pitchFamily="18" charset="0"/>
              </a:rPr>
              <a:t>Kişi</a:t>
            </a:r>
            <a:r>
              <a:rPr lang="tr-TR" sz="11200" dirty="0" smtClean="0">
                <a:latin typeface="Times New Roman" panose="02020603050405020304" pitchFamily="18" charset="0"/>
                <a:cs typeface="Times New Roman" panose="02020603050405020304" pitchFamily="18" charset="0"/>
              </a:rPr>
              <a:t>, </a:t>
            </a:r>
            <a:r>
              <a:rPr lang="tr-TR" sz="11200" b="1" dirty="0">
                <a:latin typeface="Times New Roman" panose="02020603050405020304" pitchFamily="18" charset="0"/>
                <a:cs typeface="Times New Roman" panose="02020603050405020304" pitchFamily="18" charset="0"/>
              </a:rPr>
              <a:t>bu </a:t>
            </a:r>
            <a:r>
              <a:rPr lang="tr-TR" sz="11200" b="1" dirty="0" smtClean="0">
                <a:latin typeface="Times New Roman" panose="02020603050405020304" pitchFamily="18" charset="0"/>
                <a:cs typeface="Times New Roman" panose="02020603050405020304" pitchFamily="18" charset="0"/>
              </a:rPr>
              <a:t>Zararını </a:t>
            </a:r>
            <a:r>
              <a:rPr lang="tr-TR" sz="11200" b="1" i="1" dirty="0">
                <a:latin typeface="Times New Roman" panose="02020603050405020304" pitchFamily="18" charset="0"/>
                <a:cs typeface="Times New Roman" panose="02020603050405020304" pitchFamily="18" charset="0"/>
              </a:rPr>
              <a:t>Devletten</a:t>
            </a:r>
            <a:r>
              <a:rPr lang="tr-TR" sz="11200" dirty="0">
                <a:latin typeface="Times New Roman" panose="02020603050405020304" pitchFamily="18" charset="0"/>
                <a:cs typeface="Times New Roman" panose="02020603050405020304" pitchFamily="18" charset="0"/>
              </a:rPr>
              <a:t> </a:t>
            </a:r>
            <a:r>
              <a:rPr lang="tr-TR" sz="11200" b="1" dirty="0">
                <a:latin typeface="Times New Roman" panose="02020603050405020304" pitchFamily="18" charset="0"/>
                <a:cs typeface="Times New Roman" panose="02020603050405020304" pitchFamily="18" charset="0"/>
              </a:rPr>
              <a:t>isteyebilecektir</a:t>
            </a:r>
            <a:r>
              <a:rPr lang="tr-TR" sz="11200" dirty="0">
                <a:latin typeface="Times New Roman" panose="02020603050405020304" pitchFamily="18" charset="0"/>
                <a:cs typeface="Times New Roman" panose="02020603050405020304" pitchFamily="18" charset="0"/>
              </a:rPr>
              <a:t> (</a:t>
            </a:r>
            <a:r>
              <a:rPr lang="tr-TR" sz="11200" i="1" dirty="0">
                <a:latin typeface="Times New Roman" panose="02020603050405020304" pitchFamily="18" charset="0"/>
                <a:cs typeface="Times New Roman" panose="02020603050405020304" pitchFamily="18" charset="0"/>
              </a:rPr>
              <a:t>MK </a:t>
            </a:r>
            <a:r>
              <a:rPr lang="tr-TR" sz="11200" i="1" dirty="0" smtClean="0">
                <a:latin typeface="Times New Roman" panose="02020603050405020304" pitchFamily="18" charset="0"/>
                <a:cs typeface="Times New Roman" panose="02020603050405020304" pitchFamily="18" charset="0"/>
              </a:rPr>
              <a:t>m. 1007</a:t>
            </a:r>
            <a:r>
              <a:rPr lang="tr-TR" sz="11200" i="1" dirty="0">
                <a:latin typeface="Times New Roman" panose="02020603050405020304" pitchFamily="18" charset="0"/>
                <a:cs typeface="Times New Roman" panose="02020603050405020304" pitchFamily="18" charset="0"/>
              </a:rPr>
              <a:t>).  </a:t>
            </a:r>
          </a:p>
          <a:p>
            <a:endParaRPr lang="tr-TR" sz="1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9229304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460500"/>
          </a:xfrm>
        </p:spPr>
        <p:txBody>
          <a:bodyPr>
            <a:normAutofit fontScale="90000"/>
          </a:bodyPr>
          <a:lstStyle/>
          <a:p>
            <a:pPr algn="just"/>
            <a:r>
              <a:rPr lang="tr-TR" dirty="0" smtClean="0">
                <a:latin typeface="+mn-lt"/>
              </a:rPr>
              <a:t>Tescilin Ayni Hakkın İçeriğinin Belirlenmesindeki Hükmü </a:t>
            </a:r>
            <a:br>
              <a:rPr lang="tr-TR" dirty="0" smtClean="0">
                <a:latin typeface="+mn-lt"/>
              </a:rPr>
            </a:br>
            <a:r>
              <a:rPr lang="tr-TR" dirty="0" smtClean="0">
                <a:latin typeface="+mn-lt"/>
              </a:rPr>
              <a:t>(</a:t>
            </a:r>
            <a:r>
              <a:rPr lang="tr-TR" sz="2700" b="1" i="1" dirty="0" smtClean="0">
                <a:latin typeface="Times New Roman" panose="02020603050405020304" pitchFamily="18" charset="0"/>
                <a:cs typeface="Times New Roman" panose="02020603050405020304" pitchFamily="18" charset="0"/>
              </a:rPr>
              <a:t>Sirmen, </a:t>
            </a:r>
            <a:r>
              <a:rPr lang="tr-TR" sz="2700" i="1" dirty="0" smtClean="0">
                <a:latin typeface="Times New Roman" panose="02020603050405020304" pitchFamily="18" charset="0"/>
                <a:cs typeface="Times New Roman" panose="02020603050405020304" pitchFamily="18" charset="0"/>
              </a:rPr>
              <a:t>Eşya H.,6. B., s. 206)</a:t>
            </a:r>
            <a:endParaRPr lang="tr-TR" sz="27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endParaRPr lang="tr-TR" b="1" dirty="0" smtClean="0"/>
          </a:p>
          <a:p>
            <a:pPr algn="just"/>
            <a:r>
              <a:rPr lang="tr-TR" b="1" dirty="0" smtClean="0">
                <a:latin typeface="Times New Roman" panose="02020603050405020304" pitchFamily="18" charset="0"/>
                <a:cs typeface="Times New Roman" panose="02020603050405020304" pitchFamily="18" charset="0"/>
              </a:rPr>
              <a:t>MK m. 1022 / 3</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hükmüne göre</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Bir (Ayni) hakkın içeriği, tescilin sınırları içinde, dayandığı belgelere göre veya diğer herhangi bir yolla belirlenir.» </a:t>
            </a:r>
          </a:p>
          <a:p>
            <a:pPr algn="just"/>
            <a:r>
              <a:rPr lang="tr-TR" b="1" dirty="0" smtClean="0">
                <a:latin typeface="Times New Roman" panose="02020603050405020304" pitchFamily="18" charset="0"/>
                <a:cs typeface="Times New Roman" panose="02020603050405020304" pitchFamily="18" charset="0"/>
              </a:rPr>
              <a:t>Kütük Sayfasındaki Tescilden İrtifak Haklarının İçeriğini belirlemek çoğu kez mümkün olmadığı </a:t>
            </a:r>
            <a:r>
              <a:rPr lang="tr-TR" dirty="0" smtClean="0">
                <a:latin typeface="Times New Roman" panose="02020603050405020304" pitchFamily="18" charset="0"/>
                <a:cs typeface="Times New Roman" panose="02020603050405020304" pitchFamily="18" charset="0"/>
              </a:rPr>
              <a:t>için, </a:t>
            </a:r>
            <a:r>
              <a:rPr lang="tr-TR" b="1" i="1" dirty="0" smtClean="0">
                <a:latin typeface="Times New Roman" panose="02020603050405020304" pitchFamily="18" charset="0"/>
                <a:cs typeface="Times New Roman" panose="02020603050405020304" pitchFamily="18" charset="0"/>
              </a:rPr>
              <a:t>bu Hükmün </a:t>
            </a:r>
            <a:r>
              <a:rPr lang="tr-TR" b="1" i="1" dirty="0">
                <a:latin typeface="Times New Roman" panose="02020603050405020304" pitchFamily="18" charset="0"/>
                <a:cs typeface="Times New Roman" panose="02020603050405020304" pitchFamily="18" charset="0"/>
              </a:rPr>
              <a:t>Ö</a:t>
            </a:r>
            <a:r>
              <a:rPr lang="tr-TR" b="1" i="1" dirty="0" smtClean="0">
                <a:latin typeface="Times New Roman" panose="02020603050405020304" pitchFamily="18" charset="0"/>
                <a:cs typeface="Times New Roman" panose="02020603050405020304" pitchFamily="18" charset="0"/>
              </a:rPr>
              <a:t>nemi</a:t>
            </a:r>
            <a:r>
              <a:rPr lang="tr-TR" dirty="0" smtClean="0">
                <a:latin typeface="Times New Roman" panose="02020603050405020304" pitchFamily="18" charset="0"/>
                <a:cs typeface="Times New Roman" panose="02020603050405020304" pitchFamily="18" charset="0"/>
              </a:rPr>
              <a:t>, özellikle</a:t>
            </a:r>
            <a:r>
              <a:rPr lang="tr-TR" b="1"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İrtifak Haklarında </a:t>
            </a:r>
            <a:r>
              <a:rPr lang="tr-TR" b="1" dirty="0" smtClean="0">
                <a:latin typeface="Times New Roman" panose="02020603050405020304" pitchFamily="18" charset="0"/>
                <a:cs typeface="Times New Roman" panose="02020603050405020304" pitchFamily="18" charset="0"/>
              </a:rPr>
              <a:t>görünür.</a:t>
            </a:r>
          </a:p>
          <a:p>
            <a:pPr algn="just"/>
            <a:r>
              <a:rPr lang="tr-TR" dirty="0" smtClean="0">
                <a:latin typeface="Times New Roman" panose="02020603050405020304" pitchFamily="18" charset="0"/>
                <a:cs typeface="Times New Roman" panose="02020603050405020304" pitchFamily="18" charset="0"/>
              </a:rPr>
              <a:t>Gerçekten </a:t>
            </a:r>
            <a:r>
              <a:rPr lang="tr-TR" b="1" i="1" dirty="0" smtClean="0">
                <a:latin typeface="Times New Roman" panose="02020603050405020304" pitchFamily="18" charset="0"/>
                <a:cs typeface="Times New Roman" panose="02020603050405020304" pitchFamily="18" charset="0"/>
              </a:rPr>
              <a:t>MK m. 787 / 1 hükmünde</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İrtifaktan doğan yetki ve yükümlülükleri açıkça belirlediği ölçüde  tescil, irtifakın kapsamını belirlemede esas oluşturur</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hükmü yer almaktadır. </a:t>
            </a:r>
          </a:p>
        </p:txBody>
      </p:sp>
    </p:spTree>
    <p:extLst>
      <p:ext uri="{BB962C8B-B14F-4D97-AF65-F5344CB8AC3E}">
        <p14:creationId xmlns:p14="http://schemas.microsoft.com/office/powerpoint/2010/main" val="2349599365"/>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690687"/>
            <a:ext cx="10507133" cy="4981045"/>
          </a:xfrm>
        </p:spPr>
        <p:txBody>
          <a:bodyPr>
            <a:noAutofit/>
          </a:bodyPr>
          <a:lstStyle/>
          <a:p>
            <a:pPr algn="just"/>
            <a:r>
              <a:rPr lang="tr-TR" sz="2400" dirty="0">
                <a:latin typeface="Times New Roman" panose="02020603050405020304" pitchFamily="18" charset="0"/>
                <a:cs typeface="Times New Roman" panose="02020603050405020304" pitchFamily="18" charset="0"/>
              </a:rPr>
              <a:t>Yine </a:t>
            </a:r>
            <a:r>
              <a:rPr lang="tr-TR" sz="2400" b="1" dirty="0">
                <a:latin typeface="Times New Roman" panose="02020603050405020304" pitchFamily="18" charset="0"/>
                <a:cs typeface="Times New Roman" panose="02020603050405020304" pitchFamily="18" charset="0"/>
              </a:rPr>
              <a:t>MK </a:t>
            </a:r>
            <a:r>
              <a:rPr lang="tr-TR" sz="2400" b="1" dirty="0" smtClean="0">
                <a:latin typeface="Times New Roman" panose="02020603050405020304" pitchFamily="18" charset="0"/>
                <a:cs typeface="Times New Roman" panose="02020603050405020304" pitchFamily="18" charset="0"/>
              </a:rPr>
              <a:t>m. 787 </a:t>
            </a:r>
            <a:r>
              <a:rPr lang="tr-TR" sz="2400" b="1" dirty="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II hükmünde </a:t>
            </a:r>
            <a:r>
              <a:rPr lang="tr-TR" sz="2400" dirty="0">
                <a:latin typeface="Times New Roman" panose="02020603050405020304" pitchFamily="18" charset="0"/>
                <a:cs typeface="Times New Roman" panose="02020603050405020304" pitchFamily="18" charset="0"/>
              </a:rPr>
              <a:t>ise: «</a:t>
            </a:r>
            <a:r>
              <a:rPr lang="tr-TR" sz="2400" i="1" dirty="0">
                <a:latin typeface="Times New Roman" panose="02020603050405020304" pitchFamily="18" charset="0"/>
                <a:cs typeface="Times New Roman" panose="02020603050405020304" pitchFamily="18" charset="0"/>
              </a:rPr>
              <a:t>Tescilden açıkça anlaşılmadığı hallerde kapsam, tescilin sınırları içinde, irtifak hakkının kazanılma sebebine veya uzun süreden beri davasız ve </a:t>
            </a:r>
            <a:r>
              <a:rPr lang="tr-TR" sz="2400" i="1" dirty="0" err="1">
                <a:latin typeface="Times New Roman" panose="02020603050405020304" pitchFamily="18" charset="0"/>
                <a:cs typeface="Times New Roman" panose="02020603050405020304" pitchFamily="18" charset="0"/>
              </a:rPr>
              <a:t>iyiniyetle</a:t>
            </a:r>
            <a:r>
              <a:rPr lang="tr-TR" sz="2400" i="1" dirty="0">
                <a:latin typeface="Times New Roman" panose="02020603050405020304" pitchFamily="18" charset="0"/>
                <a:cs typeface="Times New Roman" panose="02020603050405020304" pitchFamily="18" charset="0"/>
              </a:rPr>
              <a:t> kullanılış biçimine göre belirlenir</a:t>
            </a:r>
            <a:r>
              <a:rPr lang="tr-TR" sz="2400" dirty="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denilmektedir. </a:t>
            </a:r>
          </a:p>
          <a:p>
            <a:pPr algn="just"/>
            <a:r>
              <a:rPr lang="tr-TR" sz="2400" dirty="0" smtClean="0">
                <a:latin typeface="Times New Roman" panose="02020603050405020304" pitchFamily="18" charset="0"/>
                <a:cs typeface="Times New Roman" panose="02020603050405020304" pitchFamily="18" charset="0"/>
              </a:rPr>
              <a:t>Buna göre, </a:t>
            </a:r>
            <a:r>
              <a:rPr lang="tr-TR" sz="2400" b="1" i="1" dirty="0" smtClean="0">
                <a:latin typeface="Times New Roman" panose="02020603050405020304" pitchFamily="18" charset="0"/>
                <a:cs typeface="Times New Roman" panose="02020603050405020304" pitchFamily="18" charset="0"/>
              </a:rPr>
              <a:t>örneğin,</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Tescil edilirken Kütüğe sadece Geçit Hakkı olarak yazılmış olan bir İrtifak Hakkından nasıl yararlanılabileceği</a:t>
            </a:r>
            <a:r>
              <a:rPr lang="tr-TR" sz="2400" dirty="0" smtClean="0">
                <a:latin typeface="Times New Roman" panose="02020603050405020304" pitchFamily="18" charset="0"/>
                <a:cs typeface="Times New Roman" panose="02020603050405020304" pitchFamily="18" charset="0"/>
              </a:rPr>
              <a:t>, Geçitten, </a:t>
            </a:r>
            <a:r>
              <a:rPr lang="tr-TR" sz="2400" dirty="0">
                <a:latin typeface="Times New Roman" panose="02020603050405020304" pitchFamily="18" charset="0"/>
                <a:cs typeface="Times New Roman" panose="02020603050405020304" pitchFamily="18" charset="0"/>
              </a:rPr>
              <a:t>Y</a:t>
            </a:r>
            <a:r>
              <a:rPr lang="tr-TR" sz="2400" dirty="0" smtClean="0">
                <a:latin typeface="Times New Roman" panose="02020603050405020304" pitchFamily="18" charset="0"/>
                <a:cs typeface="Times New Roman" panose="02020603050405020304" pitchFamily="18" charset="0"/>
              </a:rPr>
              <a:t>ayaların </a:t>
            </a:r>
            <a:r>
              <a:rPr lang="tr-TR" sz="2400" dirty="0" err="1" smtClean="0">
                <a:latin typeface="Times New Roman" panose="02020603050405020304" pitchFamily="18" charset="0"/>
                <a:cs typeface="Times New Roman" panose="02020603050405020304" pitchFamily="18" charset="0"/>
              </a:rPr>
              <a:t>yanısıra</a:t>
            </a: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T</a:t>
            </a:r>
            <a:r>
              <a:rPr lang="tr-TR" sz="2400" dirty="0" smtClean="0">
                <a:latin typeface="Times New Roman" panose="02020603050405020304" pitchFamily="18" charset="0"/>
                <a:cs typeface="Times New Roman" panose="02020603050405020304" pitchFamily="18" charset="0"/>
              </a:rPr>
              <a:t>aşıtların da geçip geçemeyeceği, öncelikle, Tescilin dayanağını oluşturan, </a:t>
            </a:r>
            <a:r>
              <a:rPr lang="tr-TR" sz="2400" b="1" dirty="0" smtClean="0">
                <a:latin typeface="Times New Roman" panose="02020603050405020304" pitchFamily="18" charset="0"/>
                <a:cs typeface="Times New Roman" panose="02020603050405020304" pitchFamily="18" charset="0"/>
              </a:rPr>
              <a:t>Geçit Hakkının Kurulmasına ilişkin </a:t>
            </a:r>
            <a:r>
              <a:rPr lang="tr-TR" sz="2400" b="1" dirty="0">
                <a:latin typeface="Times New Roman" panose="02020603050405020304" pitchFamily="18" charset="0"/>
                <a:cs typeface="Times New Roman" panose="02020603050405020304" pitchFamily="18" charset="0"/>
              </a:rPr>
              <a:t>R</a:t>
            </a:r>
            <a:r>
              <a:rPr lang="tr-TR" sz="2400" b="1" dirty="0" smtClean="0">
                <a:latin typeface="Times New Roman" panose="02020603050405020304" pitchFamily="18" charset="0"/>
                <a:cs typeface="Times New Roman" panose="02020603050405020304" pitchFamily="18" charset="0"/>
              </a:rPr>
              <a:t>esmi </a:t>
            </a:r>
            <a:r>
              <a:rPr lang="tr-TR" sz="2400" b="1" dirty="0">
                <a:latin typeface="Times New Roman" panose="02020603050405020304" pitchFamily="18" charset="0"/>
                <a:cs typeface="Times New Roman" panose="02020603050405020304" pitchFamily="18" charset="0"/>
              </a:rPr>
              <a:t>S</a:t>
            </a:r>
            <a:r>
              <a:rPr lang="tr-TR" sz="2400" b="1" dirty="0" smtClean="0">
                <a:latin typeface="Times New Roman" panose="02020603050405020304" pitchFamily="18" charset="0"/>
                <a:cs typeface="Times New Roman" panose="02020603050405020304" pitchFamily="18" charset="0"/>
              </a:rPr>
              <a:t>özleşmeye </a:t>
            </a:r>
            <a:r>
              <a:rPr lang="tr-TR" sz="2400" dirty="0" smtClean="0">
                <a:latin typeface="Times New Roman" panose="02020603050405020304" pitchFamily="18" charset="0"/>
                <a:cs typeface="Times New Roman" panose="02020603050405020304" pitchFamily="18" charset="0"/>
              </a:rPr>
              <a:t>bakılarak belirlenecektir. </a:t>
            </a:r>
          </a:p>
          <a:p>
            <a:pPr algn="just"/>
            <a:r>
              <a:rPr lang="tr-TR" sz="2400" dirty="0" smtClean="0">
                <a:latin typeface="Times New Roman" panose="02020603050405020304" pitchFamily="18" charset="0"/>
                <a:cs typeface="Times New Roman" panose="02020603050405020304" pitchFamily="18" charset="0"/>
              </a:rPr>
              <a:t>Fakat </a:t>
            </a:r>
            <a:r>
              <a:rPr lang="tr-TR" sz="2400" b="1" i="1" dirty="0" smtClean="0">
                <a:latin typeface="Times New Roman" panose="02020603050405020304" pitchFamily="18" charset="0"/>
                <a:cs typeface="Times New Roman" panose="02020603050405020304" pitchFamily="18" charset="0"/>
              </a:rPr>
              <a:t>Ayni Hakkın İçeriğinin belirlenmesinde</a:t>
            </a:r>
            <a:r>
              <a:rPr lang="tr-TR" sz="2400" dirty="0" smtClean="0">
                <a:latin typeface="Times New Roman" panose="02020603050405020304" pitchFamily="18" charset="0"/>
                <a:cs typeface="Times New Roman" panose="02020603050405020304" pitchFamily="18" charset="0"/>
              </a:rPr>
              <a:t>, Sicildeki Tescil temel oluşturduğu (</a:t>
            </a:r>
            <a:r>
              <a:rPr lang="tr-TR" sz="2400" i="1" dirty="0" smtClean="0">
                <a:latin typeface="Times New Roman" panose="02020603050405020304" pitchFamily="18" charset="0"/>
                <a:cs typeface="Times New Roman" panose="02020603050405020304" pitchFamily="18" charset="0"/>
              </a:rPr>
              <a:t>MK m. 1022 / III, 787</a:t>
            </a:r>
            <a:r>
              <a:rPr lang="tr-TR" sz="2400" dirty="0" smtClean="0">
                <a:latin typeface="Times New Roman" panose="02020603050405020304" pitchFamily="18" charset="0"/>
                <a:cs typeface="Times New Roman" panose="02020603050405020304" pitchFamily="18" charset="0"/>
              </a:rPr>
              <a:t>) için, </a:t>
            </a:r>
            <a:r>
              <a:rPr lang="tr-TR" sz="2400" b="1" dirty="0" smtClean="0">
                <a:latin typeface="Times New Roman" panose="02020603050405020304" pitchFamily="18" charset="0"/>
                <a:cs typeface="Times New Roman" panose="02020603050405020304" pitchFamily="18" charset="0"/>
              </a:rPr>
              <a:t>Resmi Sözleşme</a:t>
            </a:r>
            <a:r>
              <a:rPr lang="tr-TR" sz="2400" dirty="0" smtClean="0">
                <a:latin typeface="Times New Roman" panose="02020603050405020304" pitchFamily="18" charset="0"/>
                <a:cs typeface="Times New Roman" panose="02020603050405020304" pitchFamily="18" charset="0"/>
              </a:rPr>
              <a:t>, ancak bununla bağdaştığı ölçüde, </a:t>
            </a:r>
            <a:r>
              <a:rPr lang="tr-TR" sz="2400" b="1" i="1" dirty="0" smtClean="0">
                <a:latin typeface="Times New Roman" panose="02020603050405020304" pitchFamily="18" charset="0"/>
                <a:cs typeface="Times New Roman" panose="02020603050405020304" pitchFamily="18" charset="0"/>
              </a:rPr>
              <a:t>İçeriği belirlemeye </a:t>
            </a:r>
            <a:r>
              <a:rPr lang="tr-TR" sz="2400" b="1" dirty="0" smtClean="0">
                <a:latin typeface="Times New Roman" panose="02020603050405020304" pitchFamily="18" charset="0"/>
                <a:cs typeface="Times New Roman" panose="02020603050405020304" pitchFamily="18" charset="0"/>
              </a:rPr>
              <a:t>yardım edecektir. </a:t>
            </a:r>
            <a:endParaRPr lang="tr-T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73908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6102 sayılı Türk Ticaret Kanunu’nun 11. maddesinin 3. fıkrası </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b="1" i="1" dirty="0" smtClean="0">
                <a:latin typeface="Times New Roman" panose="02020603050405020304" pitchFamily="18" charset="0"/>
                <a:cs typeface="Times New Roman" panose="02020603050405020304" pitchFamily="18" charset="0"/>
              </a:rPr>
              <a:t>6102 sayılı yeni Türk Ticaret Kanunun 11. maddesinin 3. fıkrasında </a:t>
            </a:r>
            <a:r>
              <a:rPr lang="tr-TR" dirty="0" smtClean="0">
                <a:latin typeface="Times New Roman" panose="02020603050405020304" pitchFamily="18" charset="0"/>
                <a:cs typeface="Times New Roman" panose="02020603050405020304" pitchFamily="18" charset="0"/>
              </a:rPr>
              <a:t>ise, </a:t>
            </a:r>
            <a:r>
              <a:rPr lang="tr-TR" b="1" dirty="0" smtClean="0">
                <a:latin typeface="Times New Roman" panose="02020603050405020304" pitchFamily="18" charset="0"/>
                <a:cs typeface="Times New Roman" panose="02020603050405020304" pitchFamily="18" charset="0"/>
              </a:rPr>
              <a:t>Hak Birliğinin bir bütün olarak Tasarruf İşlemlerine konu olamayacağı ilkesine kapsamlı bir istisna getirmiştir: </a:t>
            </a:r>
          </a:p>
          <a:p>
            <a:pPr algn="just"/>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Ticari işletme, içerdiği malvarlığı unsurlarının devri için zorunlu tasarruf işlemlerinin ayrı ayrı yapılmasına gerek olmaksızın, bir bütün halinde devredilebilir ve diğer hukuki işlemlere konu olabilir. Aksi öngörülmemişse, devir sözleşmesinin duran malvarlığını, işletme değerini, kiracılık hakkını, ticaret unvanı ile diğer fikri mülkiyet haklarını ve sürekli olarak işletmeye özgülenen malvarlığı unsurlarını içerdiği kabul olunur. Bu devir sözleşmesiyle ticari işletmeyi bir bütün halinde konu alan diğer sözleşmeler yazılı olarak yapılır, ticaret siciline tescil ve ilan edilir.»</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084308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latin typeface="+mn-lt"/>
              </a:rPr>
              <a:t>İyiniyetin</a:t>
            </a:r>
            <a:r>
              <a:rPr lang="tr-TR" b="1" dirty="0" smtClean="0">
                <a:latin typeface="+mn-lt"/>
              </a:rPr>
              <a:t> Etkisi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4000" b="1" i="1" u="sng" dirty="0" smtClean="0">
                <a:latin typeface="Times New Roman" panose="02020603050405020304" pitchFamily="18" charset="0"/>
                <a:cs typeface="Times New Roman" panose="02020603050405020304" pitchFamily="18" charset="0"/>
              </a:rPr>
              <a:t>MK m. 1023 hükmü uyarınca</a:t>
            </a:r>
            <a:r>
              <a:rPr lang="tr-TR" sz="4000" u="sng" dirty="0" smtClean="0">
                <a:latin typeface="Times New Roman" panose="02020603050405020304" pitchFamily="18" charset="0"/>
                <a:cs typeface="Times New Roman" panose="02020603050405020304" pitchFamily="18" charset="0"/>
              </a:rPr>
              <a:t>, </a:t>
            </a:r>
            <a:r>
              <a:rPr lang="tr-TR" sz="4000" b="1" u="sng" dirty="0" smtClean="0">
                <a:latin typeface="Times New Roman" panose="02020603050405020304" pitchFamily="18" charset="0"/>
                <a:cs typeface="Times New Roman" panose="02020603050405020304" pitchFamily="18" charset="0"/>
              </a:rPr>
              <a:t>Mülkiyet Hakkının Kazanılması</a:t>
            </a:r>
            <a:r>
              <a:rPr lang="tr-TR" sz="4000" dirty="0" smtClean="0">
                <a:latin typeface="Times New Roman" panose="02020603050405020304" pitchFamily="18" charset="0"/>
                <a:cs typeface="Times New Roman" panose="02020603050405020304" pitchFamily="18" charset="0"/>
              </a:rPr>
              <a:t>, bir Defi değil, </a:t>
            </a:r>
            <a:r>
              <a:rPr lang="tr-TR" sz="4000" b="1" u="sng" dirty="0" smtClean="0">
                <a:latin typeface="Times New Roman" panose="02020603050405020304" pitchFamily="18" charset="0"/>
                <a:cs typeface="Times New Roman" panose="02020603050405020304" pitchFamily="18" charset="0"/>
              </a:rPr>
              <a:t>İtiraz</a:t>
            </a:r>
            <a:r>
              <a:rPr lang="tr-TR" sz="4000" b="1" i="1"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teşkil eder. </a:t>
            </a:r>
          </a:p>
          <a:p>
            <a:pPr algn="just"/>
            <a:r>
              <a:rPr lang="tr-TR" sz="4000" b="1" u="sng" dirty="0" smtClean="0">
                <a:latin typeface="Times New Roman" panose="02020603050405020304" pitchFamily="18" charset="0"/>
                <a:cs typeface="Times New Roman" panose="02020603050405020304" pitchFamily="18" charset="0"/>
              </a:rPr>
              <a:t>Hâkim tarafından resen dikkate alınması </a:t>
            </a:r>
            <a:r>
              <a:rPr lang="tr-TR" sz="4000" dirty="0" smtClean="0">
                <a:latin typeface="Times New Roman" panose="02020603050405020304" pitchFamily="18" charset="0"/>
                <a:cs typeface="Times New Roman" panose="02020603050405020304" pitchFamily="18" charset="0"/>
              </a:rPr>
              <a:t>ve </a:t>
            </a:r>
            <a:r>
              <a:rPr lang="tr-TR" sz="4000" b="1" dirty="0" smtClean="0">
                <a:latin typeface="Times New Roman" panose="02020603050405020304" pitchFamily="18" charset="0"/>
                <a:cs typeface="Times New Roman" panose="02020603050405020304" pitchFamily="18" charset="0"/>
              </a:rPr>
              <a:t>Kazanmanın </a:t>
            </a:r>
            <a:r>
              <a:rPr lang="tr-TR" sz="4000" b="1" dirty="0" err="1" smtClean="0">
                <a:latin typeface="Times New Roman" panose="02020603050405020304" pitchFamily="18" charset="0"/>
                <a:cs typeface="Times New Roman" panose="02020603050405020304" pitchFamily="18" charset="0"/>
              </a:rPr>
              <a:t>Kötüniyetle</a:t>
            </a:r>
            <a:r>
              <a:rPr lang="tr-TR" sz="4000" b="1" dirty="0" smtClean="0">
                <a:latin typeface="Times New Roman" panose="02020603050405020304" pitchFamily="18" charset="0"/>
                <a:cs typeface="Times New Roman" panose="02020603050405020304" pitchFamily="18" charset="0"/>
              </a:rPr>
              <a:t> gerçekleşip gerçekleşmediğinin </a:t>
            </a:r>
            <a:r>
              <a:rPr lang="tr-TR" sz="4000" b="1" i="1" dirty="0" smtClean="0">
                <a:latin typeface="Times New Roman" panose="02020603050405020304" pitchFamily="18" charset="0"/>
                <a:cs typeface="Times New Roman" panose="02020603050405020304" pitchFamily="18" charset="0"/>
              </a:rPr>
              <a:t>Davacıya</a:t>
            </a:r>
            <a:r>
              <a:rPr lang="tr-TR" sz="4000" b="1" dirty="0" smtClean="0">
                <a:latin typeface="Times New Roman" panose="02020603050405020304" pitchFamily="18" charset="0"/>
                <a:cs typeface="Times New Roman" panose="02020603050405020304" pitchFamily="18" charset="0"/>
              </a:rPr>
              <a:t> sorulması gerekir. </a:t>
            </a:r>
            <a:endParaRPr lang="tr-T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1310910"/>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Ayni Hakkın İçeriğinin Belirlenmesi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4800" b="1" i="1" dirty="0" smtClean="0">
                <a:latin typeface="Times New Roman" panose="02020603050405020304" pitchFamily="18" charset="0"/>
                <a:cs typeface="Times New Roman" panose="02020603050405020304" pitchFamily="18" charset="0"/>
              </a:rPr>
              <a:t>MK m. 1022 / son hükmüne göre</a:t>
            </a:r>
            <a:r>
              <a:rPr lang="tr-TR" sz="4800" dirty="0" smtClean="0">
                <a:latin typeface="Times New Roman" panose="02020603050405020304" pitchFamily="18" charset="0"/>
                <a:cs typeface="Times New Roman" panose="02020603050405020304" pitchFamily="18" charset="0"/>
              </a:rPr>
              <a:t>: </a:t>
            </a:r>
          </a:p>
          <a:p>
            <a:pPr marL="0" indent="0" algn="just">
              <a:buNone/>
            </a:pPr>
            <a:r>
              <a:rPr lang="tr-TR" sz="4800" dirty="0">
                <a:latin typeface="Times New Roman" panose="02020603050405020304" pitchFamily="18" charset="0"/>
                <a:cs typeface="Times New Roman" panose="02020603050405020304" pitchFamily="18" charset="0"/>
              </a:rPr>
              <a:t>	</a:t>
            </a:r>
            <a:r>
              <a:rPr lang="tr-TR" sz="4800" dirty="0" smtClean="0">
                <a:latin typeface="Times New Roman" panose="02020603050405020304" pitchFamily="18" charset="0"/>
                <a:cs typeface="Times New Roman" panose="02020603050405020304" pitchFamily="18" charset="0"/>
              </a:rPr>
              <a:t>«</a:t>
            </a:r>
            <a:r>
              <a:rPr lang="tr-TR" sz="4800" i="1" dirty="0" smtClean="0">
                <a:latin typeface="Times New Roman" panose="02020603050405020304" pitchFamily="18" charset="0"/>
                <a:cs typeface="Times New Roman" panose="02020603050405020304" pitchFamily="18" charset="0"/>
              </a:rPr>
              <a:t>Bir hakkın içeriği, tescilin sınırları içinde dayandığı belgelere göre veya diğer herhangi bir yolla belirlenir.»</a:t>
            </a:r>
            <a:endParaRPr lang="tr-TR" sz="48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66766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b="1" dirty="0" smtClean="0">
                <a:latin typeface="Times New Roman" panose="02020603050405020304" pitchFamily="18" charset="0"/>
                <a:cs typeface="Times New Roman" panose="02020603050405020304" pitchFamily="18" charset="0"/>
              </a:rPr>
              <a:t>Türk Ticaret Kanunu’nun 128. maddesinde, </a:t>
            </a:r>
            <a:r>
              <a:rPr lang="tr-TR" sz="4000" b="1" i="1" dirty="0" smtClean="0">
                <a:latin typeface="Times New Roman" panose="02020603050405020304" pitchFamily="18" charset="0"/>
                <a:cs typeface="Times New Roman" panose="02020603050405020304" pitchFamily="18" charset="0"/>
              </a:rPr>
              <a:t>Ticaret Şirketlerine  sermaye koyma borcuna ilişkin bir düzenleme </a:t>
            </a:r>
            <a:r>
              <a:rPr lang="tr-TR" sz="4000" dirty="0" smtClean="0">
                <a:latin typeface="Times New Roman" panose="02020603050405020304" pitchFamily="18" charset="0"/>
                <a:cs typeface="Times New Roman" panose="02020603050405020304" pitchFamily="18" charset="0"/>
              </a:rPr>
              <a:t>yer almaktadır. </a:t>
            </a:r>
          </a:p>
          <a:p>
            <a:pPr algn="just"/>
            <a:r>
              <a:rPr lang="tr-TR" sz="4000" dirty="0" smtClean="0">
                <a:latin typeface="Times New Roman" panose="02020603050405020304" pitchFamily="18" charset="0"/>
                <a:cs typeface="Times New Roman" panose="02020603050405020304" pitchFamily="18" charset="0"/>
              </a:rPr>
              <a:t>(</a:t>
            </a:r>
            <a:r>
              <a:rPr lang="tr-TR" sz="3200" dirty="0" smtClean="0">
                <a:latin typeface="Times New Roman" panose="02020603050405020304" pitchFamily="18" charset="0"/>
                <a:cs typeface="Times New Roman" panose="02020603050405020304" pitchFamily="18" charset="0"/>
              </a:rPr>
              <a:t>Bu hüküm hakkında ayrıntılı bilgi için bkz. </a:t>
            </a:r>
            <a:r>
              <a:rPr lang="tr-TR" sz="3200" b="1" i="1" dirty="0" smtClean="0">
                <a:latin typeface="Times New Roman" panose="02020603050405020304" pitchFamily="18" charset="0"/>
                <a:cs typeface="Times New Roman" panose="02020603050405020304" pitchFamily="18" charset="0"/>
              </a:rPr>
              <a:t>Sirmen</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Eşya H., 7. B., s. 200- 201) </a:t>
            </a:r>
          </a:p>
          <a:p>
            <a:pPr marL="0" indent="0" algn="just">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76267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i="1" dirty="0" smtClean="0">
                <a:latin typeface="Times New Roman" panose="02020603050405020304" pitchFamily="18" charset="0"/>
                <a:cs typeface="Times New Roman" panose="02020603050405020304" pitchFamily="18" charset="0"/>
              </a:rPr>
              <a:t>Mülkiyetin tescilden önce kazanıldığı bütün bu hallerde </a:t>
            </a:r>
            <a:r>
              <a:rPr lang="tr-TR" sz="3200" b="1" dirty="0" smtClean="0">
                <a:latin typeface="Times New Roman" panose="02020603050405020304" pitchFamily="18" charset="0"/>
                <a:cs typeface="Times New Roman" panose="02020603050405020304" pitchFamily="18" charset="0"/>
              </a:rPr>
              <a:t>Tescil, </a:t>
            </a:r>
            <a:r>
              <a:rPr lang="tr-TR" sz="3200" b="1" i="1" dirty="0" smtClean="0">
                <a:latin typeface="Times New Roman" panose="02020603050405020304" pitchFamily="18" charset="0"/>
                <a:cs typeface="Times New Roman" panose="02020603050405020304" pitchFamily="18" charset="0"/>
              </a:rPr>
              <a:t>açıklayıcı olmakla </a:t>
            </a:r>
            <a:r>
              <a:rPr lang="tr-TR" sz="3200" dirty="0" smtClean="0">
                <a:latin typeface="Times New Roman" panose="02020603050405020304" pitchFamily="18" charset="0"/>
                <a:cs typeface="Times New Roman" panose="02020603050405020304" pitchFamily="18" charset="0"/>
              </a:rPr>
              <a:t>beraber, yine </a:t>
            </a:r>
            <a:r>
              <a:rPr lang="tr-TR" sz="3200" b="1" dirty="0" smtClean="0">
                <a:latin typeface="Times New Roman" panose="02020603050405020304" pitchFamily="18" charset="0"/>
                <a:cs typeface="Times New Roman" panose="02020603050405020304" pitchFamily="18" charset="0"/>
              </a:rPr>
              <a:t>de yapılmalıdır. </a:t>
            </a:r>
          </a:p>
          <a:p>
            <a:pPr algn="just"/>
            <a:r>
              <a:rPr lang="tr-TR" sz="3200" dirty="0" smtClean="0">
                <a:latin typeface="Times New Roman" panose="02020603050405020304" pitchFamily="18" charset="0"/>
                <a:cs typeface="Times New Roman" panose="02020603050405020304" pitchFamily="18" charset="0"/>
              </a:rPr>
              <a:t>Bunun nedeni, sadece </a:t>
            </a:r>
            <a:r>
              <a:rPr lang="tr-TR" sz="3200" b="1" dirty="0" smtClean="0">
                <a:latin typeface="Times New Roman" panose="02020603050405020304" pitchFamily="18" charset="0"/>
                <a:cs typeface="Times New Roman" panose="02020603050405020304" pitchFamily="18" charset="0"/>
              </a:rPr>
              <a:t>adına Tescil yapıldıktan sonra Mülkiyet Hakkı üzerinde tasarruf edilebilmesidir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MK m. 705 / II). </a:t>
            </a:r>
          </a:p>
          <a:p>
            <a:pPr algn="just"/>
            <a:r>
              <a:rPr lang="tr-TR" sz="3200" dirty="0" smtClean="0">
                <a:latin typeface="Times New Roman" panose="02020603050405020304" pitchFamily="18" charset="0"/>
                <a:cs typeface="Times New Roman" panose="02020603050405020304" pitchFamily="18" charset="0"/>
              </a:rPr>
              <a:t>Ayrıca, </a:t>
            </a:r>
            <a:r>
              <a:rPr lang="tr-TR" sz="3200" b="1" dirty="0" smtClean="0">
                <a:latin typeface="Times New Roman" panose="02020603050405020304" pitchFamily="18" charset="0"/>
                <a:cs typeface="Times New Roman" panose="02020603050405020304" pitchFamily="18" charset="0"/>
              </a:rPr>
              <a:t>Açıklayıcı Tescil, </a:t>
            </a:r>
            <a:r>
              <a:rPr lang="tr-TR" sz="3200" b="1" i="1" dirty="0" smtClean="0">
                <a:latin typeface="Times New Roman" panose="02020603050405020304" pitchFamily="18" charset="0"/>
                <a:cs typeface="Times New Roman" panose="02020603050405020304" pitchFamily="18" charset="0"/>
              </a:rPr>
              <a:t>üçüncü kişilerin </a:t>
            </a:r>
            <a:r>
              <a:rPr lang="tr-TR" sz="3200" dirty="0" smtClean="0">
                <a:latin typeface="Times New Roman" panose="02020603050405020304" pitchFamily="18" charset="0"/>
                <a:cs typeface="Times New Roman" panose="02020603050405020304" pitchFamily="18" charset="0"/>
              </a:rPr>
              <a:t>artık </a:t>
            </a:r>
            <a:r>
              <a:rPr lang="tr-TR" sz="3200" dirty="0" err="1" smtClean="0">
                <a:latin typeface="Times New Roman" panose="02020603050405020304" pitchFamily="18" charset="0"/>
                <a:cs typeface="Times New Roman" panose="02020603050405020304" pitchFamily="18" charset="0"/>
              </a:rPr>
              <a:t>yolsuzlaşmış</a:t>
            </a:r>
            <a:r>
              <a:rPr lang="tr-TR" sz="3200" dirty="0" smtClean="0">
                <a:latin typeface="Times New Roman" panose="02020603050405020304" pitchFamily="18" charset="0"/>
                <a:cs typeface="Times New Roman" panose="02020603050405020304" pitchFamily="18" charset="0"/>
              </a:rPr>
              <a:t> eski kayda güvenerek Ayni Hak kazanmaları tehlikesini de ortadan kaldırır</a:t>
            </a:r>
            <a:r>
              <a:rPr lang="tr-TR" dirty="0" smtClean="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9714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
            <a:ext cx="10515600" cy="1690688"/>
          </a:xfrm>
        </p:spPr>
        <p:txBody>
          <a:bodyPr>
            <a:normAutofit fontScale="90000"/>
          </a:bodyPr>
          <a:lstStyle/>
          <a:p>
            <a:r>
              <a:rPr lang="tr-TR" b="1" dirty="0" smtClean="0">
                <a:latin typeface="+mn-lt"/>
              </a:rPr>
              <a:t>İrtifak Hakkının ve Taşınmaz Yükünün Tescilsiz Kazanılması </a:t>
            </a:r>
            <a:br>
              <a:rPr lang="tr-TR" b="1" dirty="0" smtClean="0">
                <a:latin typeface="+mn-lt"/>
              </a:rPr>
            </a:b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MK m. 780 / I hükmüne göre</a:t>
            </a:r>
            <a:r>
              <a:rPr lang="tr-TR" sz="3600" dirty="0" smtClean="0">
                <a:latin typeface="Times New Roman" panose="02020603050405020304" pitchFamily="18" charset="0"/>
                <a:cs typeface="Times New Roman" panose="02020603050405020304" pitchFamily="18" charset="0"/>
              </a:rPr>
              <a:t>: </a:t>
            </a:r>
          </a:p>
          <a:p>
            <a:pPr marL="0" indent="0" algn="just">
              <a:buNone/>
            </a:pPr>
            <a:r>
              <a:rPr lang="tr-TR" sz="3600" i="1" dirty="0">
                <a:latin typeface="Times New Roman" panose="02020603050405020304" pitchFamily="18" charset="0"/>
                <a:cs typeface="Times New Roman" panose="02020603050405020304" pitchFamily="18" charset="0"/>
              </a:rPr>
              <a:t> </a:t>
            </a:r>
            <a:r>
              <a:rPr lang="tr-TR" sz="3600" i="1" dirty="0" smtClean="0">
                <a:latin typeface="Times New Roman" panose="02020603050405020304" pitchFamily="18" charset="0"/>
                <a:cs typeface="Times New Roman" panose="02020603050405020304" pitchFamily="18" charset="0"/>
              </a:rPr>
              <a:t> «İrtifak hakkının kurulması için tapu kütüğüne tescil şarttır.»</a:t>
            </a:r>
          </a:p>
          <a:p>
            <a:pPr algn="just"/>
            <a:r>
              <a:rPr lang="tr-TR" sz="3600" b="1" dirty="0" smtClean="0">
                <a:latin typeface="Times New Roman" panose="02020603050405020304" pitchFamily="18" charset="0"/>
                <a:cs typeface="Times New Roman" panose="02020603050405020304" pitchFamily="18" charset="0"/>
              </a:rPr>
              <a:t>MK m. 780 / II hükmüne göre </a:t>
            </a:r>
            <a:r>
              <a:rPr lang="tr-TR" sz="3600" dirty="0" smtClean="0">
                <a:latin typeface="Times New Roman" panose="02020603050405020304" pitchFamily="18" charset="0"/>
                <a:cs typeface="Times New Roman" panose="02020603050405020304" pitchFamily="18" charset="0"/>
              </a:rPr>
              <a:t>de, </a:t>
            </a:r>
          </a:p>
          <a:p>
            <a:pPr marL="0" indent="0" algn="just">
              <a:buNone/>
            </a:pPr>
            <a:r>
              <a:rPr lang="tr-TR" sz="3600" dirty="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 «</a:t>
            </a:r>
            <a:r>
              <a:rPr lang="tr-TR" sz="3600" i="1" dirty="0" smtClean="0">
                <a:latin typeface="Times New Roman" panose="02020603050405020304" pitchFamily="18" charset="0"/>
                <a:cs typeface="Times New Roman" panose="02020603050405020304" pitchFamily="18" charset="0"/>
              </a:rPr>
              <a:t>İrtifak hakkının kazanılmasında ve tescilinde, aksi öngörülmüş olmadıkça taşınmaz mülkiyetine ilişkin hükümler uygulanır.	</a:t>
            </a:r>
            <a:endParaRPr lang="tr-TR" sz="3600" i="1" dirty="0">
              <a:latin typeface="Times New Roman" panose="02020603050405020304" pitchFamily="18" charset="0"/>
              <a:cs typeface="Times New Roman" panose="02020603050405020304" pitchFamily="18" charset="0"/>
            </a:endParaRPr>
          </a:p>
          <a:p>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40979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Öyleyse, </a:t>
            </a:r>
            <a:r>
              <a:rPr lang="tr-TR" b="1" dirty="0">
                <a:latin typeface="Times New Roman" panose="02020603050405020304" pitchFamily="18" charset="0"/>
                <a:cs typeface="Times New Roman" panose="02020603050405020304" pitchFamily="18" charset="0"/>
              </a:rPr>
              <a:t>Mülkiyet Hakkının tescilden önce kazanılmasına ilişkin hükümler, </a:t>
            </a:r>
            <a:r>
              <a:rPr lang="tr-TR" b="1" i="1" dirty="0">
                <a:latin typeface="Times New Roman" panose="02020603050405020304" pitchFamily="18" charset="0"/>
                <a:cs typeface="Times New Roman" panose="02020603050405020304" pitchFamily="18" charset="0"/>
              </a:rPr>
              <a:t>MK m. 780 hükmü gereği</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İrtifak Hakkının Kazanılmasında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uygulanır. </a:t>
            </a:r>
          </a:p>
          <a:p>
            <a:pPr algn="just"/>
            <a:r>
              <a:rPr lang="tr-TR" b="1" dirty="0">
                <a:latin typeface="Times New Roman" panose="02020603050405020304" pitchFamily="18" charset="0"/>
                <a:cs typeface="Times New Roman" panose="02020603050405020304" pitchFamily="18" charset="0"/>
              </a:rPr>
              <a:t>İntifa Hakkı bakımından</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MK m. 795 / II </a:t>
            </a:r>
            <a:r>
              <a:rPr lang="tr-TR" dirty="0">
                <a:latin typeface="Times New Roman" panose="02020603050405020304" pitchFamily="18" charset="0"/>
                <a:cs typeface="Times New Roman" panose="02020603050405020304" pitchFamily="18" charset="0"/>
              </a:rPr>
              <a:t>ve </a:t>
            </a:r>
            <a:r>
              <a:rPr lang="tr-TR" b="1" dirty="0">
                <a:latin typeface="Times New Roman" panose="02020603050405020304" pitchFamily="18" charset="0"/>
                <a:cs typeface="Times New Roman" panose="02020603050405020304" pitchFamily="18" charset="0"/>
              </a:rPr>
              <a:t>Taşınmaz Yükü </a:t>
            </a:r>
            <a:r>
              <a:rPr lang="tr-TR" dirty="0">
                <a:latin typeface="Times New Roman" panose="02020603050405020304" pitchFamily="18" charset="0"/>
                <a:cs typeface="Times New Roman" panose="02020603050405020304" pitchFamily="18" charset="0"/>
              </a:rPr>
              <a:t>bakımından ise, </a:t>
            </a:r>
            <a:r>
              <a:rPr lang="tr-TR" i="1" dirty="0">
                <a:latin typeface="Times New Roman" panose="02020603050405020304" pitchFamily="18" charset="0"/>
                <a:cs typeface="Times New Roman" panose="02020603050405020304" pitchFamily="18" charset="0"/>
              </a:rPr>
              <a:t>MK m. 840 / III hükmünde</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MK m. 780/ III hükmüne benzer hükümler </a:t>
            </a:r>
            <a:r>
              <a:rPr lang="tr-TR" dirty="0">
                <a:latin typeface="Times New Roman" panose="02020603050405020304" pitchFamily="18" charset="0"/>
                <a:cs typeface="Times New Roman" panose="02020603050405020304" pitchFamily="18" charset="0"/>
              </a:rPr>
              <a:t>vardır. </a:t>
            </a:r>
            <a:endParaRPr lang="tr-TR"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MK m. 727 / III hükmü </a:t>
            </a:r>
            <a:r>
              <a:rPr lang="tr-TR" dirty="0" smtClean="0">
                <a:latin typeface="Times New Roman" panose="02020603050405020304" pitchFamily="18" charset="0"/>
                <a:cs typeface="Times New Roman" panose="02020603050405020304" pitchFamily="18" charset="0"/>
              </a:rPr>
              <a:t>ise, </a:t>
            </a:r>
            <a:r>
              <a:rPr lang="tr-TR" b="1" i="1" dirty="0" smtClean="0">
                <a:latin typeface="Times New Roman" panose="02020603050405020304" pitchFamily="18" charset="0"/>
                <a:cs typeface="Times New Roman" panose="02020603050405020304" pitchFamily="18" charset="0"/>
              </a:rPr>
              <a:t>Mecra İrtifakı </a:t>
            </a:r>
            <a:r>
              <a:rPr lang="tr-TR" dirty="0" smtClean="0">
                <a:latin typeface="Times New Roman" panose="02020603050405020304" pitchFamily="18" charset="0"/>
                <a:cs typeface="Times New Roman" panose="02020603050405020304" pitchFamily="18" charset="0"/>
              </a:rPr>
              <a:t>bakımından, İrtifakın tescil dışı doğmasına ilişkin özel bir durumu düzenlemektedir. </a:t>
            </a:r>
            <a:endParaRPr lang="tr-TR"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3543453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mn-lt"/>
              </a:rPr>
              <a:t>Rehin Hakkının Tescilsiz Kazanılması </a:t>
            </a:r>
            <a:br>
              <a:rPr lang="tr-TR" dirty="0" smtClean="0">
                <a:latin typeface="+mn-lt"/>
              </a:rPr>
            </a:br>
            <a:endParaRPr lang="tr-TR" dirty="0">
              <a:latin typeface="+mn-lt"/>
            </a:endParaRP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İrtifak Hakkı </a:t>
            </a:r>
            <a:r>
              <a:rPr lang="tr-TR" sz="3200" dirty="0" smtClean="0">
                <a:latin typeface="Times New Roman" panose="02020603050405020304" pitchFamily="18" charset="0"/>
                <a:cs typeface="Times New Roman" panose="02020603050405020304" pitchFamily="18" charset="0"/>
              </a:rPr>
              <a:t>ve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aşınmaz Yükünden </a:t>
            </a:r>
            <a:r>
              <a:rPr lang="tr-TR" sz="3200" dirty="0" smtClean="0">
                <a:latin typeface="Times New Roman" panose="02020603050405020304" pitchFamily="18" charset="0"/>
                <a:cs typeface="Times New Roman" panose="02020603050405020304" pitchFamily="18" charset="0"/>
              </a:rPr>
              <a:t>farklı olarak, </a:t>
            </a:r>
            <a:r>
              <a:rPr lang="tr-TR" sz="3200" b="1" dirty="0" smtClean="0">
                <a:latin typeface="Times New Roman" panose="02020603050405020304" pitchFamily="18" charset="0"/>
                <a:cs typeface="Times New Roman" panose="02020603050405020304" pitchFamily="18" charset="0"/>
              </a:rPr>
              <a:t>Taşınmaz Rehininin Kazanılmasında, </a:t>
            </a:r>
            <a:r>
              <a:rPr lang="tr-TR" sz="3200" b="1" i="1" dirty="0" smtClean="0">
                <a:latin typeface="Times New Roman" panose="02020603050405020304" pitchFamily="18" charset="0"/>
                <a:cs typeface="Times New Roman" panose="02020603050405020304" pitchFamily="18" charset="0"/>
              </a:rPr>
              <a:t>Taşınmaz Mülkiyetine ilişkin hükümlere </a:t>
            </a:r>
            <a:r>
              <a:rPr lang="tr-TR" sz="3200" b="1" dirty="0" smtClean="0">
                <a:latin typeface="Times New Roman" panose="02020603050405020304" pitchFamily="18" charset="0"/>
                <a:cs typeface="Times New Roman" panose="02020603050405020304" pitchFamily="18" charset="0"/>
              </a:rPr>
              <a:t>yollama yapılmamıştır. </a:t>
            </a:r>
          </a:p>
          <a:p>
            <a:pPr algn="just"/>
            <a:r>
              <a:rPr lang="tr-TR" sz="3200" b="1" dirty="0" smtClean="0">
                <a:latin typeface="Times New Roman" panose="02020603050405020304" pitchFamily="18" charset="0"/>
                <a:cs typeface="Times New Roman" panose="02020603050405020304" pitchFamily="18" charset="0"/>
              </a:rPr>
              <a:t>MK m. 856 </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1 hükmünde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Taşınmaz </a:t>
            </a:r>
            <a:r>
              <a:rPr lang="tr-TR" sz="3200" i="1" dirty="0">
                <a:latin typeface="Times New Roman" panose="02020603050405020304" pitchFamily="18" charset="0"/>
                <a:cs typeface="Times New Roman" panose="02020603050405020304" pitchFamily="18" charset="0"/>
              </a:rPr>
              <a:t>rehini tapu kütüğüne tescil ile kurulur”</a:t>
            </a:r>
            <a:r>
              <a:rPr lang="tr-TR" sz="3200" dirty="0">
                <a:latin typeface="Times New Roman" panose="02020603050405020304" pitchFamily="18" charset="0"/>
                <a:cs typeface="Times New Roman" panose="02020603050405020304" pitchFamily="18" charset="0"/>
              </a:rPr>
              <a:t> denilmekte, </a:t>
            </a:r>
            <a:r>
              <a:rPr lang="tr-TR" sz="3200" b="1" dirty="0">
                <a:latin typeface="Times New Roman" panose="02020603050405020304" pitchFamily="18" charset="0"/>
                <a:cs typeface="Times New Roman" panose="02020603050405020304" pitchFamily="18" charset="0"/>
              </a:rPr>
              <a:t>ancak</a:t>
            </a:r>
            <a:r>
              <a:rPr lang="tr-TR" sz="3200" dirty="0">
                <a:latin typeface="Times New Roman" panose="02020603050405020304" pitchFamily="18" charset="0"/>
                <a:cs typeface="Times New Roman" panose="02020603050405020304" pitchFamily="18" charset="0"/>
              </a:rPr>
              <a:t> “</a:t>
            </a:r>
            <a:r>
              <a:rPr lang="tr-TR" sz="3200" i="1" dirty="0">
                <a:latin typeface="Times New Roman" panose="02020603050405020304" pitchFamily="18" charset="0"/>
                <a:cs typeface="Times New Roman" panose="02020603050405020304" pitchFamily="18" charset="0"/>
              </a:rPr>
              <a:t>kanunda öngörülen ayrık durumlar saklıdır”</a:t>
            </a:r>
            <a:r>
              <a:rPr lang="tr-TR" sz="3200"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hükmü</a:t>
            </a:r>
            <a:r>
              <a:rPr lang="tr-TR" sz="3200" dirty="0" smtClean="0">
                <a:latin typeface="Times New Roman" panose="02020603050405020304" pitchFamily="18" charset="0"/>
                <a:cs typeface="Times New Roman" panose="02020603050405020304" pitchFamily="18" charset="0"/>
              </a:rPr>
              <a:t> ile </a:t>
            </a:r>
            <a:r>
              <a:rPr lang="tr-TR" sz="3200" b="1" dirty="0" smtClean="0">
                <a:latin typeface="Times New Roman" panose="02020603050405020304" pitchFamily="18" charset="0"/>
                <a:cs typeface="Times New Roman" panose="02020603050405020304" pitchFamily="18" charset="0"/>
              </a:rPr>
              <a:t>Rehin </a:t>
            </a:r>
            <a:r>
              <a:rPr lang="tr-TR" sz="3200" b="1" dirty="0">
                <a:latin typeface="Times New Roman" panose="02020603050405020304" pitchFamily="18" charset="0"/>
                <a:cs typeface="Times New Roman" panose="02020603050405020304" pitchFamily="18" charset="0"/>
              </a:rPr>
              <a:t>H</a:t>
            </a:r>
            <a:r>
              <a:rPr lang="tr-TR" sz="3200" b="1" dirty="0" smtClean="0">
                <a:latin typeface="Times New Roman" panose="02020603050405020304" pitchFamily="18" charset="0"/>
                <a:cs typeface="Times New Roman" panose="02020603050405020304" pitchFamily="18" charset="0"/>
              </a:rPr>
              <a:t>akkının </a:t>
            </a:r>
            <a:r>
              <a:rPr lang="tr-TR" sz="3200" dirty="0">
                <a:latin typeface="Times New Roman" panose="02020603050405020304" pitchFamily="18" charset="0"/>
                <a:cs typeface="Times New Roman" panose="02020603050405020304" pitchFamily="18" charset="0"/>
              </a:rPr>
              <a:t>da </a:t>
            </a:r>
            <a:r>
              <a:rPr lang="tr-TR" sz="3200" b="1" dirty="0">
                <a:latin typeface="Times New Roman" panose="02020603050405020304" pitchFamily="18" charset="0"/>
                <a:cs typeface="Times New Roman" panose="02020603050405020304" pitchFamily="18" charset="0"/>
              </a:rPr>
              <a:t>tescilsiz kazanılabileceği belirtilmektedir. </a:t>
            </a:r>
          </a:p>
          <a:p>
            <a:pPr marL="0" indent="0">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91634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Gerçekten, </a:t>
            </a:r>
            <a:r>
              <a:rPr lang="tr-TR" sz="3200" b="1" dirty="0" smtClean="0">
                <a:latin typeface="Times New Roman" panose="02020603050405020304" pitchFamily="18" charset="0"/>
                <a:cs typeface="Times New Roman" panose="02020603050405020304" pitchFamily="18" charset="0"/>
              </a:rPr>
              <a:t>rehin konusu Taşınmazın Değerinin düşmesine engel olmak üzere, </a:t>
            </a:r>
            <a:r>
              <a:rPr lang="tr-TR" sz="3200" b="1" i="1" dirty="0" smtClean="0">
                <a:latin typeface="Times New Roman" panose="02020603050405020304" pitchFamily="18" charset="0"/>
                <a:cs typeface="Times New Roman" panose="02020603050405020304" pitchFamily="18" charset="0"/>
              </a:rPr>
              <a:t>MK m. 865 / III ve m. 867 / I uyarınca yapılan Giderler </a:t>
            </a:r>
            <a:r>
              <a:rPr lang="tr-TR" sz="3200" dirty="0" smtClean="0">
                <a:latin typeface="Times New Roman" panose="02020603050405020304" pitchFamily="18" charset="0"/>
                <a:cs typeface="Times New Roman" panose="02020603050405020304" pitchFamily="18" charset="0"/>
              </a:rPr>
              <a:t>için, </a:t>
            </a:r>
            <a:r>
              <a:rPr lang="tr-TR" sz="3200" b="1" dirty="0" smtClean="0">
                <a:latin typeface="Times New Roman" panose="02020603050405020304" pitchFamily="18" charset="0"/>
                <a:cs typeface="Times New Roman" panose="02020603050405020304" pitchFamily="18" charset="0"/>
              </a:rPr>
              <a:t>Alacaklı, </a:t>
            </a:r>
            <a:r>
              <a:rPr lang="tr-TR" sz="3200" b="1" i="1" dirty="0" smtClean="0">
                <a:latin typeface="Times New Roman" panose="02020603050405020304" pitchFamily="18" charset="0"/>
                <a:cs typeface="Times New Roman" panose="02020603050405020304" pitchFamily="18" charset="0"/>
              </a:rPr>
              <a:t>tescil yapılmaksızın rüçhanlı bir Rehin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akkı </a:t>
            </a:r>
            <a:r>
              <a:rPr lang="tr-TR" sz="3200" b="1" dirty="0" smtClean="0">
                <a:latin typeface="Times New Roman" panose="02020603050405020304" pitchFamily="18" charset="0"/>
                <a:cs typeface="Times New Roman" panose="02020603050405020304" pitchFamily="18" charset="0"/>
              </a:rPr>
              <a:t>kazanır. </a:t>
            </a:r>
          </a:p>
          <a:p>
            <a:pPr algn="just"/>
            <a:r>
              <a:rPr lang="tr-TR" sz="3200" b="1" dirty="0" smtClean="0">
                <a:latin typeface="Times New Roman" panose="02020603050405020304" pitchFamily="18" charset="0"/>
                <a:cs typeface="Times New Roman" panose="02020603050405020304" pitchFamily="18" charset="0"/>
              </a:rPr>
              <a:t>Taşınmazın Korunması </a:t>
            </a:r>
            <a:r>
              <a:rPr lang="tr-TR" sz="3200" dirty="0" smtClean="0">
                <a:latin typeface="Times New Roman" panose="02020603050405020304" pitchFamily="18" charset="0"/>
                <a:cs typeface="Times New Roman" panose="02020603050405020304" pitchFamily="18" charset="0"/>
              </a:rPr>
              <a:t>ve özellikle </a:t>
            </a:r>
            <a:r>
              <a:rPr lang="tr-TR" sz="3200" b="1" dirty="0" smtClean="0">
                <a:latin typeface="Times New Roman" panose="02020603050405020304" pitchFamily="18" charset="0"/>
                <a:cs typeface="Times New Roman" panose="02020603050405020304" pitchFamily="18" charset="0"/>
              </a:rPr>
              <a:t>Malik hesabına Sigorta Primlerini ödemek suretiyle Alacaklının yaptığı Giderler </a:t>
            </a:r>
            <a:r>
              <a:rPr lang="tr-TR" sz="3200" dirty="0" smtClean="0">
                <a:latin typeface="Times New Roman" panose="02020603050405020304" pitchFamily="18" charset="0"/>
                <a:cs typeface="Times New Roman" panose="02020603050405020304" pitchFamily="18" charset="0"/>
              </a:rPr>
              <a:t>de </a:t>
            </a:r>
            <a:r>
              <a:rPr lang="tr-TR" sz="3200" b="1" i="1" dirty="0" smtClean="0">
                <a:latin typeface="Times New Roman" panose="02020603050405020304" pitchFamily="18" charset="0"/>
                <a:cs typeface="Times New Roman" panose="02020603050405020304" pitchFamily="18" charset="0"/>
              </a:rPr>
              <a:t>Tescile</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gerek olmaksızın </a:t>
            </a:r>
            <a:r>
              <a:rPr lang="tr-TR" sz="3200" dirty="0" smtClean="0">
                <a:latin typeface="Times New Roman" panose="02020603050405020304" pitchFamily="18" charset="0"/>
                <a:cs typeface="Times New Roman" panose="02020603050405020304" pitchFamily="18" charset="0"/>
              </a:rPr>
              <a:t>aynen </a:t>
            </a:r>
            <a:r>
              <a:rPr lang="tr-TR" sz="3200" b="1" dirty="0" smtClean="0">
                <a:latin typeface="Times New Roman" panose="02020603050405020304" pitchFamily="18" charset="0"/>
                <a:cs typeface="Times New Roman" panose="02020603050405020304" pitchFamily="18" charset="0"/>
              </a:rPr>
              <a:t>Rehinli Alacak gibi Rehinin güvencesinden yararlanır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MK m. 876). </a:t>
            </a:r>
          </a:p>
        </p:txBody>
      </p:sp>
    </p:spTree>
    <p:extLst>
      <p:ext uri="{BB962C8B-B14F-4D97-AF65-F5344CB8AC3E}">
        <p14:creationId xmlns:p14="http://schemas.microsoft.com/office/powerpoint/2010/main" val="17957022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Ayrıca, </a:t>
            </a:r>
            <a:r>
              <a:rPr lang="tr-TR" sz="3600" b="1" dirty="0">
                <a:latin typeface="Times New Roman" panose="02020603050405020304" pitchFamily="18" charset="0"/>
                <a:cs typeface="Times New Roman" panose="02020603050405020304" pitchFamily="18" charset="0"/>
              </a:rPr>
              <a:t>Takip Giderleri</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Sözleşme Faizleri</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Gecikme Faizleri, </a:t>
            </a:r>
            <a:r>
              <a:rPr lang="tr-TR" sz="3600" b="1" i="1" dirty="0">
                <a:latin typeface="Times New Roman" panose="02020603050405020304" pitchFamily="18" charset="0"/>
                <a:cs typeface="Times New Roman" panose="02020603050405020304" pitchFamily="18" charset="0"/>
              </a:rPr>
              <a:t>tescil yapılmaksızın</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Rehinin Kapsamına girer </a:t>
            </a:r>
            <a:r>
              <a:rPr lang="tr-TR" sz="36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m. 875). </a:t>
            </a:r>
          </a:p>
          <a:p>
            <a:pPr algn="just"/>
            <a:r>
              <a:rPr lang="tr-TR" sz="3600" b="1" dirty="0" smtClean="0">
                <a:latin typeface="Times New Roman" panose="02020603050405020304" pitchFamily="18" charset="0"/>
                <a:cs typeface="Times New Roman" panose="02020603050405020304" pitchFamily="18" charset="0"/>
              </a:rPr>
              <a:t>Rehin Hakkının </a:t>
            </a:r>
            <a:r>
              <a:rPr lang="tr-TR" sz="3600" b="1" dirty="0">
                <a:latin typeface="Times New Roman" panose="02020603050405020304" pitchFamily="18" charset="0"/>
                <a:cs typeface="Times New Roman" panose="02020603050405020304" pitchFamily="18" charset="0"/>
              </a:rPr>
              <a:t>K</a:t>
            </a:r>
            <a:r>
              <a:rPr lang="tr-TR" sz="3600" b="1" dirty="0" smtClean="0">
                <a:latin typeface="Times New Roman" panose="02020603050405020304" pitchFamily="18" charset="0"/>
                <a:cs typeface="Times New Roman" panose="02020603050405020304" pitchFamily="18" charset="0"/>
              </a:rPr>
              <a:t>urulmasından sonra, Alacağın Edinilmesi, </a:t>
            </a:r>
            <a:r>
              <a:rPr lang="tr-TR" sz="3600" b="1" i="1" dirty="0" smtClean="0">
                <a:latin typeface="Times New Roman" panose="02020603050405020304" pitchFamily="18" charset="0"/>
                <a:cs typeface="Times New Roman" panose="02020603050405020304" pitchFamily="18" charset="0"/>
              </a:rPr>
              <a:t>feri hak</a:t>
            </a:r>
            <a:r>
              <a:rPr lang="tr-TR" sz="3600" b="1" dirty="0" smtClean="0">
                <a:latin typeface="Times New Roman" panose="02020603050405020304" pitchFamily="18" charset="0"/>
                <a:cs typeface="Times New Roman" panose="02020603050405020304" pitchFamily="18" charset="0"/>
              </a:rPr>
              <a:t> olarak Rehin Hakkının </a:t>
            </a:r>
            <a:r>
              <a:rPr lang="tr-TR" sz="3600" dirty="0" smtClean="0">
                <a:latin typeface="Times New Roman" panose="02020603050405020304" pitchFamily="18" charset="0"/>
                <a:cs typeface="Times New Roman" panose="02020603050405020304" pitchFamily="18" charset="0"/>
              </a:rPr>
              <a:t>da </a:t>
            </a:r>
            <a:r>
              <a:rPr lang="tr-TR" sz="3600" b="1" dirty="0" smtClean="0">
                <a:latin typeface="Times New Roman" panose="02020603050405020304" pitchFamily="18" charset="0"/>
                <a:cs typeface="Times New Roman" panose="02020603050405020304" pitchFamily="18" charset="0"/>
              </a:rPr>
              <a:t>kazanılmasını sağlar </a:t>
            </a:r>
            <a:r>
              <a:rPr lang="tr-TR" sz="36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BK m. 189 /1</a:t>
            </a:r>
            <a:r>
              <a:rPr lang="tr-TR" sz="3200" dirty="0" smtClean="0">
                <a:latin typeface="Times New Roman" panose="02020603050405020304" pitchFamily="18" charset="0"/>
                <a:cs typeface="Times New Roman" panose="02020603050405020304" pitchFamily="18" charset="0"/>
              </a:rPr>
              <a:t>).</a:t>
            </a:r>
          </a:p>
          <a:p>
            <a:pPr algn="just"/>
            <a:r>
              <a:rPr lang="tr-TR" sz="3600" dirty="0" smtClean="0">
                <a:latin typeface="Times New Roman" panose="02020603050405020304" pitchFamily="18" charset="0"/>
                <a:cs typeface="Times New Roman" panose="02020603050405020304" pitchFamily="18" charset="0"/>
              </a:rPr>
              <a:t> Ancak bu </a:t>
            </a:r>
            <a:r>
              <a:rPr lang="tr-TR" sz="3600" b="1" dirty="0" smtClean="0">
                <a:latin typeface="Times New Roman" panose="02020603050405020304" pitchFamily="18" charset="0"/>
                <a:cs typeface="Times New Roman" panose="02020603050405020304" pitchFamily="18" charset="0"/>
              </a:rPr>
              <a:t>Kazanım</a:t>
            </a:r>
            <a:r>
              <a:rPr lang="tr-TR" sz="3600" dirty="0" smtClean="0">
                <a:latin typeface="Times New Roman" panose="02020603050405020304" pitchFamily="18" charset="0"/>
                <a:cs typeface="Times New Roman" panose="02020603050405020304" pitchFamily="18" charset="0"/>
              </a:rPr>
              <a:t> da </a:t>
            </a:r>
            <a:r>
              <a:rPr lang="tr-TR" sz="3600" b="1" i="1" dirty="0" smtClean="0">
                <a:latin typeface="Times New Roman" panose="02020603050405020304" pitchFamily="18" charset="0"/>
                <a:cs typeface="Times New Roman" panose="02020603050405020304" pitchFamily="18" charset="0"/>
              </a:rPr>
              <a:t>Sicil Dışı </a:t>
            </a:r>
            <a:r>
              <a:rPr lang="tr-TR" sz="3600" b="1" dirty="0" smtClean="0">
                <a:latin typeface="Times New Roman" panose="02020603050405020304" pitchFamily="18" charset="0"/>
                <a:cs typeface="Times New Roman" panose="02020603050405020304" pitchFamily="18" charset="0"/>
              </a:rPr>
              <a:t>gerçekleşir. </a:t>
            </a:r>
            <a:endParaRPr lang="tr-T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20850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2801225578"/>
              </p:ext>
            </p:extLst>
          </p:nvPr>
        </p:nvGraphicFramePr>
        <p:xfrm>
          <a:off x="1991544" y="1"/>
          <a:ext cx="8219256" cy="64547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796729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41778" y="1122363"/>
            <a:ext cx="9652000" cy="2306637"/>
          </a:xfrm>
        </p:spPr>
        <p:txBody>
          <a:bodyPr>
            <a:normAutofit fontScale="90000"/>
          </a:bodyPr>
          <a:lstStyle/>
          <a:p>
            <a:r>
              <a:rPr lang="tr-TR" b="1" dirty="0" smtClean="0"/>
              <a:t>TESCİLİN </a:t>
            </a:r>
            <a:r>
              <a:rPr lang="tr-TR" b="1" dirty="0"/>
              <a:t>HÜKMÜ </a:t>
            </a:r>
            <a:r>
              <a:rPr lang="tr-TR" dirty="0"/>
              <a:t/>
            </a:r>
            <a:br>
              <a:rPr lang="tr-TR" dirty="0"/>
            </a:br>
            <a:r>
              <a:rPr lang="tr-TR" i="1" dirty="0"/>
              <a:t>(</a:t>
            </a:r>
            <a:r>
              <a:rPr lang="tr-TR" sz="2700" b="1" i="1" dirty="0">
                <a:latin typeface="Times New Roman" panose="02020603050405020304" pitchFamily="18" charset="0"/>
                <a:cs typeface="Times New Roman" panose="02020603050405020304" pitchFamily="18" charset="0"/>
              </a:rPr>
              <a:t>Sirmen</a:t>
            </a:r>
            <a:r>
              <a:rPr lang="tr-TR" sz="2700" i="1" dirty="0">
                <a:latin typeface="Times New Roman" panose="02020603050405020304" pitchFamily="18" charset="0"/>
                <a:cs typeface="Times New Roman" panose="02020603050405020304" pitchFamily="18" charset="0"/>
              </a:rPr>
              <a:t>, Eşya Hukuku, </a:t>
            </a:r>
            <a:r>
              <a:rPr lang="tr-TR" sz="2700" i="1" dirty="0" smtClean="0">
                <a:latin typeface="Times New Roman" panose="02020603050405020304" pitchFamily="18" charset="0"/>
                <a:cs typeface="Times New Roman" panose="02020603050405020304" pitchFamily="18" charset="0"/>
              </a:rPr>
              <a:t>7. </a:t>
            </a:r>
            <a:r>
              <a:rPr lang="tr-TR" sz="2700" i="1" dirty="0">
                <a:latin typeface="Times New Roman" panose="02020603050405020304" pitchFamily="18" charset="0"/>
                <a:cs typeface="Times New Roman" panose="02020603050405020304" pitchFamily="18" charset="0"/>
              </a:rPr>
              <a:t>B., s. </a:t>
            </a:r>
            <a:r>
              <a:rPr lang="tr-TR" sz="2700" i="1" dirty="0" smtClean="0">
                <a:latin typeface="Times New Roman" panose="02020603050405020304" pitchFamily="18" charset="0"/>
                <a:cs typeface="Times New Roman" panose="02020603050405020304" pitchFamily="18" charset="0"/>
              </a:rPr>
              <a:t>197 vd.; </a:t>
            </a:r>
            <a:r>
              <a:rPr lang="tr-TR" sz="2700" b="1" i="1" dirty="0" smtClean="0">
                <a:latin typeface="Times New Roman" panose="02020603050405020304" pitchFamily="18" charset="0"/>
                <a:cs typeface="Times New Roman" panose="02020603050405020304" pitchFamily="18" charset="0"/>
              </a:rPr>
              <a:t>Ünal / </a:t>
            </a:r>
            <a:r>
              <a:rPr lang="tr-TR" sz="2700" b="1" i="1" dirty="0" err="1" smtClean="0">
                <a:latin typeface="Times New Roman" panose="02020603050405020304" pitchFamily="18" charset="0"/>
                <a:cs typeface="Times New Roman" panose="02020603050405020304" pitchFamily="18" charset="0"/>
              </a:rPr>
              <a:t>Başpınar</a:t>
            </a:r>
            <a:r>
              <a:rPr lang="tr-TR" sz="2700" i="1" dirty="0" smtClean="0">
                <a:latin typeface="Times New Roman" panose="02020603050405020304" pitchFamily="18" charset="0"/>
                <a:cs typeface="Times New Roman" panose="02020603050405020304" pitchFamily="18" charset="0"/>
              </a:rPr>
              <a:t>, Şekli Eşya H., 9. B., s. 394 vd.;; </a:t>
            </a:r>
            <a:r>
              <a:rPr lang="tr-TR" sz="2700" b="1" i="1" dirty="0" smtClean="0">
                <a:latin typeface="Times New Roman" panose="02020603050405020304" pitchFamily="18" charset="0"/>
                <a:cs typeface="Times New Roman" panose="02020603050405020304" pitchFamily="18" charset="0"/>
              </a:rPr>
              <a:t>Ertaş,</a:t>
            </a:r>
            <a:r>
              <a:rPr lang="tr-TR" sz="2700" i="1" dirty="0" smtClean="0">
                <a:latin typeface="Times New Roman" panose="02020603050405020304" pitchFamily="18" charset="0"/>
                <a:cs typeface="Times New Roman" panose="02020603050405020304" pitchFamily="18" charset="0"/>
              </a:rPr>
              <a:t> Eşya H., 14. B., s. 157 vd.; </a:t>
            </a:r>
            <a:r>
              <a:rPr lang="tr-TR" sz="2700" b="1" i="1" dirty="0" err="1" smtClean="0">
                <a:latin typeface="Times New Roman" panose="02020603050405020304" pitchFamily="18" charset="0"/>
                <a:cs typeface="Times New Roman" panose="02020603050405020304" pitchFamily="18" charset="0"/>
              </a:rPr>
              <a:t>Oğuzman</a:t>
            </a:r>
            <a:r>
              <a:rPr lang="tr-TR" sz="2700" b="1" i="1" dirty="0" smtClean="0">
                <a:latin typeface="Times New Roman" panose="02020603050405020304" pitchFamily="18" charset="0"/>
                <a:cs typeface="Times New Roman" panose="02020603050405020304" pitchFamily="18" charset="0"/>
              </a:rPr>
              <a:t> / </a:t>
            </a:r>
            <a:r>
              <a:rPr lang="tr-TR" sz="2700" b="1" i="1" dirty="0" err="1" smtClean="0">
                <a:latin typeface="Times New Roman" panose="02020603050405020304" pitchFamily="18" charset="0"/>
                <a:cs typeface="Times New Roman" panose="02020603050405020304" pitchFamily="18" charset="0"/>
              </a:rPr>
              <a:t>Seliçi</a:t>
            </a:r>
            <a:r>
              <a:rPr lang="tr-TR" sz="2700" b="1" i="1" dirty="0" smtClean="0">
                <a:latin typeface="Times New Roman" panose="02020603050405020304" pitchFamily="18" charset="0"/>
                <a:cs typeface="Times New Roman" panose="02020603050405020304" pitchFamily="18" charset="0"/>
              </a:rPr>
              <a:t> / Oktay- Özdemir, </a:t>
            </a:r>
            <a:r>
              <a:rPr lang="tr-TR" sz="2700" i="1" dirty="0" smtClean="0">
                <a:latin typeface="Times New Roman" panose="02020603050405020304" pitchFamily="18" charset="0"/>
                <a:cs typeface="Times New Roman" panose="02020603050405020304" pitchFamily="18" charset="0"/>
              </a:rPr>
              <a:t>Eşya H., Kısaltılmış Ders Kitabı, 1. Bası, İstanbul 2018, s. 127 vd.)</a:t>
            </a:r>
            <a:endParaRPr lang="tr-TR" sz="27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a:xfrm>
            <a:off x="1241778" y="3509963"/>
            <a:ext cx="9268178" cy="3060170"/>
          </a:xfrm>
        </p:spPr>
        <p:txBody>
          <a:bodyPr>
            <a:normAutofit lnSpcReduction="10000"/>
          </a:bodyPr>
          <a:lstStyle/>
          <a:p>
            <a:pPr algn="just"/>
            <a:r>
              <a:rPr lang="tr-TR" dirty="0" smtClean="0"/>
              <a:t>*</a:t>
            </a:r>
            <a:r>
              <a:rPr lang="tr-TR" b="1" dirty="0" smtClean="0">
                <a:latin typeface="Times New Roman" panose="02020603050405020304" pitchFamily="18" charset="0"/>
                <a:cs typeface="Times New Roman" panose="02020603050405020304" pitchFamily="18" charset="0"/>
              </a:rPr>
              <a:t>Taşınmaz </a:t>
            </a:r>
            <a:r>
              <a:rPr lang="tr-TR" b="1" dirty="0">
                <a:latin typeface="Times New Roman" panose="02020603050405020304" pitchFamily="18" charset="0"/>
                <a:cs typeface="Times New Roman" panose="02020603050405020304" pitchFamily="18" charset="0"/>
              </a:rPr>
              <a:t>üzerinde bir </a:t>
            </a:r>
            <a:r>
              <a:rPr lang="tr-TR" b="1" dirty="0" smtClean="0">
                <a:latin typeface="Times New Roman" panose="02020603050405020304" pitchFamily="18" charset="0"/>
                <a:cs typeface="Times New Roman" panose="02020603050405020304" pitchFamily="18" charset="0"/>
              </a:rPr>
              <a:t>Ayni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akkın </a:t>
            </a:r>
            <a:r>
              <a:rPr lang="tr-TR" b="1" dirty="0">
                <a:latin typeface="Times New Roman" panose="02020603050405020304" pitchFamily="18" charset="0"/>
                <a:cs typeface="Times New Roman" panose="02020603050405020304" pitchFamily="18" charset="0"/>
              </a:rPr>
              <a:t>kazanılması kural olarak, bu </a:t>
            </a:r>
            <a:r>
              <a:rPr lang="tr-TR" b="1" dirty="0" smtClean="0">
                <a:latin typeface="Times New Roman" panose="02020603050405020304" pitchFamily="18" charset="0"/>
                <a:cs typeface="Times New Roman" panose="02020603050405020304" pitchFamily="18" charset="0"/>
              </a:rPr>
              <a:t>Ayni Hakkın,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aşınmazın </a:t>
            </a:r>
            <a:r>
              <a:rPr lang="tr-TR" b="1" dirty="0">
                <a:latin typeface="Times New Roman" panose="02020603050405020304" pitchFamily="18" charset="0"/>
                <a:cs typeface="Times New Roman" panose="02020603050405020304" pitchFamily="18" charset="0"/>
              </a:rPr>
              <a:t>kayıtlı olduğu sayfaya tescil edilmesine bağlıdır.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*MK m. 1021,1022 </a:t>
            </a:r>
            <a:r>
              <a:rPr lang="tr-TR" dirty="0">
                <a:latin typeface="Times New Roman" panose="02020603050405020304" pitchFamily="18" charset="0"/>
                <a:cs typeface="Times New Roman" panose="02020603050405020304" pitchFamily="18" charset="0"/>
              </a:rPr>
              <a:t>ve 1023 hükümlerini birlikte değerlendirmek gerekir. </a:t>
            </a:r>
          </a:p>
          <a:p>
            <a:pPr algn="just"/>
            <a:r>
              <a:rPr lang="tr-TR" b="1" dirty="0" smtClean="0">
                <a:latin typeface="Times New Roman" panose="02020603050405020304" pitchFamily="18" charset="0"/>
                <a:cs typeface="Times New Roman" panose="02020603050405020304" pitchFamily="18" charset="0"/>
              </a:rPr>
              <a:t>*MK m. 1021 hükmünde </a:t>
            </a:r>
            <a:r>
              <a:rPr lang="tr-TR" dirty="0">
                <a:latin typeface="Times New Roman" panose="02020603050405020304" pitchFamily="18" charset="0"/>
                <a:cs typeface="Times New Roman" panose="02020603050405020304" pitchFamily="18" charset="0"/>
              </a:rPr>
              <a:t>kural olarak tescil yapılmadıkça </a:t>
            </a:r>
            <a:r>
              <a:rPr lang="tr-TR" dirty="0" smtClean="0">
                <a:latin typeface="Times New Roman" panose="02020603050405020304" pitchFamily="18" charset="0"/>
                <a:cs typeface="Times New Roman" panose="02020603050405020304" pitchFamily="18" charset="0"/>
              </a:rPr>
              <a:t>Ayni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akkın </a:t>
            </a:r>
            <a:r>
              <a:rPr lang="tr-TR" dirty="0">
                <a:latin typeface="Times New Roman" panose="02020603050405020304" pitchFamily="18" charset="0"/>
                <a:cs typeface="Times New Roman" panose="02020603050405020304" pitchFamily="18" charset="0"/>
              </a:rPr>
              <a:t>doğmayacağı belirtilmiştir. </a:t>
            </a:r>
          </a:p>
          <a:p>
            <a:pPr algn="just"/>
            <a:r>
              <a:rPr lang="tr-TR" dirty="0" smtClean="0">
                <a:latin typeface="Times New Roman" panose="02020603050405020304" pitchFamily="18" charset="0"/>
                <a:cs typeface="Times New Roman" panose="02020603050405020304" pitchFamily="18" charset="0"/>
              </a:rPr>
              <a:t>*</a:t>
            </a:r>
            <a:r>
              <a:rPr lang="tr-TR" b="1" dirty="0" smtClean="0">
                <a:latin typeface="Times New Roman" panose="02020603050405020304" pitchFamily="18" charset="0"/>
                <a:cs typeface="Times New Roman" panose="02020603050405020304" pitchFamily="18" charset="0"/>
              </a:rPr>
              <a:t>MK m. 1022 /1 hükmünde</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a:t>
            </a:r>
            <a:r>
              <a:rPr lang="tr-TR" dirty="0" smtClean="0">
                <a:latin typeface="Times New Roman" panose="02020603050405020304" pitchFamily="18" charset="0"/>
                <a:cs typeface="Times New Roman" panose="02020603050405020304" pitchFamily="18" charset="0"/>
              </a:rPr>
              <a:t>yni Haklar, </a:t>
            </a:r>
            <a:r>
              <a:rPr lang="tr-TR" dirty="0">
                <a:latin typeface="Times New Roman" panose="02020603050405020304" pitchFamily="18" charset="0"/>
                <a:cs typeface="Times New Roman" panose="02020603050405020304" pitchFamily="18" charset="0"/>
              </a:rPr>
              <a:t>kütüğe </a:t>
            </a:r>
            <a:r>
              <a:rPr lang="tr-TR" dirty="0" smtClean="0">
                <a:latin typeface="Times New Roman" panose="02020603050405020304" pitchFamily="18" charset="0"/>
                <a:cs typeface="Times New Roman" panose="02020603050405020304" pitchFamily="18" charset="0"/>
              </a:rPr>
              <a:t>Tescille </a:t>
            </a:r>
            <a:r>
              <a:rPr lang="tr-TR" dirty="0">
                <a:latin typeface="Times New Roman" panose="02020603050405020304" pitchFamily="18" charset="0"/>
                <a:cs typeface="Times New Roman" panose="02020603050405020304" pitchFamily="18" charset="0"/>
              </a:rPr>
              <a:t>doğar, sıralarını ve tarihlerini tescile göre alırlar </a:t>
            </a:r>
            <a:r>
              <a:rPr lang="tr-TR" dirty="0" smtClean="0">
                <a:latin typeface="Times New Roman" panose="02020603050405020304" pitchFamily="18" charset="0"/>
                <a:cs typeface="Times New Roman" panose="02020603050405020304" pitchFamily="18" charset="0"/>
              </a:rPr>
              <a:t>denilmiştir</a:t>
            </a:r>
            <a:r>
              <a:rPr lang="tr-TR"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38559167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
            <a:ext cx="10515600" cy="1690688"/>
          </a:xfrm>
        </p:spPr>
        <p:txBody>
          <a:bodyPr>
            <a:normAutofit fontScale="90000"/>
          </a:bodyPr>
          <a:lstStyle/>
          <a:p>
            <a:r>
              <a:rPr lang="tr-TR" b="1" dirty="0" smtClean="0"/>
              <a:t>Tescilin Olumlu Hükmü: Tescile Güvenin Korunması</a:t>
            </a:r>
            <a:r>
              <a:rPr lang="tr-TR" dirty="0" smtClean="0"/>
              <a:t/>
            </a:r>
            <a:br>
              <a:rPr lang="tr-TR" dirty="0" smtClean="0"/>
            </a:br>
            <a:r>
              <a:rPr lang="tr-TR" i="1" dirty="0" smtClean="0"/>
              <a:t>(</a:t>
            </a:r>
            <a:r>
              <a:rPr lang="tr-TR" sz="2700" b="1" i="1" dirty="0" smtClean="0">
                <a:latin typeface="Times New Roman" panose="02020603050405020304" pitchFamily="18" charset="0"/>
                <a:cs typeface="Times New Roman" panose="02020603050405020304" pitchFamily="18" charset="0"/>
              </a:rPr>
              <a:t>Sirmen,</a:t>
            </a:r>
            <a:r>
              <a:rPr lang="tr-TR" sz="2700" i="1" dirty="0" smtClean="0">
                <a:latin typeface="Times New Roman" panose="02020603050405020304" pitchFamily="18" charset="0"/>
                <a:cs typeface="Times New Roman" panose="02020603050405020304" pitchFamily="18" charset="0"/>
              </a:rPr>
              <a:t> Eşya Hukuku, 7. Bası, s. 202 </a:t>
            </a:r>
            <a:r>
              <a:rPr lang="tr-TR" sz="2700" i="1" dirty="0" err="1" smtClean="0">
                <a:latin typeface="Times New Roman" panose="02020603050405020304" pitchFamily="18" charset="0"/>
                <a:cs typeface="Times New Roman" panose="02020603050405020304" pitchFamily="18" charset="0"/>
              </a:rPr>
              <a:t>vd.;</a:t>
            </a:r>
            <a:r>
              <a:rPr lang="tr-TR" sz="2700" b="1" i="1" dirty="0" err="1" smtClean="0">
                <a:latin typeface="Times New Roman" panose="02020603050405020304" pitchFamily="18" charset="0"/>
                <a:cs typeface="Times New Roman" panose="02020603050405020304" pitchFamily="18" charset="0"/>
              </a:rPr>
              <a:t>Ünal</a:t>
            </a:r>
            <a:r>
              <a:rPr lang="tr-TR" sz="2700" b="1" i="1" dirty="0" smtClean="0">
                <a:latin typeface="Times New Roman" panose="02020603050405020304" pitchFamily="18" charset="0"/>
                <a:cs typeface="Times New Roman" panose="02020603050405020304" pitchFamily="18" charset="0"/>
              </a:rPr>
              <a:t> / </a:t>
            </a:r>
            <a:r>
              <a:rPr lang="tr-TR" sz="2700" b="1" i="1" dirty="0" err="1" smtClean="0">
                <a:latin typeface="Times New Roman" panose="02020603050405020304" pitchFamily="18" charset="0"/>
                <a:cs typeface="Times New Roman" panose="02020603050405020304" pitchFamily="18" charset="0"/>
              </a:rPr>
              <a:t>Başpınar</a:t>
            </a:r>
            <a:r>
              <a:rPr lang="tr-TR" sz="2700" i="1" dirty="0" smtClean="0">
                <a:latin typeface="Times New Roman" panose="02020603050405020304" pitchFamily="18" charset="0"/>
                <a:cs typeface="Times New Roman" panose="02020603050405020304" pitchFamily="18" charset="0"/>
              </a:rPr>
              <a:t>, Şekli Eşya Hukuku, 9. Bası, s. 397 vd.; </a:t>
            </a:r>
            <a:r>
              <a:rPr lang="tr-TR" sz="2700" b="1" i="1" dirty="0" smtClean="0">
                <a:latin typeface="Times New Roman" panose="02020603050405020304" pitchFamily="18" charset="0"/>
                <a:cs typeface="Times New Roman" panose="02020603050405020304" pitchFamily="18" charset="0"/>
              </a:rPr>
              <a:t>Ertaş</a:t>
            </a:r>
            <a:r>
              <a:rPr lang="tr-TR" sz="2700" i="1" dirty="0" smtClean="0">
                <a:latin typeface="Times New Roman" panose="02020603050405020304" pitchFamily="18" charset="0"/>
                <a:cs typeface="Times New Roman" panose="02020603050405020304" pitchFamily="18" charset="0"/>
              </a:rPr>
              <a:t>, Eşya Hukuku, 14. Bası, s. 158 vd.; </a:t>
            </a:r>
            <a:r>
              <a:rPr lang="tr-TR" sz="2700" b="1" i="1" dirty="0" err="1" smtClean="0">
                <a:latin typeface="Times New Roman" panose="02020603050405020304" pitchFamily="18" charset="0"/>
                <a:cs typeface="Times New Roman" panose="02020603050405020304" pitchFamily="18" charset="0"/>
              </a:rPr>
              <a:t>Oğuzman</a:t>
            </a:r>
            <a:r>
              <a:rPr lang="tr-TR" sz="2700" b="1" i="1" dirty="0" smtClean="0">
                <a:latin typeface="Times New Roman" panose="02020603050405020304" pitchFamily="18" charset="0"/>
                <a:cs typeface="Times New Roman" panose="02020603050405020304" pitchFamily="18" charset="0"/>
              </a:rPr>
              <a:t> / </a:t>
            </a:r>
            <a:r>
              <a:rPr lang="tr-TR" sz="2700" b="1" i="1" dirty="0" err="1" smtClean="0">
                <a:latin typeface="Times New Roman" panose="02020603050405020304" pitchFamily="18" charset="0"/>
                <a:cs typeface="Times New Roman" panose="02020603050405020304" pitchFamily="18" charset="0"/>
              </a:rPr>
              <a:t>Seliçi</a:t>
            </a:r>
            <a:r>
              <a:rPr lang="tr-TR" sz="2700" b="1" i="1" dirty="0" smtClean="0">
                <a:latin typeface="Times New Roman" panose="02020603050405020304" pitchFamily="18" charset="0"/>
                <a:cs typeface="Times New Roman" panose="02020603050405020304" pitchFamily="18" charset="0"/>
              </a:rPr>
              <a:t> / Oktay- Özdemir, </a:t>
            </a:r>
            <a:r>
              <a:rPr lang="tr-TR" sz="2700" i="1" dirty="0" smtClean="0">
                <a:latin typeface="Times New Roman" panose="02020603050405020304" pitchFamily="18" charset="0"/>
                <a:cs typeface="Times New Roman" panose="02020603050405020304" pitchFamily="18" charset="0"/>
              </a:rPr>
              <a:t>Eşya H., Ders Kitabı, s. 129 vd.)</a:t>
            </a:r>
            <a:r>
              <a:rPr lang="tr-TR" sz="2700" dirty="0" smtClean="0">
                <a:effectLst/>
                <a:latin typeface="Times New Roman" panose="02020603050405020304" pitchFamily="18" charset="0"/>
                <a:cs typeface="Times New Roman" panose="02020603050405020304" pitchFamily="18" charset="0"/>
              </a:rPr>
              <a:t/>
            </a:r>
            <a:br>
              <a:rPr lang="tr-TR" sz="2700" dirty="0" smtClean="0">
                <a:effectLst/>
                <a:latin typeface="Times New Roman" panose="02020603050405020304" pitchFamily="18" charset="0"/>
                <a:cs typeface="Times New Roman" panose="02020603050405020304" pitchFamily="18" charset="0"/>
              </a:rPr>
            </a:br>
            <a:endParaRPr lang="tr-TR" sz="27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Autofit/>
          </a:bodyPr>
          <a:lstStyle/>
          <a:p>
            <a:pPr algn="just"/>
            <a:r>
              <a:rPr lang="tr-TR" sz="3200" b="1" u="sng" dirty="0" smtClean="0">
                <a:latin typeface="Times New Roman" panose="02020603050405020304" pitchFamily="18" charset="0"/>
                <a:cs typeface="Times New Roman" panose="02020603050405020304" pitchFamily="18" charset="0"/>
              </a:rPr>
              <a:t>MK m. 1022 </a:t>
            </a:r>
            <a:r>
              <a:rPr lang="tr-TR" sz="3200" b="1" u="sng" dirty="0">
                <a:latin typeface="Times New Roman" panose="02020603050405020304" pitchFamily="18" charset="0"/>
                <a:cs typeface="Times New Roman" panose="02020603050405020304" pitchFamily="18" charset="0"/>
              </a:rPr>
              <a:t>/ </a:t>
            </a:r>
            <a:r>
              <a:rPr lang="tr-TR" sz="3200" b="1" u="sng" dirty="0" smtClean="0">
                <a:latin typeface="Times New Roman" panose="02020603050405020304" pitchFamily="18" charset="0"/>
                <a:cs typeface="Times New Roman" panose="02020603050405020304" pitchFamily="18" charset="0"/>
              </a:rPr>
              <a:t>I</a:t>
            </a:r>
            <a:r>
              <a:rPr lang="tr-TR" sz="3200" b="1" u="sng" dirty="0">
                <a:latin typeface="Times New Roman" panose="02020603050405020304" pitchFamily="18" charset="0"/>
                <a:cs typeface="Times New Roman" panose="02020603050405020304" pitchFamily="18" charset="0"/>
              </a:rPr>
              <a:t> </a:t>
            </a:r>
            <a:r>
              <a:rPr lang="tr-TR" sz="3200" b="1" u="sng" dirty="0" smtClean="0">
                <a:latin typeface="Times New Roman" panose="02020603050405020304" pitchFamily="18" charset="0"/>
                <a:cs typeface="Times New Roman" panose="02020603050405020304" pitchFamily="18" charset="0"/>
              </a:rPr>
              <a:t>hükmüne </a:t>
            </a:r>
            <a:r>
              <a:rPr lang="tr-TR" sz="3200" b="1" u="sng" dirty="0">
                <a:latin typeface="Times New Roman" panose="02020603050405020304" pitchFamily="18" charset="0"/>
                <a:cs typeface="Times New Roman" panose="02020603050405020304" pitchFamily="18" charset="0"/>
              </a:rPr>
              <a:t>göre, </a:t>
            </a:r>
            <a:endParaRPr lang="tr-TR" sz="3200" b="1" u="sng"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Ayni </a:t>
            </a:r>
            <a:r>
              <a:rPr lang="tr-TR" sz="3200" i="1" dirty="0">
                <a:latin typeface="Times New Roman" panose="02020603050405020304" pitchFamily="18" charset="0"/>
                <a:cs typeface="Times New Roman" panose="02020603050405020304" pitchFamily="18" charset="0"/>
              </a:rPr>
              <a:t>haklar kütüğe tescil ile doğar.” </a:t>
            </a:r>
            <a:endParaRPr lang="tr-TR" sz="3200" i="1"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Öyleyse</a:t>
            </a:r>
            <a:r>
              <a:rPr lang="tr-TR" sz="3200" i="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Tapu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ütüğüne </a:t>
            </a:r>
            <a:r>
              <a:rPr lang="tr-TR" sz="3200" b="1" dirty="0">
                <a:latin typeface="Times New Roman" panose="02020603050405020304" pitchFamily="18" charset="0"/>
                <a:cs typeface="Times New Roman" panose="02020603050405020304" pitchFamily="18" charset="0"/>
              </a:rPr>
              <a:t>yapılan her </a:t>
            </a:r>
            <a:r>
              <a:rPr lang="tr-TR" sz="3200" b="1" dirty="0" smtClean="0">
                <a:latin typeface="Times New Roman" panose="02020603050405020304" pitchFamily="18" charset="0"/>
                <a:cs typeface="Times New Roman" panose="02020603050405020304" pitchFamily="18" charset="0"/>
              </a:rPr>
              <a:t>Tescil</a:t>
            </a:r>
            <a:r>
              <a:rPr lang="tr-TR" sz="3200" dirty="0">
                <a:latin typeface="Times New Roman" panose="02020603050405020304" pitchFamily="18" charset="0"/>
                <a:cs typeface="Times New Roman" panose="02020603050405020304" pitchFamily="18" charset="0"/>
              </a:rPr>
              <a:t>, bir </a:t>
            </a:r>
            <a:r>
              <a:rPr lang="tr-TR" sz="3200" b="1" i="1" dirty="0" smtClean="0">
                <a:latin typeface="Times New Roman" panose="02020603050405020304" pitchFamily="18" charset="0"/>
                <a:cs typeface="Times New Roman" panose="02020603050405020304" pitchFamily="18" charset="0"/>
              </a:rPr>
              <a:t>Ayni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akkı </a:t>
            </a:r>
            <a:r>
              <a:rPr lang="tr-TR" sz="3200" b="1" dirty="0">
                <a:latin typeface="Times New Roman" panose="02020603050405020304" pitchFamily="18" charset="0"/>
                <a:cs typeface="Times New Roman" panose="02020603050405020304" pitchFamily="18" charset="0"/>
              </a:rPr>
              <a:t>karşılar. </a:t>
            </a:r>
          </a:p>
          <a:p>
            <a:pPr algn="just"/>
            <a:r>
              <a:rPr lang="tr-TR" sz="3200" dirty="0" smtClean="0">
                <a:latin typeface="Times New Roman" panose="02020603050405020304" pitchFamily="18" charset="0"/>
                <a:cs typeface="Times New Roman" panose="02020603050405020304" pitchFamily="18" charset="0"/>
              </a:rPr>
              <a:t>Diğer bir deyişle, </a:t>
            </a:r>
            <a:r>
              <a:rPr lang="tr-TR" sz="3200" b="1" dirty="0" smtClean="0">
                <a:latin typeface="Times New Roman" panose="02020603050405020304" pitchFamily="18" charset="0"/>
                <a:cs typeface="Times New Roman" panose="02020603050405020304" pitchFamily="18" charset="0"/>
              </a:rPr>
              <a:t>Kütüğe </a:t>
            </a:r>
            <a:r>
              <a:rPr lang="tr-TR" sz="3200" b="1" dirty="0">
                <a:latin typeface="Times New Roman" panose="02020603050405020304" pitchFamily="18" charset="0"/>
                <a:cs typeface="Times New Roman" panose="02020603050405020304" pitchFamily="18" charset="0"/>
              </a:rPr>
              <a:t>tescil edilmiş olan </a:t>
            </a:r>
            <a:r>
              <a:rPr lang="tr-TR" sz="3200" dirty="0">
                <a:latin typeface="Times New Roman" panose="02020603050405020304" pitchFamily="18" charset="0"/>
                <a:cs typeface="Times New Roman" panose="02020603050405020304" pitchFamily="18" charset="0"/>
              </a:rPr>
              <a:t>her </a:t>
            </a:r>
            <a:r>
              <a:rPr lang="tr-TR" sz="3200" b="1" i="1" dirty="0" smtClean="0">
                <a:latin typeface="Times New Roman" panose="02020603050405020304" pitchFamily="18" charset="0"/>
                <a:cs typeface="Times New Roman" panose="02020603050405020304" pitchFamily="18" charset="0"/>
              </a:rPr>
              <a:t>Ayni Hakkın,</a:t>
            </a:r>
            <a:r>
              <a:rPr lang="tr-TR" sz="3200" b="1"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geçerli olarak varlık kazandığı kabul edilir. </a:t>
            </a:r>
            <a:endParaRPr lang="tr-TR" sz="3200" b="1" dirty="0" smtClean="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Bu</a:t>
            </a:r>
            <a:r>
              <a:rPr lang="tr-TR" sz="3200"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Tescilin Olumlu Hükmüdür</a:t>
            </a:r>
            <a:r>
              <a:rPr lang="tr-TR" sz="3200"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3140713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Tescilin Olumlu Hükmünün Mutlak Olmaması </a:t>
            </a:r>
            <a:endParaRPr lang="tr-TR" b="1" dirty="0">
              <a:latin typeface="+mn-lt"/>
            </a:endParaRPr>
          </a:p>
        </p:txBody>
      </p:sp>
      <p:sp>
        <p:nvSpPr>
          <p:cNvPr id="3" name="İçerik Yer Tutucusu 2"/>
          <p:cNvSpPr>
            <a:spLocks noGrp="1"/>
          </p:cNvSpPr>
          <p:nvPr>
            <p:ph idx="1"/>
          </p:nvPr>
        </p:nvSpPr>
        <p:spPr/>
        <p:txBody>
          <a:bodyPr/>
          <a:lstStyle/>
          <a:p>
            <a:r>
              <a:rPr lang="tr-TR" b="1" dirty="0">
                <a:latin typeface="Times New Roman" panose="02020603050405020304" pitchFamily="18" charset="0"/>
                <a:cs typeface="Times New Roman" panose="02020603050405020304" pitchFamily="18" charset="0"/>
              </a:rPr>
              <a:t>Tescilin Olumlu Hükmü </a:t>
            </a:r>
            <a:r>
              <a:rPr lang="tr-TR" dirty="0">
                <a:latin typeface="Times New Roman" panose="02020603050405020304" pitchFamily="18" charset="0"/>
                <a:cs typeface="Times New Roman" panose="02020603050405020304" pitchFamily="18" charset="0"/>
              </a:rPr>
              <a:t>de </a:t>
            </a:r>
            <a:r>
              <a:rPr lang="tr-TR" b="1" i="1" dirty="0">
                <a:latin typeface="Times New Roman" panose="02020603050405020304" pitchFamily="18" charset="0"/>
                <a:cs typeface="Times New Roman" panose="02020603050405020304" pitchFamily="18" charset="0"/>
              </a:rPr>
              <a:t>mutlak</a:t>
            </a:r>
            <a:r>
              <a:rPr lang="tr-TR" b="1" dirty="0">
                <a:latin typeface="Times New Roman" panose="02020603050405020304" pitchFamily="18" charset="0"/>
                <a:cs typeface="Times New Roman" panose="02020603050405020304" pitchFamily="18" charset="0"/>
              </a:rPr>
              <a:t> değildir. </a:t>
            </a:r>
          </a:p>
          <a:p>
            <a:pPr algn="just"/>
            <a:r>
              <a:rPr lang="tr-TR" b="1" dirty="0">
                <a:latin typeface="Times New Roman" panose="02020603050405020304" pitchFamily="18" charset="0"/>
                <a:cs typeface="Times New Roman" panose="02020603050405020304" pitchFamily="18" charset="0"/>
              </a:rPr>
              <a:t>Örneğin,</a:t>
            </a:r>
            <a:r>
              <a:rPr lang="tr-TR"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Tescilin </a:t>
            </a:r>
            <a:r>
              <a:rPr lang="tr-TR" b="1" i="1" dirty="0">
                <a:latin typeface="Times New Roman" panose="02020603050405020304" pitchFamily="18" charset="0"/>
                <a:cs typeface="Times New Roman" panose="02020603050405020304" pitchFamily="18" charset="0"/>
              </a:rPr>
              <a:t>geçersiz bir borçlandırıcı işleme dayanılarak yapılması halinde, </a:t>
            </a:r>
            <a:r>
              <a:rPr lang="tr-TR" dirty="0" smtClean="0">
                <a:latin typeface="Times New Roman" panose="02020603050405020304" pitchFamily="18" charset="0"/>
                <a:cs typeface="Times New Roman" panose="02020603050405020304" pitchFamily="18" charset="0"/>
              </a:rPr>
              <a:t>Ayni Hak </a:t>
            </a:r>
            <a:r>
              <a:rPr lang="tr-TR" dirty="0">
                <a:latin typeface="Times New Roman" panose="02020603050405020304" pitchFamily="18" charset="0"/>
                <a:cs typeface="Times New Roman" panose="02020603050405020304" pitchFamily="18" charset="0"/>
              </a:rPr>
              <a:t>tescil edilmiş olmasına rağmen doğmamıştır ve bu durumda, </a:t>
            </a:r>
            <a:r>
              <a:rPr lang="tr-TR" b="1" dirty="0" smtClean="0">
                <a:latin typeface="Times New Roman" panose="02020603050405020304" pitchFamily="18" charset="0"/>
                <a:cs typeface="Times New Roman" panose="02020603050405020304" pitchFamily="18" charset="0"/>
              </a:rPr>
              <a:t>Yolsuz </a:t>
            </a:r>
            <a:r>
              <a:rPr lang="tr-TR" b="1" dirty="0">
                <a:latin typeface="Times New Roman" panose="02020603050405020304" pitchFamily="18" charset="0"/>
                <a:cs typeface="Times New Roman" panose="02020603050405020304" pitchFamily="18" charset="0"/>
              </a:rPr>
              <a:t>bir </a:t>
            </a:r>
            <a:r>
              <a:rPr lang="tr-TR" b="1" dirty="0" smtClean="0">
                <a:latin typeface="Times New Roman" panose="02020603050405020304" pitchFamily="18" charset="0"/>
                <a:cs typeface="Times New Roman" panose="02020603050405020304" pitchFamily="18" charset="0"/>
              </a:rPr>
              <a:t>Tescil </a:t>
            </a:r>
            <a:r>
              <a:rPr lang="tr-TR" dirty="0">
                <a:latin typeface="Times New Roman" panose="02020603050405020304" pitchFamily="18" charset="0"/>
                <a:cs typeface="Times New Roman" panose="02020603050405020304" pitchFamily="18" charset="0"/>
              </a:rPr>
              <a:t>vardır.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Diğer taraftan, geçerli </a:t>
            </a:r>
            <a:r>
              <a:rPr lang="tr-TR" dirty="0">
                <a:latin typeface="Times New Roman" panose="02020603050405020304" pitchFamily="18" charset="0"/>
                <a:cs typeface="Times New Roman" panose="02020603050405020304" pitchFamily="18" charset="0"/>
              </a:rPr>
              <a:t>bir tescil, </a:t>
            </a:r>
            <a:r>
              <a:rPr lang="tr-TR" dirty="0" smtClean="0">
                <a:latin typeface="Times New Roman" panose="02020603050405020304" pitchFamily="18" charset="0"/>
                <a:cs typeface="Times New Roman" panose="02020603050405020304" pitchFamily="18" charset="0"/>
              </a:rPr>
              <a:t>Ayni Hakta </a:t>
            </a:r>
            <a:r>
              <a:rPr lang="tr-TR" dirty="0">
                <a:latin typeface="Times New Roman" panose="02020603050405020304" pitchFamily="18" charset="0"/>
                <a:cs typeface="Times New Roman" panose="02020603050405020304" pitchFamily="18" charset="0"/>
              </a:rPr>
              <a:t>sicil dışı meydana gelen bir değişiklik sonucu sonradan da </a:t>
            </a:r>
            <a:r>
              <a:rPr lang="tr-TR" dirty="0" smtClean="0">
                <a:latin typeface="Times New Roman" panose="02020603050405020304" pitchFamily="18" charset="0"/>
                <a:cs typeface="Times New Roman" panose="02020603050405020304" pitchFamily="18" charset="0"/>
              </a:rPr>
              <a:t>Yolsuz Tescil </a:t>
            </a:r>
            <a:r>
              <a:rPr lang="tr-TR" dirty="0">
                <a:latin typeface="Times New Roman" panose="02020603050405020304" pitchFamily="18" charset="0"/>
                <a:cs typeface="Times New Roman" panose="02020603050405020304" pitchFamily="18" charset="0"/>
              </a:rPr>
              <a:t>haline gelerek, </a:t>
            </a:r>
            <a:r>
              <a:rPr lang="tr-TR" dirty="0" smtClean="0">
                <a:latin typeface="Times New Roman" panose="02020603050405020304" pitchFamily="18" charset="0"/>
                <a:cs typeface="Times New Roman" panose="02020603050405020304" pitchFamily="18" charset="0"/>
              </a:rPr>
              <a:t>Gerçek Hak </a:t>
            </a:r>
            <a:r>
              <a:rPr lang="tr-TR" dirty="0">
                <a:latin typeface="Times New Roman" panose="02020603050405020304" pitchFamily="18" charset="0"/>
                <a:cs typeface="Times New Roman" panose="02020603050405020304" pitchFamily="18" charset="0"/>
              </a:rPr>
              <a:t>durumunu göstermeyen </a:t>
            </a:r>
            <a:r>
              <a:rPr lang="tr-TR" dirty="0" smtClean="0">
                <a:latin typeface="Times New Roman" panose="02020603050405020304" pitchFamily="18" charset="0"/>
                <a:cs typeface="Times New Roman" panose="02020603050405020304" pitchFamily="18" charset="0"/>
              </a:rPr>
              <a:t>Tescil </a:t>
            </a:r>
            <a:r>
              <a:rPr lang="tr-TR" dirty="0">
                <a:latin typeface="Times New Roman" panose="02020603050405020304" pitchFamily="18" charset="0"/>
                <a:cs typeface="Times New Roman" panose="02020603050405020304" pitchFamily="18" charset="0"/>
              </a:rPr>
              <a:t>haline gelmiş olabilir. </a:t>
            </a:r>
            <a:endParaRPr lang="tr-TR" dirty="0" smtClean="0">
              <a:latin typeface="Times New Roman" panose="02020603050405020304" pitchFamily="18" charset="0"/>
              <a:cs typeface="Times New Roman" panose="02020603050405020304" pitchFamily="18" charset="0"/>
            </a:endParaRPr>
          </a:p>
          <a:p>
            <a:pPr algn="just"/>
            <a:r>
              <a:rPr lang="tr-TR" b="1" dirty="0">
                <a:latin typeface="Times New Roman" panose="02020603050405020304" pitchFamily="18" charset="0"/>
                <a:cs typeface="Times New Roman" panose="02020603050405020304" pitchFamily="18" charset="0"/>
              </a:rPr>
              <a:t>Üçüncü </a:t>
            </a:r>
            <a:r>
              <a:rPr lang="tr-TR" b="1" dirty="0" smtClean="0">
                <a:latin typeface="Times New Roman" panose="02020603050405020304" pitchFamily="18" charset="0"/>
                <a:cs typeface="Times New Roman" panose="02020603050405020304" pitchFamily="18" charset="0"/>
              </a:rPr>
              <a:t>Kişiler </a:t>
            </a:r>
            <a:r>
              <a:rPr lang="tr-TR" dirty="0" smtClean="0">
                <a:latin typeface="Times New Roman" panose="02020603050405020304" pitchFamily="18" charset="0"/>
                <a:cs typeface="Times New Roman" panose="02020603050405020304" pitchFamily="18" charset="0"/>
              </a:rPr>
              <a:t>bakımından, </a:t>
            </a:r>
            <a:r>
              <a:rPr lang="tr-TR" b="1" i="1" dirty="0">
                <a:latin typeface="Times New Roman" panose="02020603050405020304" pitchFamily="18" charset="0"/>
                <a:cs typeface="Times New Roman" panose="02020603050405020304" pitchFamily="18" charset="0"/>
              </a:rPr>
              <a:t>Tescilin Olumlu Hükmü </a:t>
            </a:r>
            <a:r>
              <a:rPr lang="tr-TR" b="1" dirty="0">
                <a:latin typeface="Times New Roman" panose="02020603050405020304" pitchFamily="18" charset="0"/>
                <a:cs typeface="Times New Roman" panose="02020603050405020304" pitchFamily="18" charset="0"/>
              </a:rPr>
              <a:t>mutlaktır</a:t>
            </a:r>
            <a:r>
              <a:rPr lang="tr-TR" dirty="0">
                <a:latin typeface="Times New Roman" panose="02020603050405020304" pitchFamily="18" charset="0"/>
                <a:cs typeface="Times New Roman" panose="02020603050405020304" pitchFamily="18" charset="0"/>
              </a:rPr>
              <a:t>. Onların </a:t>
            </a:r>
            <a:r>
              <a:rPr lang="tr-TR" b="1" dirty="0">
                <a:latin typeface="Times New Roman" panose="02020603050405020304" pitchFamily="18" charset="0"/>
                <a:cs typeface="Times New Roman" panose="02020603050405020304" pitchFamily="18" charset="0"/>
              </a:rPr>
              <a:t>yolsuz bir tescile güvenerek kazandıkları </a:t>
            </a:r>
            <a:r>
              <a:rPr lang="tr-TR" b="1" i="1" dirty="0" smtClean="0">
                <a:latin typeface="Times New Roman" panose="02020603050405020304" pitchFamily="18" charset="0"/>
                <a:cs typeface="Times New Roman" panose="02020603050405020304" pitchFamily="18" charset="0"/>
              </a:rPr>
              <a:t>Ayni Haklar </a:t>
            </a:r>
            <a:r>
              <a:rPr lang="tr-TR" b="1" dirty="0">
                <a:latin typeface="Times New Roman" panose="02020603050405020304" pitchFamily="18" charset="0"/>
                <a:cs typeface="Times New Roman" panose="02020603050405020304" pitchFamily="18" charset="0"/>
              </a:rPr>
              <a:t>korunur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1023</a:t>
            </a:r>
            <a:r>
              <a:rPr lang="tr-TR" i="1" dirty="0">
                <a:latin typeface="Times New Roman" panose="02020603050405020304" pitchFamily="18" charset="0"/>
                <a:cs typeface="Times New Roman" panose="02020603050405020304" pitchFamily="18" charset="0"/>
              </a:rPr>
              <a:t>). </a:t>
            </a:r>
          </a:p>
          <a:p>
            <a:pPr algn="just"/>
            <a:endParaRPr lang="tr-TR" dirty="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a:p>
            <a:endParaRPr lang="tr-TR" dirty="0"/>
          </a:p>
          <a:p>
            <a:endParaRPr lang="tr-TR" dirty="0"/>
          </a:p>
        </p:txBody>
      </p:sp>
    </p:spTree>
    <p:extLst>
      <p:ext uri="{BB962C8B-B14F-4D97-AF65-F5344CB8AC3E}">
        <p14:creationId xmlns:p14="http://schemas.microsoft.com/office/powerpoint/2010/main" val="41067678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Gerçekten, </a:t>
            </a:r>
            <a:r>
              <a:rPr lang="tr-TR" sz="3200" b="1" dirty="0" smtClean="0">
                <a:latin typeface="Times New Roman" panose="02020603050405020304" pitchFamily="18" charset="0"/>
                <a:cs typeface="Times New Roman" panose="02020603050405020304" pitchFamily="18" charset="0"/>
              </a:rPr>
              <a:t>MK m. 1023 </a:t>
            </a:r>
            <a:r>
              <a:rPr lang="tr-TR" sz="3200" dirty="0" smtClean="0">
                <a:latin typeface="Times New Roman" panose="02020603050405020304" pitchFamily="18" charset="0"/>
                <a:cs typeface="Times New Roman" panose="02020603050405020304" pitchFamily="18" charset="0"/>
              </a:rPr>
              <a:t>hükmü,</a:t>
            </a:r>
            <a:r>
              <a:rPr lang="tr-TR" sz="3200" b="1"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Tescilin Olumlu Hükmüne</a:t>
            </a:r>
            <a:r>
              <a:rPr lang="tr-TR" sz="3200" dirty="0">
                <a:latin typeface="Times New Roman" panose="02020603050405020304" pitchFamily="18" charset="0"/>
                <a:cs typeface="Times New Roman" panose="02020603050405020304" pitchFamily="18" charset="0"/>
              </a:rPr>
              <a:t>, diğer bir deyişle, </a:t>
            </a:r>
            <a:r>
              <a:rPr lang="tr-TR" sz="3200" b="1" u="sng" dirty="0">
                <a:latin typeface="Times New Roman" panose="02020603050405020304" pitchFamily="18" charset="0"/>
                <a:cs typeface="Times New Roman" panose="02020603050405020304" pitchFamily="18" charset="0"/>
              </a:rPr>
              <a:t>Tapu Siciline Güven İlkesine </a:t>
            </a:r>
            <a:r>
              <a:rPr lang="tr-TR" sz="3200" b="1" dirty="0">
                <a:latin typeface="Times New Roman" panose="02020603050405020304" pitchFamily="18" charset="0"/>
                <a:cs typeface="Times New Roman" panose="02020603050405020304" pitchFamily="18" charset="0"/>
              </a:rPr>
              <a:t>ilişkin şu hükmü getirmiştir: </a:t>
            </a:r>
          </a:p>
          <a:p>
            <a:pPr algn="just"/>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Tapu kütüğündeki tescile </a:t>
            </a:r>
            <a:r>
              <a:rPr lang="tr-TR" sz="3200" i="1" dirty="0" err="1">
                <a:latin typeface="Times New Roman" panose="02020603050405020304" pitchFamily="18" charset="0"/>
                <a:cs typeface="Times New Roman" panose="02020603050405020304" pitchFamily="18" charset="0"/>
              </a:rPr>
              <a:t>iyiniyetle</a:t>
            </a:r>
            <a:r>
              <a:rPr lang="tr-TR" sz="3200" i="1" dirty="0">
                <a:latin typeface="Times New Roman" panose="02020603050405020304" pitchFamily="18" charset="0"/>
                <a:cs typeface="Times New Roman" panose="02020603050405020304" pitchFamily="18" charset="0"/>
              </a:rPr>
              <a:t> dayanarak mülkiyet veya bir başka ayni hak kazanan üçüncü kişinin bu kazanımı korunur.”</a:t>
            </a:r>
          </a:p>
          <a:p>
            <a:pPr algn="just"/>
            <a:r>
              <a:rPr lang="tr-TR" sz="3200" dirty="0">
                <a:latin typeface="Times New Roman" panose="02020603050405020304" pitchFamily="18" charset="0"/>
                <a:cs typeface="Times New Roman" panose="02020603050405020304" pitchFamily="18" charset="0"/>
              </a:rPr>
              <a:t>Bu </a:t>
            </a:r>
            <a:r>
              <a:rPr lang="tr-TR" sz="3200" dirty="0" smtClean="0">
                <a:latin typeface="Times New Roman" panose="02020603050405020304" pitchFamily="18" charset="0"/>
                <a:cs typeface="Times New Roman" panose="02020603050405020304" pitchFamily="18" charset="0"/>
              </a:rPr>
              <a:t>hüküm ile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anun Koyucu,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ukuki </a:t>
            </a:r>
            <a:r>
              <a:rPr lang="tr-TR" sz="3200" b="1" i="1" dirty="0">
                <a:latin typeface="Times New Roman" panose="02020603050405020304" pitchFamily="18" charset="0"/>
                <a:cs typeface="Times New Roman" panose="02020603050405020304" pitchFamily="18" charset="0"/>
              </a:rPr>
              <a:t>İ</a:t>
            </a:r>
            <a:r>
              <a:rPr lang="tr-TR" sz="3200" b="1" i="1" dirty="0" smtClean="0">
                <a:latin typeface="Times New Roman" panose="02020603050405020304" pitchFamily="18" charset="0"/>
                <a:cs typeface="Times New Roman" panose="02020603050405020304" pitchFamily="18" charset="0"/>
              </a:rPr>
              <a:t>şlem </a:t>
            </a:r>
            <a:r>
              <a:rPr lang="tr-TR" sz="3200" b="1" i="1" dirty="0">
                <a:latin typeface="Times New Roman" panose="02020603050405020304" pitchFamily="18" charset="0"/>
                <a:cs typeface="Times New Roman" panose="02020603050405020304" pitchFamily="18" charset="0"/>
              </a:rPr>
              <a:t>G</a:t>
            </a:r>
            <a:r>
              <a:rPr lang="tr-TR" sz="3200" b="1" i="1" dirty="0" smtClean="0">
                <a:latin typeface="Times New Roman" panose="02020603050405020304" pitchFamily="18" charset="0"/>
                <a:cs typeface="Times New Roman" panose="02020603050405020304" pitchFamily="18" charset="0"/>
              </a:rPr>
              <a:t>üvenliğini </a:t>
            </a:r>
            <a:r>
              <a:rPr lang="tr-TR" sz="3200" dirty="0">
                <a:latin typeface="Times New Roman" panose="02020603050405020304" pitchFamily="18" charset="0"/>
                <a:cs typeface="Times New Roman" panose="02020603050405020304" pitchFamily="18" charset="0"/>
              </a:rPr>
              <a:t>büyük ölçüde koruyarak </a:t>
            </a:r>
            <a:r>
              <a:rPr lang="tr-TR" sz="3200" b="1" dirty="0">
                <a:latin typeface="Times New Roman" panose="02020603050405020304" pitchFamily="18" charset="0"/>
                <a:cs typeface="Times New Roman" panose="02020603050405020304" pitchFamily="18" charset="0"/>
              </a:rPr>
              <a:t>Devlet eliyle tutulan </a:t>
            </a:r>
            <a:r>
              <a:rPr lang="tr-TR" sz="3200" b="1" i="1" dirty="0" smtClean="0">
                <a:latin typeface="Times New Roman" panose="02020603050405020304" pitchFamily="18" charset="0"/>
                <a:cs typeface="Times New Roman" panose="02020603050405020304" pitchFamily="18" charset="0"/>
              </a:rPr>
              <a:t>Tapu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iciline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amunun </a:t>
            </a:r>
            <a:r>
              <a:rPr lang="tr-TR" sz="3200" b="1" dirty="0">
                <a:latin typeface="Times New Roman" panose="02020603050405020304" pitchFamily="18" charset="0"/>
                <a:cs typeface="Times New Roman" panose="02020603050405020304" pitchFamily="18" charset="0"/>
              </a:rPr>
              <a:t>G</a:t>
            </a:r>
            <a:r>
              <a:rPr lang="tr-TR" sz="3200" b="1" dirty="0" smtClean="0">
                <a:latin typeface="Times New Roman" panose="02020603050405020304" pitchFamily="18" charset="0"/>
                <a:cs typeface="Times New Roman" panose="02020603050405020304" pitchFamily="18" charset="0"/>
              </a:rPr>
              <a:t>üvenini </a:t>
            </a:r>
            <a:r>
              <a:rPr lang="tr-TR" sz="3200" b="1" dirty="0">
                <a:latin typeface="Times New Roman" panose="02020603050405020304" pitchFamily="18" charset="0"/>
                <a:cs typeface="Times New Roman" panose="02020603050405020304" pitchFamily="18" charset="0"/>
              </a:rPr>
              <a:t>sağlamak istemiştir. </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77006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4000" b="1" dirty="0">
                <a:solidFill>
                  <a:schemeClr val="tx1"/>
                </a:solidFill>
                <a:latin typeface="+mn-lt"/>
              </a:rPr>
              <a:t>Tescilin Olumlu Hükmü </a:t>
            </a:r>
            <a:br>
              <a:rPr lang="tr-TR" sz="4000" b="1" dirty="0">
                <a:solidFill>
                  <a:schemeClr val="tx1"/>
                </a:solidFill>
                <a:latin typeface="+mn-lt"/>
              </a:rPr>
            </a:br>
            <a:r>
              <a:rPr lang="tr-TR" sz="4000" b="1" dirty="0">
                <a:solidFill>
                  <a:schemeClr val="tx1"/>
                </a:solidFill>
              </a:rPr>
              <a:t>( </a:t>
            </a:r>
            <a:r>
              <a:rPr lang="tr-TR" sz="3600" b="1" i="1" dirty="0">
                <a:solidFill>
                  <a:schemeClr val="tx1"/>
                </a:solidFill>
              </a:rPr>
              <a:t>MK. m. 1023)</a:t>
            </a:r>
            <a:endParaRPr lang="tr-TR" sz="3600" i="1" dirty="0"/>
          </a:p>
        </p:txBody>
      </p:sp>
      <p:sp>
        <p:nvSpPr>
          <p:cNvPr id="3" name="2 İçerik Yer Tutucusu"/>
          <p:cNvSpPr>
            <a:spLocks noGrp="1"/>
          </p:cNvSpPr>
          <p:nvPr>
            <p:ph idx="1"/>
          </p:nvPr>
        </p:nvSpPr>
        <p:spPr/>
        <p:txBody>
          <a:bodyPr/>
          <a:lstStyle/>
          <a:p>
            <a:pPr algn="just">
              <a:buNone/>
            </a:pPr>
            <a:r>
              <a:rPr lang="tr-TR" sz="2800" dirty="0">
                <a:ln w="6350">
                  <a:solidFill>
                    <a:schemeClr val="tx1"/>
                  </a:solidFill>
                </a:ln>
              </a:rPr>
              <a:t>            </a:t>
            </a:r>
          </a:p>
          <a:p>
            <a:pPr algn="just">
              <a:buNone/>
            </a:pPr>
            <a:r>
              <a:rPr lang="tr-TR" sz="2800" dirty="0">
                <a:ln w="6350">
                  <a:solidFill>
                    <a:schemeClr val="tx1"/>
                  </a:solidFill>
                </a:ln>
              </a:rPr>
              <a:t>    </a:t>
            </a:r>
            <a:r>
              <a:rPr lang="tr-TR" sz="2800" dirty="0" smtClean="0">
                <a:ln w="6350">
                  <a:solidFill>
                    <a:schemeClr val="tx1"/>
                  </a:solidFill>
                </a:ln>
              </a:rPr>
              <a:t>*</a:t>
            </a:r>
            <a:r>
              <a:rPr lang="tr-TR" sz="2800" dirty="0" smtClean="0">
                <a:ln w="6350">
                  <a:solidFill>
                    <a:schemeClr val="tx1"/>
                  </a:solidFill>
                </a:ln>
                <a:latin typeface="Times New Roman" panose="02020603050405020304" pitchFamily="18" charset="0"/>
                <a:cs typeface="Times New Roman" panose="02020603050405020304" pitchFamily="18" charset="0"/>
              </a:rPr>
              <a:t>Geçerli </a:t>
            </a:r>
            <a:r>
              <a:rPr lang="tr-TR" sz="2800" dirty="0">
                <a:ln w="6350">
                  <a:solidFill>
                    <a:schemeClr val="tx1"/>
                  </a:solidFill>
                </a:ln>
                <a:latin typeface="Times New Roman" panose="02020603050405020304" pitchFamily="18" charset="0"/>
                <a:cs typeface="Times New Roman" panose="02020603050405020304" pitchFamily="18" charset="0"/>
              </a:rPr>
              <a:t>bir tescile dayanan </a:t>
            </a:r>
            <a:r>
              <a:rPr lang="tr-TR" sz="2800" dirty="0" smtClean="0">
                <a:ln w="6350">
                  <a:solidFill>
                    <a:schemeClr val="tx1"/>
                  </a:solidFill>
                </a:ln>
                <a:latin typeface="Times New Roman" panose="02020603050405020304" pitchFamily="18" charset="0"/>
                <a:cs typeface="Times New Roman" panose="02020603050405020304" pitchFamily="18" charset="0"/>
              </a:rPr>
              <a:t>	Ayni </a:t>
            </a:r>
            <a:r>
              <a:rPr lang="tr-TR" sz="2800" dirty="0">
                <a:ln w="6350">
                  <a:solidFill>
                    <a:schemeClr val="tx1"/>
                  </a:solidFill>
                </a:ln>
                <a:latin typeface="Times New Roman" panose="02020603050405020304" pitchFamily="18" charset="0"/>
                <a:cs typeface="Times New Roman" panose="02020603050405020304" pitchFamily="18" charset="0"/>
              </a:rPr>
              <a:t>H</a:t>
            </a:r>
            <a:r>
              <a:rPr lang="tr-TR" sz="2800" dirty="0" smtClean="0">
                <a:ln w="6350">
                  <a:solidFill>
                    <a:schemeClr val="tx1"/>
                  </a:solidFill>
                </a:ln>
                <a:latin typeface="Times New Roman" panose="02020603050405020304" pitchFamily="18" charset="0"/>
                <a:cs typeface="Times New Roman" panose="02020603050405020304" pitchFamily="18" charset="0"/>
              </a:rPr>
              <a:t>akta </a:t>
            </a:r>
            <a:r>
              <a:rPr lang="tr-TR" sz="2800" dirty="0">
                <a:ln w="6350">
                  <a:solidFill>
                    <a:schemeClr val="tx1"/>
                  </a:solidFill>
                </a:ln>
                <a:latin typeface="Times New Roman" panose="02020603050405020304" pitchFamily="18" charset="0"/>
                <a:cs typeface="Times New Roman" panose="02020603050405020304" pitchFamily="18" charset="0"/>
              </a:rPr>
              <a:t>sicil dışı değişiklikler meydana gelmiş olabilir. </a:t>
            </a:r>
            <a:endParaRPr lang="tr-TR" sz="2800" dirty="0" smtClean="0">
              <a:ln w="6350">
                <a:solidFill>
                  <a:schemeClr val="tx1"/>
                </a:solidFill>
              </a:ln>
              <a:latin typeface="Times New Roman" panose="02020603050405020304" pitchFamily="18" charset="0"/>
              <a:cs typeface="Times New Roman" panose="02020603050405020304" pitchFamily="18" charset="0"/>
            </a:endParaRPr>
          </a:p>
          <a:p>
            <a:pPr algn="just">
              <a:buNone/>
            </a:pPr>
            <a:r>
              <a:rPr lang="tr-TR" sz="2800" dirty="0">
                <a:ln w="6350">
                  <a:solidFill>
                    <a:schemeClr val="tx1"/>
                  </a:solidFill>
                </a:ln>
                <a:latin typeface="Times New Roman" panose="02020603050405020304" pitchFamily="18" charset="0"/>
                <a:cs typeface="Times New Roman" panose="02020603050405020304" pitchFamily="18" charset="0"/>
              </a:rPr>
              <a:t>	</a:t>
            </a:r>
            <a:r>
              <a:rPr lang="tr-TR" sz="2800" dirty="0" smtClean="0">
                <a:ln w="6350">
                  <a:solidFill>
                    <a:schemeClr val="tx1"/>
                  </a:solidFill>
                </a:ln>
                <a:latin typeface="Times New Roman" panose="02020603050405020304" pitchFamily="18" charset="0"/>
                <a:cs typeface="Times New Roman" panose="02020603050405020304" pitchFamily="18" charset="0"/>
              </a:rPr>
              <a:t>*Bu halde, </a:t>
            </a:r>
            <a:r>
              <a:rPr lang="tr-TR" sz="2800" dirty="0">
                <a:ln w="6350">
                  <a:solidFill>
                    <a:schemeClr val="tx1"/>
                  </a:solidFill>
                </a:ln>
                <a:latin typeface="Times New Roman" panose="02020603050405020304" pitchFamily="18" charset="0"/>
                <a:cs typeface="Times New Roman" panose="02020603050405020304" pitchFamily="18" charset="0"/>
              </a:rPr>
              <a:t>tescil gerçek hak durumuna uymaz. </a:t>
            </a:r>
            <a:endParaRPr lang="tr-TR" sz="2800" dirty="0" smtClean="0">
              <a:ln w="6350">
                <a:solidFill>
                  <a:schemeClr val="tx1"/>
                </a:solidFill>
              </a:ln>
              <a:latin typeface="Times New Roman" panose="02020603050405020304" pitchFamily="18" charset="0"/>
              <a:cs typeface="Times New Roman" panose="02020603050405020304" pitchFamily="18" charset="0"/>
            </a:endParaRPr>
          </a:p>
          <a:p>
            <a:pPr algn="just">
              <a:buNone/>
            </a:pPr>
            <a:r>
              <a:rPr lang="tr-TR" sz="2800" dirty="0">
                <a:ln w="6350">
                  <a:solidFill>
                    <a:schemeClr val="tx1"/>
                  </a:solidFill>
                </a:ln>
                <a:latin typeface="Times New Roman" panose="02020603050405020304" pitchFamily="18" charset="0"/>
                <a:cs typeface="Times New Roman" panose="02020603050405020304" pitchFamily="18" charset="0"/>
              </a:rPr>
              <a:t>	</a:t>
            </a:r>
            <a:r>
              <a:rPr lang="tr-TR" sz="2800" dirty="0" smtClean="0">
                <a:ln w="6350">
                  <a:solidFill>
                    <a:schemeClr val="tx1"/>
                  </a:solidFill>
                </a:ln>
                <a:latin typeface="Times New Roman" panose="02020603050405020304" pitchFamily="18" charset="0"/>
                <a:cs typeface="Times New Roman" panose="02020603050405020304" pitchFamily="18" charset="0"/>
              </a:rPr>
              <a:t>*Fakat</a:t>
            </a:r>
            <a:r>
              <a:rPr lang="tr-TR" sz="2800" b="1" dirty="0" smtClean="0">
                <a:ln w="6350">
                  <a:solidFill>
                    <a:schemeClr val="tx1"/>
                  </a:solidFill>
                </a:ln>
                <a:latin typeface="Times New Roman" panose="02020603050405020304" pitchFamily="18" charset="0"/>
                <a:cs typeface="Times New Roman" panose="02020603050405020304" pitchFamily="18" charset="0"/>
              </a:rPr>
              <a:t>, </a:t>
            </a:r>
            <a:r>
              <a:rPr lang="tr-TR" b="1" dirty="0">
                <a:ln w="6350">
                  <a:solidFill>
                    <a:schemeClr val="tx1"/>
                  </a:solidFill>
                </a:ln>
                <a:latin typeface="Times New Roman" panose="02020603050405020304" pitchFamily="18" charset="0"/>
                <a:cs typeface="Times New Roman" panose="02020603050405020304" pitchFamily="18" charset="0"/>
              </a:rPr>
              <a:t>İ</a:t>
            </a:r>
            <a:r>
              <a:rPr lang="tr-TR" sz="2800" b="1" dirty="0" smtClean="0">
                <a:ln w="6350">
                  <a:solidFill>
                    <a:schemeClr val="tx1"/>
                  </a:solidFill>
                </a:ln>
                <a:latin typeface="Times New Roman" panose="02020603050405020304" pitchFamily="18" charset="0"/>
                <a:cs typeface="Times New Roman" panose="02020603050405020304" pitchFamily="18" charset="0"/>
              </a:rPr>
              <a:t>yiniyetli </a:t>
            </a:r>
            <a:r>
              <a:rPr lang="tr-TR" b="1" dirty="0">
                <a:ln w="6350">
                  <a:solidFill>
                    <a:schemeClr val="tx1"/>
                  </a:solidFill>
                </a:ln>
                <a:latin typeface="Times New Roman" panose="02020603050405020304" pitchFamily="18" charset="0"/>
                <a:cs typeface="Times New Roman" panose="02020603050405020304" pitchFamily="18" charset="0"/>
              </a:rPr>
              <a:t>Ü</a:t>
            </a:r>
            <a:r>
              <a:rPr lang="tr-TR" sz="2800" b="1" dirty="0" smtClean="0">
                <a:ln w="6350">
                  <a:solidFill>
                    <a:schemeClr val="tx1"/>
                  </a:solidFill>
                </a:ln>
                <a:latin typeface="Times New Roman" panose="02020603050405020304" pitchFamily="18" charset="0"/>
                <a:cs typeface="Times New Roman" panose="02020603050405020304" pitchFamily="18" charset="0"/>
              </a:rPr>
              <a:t>çüncü </a:t>
            </a:r>
            <a:r>
              <a:rPr lang="tr-TR" b="1" dirty="0">
                <a:ln w="6350">
                  <a:solidFill>
                    <a:schemeClr val="tx1"/>
                  </a:solidFill>
                </a:ln>
                <a:latin typeface="Times New Roman" panose="02020603050405020304" pitchFamily="18" charset="0"/>
                <a:cs typeface="Times New Roman" panose="02020603050405020304" pitchFamily="18" charset="0"/>
              </a:rPr>
              <a:t>K</a:t>
            </a:r>
            <a:r>
              <a:rPr lang="tr-TR" sz="2800" b="1" dirty="0" smtClean="0">
                <a:ln w="6350">
                  <a:solidFill>
                    <a:schemeClr val="tx1"/>
                  </a:solidFill>
                </a:ln>
                <a:latin typeface="Times New Roman" panose="02020603050405020304" pitchFamily="18" charset="0"/>
                <a:cs typeface="Times New Roman" panose="02020603050405020304" pitchFamily="18" charset="0"/>
              </a:rPr>
              <a:t>işiler bakımından, </a:t>
            </a:r>
            <a:r>
              <a:rPr lang="tr-TR" b="1" dirty="0">
                <a:ln w="6350">
                  <a:solidFill>
                    <a:schemeClr val="tx1"/>
                  </a:solidFill>
                </a:ln>
                <a:latin typeface="Times New Roman" panose="02020603050405020304" pitchFamily="18" charset="0"/>
                <a:cs typeface="Times New Roman" panose="02020603050405020304" pitchFamily="18" charset="0"/>
              </a:rPr>
              <a:t>T</a:t>
            </a:r>
            <a:r>
              <a:rPr lang="tr-TR" sz="2800" b="1" dirty="0" smtClean="0">
                <a:ln w="6350">
                  <a:solidFill>
                    <a:schemeClr val="tx1"/>
                  </a:solidFill>
                </a:ln>
                <a:latin typeface="Times New Roman" panose="02020603050405020304" pitchFamily="18" charset="0"/>
                <a:cs typeface="Times New Roman" panose="02020603050405020304" pitchFamily="18" charset="0"/>
              </a:rPr>
              <a:t>escil </a:t>
            </a:r>
            <a:r>
              <a:rPr lang="tr-TR" sz="2800" b="1" dirty="0">
                <a:ln w="6350">
                  <a:solidFill>
                    <a:schemeClr val="tx1"/>
                  </a:solidFill>
                </a:ln>
                <a:latin typeface="Times New Roman" panose="02020603050405020304" pitchFamily="18" charset="0"/>
                <a:cs typeface="Times New Roman" panose="02020603050405020304" pitchFamily="18" charset="0"/>
              </a:rPr>
              <a:t>hüküm ifade eder. </a:t>
            </a:r>
            <a:endParaRPr lang="tr-TR" sz="2800" b="1" dirty="0" smtClean="0">
              <a:ln w="6350">
                <a:solidFill>
                  <a:schemeClr val="tx1"/>
                </a:solidFill>
              </a:ln>
              <a:latin typeface="Times New Roman" panose="02020603050405020304" pitchFamily="18" charset="0"/>
              <a:cs typeface="Times New Roman" panose="02020603050405020304" pitchFamily="18" charset="0"/>
            </a:endParaRPr>
          </a:p>
          <a:p>
            <a:pPr algn="just">
              <a:buNone/>
            </a:pPr>
            <a:r>
              <a:rPr lang="tr-TR" b="1" dirty="0" smtClean="0">
                <a:ln w="6350">
                  <a:solidFill>
                    <a:schemeClr val="tx1"/>
                  </a:solidFill>
                </a:ln>
                <a:latin typeface="Times New Roman" panose="02020603050405020304" pitchFamily="18" charset="0"/>
                <a:cs typeface="Times New Roman" panose="02020603050405020304" pitchFamily="18" charset="0"/>
              </a:rPr>
              <a:t>  *</a:t>
            </a:r>
            <a:r>
              <a:rPr lang="tr-TR" sz="2800" dirty="0" smtClean="0">
                <a:ln w="6350">
                  <a:solidFill>
                    <a:schemeClr val="tx1"/>
                  </a:solidFill>
                </a:ln>
                <a:latin typeface="Times New Roman" panose="02020603050405020304" pitchFamily="18" charset="0"/>
                <a:cs typeface="Times New Roman" panose="02020603050405020304" pitchFamily="18" charset="0"/>
              </a:rPr>
              <a:t>Üçüncü </a:t>
            </a:r>
            <a:r>
              <a:rPr lang="tr-TR" dirty="0">
                <a:ln w="6350">
                  <a:solidFill>
                    <a:schemeClr val="tx1"/>
                  </a:solidFill>
                </a:ln>
                <a:latin typeface="Times New Roman" panose="02020603050405020304" pitchFamily="18" charset="0"/>
                <a:cs typeface="Times New Roman" panose="02020603050405020304" pitchFamily="18" charset="0"/>
              </a:rPr>
              <a:t>K</a:t>
            </a:r>
            <a:r>
              <a:rPr lang="tr-TR" sz="2800" dirty="0" smtClean="0">
                <a:ln w="6350">
                  <a:solidFill>
                    <a:schemeClr val="tx1"/>
                  </a:solidFill>
                </a:ln>
                <a:latin typeface="Times New Roman" panose="02020603050405020304" pitchFamily="18" charset="0"/>
                <a:cs typeface="Times New Roman" panose="02020603050405020304" pitchFamily="18" charset="0"/>
              </a:rPr>
              <a:t>işiler </a:t>
            </a:r>
            <a:r>
              <a:rPr lang="tr-TR" sz="2800" dirty="0">
                <a:ln w="6350">
                  <a:solidFill>
                    <a:schemeClr val="tx1"/>
                  </a:solidFill>
                </a:ln>
                <a:latin typeface="Times New Roman" panose="02020603050405020304" pitchFamily="18" charset="0"/>
                <a:cs typeface="Times New Roman" panose="02020603050405020304" pitchFamily="18" charset="0"/>
              </a:rPr>
              <a:t>bakımından </a:t>
            </a:r>
            <a:r>
              <a:rPr lang="tr-TR" sz="2800" dirty="0" smtClean="0">
                <a:ln w="6350">
                  <a:solidFill>
                    <a:schemeClr val="tx1"/>
                  </a:solidFill>
                </a:ln>
                <a:latin typeface="Times New Roman" panose="02020603050405020304" pitchFamily="18" charset="0"/>
                <a:cs typeface="Times New Roman" panose="02020603050405020304" pitchFamily="18" charset="0"/>
              </a:rPr>
              <a:t>Sicil </a:t>
            </a:r>
            <a:r>
              <a:rPr lang="tr-TR" dirty="0">
                <a:ln w="6350">
                  <a:solidFill>
                    <a:schemeClr val="tx1"/>
                  </a:solidFill>
                </a:ln>
                <a:latin typeface="Times New Roman" panose="02020603050405020304" pitchFamily="18" charset="0"/>
                <a:cs typeface="Times New Roman" panose="02020603050405020304" pitchFamily="18" charset="0"/>
              </a:rPr>
              <a:t>K</a:t>
            </a:r>
            <a:r>
              <a:rPr lang="tr-TR" sz="2800" dirty="0" smtClean="0">
                <a:ln w="6350">
                  <a:solidFill>
                    <a:schemeClr val="tx1"/>
                  </a:solidFill>
                </a:ln>
                <a:latin typeface="Times New Roman" panose="02020603050405020304" pitchFamily="18" charset="0"/>
                <a:cs typeface="Times New Roman" panose="02020603050405020304" pitchFamily="18" charset="0"/>
              </a:rPr>
              <a:t>aydına </a:t>
            </a:r>
            <a:r>
              <a:rPr lang="tr-TR" sz="2800" dirty="0">
                <a:ln w="6350">
                  <a:solidFill>
                    <a:schemeClr val="tx1"/>
                  </a:solidFill>
                </a:ln>
                <a:latin typeface="Times New Roman" panose="02020603050405020304" pitchFamily="18" charset="0"/>
                <a:cs typeface="Times New Roman" panose="02020603050405020304" pitchFamily="18" charset="0"/>
              </a:rPr>
              <a:t>itibar olunur, güvenleri korunur. </a:t>
            </a:r>
            <a:endParaRPr lang="tr-TR" sz="2800" dirty="0" smtClean="0">
              <a:ln w="6350">
                <a:solidFill>
                  <a:schemeClr val="tx1"/>
                </a:solidFill>
              </a:ln>
              <a:latin typeface="Times New Roman" panose="02020603050405020304" pitchFamily="18" charset="0"/>
              <a:cs typeface="Times New Roman" panose="02020603050405020304" pitchFamily="18" charset="0"/>
            </a:endParaRPr>
          </a:p>
          <a:p>
            <a:pPr algn="just">
              <a:buNone/>
            </a:pPr>
            <a:r>
              <a:rPr lang="tr-TR" sz="2800" dirty="0">
                <a:ln w="6350">
                  <a:solidFill>
                    <a:schemeClr val="tx1"/>
                  </a:solidFill>
                </a:ln>
                <a:latin typeface="Times New Roman" panose="02020603050405020304" pitchFamily="18" charset="0"/>
                <a:cs typeface="Times New Roman" panose="02020603050405020304" pitchFamily="18" charset="0"/>
              </a:rPr>
              <a:t>	</a:t>
            </a:r>
            <a:r>
              <a:rPr lang="tr-TR" sz="2800" dirty="0" smtClean="0">
                <a:ln w="6350">
                  <a:solidFill>
                    <a:schemeClr val="tx1"/>
                  </a:solidFill>
                </a:ln>
                <a:latin typeface="Times New Roman" panose="02020603050405020304" pitchFamily="18" charset="0"/>
                <a:cs typeface="Times New Roman" panose="02020603050405020304" pitchFamily="18" charset="0"/>
              </a:rPr>
              <a:t>*Buna </a:t>
            </a:r>
            <a:r>
              <a:rPr lang="tr-TR" sz="2800" b="1" u="sng" dirty="0">
                <a:ln w="6350">
                  <a:solidFill>
                    <a:schemeClr val="tx1"/>
                  </a:solidFill>
                </a:ln>
                <a:latin typeface="Times New Roman" panose="02020603050405020304" pitchFamily="18" charset="0"/>
                <a:cs typeface="Times New Roman" panose="02020603050405020304" pitchFamily="18" charset="0"/>
              </a:rPr>
              <a:t>T</a:t>
            </a:r>
            <a:r>
              <a:rPr lang="tr-TR" sz="2800" b="1" u="sng" dirty="0" smtClean="0">
                <a:ln w="6350">
                  <a:solidFill>
                    <a:schemeClr val="tx1"/>
                  </a:solidFill>
                </a:ln>
                <a:latin typeface="Times New Roman" panose="02020603050405020304" pitchFamily="18" charset="0"/>
                <a:cs typeface="Times New Roman" panose="02020603050405020304" pitchFamily="18" charset="0"/>
              </a:rPr>
              <a:t>escilin </a:t>
            </a:r>
            <a:r>
              <a:rPr lang="tr-TR" sz="2800" b="1" u="sng" dirty="0">
                <a:ln w="6350">
                  <a:solidFill>
                    <a:schemeClr val="tx1"/>
                  </a:solidFill>
                </a:ln>
                <a:latin typeface="Times New Roman" panose="02020603050405020304" pitchFamily="18" charset="0"/>
                <a:cs typeface="Times New Roman" panose="02020603050405020304" pitchFamily="18" charset="0"/>
              </a:rPr>
              <a:t>O</a:t>
            </a:r>
            <a:r>
              <a:rPr lang="tr-TR" sz="2800" b="1" u="sng" dirty="0" smtClean="0">
                <a:ln w="6350">
                  <a:solidFill>
                    <a:schemeClr val="tx1"/>
                  </a:solidFill>
                </a:ln>
                <a:latin typeface="Times New Roman" panose="02020603050405020304" pitchFamily="18" charset="0"/>
                <a:cs typeface="Times New Roman" panose="02020603050405020304" pitchFamily="18" charset="0"/>
              </a:rPr>
              <a:t>lumlu </a:t>
            </a:r>
            <a:r>
              <a:rPr lang="tr-TR" sz="2800" b="1" u="sng" dirty="0">
                <a:ln w="6350">
                  <a:solidFill>
                    <a:schemeClr val="tx1"/>
                  </a:solidFill>
                </a:ln>
                <a:latin typeface="Times New Roman" panose="02020603050405020304" pitchFamily="18" charset="0"/>
                <a:cs typeface="Times New Roman" panose="02020603050405020304" pitchFamily="18" charset="0"/>
              </a:rPr>
              <a:t>H</a:t>
            </a:r>
            <a:r>
              <a:rPr lang="tr-TR" sz="2800" b="1" u="sng" dirty="0" smtClean="0">
                <a:ln w="6350">
                  <a:solidFill>
                    <a:schemeClr val="tx1"/>
                  </a:solidFill>
                </a:ln>
                <a:latin typeface="Times New Roman" panose="02020603050405020304" pitchFamily="18" charset="0"/>
                <a:cs typeface="Times New Roman" panose="02020603050405020304" pitchFamily="18" charset="0"/>
              </a:rPr>
              <a:t>ükmü</a:t>
            </a:r>
            <a:r>
              <a:rPr lang="tr-TR" sz="2800" b="1" dirty="0" smtClean="0">
                <a:ln w="6350">
                  <a:solidFill>
                    <a:schemeClr val="tx1"/>
                  </a:solidFill>
                </a:ln>
                <a:latin typeface="Times New Roman" panose="02020603050405020304" pitchFamily="18" charset="0"/>
                <a:cs typeface="Times New Roman" panose="02020603050405020304" pitchFamily="18" charset="0"/>
              </a:rPr>
              <a:t> </a:t>
            </a:r>
            <a:r>
              <a:rPr lang="tr-TR" sz="2800" dirty="0">
                <a:ln w="6350">
                  <a:solidFill>
                    <a:schemeClr val="tx1"/>
                  </a:solidFill>
                </a:ln>
                <a:latin typeface="Times New Roman" panose="02020603050405020304" pitchFamily="18" charset="0"/>
                <a:cs typeface="Times New Roman" panose="02020603050405020304" pitchFamily="18" charset="0"/>
              </a:rPr>
              <a:t>denir.</a:t>
            </a:r>
            <a:endParaRPr lang="tr-TR" dirty="0" smtClean="0">
              <a:latin typeface="Times New Roman" panose="02020603050405020304" pitchFamily="18" charset="0"/>
              <a:cs typeface="Times New Roman" panose="02020603050405020304" pitchFamily="18" charset="0"/>
            </a:endParaRPr>
          </a:p>
          <a:p>
            <a:pPr algn="just"/>
            <a:endParaRPr lang="tr-TR" dirty="0"/>
          </a:p>
        </p:txBody>
      </p:sp>
    </p:spTree>
    <p:extLst>
      <p:ext uri="{BB962C8B-B14F-4D97-AF65-F5344CB8AC3E}">
        <p14:creationId xmlns:p14="http://schemas.microsoft.com/office/powerpoint/2010/main" val="19629404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
            <a:ext cx="10515600" cy="1690688"/>
          </a:xfrm>
        </p:spPr>
        <p:txBody>
          <a:bodyPr>
            <a:normAutofit fontScale="90000"/>
          </a:bodyPr>
          <a:lstStyle/>
          <a:p>
            <a:pPr lvl="0"/>
            <a:r>
              <a:rPr kumimoji="0" lang="tr-TR" altLang="tr-TR"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MK 1023</a:t>
            </a:r>
            <a:r>
              <a:rPr kumimoji="0" lang="tr-TR" altLang="tr-TR"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’ü</a:t>
            </a:r>
            <a:r>
              <a:rPr kumimoji="0" lang="tr-TR" altLang="tr-TR"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 Uygulanabilmesi İ</a:t>
            </a:r>
            <a:r>
              <a:rPr kumimoji="0" lang="tr-TR" altLang="tr-TR"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ç</a:t>
            </a:r>
            <a:r>
              <a:rPr kumimoji="0" lang="tr-TR" altLang="tr-TR"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in Gerekli Şartlar</a:t>
            </a:r>
            <a:r>
              <a:rPr kumimoji="0" lang="tr-TR" altLang="tr-TR" sz="3600" b="0" i="0" u="none" strike="noStrike" cap="none" normalizeH="0" baseline="0" dirty="0" smtClean="0">
                <a:ln>
                  <a:noFill/>
                </a:ln>
                <a:solidFill>
                  <a:schemeClr val="tx1"/>
                </a:solidFill>
                <a:effectLst/>
              </a:rPr>
              <a:t/>
            </a:r>
            <a:br>
              <a:rPr kumimoji="0" lang="tr-TR" altLang="tr-TR" sz="3600" b="0" i="0" u="none" strike="noStrike" cap="none" normalizeH="0" baseline="0" dirty="0" smtClean="0">
                <a:ln>
                  <a:noFill/>
                </a:ln>
                <a:solidFill>
                  <a:schemeClr val="tx1"/>
                </a:solidFill>
                <a:effectLst/>
              </a:rPr>
            </a:br>
            <a:endParaRPr lang="tr-TR" dirty="0"/>
          </a:p>
        </p:txBody>
      </p:sp>
      <p:sp>
        <p:nvSpPr>
          <p:cNvPr id="3" name="İçerik Yer Tutucusu 2"/>
          <p:cNvSpPr>
            <a:spLocks noGrp="1"/>
          </p:cNvSpPr>
          <p:nvPr>
            <p:ph idx="1"/>
          </p:nvPr>
        </p:nvSpPr>
        <p:spPr>
          <a:xfrm>
            <a:off x="707503" y="1510506"/>
            <a:ext cx="10515600" cy="4351338"/>
          </a:xfrm>
        </p:spPr>
        <p:txBody>
          <a:bodyPr/>
          <a:lstStyle/>
          <a:p>
            <a:endParaRPr lang="tr-TR" dirty="0"/>
          </a:p>
        </p:txBody>
      </p:sp>
      <p:graphicFrame>
        <p:nvGraphicFramePr>
          <p:cNvPr id="5" name="Diyagram 4"/>
          <p:cNvGraphicFramePr/>
          <p:nvPr>
            <p:extLst>
              <p:ext uri="{D42A27DB-BD31-4B8C-83A1-F6EECF244321}">
                <p14:modId xmlns:p14="http://schemas.microsoft.com/office/powerpoint/2010/main" val="3639538734"/>
              </p:ext>
            </p:extLst>
          </p:nvPr>
        </p:nvGraphicFramePr>
        <p:xfrm>
          <a:off x="991673" y="1365161"/>
          <a:ext cx="8389393" cy="45333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3"/>
          <p:cNvSpPr>
            <a:spLocks noChangeArrowheads="1"/>
          </p:cNvSpPr>
          <p:nvPr/>
        </p:nvSpPr>
        <p:spPr bwMode="auto">
          <a:xfrm>
            <a:off x="0" y="36861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19715738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mn-lt"/>
              </a:rPr>
              <a:t>Kazananın Bir Üçüncü Kişi Olması</a:t>
            </a:r>
          </a:p>
        </p:txBody>
      </p:sp>
      <p:sp>
        <p:nvSpPr>
          <p:cNvPr id="3" name="İçerik Yer Tutucusu 2"/>
          <p:cNvSpPr>
            <a:spLocks noGrp="1"/>
          </p:cNvSpPr>
          <p:nvPr>
            <p:ph idx="1"/>
          </p:nvPr>
        </p:nvSpPr>
        <p:spPr/>
        <p:txBody>
          <a:bodyPr>
            <a:normAutofit/>
          </a:bodyPr>
          <a:lstStyle/>
          <a:p>
            <a:pPr marL="0" indent="0" algn="just">
              <a:buNone/>
            </a:pPr>
            <a:r>
              <a:rPr lang="tr-TR" dirty="0" smtClean="0"/>
              <a:t>*</a:t>
            </a:r>
            <a:r>
              <a:rPr lang="tr-TR" sz="3600" dirty="0" smtClean="0">
                <a:latin typeface="Times New Roman" panose="02020603050405020304" pitchFamily="18" charset="0"/>
                <a:cs typeface="Times New Roman" panose="02020603050405020304" pitchFamily="18" charset="0"/>
              </a:rPr>
              <a:t>Sicildeki tescile güvenerek </a:t>
            </a:r>
            <a:r>
              <a:rPr lang="tr-TR" sz="3600" dirty="0" err="1" smtClean="0">
                <a:latin typeface="Times New Roman" panose="02020603050405020304" pitchFamily="18" charset="0"/>
                <a:cs typeface="Times New Roman" panose="02020603050405020304" pitchFamily="18" charset="0"/>
              </a:rPr>
              <a:t>iyiniyetle</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Ayni Hakkı kazanan kimse</a:t>
            </a:r>
            <a:r>
              <a:rPr lang="tr-TR" sz="3600" dirty="0" smtClean="0">
                <a:latin typeface="Times New Roman" panose="02020603050405020304" pitchFamily="18" charset="0"/>
                <a:cs typeface="Times New Roman" panose="02020603050405020304" pitchFamily="18" charset="0"/>
              </a:rPr>
              <a:t>, bir </a:t>
            </a:r>
            <a:r>
              <a:rPr lang="tr-TR" sz="3600" b="1" i="1" dirty="0" smtClean="0">
                <a:latin typeface="Times New Roman" panose="02020603050405020304" pitchFamily="18" charset="0"/>
                <a:cs typeface="Times New Roman" panose="02020603050405020304" pitchFamily="18" charset="0"/>
              </a:rPr>
              <a:t>Üçüncü </a:t>
            </a:r>
            <a:r>
              <a:rPr lang="tr-TR" sz="3600" b="1" i="1" dirty="0">
                <a:latin typeface="Times New Roman" panose="02020603050405020304" pitchFamily="18" charset="0"/>
                <a:cs typeface="Times New Roman" panose="02020603050405020304" pitchFamily="18" charset="0"/>
              </a:rPr>
              <a:t>K</a:t>
            </a:r>
            <a:r>
              <a:rPr lang="tr-TR" sz="3600" b="1" i="1" dirty="0" smtClean="0">
                <a:latin typeface="Times New Roman" panose="02020603050405020304" pitchFamily="18" charset="0"/>
                <a:cs typeface="Times New Roman" panose="02020603050405020304" pitchFamily="18" charset="0"/>
              </a:rPr>
              <a:t>işi </a:t>
            </a:r>
            <a:r>
              <a:rPr lang="tr-TR" sz="3600" dirty="0" smtClean="0">
                <a:latin typeface="Times New Roman" panose="02020603050405020304" pitchFamily="18" charset="0"/>
                <a:cs typeface="Times New Roman" panose="02020603050405020304" pitchFamily="18" charset="0"/>
              </a:rPr>
              <a:t>olmalıdır</a:t>
            </a:r>
            <a:r>
              <a:rPr lang="tr-TR" sz="3600" b="1" dirty="0" smtClean="0">
                <a:latin typeface="Times New Roman" panose="02020603050405020304" pitchFamily="18" charset="0"/>
                <a:cs typeface="Times New Roman" panose="02020603050405020304" pitchFamily="18" charset="0"/>
              </a:rPr>
              <a:t>.  </a:t>
            </a:r>
          </a:p>
          <a:p>
            <a:pPr marL="0" indent="0" algn="just">
              <a:buNone/>
            </a:pPr>
            <a:r>
              <a:rPr lang="tr-TR" sz="3600" b="1" dirty="0" smtClean="0">
                <a:latin typeface="Times New Roman" panose="02020603050405020304" pitchFamily="18" charset="0"/>
                <a:cs typeface="Times New Roman" panose="02020603050405020304" pitchFamily="18" charset="0"/>
              </a:rPr>
              <a:t>*</a:t>
            </a:r>
            <a:r>
              <a:rPr lang="tr-TR" sz="3600" dirty="0" smtClean="0">
                <a:latin typeface="Times New Roman" panose="02020603050405020304" pitchFamily="18" charset="0"/>
                <a:cs typeface="Times New Roman" panose="02020603050405020304" pitchFamily="18" charset="0"/>
              </a:rPr>
              <a:t>Tescilin dayandığı </a:t>
            </a:r>
            <a:r>
              <a:rPr lang="tr-TR" sz="3600" b="1" i="1" dirty="0" smtClean="0">
                <a:latin typeface="Times New Roman" panose="02020603050405020304" pitchFamily="18" charset="0"/>
                <a:cs typeface="Times New Roman" panose="02020603050405020304" pitchFamily="18" charset="0"/>
              </a:rPr>
              <a:t>Hukuki İlişkinin Tarafları </a:t>
            </a:r>
            <a:r>
              <a:rPr lang="tr-TR" sz="3600" dirty="0" smtClean="0">
                <a:latin typeface="Times New Roman" panose="02020603050405020304" pitchFamily="18" charset="0"/>
                <a:cs typeface="Times New Roman" panose="02020603050405020304" pitchFamily="18" charset="0"/>
              </a:rPr>
              <a:t>ve bunların </a:t>
            </a:r>
            <a:r>
              <a:rPr lang="tr-TR" sz="3600" b="1" i="1" dirty="0" smtClean="0">
                <a:latin typeface="Times New Roman" panose="02020603050405020304" pitchFamily="18" charset="0"/>
                <a:cs typeface="Times New Roman" panose="02020603050405020304" pitchFamily="18" charset="0"/>
              </a:rPr>
              <a:t>Külli Halefleri</a:t>
            </a:r>
            <a:r>
              <a:rPr lang="tr-TR" sz="3600" b="1"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Ü</a:t>
            </a:r>
            <a:r>
              <a:rPr lang="tr-TR" sz="3600" b="1" dirty="0" smtClean="0">
                <a:latin typeface="Times New Roman" panose="02020603050405020304" pitchFamily="18" charset="0"/>
                <a:cs typeface="Times New Roman" panose="02020603050405020304" pitchFamily="18" charset="0"/>
              </a:rPr>
              <a:t>çüncü </a:t>
            </a:r>
            <a:r>
              <a:rPr lang="tr-TR" sz="3600" b="1" dirty="0">
                <a:latin typeface="Times New Roman" panose="02020603050405020304" pitchFamily="18" charset="0"/>
                <a:cs typeface="Times New Roman" panose="02020603050405020304" pitchFamily="18" charset="0"/>
              </a:rPr>
              <a:t>K</a:t>
            </a:r>
            <a:r>
              <a:rPr lang="tr-TR" sz="3600" b="1" dirty="0" smtClean="0">
                <a:latin typeface="Times New Roman" panose="02020603050405020304" pitchFamily="18" charset="0"/>
                <a:cs typeface="Times New Roman" panose="02020603050405020304" pitchFamily="18" charset="0"/>
              </a:rPr>
              <a:t>işi sayılmadıkları </a:t>
            </a:r>
            <a:r>
              <a:rPr lang="tr-TR" sz="3600" dirty="0" smtClean="0">
                <a:latin typeface="Times New Roman" panose="02020603050405020304" pitchFamily="18" charset="0"/>
                <a:cs typeface="Times New Roman" panose="02020603050405020304" pitchFamily="18" charset="0"/>
              </a:rPr>
              <a:t>için, </a:t>
            </a:r>
            <a:r>
              <a:rPr lang="tr-TR" sz="3600" b="1" i="1" dirty="0" smtClean="0">
                <a:latin typeface="Times New Roman" panose="02020603050405020304" pitchFamily="18" charset="0"/>
                <a:cs typeface="Times New Roman" panose="02020603050405020304" pitchFamily="18" charset="0"/>
              </a:rPr>
              <a:t>MK m 1023 hükmünün sağladığı Korumadan </a:t>
            </a:r>
            <a:r>
              <a:rPr lang="tr-TR" sz="3600" b="1" dirty="0" smtClean="0">
                <a:latin typeface="Times New Roman" panose="02020603050405020304" pitchFamily="18" charset="0"/>
                <a:cs typeface="Times New Roman" panose="02020603050405020304" pitchFamily="18" charset="0"/>
              </a:rPr>
              <a:t>yararlanamazlar</a:t>
            </a:r>
            <a:r>
              <a:rPr lang="tr-TR" sz="3600" dirty="0" smtClean="0">
                <a:latin typeface="Times New Roman" panose="02020603050405020304" pitchFamily="18" charset="0"/>
                <a:cs typeface="Times New Roman" panose="02020603050405020304" pitchFamily="18" charset="0"/>
              </a:rPr>
              <a:t>. </a:t>
            </a:r>
          </a:p>
          <a:p>
            <a:pPr marL="0" indent="0" algn="just">
              <a:buNone/>
            </a:pPr>
            <a:r>
              <a:rPr lang="tr-TR" sz="3600" dirty="0" smtClean="0">
                <a:latin typeface="Times New Roman" panose="02020603050405020304" pitchFamily="18" charset="0"/>
                <a:cs typeface="Times New Roman" panose="02020603050405020304" pitchFamily="18" charset="0"/>
              </a:rPr>
              <a:t>*Çünkü, bu Kişiler, Ayni Hakkı kazanmak isterken Tapu Sicilindeki yolsuz bir tescile güvenmiş değillerdir. </a:t>
            </a: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03356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Örneğin,</a:t>
            </a:r>
            <a:r>
              <a:rPr lang="tr-TR" dirty="0" smtClean="0">
                <a:latin typeface="Times New Roman" panose="02020603050405020304" pitchFamily="18" charset="0"/>
                <a:cs typeface="Times New Roman" panose="02020603050405020304" pitchFamily="18" charset="0"/>
              </a:rPr>
              <a:t> Ayşe taşınmazını Berrin’e satsa, fakat bu satış herhangi bir nedenle batıl olsa, Berrin bu satışın hükümsüzlüğünü bilmese dahi, bu satışa dayanarak adına yapılan tescille mülkiyeti kazanamaz. </a:t>
            </a:r>
          </a:p>
          <a:p>
            <a:pPr algn="just"/>
            <a:r>
              <a:rPr lang="tr-TR" b="1" dirty="0" smtClean="0">
                <a:latin typeface="Times New Roman" panose="02020603050405020304" pitchFamily="18" charset="0"/>
                <a:cs typeface="Times New Roman" panose="02020603050405020304" pitchFamily="18" charset="0"/>
              </a:rPr>
              <a:t>Burada dikkat edilmesi gereken husus şudur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Berrin, taşınmazı, Tapu Sicilindeki yolsuz bir tescile güvenerek satın almış değildir. Onun güveni, kesin olarak hükümsüz bir satış işleminin geçerli olduğuna ilişkindir. </a:t>
            </a:r>
          </a:p>
          <a:p>
            <a:pPr algn="just"/>
            <a:r>
              <a:rPr lang="tr-TR" dirty="0" smtClean="0">
                <a:latin typeface="Times New Roman" panose="02020603050405020304" pitchFamily="18" charset="0"/>
                <a:cs typeface="Times New Roman" panose="02020603050405020304" pitchFamily="18" charset="0"/>
              </a:rPr>
              <a:t>Fakat, Berrin, bu taşınmazı iyiniyetli bir üçüncü kişiye, Ümit’e temlik etse, Ümit’in kazanımı geçerli olur. Çünkü onun güveni, Tapu Sicilinde Berrin adına mevcut olan yolsuz tescile ilişkindir.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74882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r>
              <a:rPr lang="tr-TR" sz="3200" dirty="0" smtClean="0">
                <a:latin typeface="Times New Roman" panose="02020603050405020304" pitchFamily="18" charset="0"/>
                <a:cs typeface="Times New Roman" panose="02020603050405020304" pitchFamily="18" charset="0"/>
              </a:rPr>
              <a:t>Aynı şekilde Ayla’ya ait bir Taşınmazı Batuhan, </a:t>
            </a:r>
            <a:r>
              <a:rPr lang="tr-TR" sz="3200" b="1" dirty="0" smtClean="0">
                <a:latin typeface="Times New Roman" panose="02020603050405020304" pitchFamily="18" charset="0"/>
                <a:cs typeface="Times New Roman" panose="02020603050405020304" pitchFamily="18" charset="0"/>
              </a:rPr>
              <a:t>Sahte bir Vekâletname </a:t>
            </a:r>
            <a:r>
              <a:rPr lang="tr-TR" sz="3200" dirty="0" smtClean="0">
                <a:latin typeface="Times New Roman" panose="02020603050405020304" pitchFamily="18" charset="0"/>
                <a:cs typeface="Times New Roman" panose="02020603050405020304" pitchFamily="18" charset="0"/>
              </a:rPr>
              <a:t>ile Cihan’a satıp, Cihan  adına tescili sağlasa, Cihan iyiniyetli de olsa bu Taşınmazın Mülkiyetini kazanamaz. </a:t>
            </a:r>
          </a:p>
          <a:p>
            <a:pPr algn="just"/>
            <a:r>
              <a:rPr lang="tr-TR" sz="3200" dirty="0" smtClean="0">
                <a:latin typeface="Times New Roman" panose="02020603050405020304" pitchFamily="18" charset="0"/>
                <a:cs typeface="Times New Roman" panose="02020603050405020304" pitchFamily="18" charset="0"/>
              </a:rPr>
              <a:t>Bunun gibi, Cihan’ın ölümünden sonra onun Mirasçılarının da MK m. 1023 hükmünden yararlanarak Mülkiyeti kazanmaları mümkün değildir. </a:t>
            </a:r>
          </a:p>
          <a:p>
            <a:pPr algn="just"/>
            <a:r>
              <a:rPr lang="tr-TR" sz="3200" dirty="0" smtClean="0">
                <a:latin typeface="Times New Roman" panose="02020603050405020304" pitchFamily="18" charset="0"/>
                <a:cs typeface="Times New Roman" panose="02020603050405020304" pitchFamily="18" charset="0"/>
              </a:rPr>
              <a:t>Fakat Cihan veya Cihan’ın mirasçıları, bu Taşınmazı iyiniyetli bir Üçüncü Kişiye, Ülkü’ye temlik ederlerse, Ülkü’nün kazanımı, MK m. 1023 hükmü uyarınca geçerli olur.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1450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Güven </a:t>
            </a:r>
            <a:r>
              <a:rPr lang="tr-TR" b="1" dirty="0" smtClean="0">
                <a:latin typeface="Times New Roman" panose="02020603050405020304" pitchFamily="18" charset="0"/>
                <a:cs typeface="Times New Roman" panose="02020603050405020304" pitchFamily="18" charset="0"/>
              </a:rPr>
              <a:t>İlkesi, </a:t>
            </a:r>
            <a:r>
              <a:rPr lang="tr-TR" dirty="0">
                <a:latin typeface="Times New Roman" panose="02020603050405020304" pitchFamily="18" charset="0"/>
                <a:cs typeface="Times New Roman" panose="02020603050405020304" pitchFamily="18" charset="0"/>
              </a:rPr>
              <a:t>yani </a:t>
            </a:r>
            <a:r>
              <a:rPr lang="tr-TR" b="1" dirty="0">
                <a:latin typeface="Times New Roman" panose="02020603050405020304" pitchFamily="18" charset="0"/>
                <a:cs typeface="Times New Roman" panose="02020603050405020304" pitchFamily="18" charset="0"/>
              </a:rPr>
              <a:t>Tescilin Olumlu Hükmü </a:t>
            </a:r>
            <a:r>
              <a:rPr lang="tr-TR" dirty="0">
                <a:latin typeface="Times New Roman" panose="02020603050405020304" pitchFamily="18" charset="0"/>
                <a:cs typeface="Times New Roman" panose="02020603050405020304" pitchFamily="18" charset="0"/>
              </a:rPr>
              <a:t>çerçevesinde sadece </a:t>
            </a:r>
            <a:r>
              <a:rPr lang="tr-TR" b="1" dirty="0">
                <a:latin typeface="Times New Roman" panose="02020603050405020304" pitchFamily="18" charset="0"/>
                <a:cs typeface="Times New Roman" panose="02020603050405020304" pitchFamily="18" charset="0"/>
              </a:rPr>
              <a:t>Üçüncü Kişiler </a:t>
            </a:r>
            <a:r>
              <a:rPr lang="tr-TR" dirty="0">
                <a:latin typeface="Times New Roman" panose="02020603050405020304" pitchFamily="18" charset="0"/>
                <a:cs typeface="Times New Roman" panose="02020603050405020304" pitchFamily="18" charset="0"/>
              </a:rPr>
              <a:t>Ayni Hak kazanabilirler. </a:t>
            </a:r>
          </a:p>
          <a:p>
            <a:pPr algn="just"/>
            <a:r>
              <a:rPr lang="tr-TR" dirty="0">
                <a:latin typeface="Times New Roman" panose="02020603050405020304" pitchFamily="18" charset="0"/>
                <a:cs typeface="Times New Roman" panose="02020603050405020304" pitchFamily="18" charset="0"/>
              </a:rPr>
              <a:t>Tescile dayanak teşkil eden </a:t>
            </a:r>
            <a:r>
              <a:rPr lang="tr-TR" b="1" dirty="0">
                <a:latin typeface="Times New Roman" panose="02020603050405020304" pitchFamily="18" charset="0"/>
                <a:cs typeface="Times New Roman" panose="02020603050405020304" pitchFamily="18" charset="0"/>
              </a:rPr>
              <a:t>sözleşmenin karşı tarafı </a:t>
            </a:r>
            <a:r>
              <a:rPr lang="tr-TR" dirty="0">
                <a:latin typeface="Times New Roman" panose="02020603050405020304" pitchFamily="18" charset="0"/>
                <a:cs typeface="Times New Roman" panose="02020603050405020304" pitchFamily="18" charset="0"/>
              </a:rPr>
              <a:t>veya onun </a:t>
            </a:r>
            <a:r>
              <a:rPr lang="tr-TR" b="1" dirty="0">
                <a:latin typeface="Times New Roman" panose="02020603050405020304" pitchFamily="18" charset="0"/>
                <a:cs typeface="Times New Roman" panose="02020603050405020304" pitchFamily="18" charset="0"/>
              </a:rPr>
              <a:t>külli</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halefleri</a:t>
            </a:r>
            <a:r>
              <a:rPr lang="tr-TR" dirty="0">
                <a:latin typeface="Times New Roman" panose="02020603050405020304" pitchFamily="18" charset="0"/>
                <a:cs typeface="Times New Roman" panose="02020603050405020304" pitchFamily="18" charset="0"/>
              </a:rPr>
              <a:t> açısından </a:t>
            </a:r>
            <a:r>
              <a:rPr lang="tr-TR" b="1" dirty="0">
                <a:latin typeface="Times New Roman" panose="02020603050405020304" pitchFamily="18" charset="0"/>
                <a:cs typeface="Times New Roman" panose="02020603050405020304" pitchFamily="18" charset="0"/>
              </a:rPr>
              <a:t>Güven İlkesi </a:t>
            </a:r>
            <a:r>
              <a:rPr lang="tr-TR" dirty="0">
                <a:latin typeface="Times New Roman" panose="02020603050405020304" pitchFamily="18" charset="0"/>
                <a:cs typeface="Times New Roman" panose="02020603050405020304" pitchFamily="18" charset="0"/>
              </a:rPr>
              <a:t>etkili olmaz. </a:t>
            </a:r>
          </a:p>
          <a:p>
            <a:pPr algn="just"/>
            <a:r>
              <a:rPr lang="tr-TR" b="1" dirty="0">
                <a:latin typeface="Times New Roman" panose="02020603050405020304" pitchFamily="18" charset="0"/>
                <a:cs typeface="Times New Roman" panose="02020603050405020304" pitchFamily="18" charset="0"/>
              </a:rPr>
              <a:t>Sözleşmenin Karşı Tarafı veya Külli Halefleri, </a:t>
            </a:r>
            <a:r>
              <a:rPr lang="tr-TR" dirty="0">
                <a:latin typeface="Times New Roman" panose="02020603050405020304" pitchFamily="18" charset="0"/>
                <a:cs typeface="Times New Roman" panose="02020603050405020304" pitchFamily="18" charset="0"/>
              </a:rPr>
              <a:t>şartları varsa </a:t>
            </a:r>
            <a:r>
              <a:rPr lang="tr-TR" b="1" dirty="0">
                <a:latin typeface="Times New Roman" panose="02020603050405020304" pitchFamily="18" charset="0"/>
                <a:cs typeface="Times New Roman" panose="02020603050405020304" pitchFamily="18" charset="0"/>
              </a:rPr>
              <a:t>Olağan</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MK m</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712</a:t>
            </a:r>
            <a:r>
              <a:rPr lang="tr-TR" dirty="0">
                <a:latin typeface="Times New Roman" panose="02020603050405020304" pitchFamily="18" charset="0"/>
                <a:cs typeface="Times New Roman" panose="02020603050405020304" pitchFamily="18" charset="0"/>
              </a:rPr>
              <a:t>) veya </a:t>
            </a:r>
            <a:r>
              <a:rPr lang="tr-TR" b="1" dirty="0">
                <a:latin typeface="Times New Roman" panose="02020603050405020304" pitchFamily="18" charset="0"/>
                <a:cs typeface="Times New Roman" panose="02020603050405020304" pitchFamily="18" charset="0"/>
              </a:rPr>
              <a:t>Olağanüstü Zamanaşımından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713</a:t>
            </a:r>
            <a:r>
              <a:rPr lang="tr-TR" dirty="0">
                <a:latin typeface="Times New Roman" panose="02020603050405020304" pitchFamily="18" charset="0"/>
                <a:cs typeface="Times New Roman" panose="02020603050405020304" pitchFamily="18" charset="0"/>
              </a:rPr>
              <a:t>) yararlanabilirler. Çünkü, Yolsuz Tescilin doğumuna esas oluşturan Sözleşmenin Tarafının Tapu Sicilindeki kayda </a:t>
            </a:r>
            <a:r>
              <a:rPr lang="tr-TR" dirty="0" err="1">
                <a:latin typeface="Times New Roman" panose="02020603050405020304" pitchFamily="18" charset="0"/>
                <a:cs typeface="Times New Roman" panose="02020603050405020304" pitchFamily="18" charset="0"/>
              </a:rPr>
              <a:t>iyiniyetle</a:t>
            </a:r>
            <a:r>
              <a:rPr lang="tr-TR" dirty="0">
                <a:latin typeface="Times New Roman" panose="02020603050405020304" pitchFamily="18" charset="0"/>
                <a:cs typeface="Times New Roman" panose="02020603050405020304" pitchFamily="18" charset="0"/>
              </a:rPr>
              <a:t> güvenerek hareket ettiğinden söz edilemez. </a:t>
            </a:r>
          </a:p>
          <a:p>
            <a:pPr algn="just"/>
            <a:r>
              <a:rPr lang="tr-TR" dirty="0">
                <a:latin typeface="Times New Roman" panose="02020603050405020304" pitchFamily="18" charset="0"/>
                <a:cs typeface="Times New Roman" panose="02020603050405020304" pitchFamily="18" charset="0"/>
              </a:rPr>
              <a:t>Aynı esas onun mirasçıları bakımından da geçerlidir.  </a:t>
            </a:r>
          </a:p>
        </p:txBody>
      </p:sp>
    </p:spTree>
    <p:extLst>
      <p:ext uri="{BB962C8B-B14F-4D97-AF65-F5344CB8AC3E}">
        <p14:creationId xmlns:p14="http://schemas.microsoft.com/office/powerpoint/2010/main" val="33787259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25000" lnSpcReduction="20000"/>
          </a:bodyPr>
          <a:lstStyle/>
          <a:p>
            <a:pPr algn="just"/>
            <a:r>
              <a:rPr lang="tr-TR" sz="14400" b="1" i="1" dirty="0">
                <a:latin typeface="Times New Roman" panose="02020603050405020304" pitchFamily="18" charset="0"/>
                <a:cs typeface="Times New Roman" panose="02020603050405020304" pitchFamily="18" charset="0"/>
              </a:rPr>
              <a:t>Örneğin,</a:t>
            </a:r>
            <a:r>
              <a:rPr lang="tr-TR" sz="14400" dirty="0">
                <a:latin typeface="Times New Roman" panose="02020603050405020304" pitchFamily="18" charset="0"/>
                <a:cs typeface="Times New Roman" panose="02020603050405020304" pitchFamily="18" charset="0"/>
              </a:rPr>
              <a:t> (A) ile (B) arasında yapılan bir </a:t>
            </a:r>
            <a:r>
              <a:rPr lang="tr-TR" sz="14400" dirty="0" smtClean="0">
                <a:latin typeface="Times New Roman" panose="02020603050405020304" pitchFamily="18" charset="0"/>
                <a:cs typeface="Times New Roman" panose="02020603050405020304" pitchFamily="18" charset="0"/>
              </a:rPr>
              <a:t>Satış Sözleşmesi </a:t>
            </a:r>
            <a:r>
              <a:rPr lang="tr-TR" sz="14400" dirty="0">
                <a:latin typeface="Times New Roman" panose="02020603050405020304" pitchFamily="18" charset="0"/>
                <a:cs typeface="Times New Roman" panose="02020603050405020304" pitchFamily="18" charset="0"/>
              </a:rPr>
              <a:t>(A)’</a:t>
            </a:r>
            <a:r>
              <a:rPr lang="tr-TR" sz="14400" dirty="0" err="1">
                <a:latin typeface="Times New Roman" panose="02020603050405020304" pitchFamily="18" charset="0"/>
                <a:cs typeface="Times New Roman" panose="02020603050405020304" pitchFamily="18" charset="0"/>
              </a:rPr>
              <a:t>nın</a:t>
            </a:r>
            <a:r>
              <a:rPr lang="tr-TR" sz="14400" dirty="0">
                <a:latin typeface="Times New Roman" panose="02020603050405020304" pitchFamily="18" charset="0"/>
                <a:cs typeface="Times New Roman" panose="02020603050405020304" pitchFamily="18" charset="0"/>
              </a:rPr>
              <a:t> </a:t>
            </a:r>
            <a:r>
              <a:rPr lang="tr-TR" sz="14400" dirty="0" smtClean="0">
                <a:latin typeface="Times New Roman" panose="02020603050405020304" pitchFamily="18" charset="0"/>
                <a:cs typeface="Times New Roman" panose="02020603050405020304" pitchFamily="18" charset="0"/>
              </a:rPr>
              <a:t>Ehliyetsizliği </a:t>
            </a:r>
            <a:r>
              <a:rPr lang="tr-TR" sz="14400" dirty="0">
                <a:latin typeface="Times New Roman" panose="02020603050405020304" pitchFamily="18" charset="0"/>
                <a:cs typeface="Times New Roman" panose="02020603050405020304" pitchFamily="18" charset="0"/>
              </a:rPr>
              <a:t>yüzünden geçersiz ise, </a:t>
            </a:r>
            <a:r>
              <a:rPr lang="tr-TR" sz="14400" b="1" dirty="0">
                <a:latin typeface="Times New Roman" panose="02020603050405020304" pitchFamily="18" charset="0"/>
                <a:cs typeface="Times New Roman" panose="02020603050405020304" pitchFamily="18" charset="0"/>
              </a:rPr>
              <a:t>Sebebe Bağlılık İlkesi gereğince </a:t>
            </a:r>
            <a:r>
              <a:rPr lang="tr-TR" sz="14400" dirty="0">
                <a:latin typeface="Times New Roman" panose="02020603050405020304" pitchFamily="18" charset="0"/>
                <a:cs typeface="Times New Roman" panose="02020603050405020304" pitchFamily="18" charset="0"/>
              </a:rPr>
              <a:t>bu sözleşmeye dayanan </a:t>
            </a:r>
            <a:r>
              <a:rPr lang="tr-TR" sz="14400" b="1" dirty="0">
                <a:latin typeface="Times New Roman" panose="02020603050405020304" pitchFamily="18" charset="0"/>
                <a:cs typeface="Times New Roman" panose="02020603050405020304" pitchFamily="18" charset="0"/>
              </a:rPr>
              <a:t>T</a:t>
            </a:r>
            <a:r>
              <a:rPr lang="tr-TR" sz="14400" b="1" dirty="0" smtClean="0">
                <a:latin typeface="Times New Roman" panose="02020603050405020304" pitchFamily="18" charset="0"/>
                <a:cs typeface="Times New Roman" panose="02020603050405020304" pitchFamily="18" charset="0"/>
              </a:rPr>
              <a:t>escil İşlemi </a:t>
            </a:r>
            <a:r>
              <a:rPr lang="tr-TR" sz="14400" dirty="0">
                <a:latin typeface="Times New Roman" panose="02020603050405020304" pitchFamily="18" charset="0"/>
                <a:cs typeface="Times New Roman" panose="02020603050405020304" pitchFamily="18" charset="0"/>
              </a:rPr>
              <a:t>de kendiliğinden </a:t>
            </a:r>
            <a:r>
              <a:rPr lang="tr-TR" sz="14400" b="1" dirty="0">
                <a:latin typeface="Times New Roman" panose="02020603050405020304" pitchFamily="18" charset="0"/>
                <a:cs typeface="Times New Roman" panose="02020603050405020304" pitchFamily="18" charset="0"/>
              </a:rPr>
              <a:t>geçersiz </a:t>
            </a:r>
            <a:r>
              <a:rPr lang="tr-TR" sz="14400" dirty="0">
                <a:latin typeface="Times New Roman" panose="02020603050405020304" pitchFamily="18" charset="0"/>
                <a:cs typeface="Times New Roman" panose="02020603050405020304" pitchFamily="18" charset="0"/>
              </a:rPr>
              <a:t>olur. </a:t>
            </a:r>
          </a:p>
          <a:p>
            <a:pPr algn="just"/>
            <a:r>
              <a:rPr lang="tr-TR" sz="14400" dirty="0">
                <a:latin typeface="Times New Roman" panose="02020603050405020304" pitchFamily="18" charset="0"/>
                <a:cs typeface="Times New Roman" panose="02020603050405020304" pitchFamily="18" charset="0"/>
              </a:rPr>
              <a:t>(B), (A)’</a:t>
            </a:r>
            <a:r>
              <a:rPr lang="tr-TR" sz="14400" dirty="0" err="1">
                <a:latin typeface="Times New Roman" panose="02020603050405020304" pitchFamily="18" charset="0"/>
                <a:cs typeface="Times New Roman" panose="02020603050405020304" pitchFamily="18" charset="0"/>
              </a:rPr>
              <a:t>nın</a:t>
            </a:r>
            <a:r>
              <a:rPr lang="tr-TR" sz="14400" dirty="0">
                <a:latin typeface="Times New Roman" panose="02020603050405020304" pitchFamily="18" charset="0"/>
                <a:cs typeface="Times New Roman" panose="02020603050405020304" pitchFamily="18" charset="0"/>
              </a:rPr>
              <a:t> </a:t>
            </a:r>
            <a:r>
              <a:rPr lang="tr-TR" sz="14400" b="1" dirty="0" smtClean="0">
                <a:latin typeface="Times New Roman" panose="02020603050405020304" pitchFamily="18" charset="0"/>
                <a:cs typeface="Times New Roman" panose="02020603050405020304" pitchFamily="18" charset="0"/>
              </a:rPr>
              <a:t>Ehliyetsizliği</a:t>
            </a:r>
            <a:r>
              <a:rPr lang="tr-TR" sz="14400" dirty="0" smtClean="0">
                <a:latin typeface="Times New Roman" panose="02020603050405020304" pitchFamily="18" charset="0"/>
                <a:cs typeface="Times New Roman" panose="02020603050405020304" pitchFamily="18" charset="0"/>
              </a:rPr>
              <a:t> </a:t>
            </a:r>
            <a:r>
              <a:rPr lang="tr-TR" sz="14400" dirty="0">
                <a:latin typeface="Times New Roman" panose="02020603050405020304" pitchFamily="18" charset="0"/>
                <a:cs typeface="Times New Roman" panose="02020603050405020304" pitchFamily="18" charset="0"/>
              </a:rPr>
              <a:t>konusunda </a:t>
            </a:r>
            <a:r>
              <a:rPr lang="tr-TR" sz="14400" b="1" dirty="0" smtClean="0">
                <a:latin typeface="Times New Roman" panose="02020603050405020304" pitchFamily="18" charset="0"/>
                <a:cs typeface="Times New Roman" panose="02020603050405020304" pitchFamily="18" charset="0"/>
              </a:rPr>
              <a:t>Bilgisizlik </a:t>
            </a:r>
            <a:r>
              <a:rPr lang="tr-TR" sz="14400" b="1" dirty="0">
                <a:latin typeface="Times New Roman" panose="02020603050405020304" pitchFamily="18" charset="0"/>
                <a:cs typeface="Times New Roman" panose="02020603050405020304" pitchFamily="18" charset="0"/>
              </a:rPr>
              <a:t>(</a:t>
            </a:r>
            <a:r>
              <a:rPr lang="tr-TR" sz="14400" b="1" dirty="0" err="1">
                <a:latin typeface="Times New Roman" panose="02020603050405020304" pitchFamily="18" charset="0"/>
                <a:cs typeface="Times New Roman" panose="02020603050405020304" pitchFamily="18" charset="0"/>
              </a:rPr>
              <a:t>iyiniyet</a:t>
            </a:r>
            <a:r>
              <a:rPr lang="tr-TR" sz="14400" dirty="0">
                <a:latin typeface="Times New Roman" panose="02020603050405020304" pitchFamily="18" charset="0"/>
                <a:cs typeface="Times New Roman" panose="02020603050405020304" pitchFamily="18" charset="0"/>
              </a:rPr>
              <a:t>) iddiasında bulunamaz.</a:t>
            </a:r>
          </a:p>
          <a:p>
            <a:pPr algn="just"/>
            <a:r>
              <a:rPr lang="tr-TR" sz="14400" dirty="0">
                <a:latin typeface="Times New Roman" panose="02020603050405020304" pitchFamily="18" charset="0"/>
                <a:cs typeface="Times New Roman" panose="02020603050405020304" pitchFamily="18" charset="0"/>
              </a:rPr>
              <a:t> Geçersizliği yaratan eksiklik </a:t>
            </a:r>
            <a:r>
              <a:rPr lang="tr-TR" sz="14400" b="1" dirty="0" smtClean="0">
                <a:latin typeface="Times New Roman" panose="02020603050405020304" pitchFamily="18" charset="0"/>
                <a:cs typeface="Times New Roman" panose="02020603050405020304" pitchFamily="18" charset="0"/>
              </a:rPr>
              <a:t>Tapu Sicilinden </a:t>
            </a:r>
            <a:r>
              <a:rPr lang="tr-TR" sz="14400" b="1" dirty="0">
                <a:latin typeface="Times New Roman" panose="02020603050405020304" pitchFamily="18" charset="0"/>
                <a:cs typeface="Times New Roman" panose="02020603050405020304" pitchFamily="18" charset="0"/>
              </a:rPr>
              <a:t>kaynaklanmadığı </a:t>
            </a:r>
            <a:r>
              <a:rPr lang="tr-TR" sz="14400" dirty="0">
                <a:latin typeface="Times New Roman" panose="02020603050405020304" pitchFamily="18" charset="0"/>
                <a:cs typeface="Times New Roman" panose="02020603050405020304" pitchFamily="18" charset="0"/>
              </a:rPr>
              <a:t>için, (B)’</a:t>
            </a:r>
            <a:r>
              <a:rPr lang="tr-TR" sz="14400" dirty="0" err="1">
                <a:latin typeface="Times New Roman" panose="02020603050405020304" pitchFamily="18" charset="0"/>
                <a:cs typeface="Times New Roman" panose="02020603050405020304" pitchFamily="18" charset="0"/>
              </a:rPr>
              <a:t>nin</a:t>
            </a:r>
            <a:r>
              <a:rPr lang="tr-TR" sz="14400" dirty="0">
                <a:latin typeface="Times New Roman" panose="02020603050405020304" pitchFamily="18" charset="0"/>
                <a:cs typeface="Times New Roman" panose="02020603050405020304" pitchFamily="18" charset="0"/>
              </a:rPr>
              <a:t> bu yöndeki </a:t>
            </a:r>
            <a:r>
              <a:rPr lang="tr-TR" sz="14400" dirty="0" err="1" smtClean="0">
                <a:latin typeface="Times New Roman" panose="02020603050405020304" pitchFamily="18" charset="0"/>
                <a:cs typeface="Times New Roman" panose="02020603050405020304" pitchFamily="18" charset="0"/>
              </a:rPr>
              <a:t>İyiniyet</a:t>
            </a:r>
            <a:r>
              <a:rPr lang="tr-TR" sz="14400" dirty="0" smtClean="0">
                <a:latin typeface="Times New Roman" panose="02020603050405020304" pitchFamily="18" charset="0"/>
                <a:cs typeface="Times New Roman" panose="02020603050405020304" pitchFamily="18" charset="0"/>
              </a:rPr>
              <a:t> İddiası </a:t>
            </a:r>
            <a:r>
              <a:rPr lang="tr-TR" sz="14400" b="1" dirty="0">
                <a:latin typeface="Times New Roman" panose="02020603050405020304" pitchFamily="18" charset="0"/>
                <a:cs typeface="Times New Roman" panose="02020603050405020304" pitchFamily="18" charset="0"/>
              </a:rPr>
              <a:t>Güven İlkesinin </a:t>
            </a:r>
            <a:r>
              <a:rPr lang="tr-TR" sz="14400" i="1" dirty="0">
                <a:latin typeface="Times New Roman" panose="02020603050405020304" pitchFamily="18" charset="0"/>
                <a:cs typeface="Times New Roman" panose="02020603050405020304" pitchFamily="18" charset="0"/>
              </a:rPr>
              <a:t>(MK m. 1023</a:t>
            </a:r>
            <a:r>
              <a:rPr lang="tr-TR" sz="14400" dirty="0">
                <a:latin typeface="Times New Roman" panose="02020603050405020304" pitchFamily="18" charset="0"/>
                <a:cs typeface="Times New Roman" panose="02020603050405020304" pitchFamily="18" charset="0"/>
              </a:rPr>
              <a:t>) kapsamına girmez. </a:t>
            </a:r>
          </a:p>
          <a:p>
            <a:pPr marL="0" indent="0">
              <a:buNone/>
            </a:pPr>
            <a:r>
              <a:rPr lang="tr-TR" sz="14400"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2776016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Burada sözü edilen </a:t>
            </a:r>
            <a:r>
              <a:rPr lang="tr-TR" sz="3200" b="1" dirty="0" smtClean="0">
                <a:latin typeface="Times New Roman" panose="02020603050405020304" pitchFamily="18" charset="0"/>
                <a:cs typeface="Times New Roman" panose="02020603050405020304" pitchFamily="18" charset="0"/>
              </a:rPr>
              <a:t>Tescil </a:t>
            </a:r>
            <a:r>
              <a:rPr lang="tr-TR" sz="3200" b="1" dirty="0">
                <a:latin typeface="Times New Roman" panose="02020603050405020304" pitchFamily="18" charset="0"/>
                <a:cs typeface="Times New Roman" panose="02020603050405020304" pitchFamily="18" charset="0"/>
              </a:rPr>
              <a:t>T</a:t>
            </a:r>
            <a:r>
              <a:rPr lang="tr-TR" sz="3200" b="1" dirty="0" smtClean="0">
                <a:latin typeface="Times New Roman" panose="02020603050405020304" pitchFamily="18" charset="0"/>
                <a:cs typeface="Times New Roman" panose="02020603050405020304" pitchFamily="18" charset="0"/>
              </a:rPr>
              <a:t>arihi</a:t>
            </a:r>
            <a:r>
              <a:rPr lang="tr-TR" sz="3200" b="1" dirty="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Tescil </a:t>
            </a:r>
            <a:r>
              <a:rPr lang="tr-TR" sz="3200" b="1" i="1" dirty="0">
                <a:latin typeface="Times New Roman" panose="02020603050405020304" pitchFamily="18" charset="0"/>
                <a:cs typeface="Times New Roman" panose="02020603050405020304" pitchFamily="18" charset="0"/>
              </a:rPr>
              <a:t>İ</a:t>
            </a:r>
            <a:r>
              <a:rPr lang="tr-TR" sz="3200" b="1" i="1" dirty="0" smtClean="0">
                <a:latin typeface="Times New Roman" panose="02020603050405020304" pitchFamily="18" charset="0"/>
                <a:cs typeface="Times New Roman" panose="02020603050405020304" pitchFamily="18" charset="0"/>
              </a:rPr>
              <a:t>steminin </a:t>
            </a:r>
            <a:r>
              <a:rPr lang="tr-TR" sz="3200" b="1" i="1" dirty="0">
                <a:latin typeface="Times New Roman" panose="02020603050405020304" pitchFamily="18" charset="0"/>
                <a:cs typeface="Times New Roman" panose="02020603050405020304" pitchFamily="18" charset="0"/>
              </a:rPr>
              <a:t>Yevmiye Defterindeki K</a:t>
            </a:r>
            <a:r>
              <a:rPr lang="tr-TR" sz="3200" b="1" i="1" dirty="0" smtClean="0">
                <a:latin typeface="Times New Roman" panose="02020603050405020304" pitchFamily="18" charset="0"/>
                <a:cs typeface="Times New Roman" panose="02020603050405020304" pitchFamily="18" charset="0"/>
              </a:rPr>
              <a:t>ayıt </a:t>
            </a:r>
            <a:r>
              <a:rPr lang="tr-TR" sz="3200" b="1" i="1" dirty="0">
                <a:latin typeface="Times New Roman" panose="02020603050405020304" pitchFamily="18" charset="0"/>
                <a:cs typeface="Times New Roman" panose="02020603050405020304" pitchFamily="18" charset="0"/>
              </a:rPr>
              <a:t>T</a:t>
            </a:r>
            <a:r>
              <a:rPr lang="tr-TR" sz="3200" b="1" i="1" dirty="0" smtClean="0">
                <a:latin typeface="Times New Roman" panose="02020603050405020304" pitchFamily="18" charset="0"/>
                <a:cs typeface="Times New Roman" panose="02020603050405020304" pitchFamily="18" charset="0"/>
              </a:rPr>
              <a:t>arihidir</a:t>
            </a:r>
            <a:r>
              <a:rPr lang="tr-TR" sz="3200" b="1" dirty="0">
                <a:latin typeface="Times New Roman" panose="02020603050405020304" pitchFamily="18" charset="0"/>
                <a:cs typeface="Times New Roman" panose="02020603050405020304" pitchFamily="18" charset="0"/>
              </a:rPr>
              <a:t>. </a:t>
            </a:r>
            <a:endParaRPr lang="tr-TR" sz="3200" b="1" dirty="0" smtClean="0">
              <a:latin typeface="Times New Roman" panose="02020603050405020304" pitchFamily="18" charset="0"/>
              <a:cs typeface="Times New Roman" panose="02020603050405020304" pitchFamily="18" charset="0"/>
            </a:endParaRPr>
          </a:p>
          <a:p>
            <a:pPr algn="just"/>
            <a:r>
              <a:rPr lang="tr-TR" sz="3200" b="1" dirty="0" smtClean="0">
                <a:latin typeface="Times New Roman" panose="02020603050405020304" pitchFamily="18" charset="0"/>
                <a:cs typeface="Times New Roman" panose="02020603050405020304" pitchFamily="18" charset="0"/>
              </a:rPr>
              <a:t>MK m. 1021 hükmünde </a:t>
            </a:r>
            <a:r>
              <a:rPr lang="tr-TR" sz="3200" dirty="0" smtClean="0">
                <a:latin typeface="Times New Roman" panose="02020603050405020304" pitchFamily="18" charset="0"/>
                <a:cs typeface="Times New Roman" panose="02020603050405020304" pitchFamily="18" charset="0"/>
              </a:rPr>
              <a:t>de, kural olarak, </a:t>
            </a:r>
            <a:r>
              <a:rPr lang="tr-TR" sz="3200" b="1" i="1" dirty="0" smtClean="0">
                <a:latin typeface="Times New Roman" panose="02020603050405020304" pitchFamily="18" charset="0"/>
                <a:cs typeface="Times New Roman" panose="02020603050405020304" pitchFamily="18" charset="0"/>
              </a:rPr>
              <a:t>tescil yapılmadıkça </a:t>
            </a:r>
            <a:r>
              <a:rPr lang="tr-TR" sz="3200" b="1" dirty="0" smtClean="0">
                <a:latin typeface="Times New Roman" panose="02020603050405020304" pitchFamily="18" charset="0"/>
                <a:cs typeface="Times New Roman" panose="02020603050405020304" pitchFamily="18" charset="0"/>
              </a:rPr>
              <a:t>Ayni Hakkın doğmayacağı </a:t>
            </a:r>
            <a:r>
              <a:rPr lang="tr-TR" sz="3200" dirty="0" smtClean="0">
                <a:latin typeface="Times New Roman" panose="02020603050405020304" pitchFamily="18" charset="0"/>
                <a:cs typeface="Times New Roman" panose="02020603050405020304" pitchFamily="18" charset="0"/>
              </a:rPr>
              <a:t>ifade edilmiştir. </a:t>
            </a:r>
            <a:endParaRPr lang="tr-TR" sz="3200" dirty="0">
              <a:latin typeface="Times New Roman" panose="02020603050405020304" pitchFamily="18" charset="0"/>
              <a:cs typeface="Times New Roman" panose="02020603050405020304" pitchFamily="18" charset="0"/>
            </a:endParaRPr>
          </a:p>
          <a:p>
            <a:pPr algn="just"/>
            <a:r>
              <a:rPr lang="tr-TR" sz="3200" dirty="0" smtClean="0">
                <a:latin typeface="Times New Roman" panose="02020603050405020304" pitchFamily="18" charset="0"/>
                <a:cs typeface="Times New Roman" panose="02020603050405020304" pitchFamily="18" charset="0"/>
              </a:rPr>
              <a:t>Diğer taraftan</a:t>
            </a:r>
            <a:r>
              <a:rPr lang="tr-TR" sz="3200" b="1" dirty="0" smtClean="0">
                <a:latin typeface="Times New Roman" panose="02020603050405020304" pitchFamily="18" charset="0"/>
                <a:cs typeface="Times New Roman" panose="02020603050405020304" pitchFamily="18" charset="0"/>
              </a:rPr>
              <a:t>, MK m. 1023 hükmü uyarınca</a:t>
            </a:r>
            <a:r>
              <a:rPr lang="tr-TR" sz="3200" b="1" dirty="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Yolsuz </a:t>
            </a:r>
            <a:r>
              <a:rPr lang="tr-TR" sz="3200" b="1" i="1" dirty="0">
                <a:latin typeface="Times New Roman" panose="02020603050405020304" pitchFamily="18" charset="0"/>
                <a:cs typeface="Times New Roman" panose="02020603050405020304" pitchFamily="18" charset="0"/>
              </a:rPr>
              <a:t>bir </a:t>
            </a:r>
            <a:r>
              <a:rPr lang="tr-TR" sz="3200" b="1" i="1" dirty="0" smtClean="0">
                <a:latin typeface="Times New Roman" panose="02020603050405020304" pitchFamily="18" charset="0"/>
                <a:cs typeface="Times New Roman" panose="02020603050405020304" pitchFamily="18" charset="0"/>
              </a:rPr>
              <a:t>Tescile </a:t>
            </a:r>
            <a:r>
              <a:rPr lang="tr-TR" sz="3200" b="1" i="1" dirty="0">
                <a:latin typeface="Times New Roman" panose="02020603050405020304" pitchFamily="18" charset="0"/>
                <a:cs typeface="Times New Roman" panose="02020603050405020304" pitchFamily="18" charset="0"/>
              </a:rPr>
              <a:t>güvenerek</a:t>
            </a:r>
            <a:r>
              <a:rPr lang="tr-TR" sz="3200" b="1" dirty="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Ayni </a:t>
            </a:r>
            <a:r>
              <a:rPr lang="tr-TR" sz="3200" b="1" i="1" dirty="0">
                <a:latin typeface="Times New Roman" panose="02020603050405020304" pitchFamily="18" charset="0"/>
                <a:cs typeface="Times New Roman" panose="02020603050405020304" pitchFamily="18" charset="0"/>
              </a:rPr>
              <a:t>H</a:t>
            </a:r>
            <a:r>
              <a:rPr lang="tr-TR" sz="3200" b="1" i="1" dirty="0" smtClean="0">
                <a:latin typeface="Times New Roman" panose="02020603050405020304" pitchFamily="18" charset="0"/>
                <a:cs typeface="Times New Roman" panose="02020603050405020304" pitchFamily="18" charset="0"/>
              </a:rPr>
              <a:t>ak </a:t>
            </a:r>
            <a:r>
              <a:rPr lang="tr-TR" sz="3200" b="1" i="1" dirty="0">
                <a:latin typeface="Times New Roman" panose="02020603050405020304" pitchFamily="18" charset="0"/>
                <a:cs typeface="Times New Roman" panose="02020603050405020304" pitchFamily="18" charset="0"/>
              </a:rPr>
              <a:t>kazanmış olan </a:t>
            </a:r>
            <a:r>
              <a:rPr lang="tr-TR" sz="3200" b="1" i="1" dirty="0" smtClean="0">
                <a:latin typeface="Times New Roman" panose="02020603050405020304" pitchFamily="18" charset="0"/>
                <a:cs typeface="Times New Roman" panose="02020603050405020304" pitchFamily="18" charset="0"/>
              </a:rPr>
              <a:t>İyiniyetli </a:t>
            </a:r>
            <a:r>
              <a:rPr lang="tr-TR" sz="3200" b="1" i="1" dirty="0">
                <a:latin typeface="Times New Roman" panose="02020603050405020304" pitchFamily="18" charset="0"/>
                <a:cs typeface="Times New Roman" panose="02020603050405020304" pitchFamily="18" charset="0"/>
              </a:rPr>
              <a:t>Ü</a:t>
            </a:r>
            <a:r>
              <a:rPr lang="tr-TR" sz="3200" b="1" i="1" dirty="0" smtClean="0">
                <a:latin typeface="Times New Roman" panose="02020603050405020304" pitchFamily="18" charset="0"/>
                <a:cs typeface="Times New Roman" panose="02020603050405020304" pitchFamily="18" charset="0"/>
              </a:rPr>
              <a:t>çüncü </a:t>
            </a:r>
            <a:r>
              <a:rPr lang="tr-TR" sz="3200" b="1" i="1" dirty="0">
                <a:latin typeface="Times New Roman" panose="02020603050405020304" pitchFamily="18" charset="0"/>
                <a:cs typeface="Times New Roman" panose="02020603050405020304" pitchFamily="18" charset="0"/>
              </a:rPr>
              <a:t>K</a:t>
            </a:r>
            <a:r>
              <a:rPr lang="tr-TR" sz="3200" b="1" i="1" dirty="0" smtClean="0">
                <a:latin typeface="Times New Roman" panose="02020603050405020304" pitchFamily="18" charset="0"/>
                <a:cs typeface="Times New Roman" panose="02020603050405020304" pitchFamily="18" charset="0"/>
              </a:rPr>
              <a:t>işilerin </a:t>
            </a:r>
            <a:r>
              <a:rPr lang="tr-TR" sz="3200" b="1" i="1" dirty="0">
                <a:latin typeface="Times New Roman" panose="02020603050405020304" pitchFamily="18" charset="0"/>
                <a:cs typeface="Times New Roman" panose="02020603050405020304" pitchFamily="18" charset="0"/>
              </a:rPr>
              <a:t>kazandıkları bu </a:t>
            </a:r>
            <a:r>
              <a:rPr lang="tr-TR" sz="3200" b="1" i="1" dirty="0" smtClean="0">
                <a:latin typeface="Times New Roman" panose="02020603050405020304" pitchFamily="18" charset="0"/>
                <a:cs typeface="Times New Roman" panose="02020603050405020304" pitchFamily="18" charset="0"/>
              </a:rPr>
              <a:t>Haklar </a:t>
            </a:r>
            <a:r>
              <a:rPr lang="tr-TR" sz="3200" b="1" dirty="0">
                <a:latin typeface="Times New Roman" panose="02020603050405020304" pitchFamily="18" charset="0"/>
                <a:cs typeface="Times New Roman" panose="02020603050405020304" pitchFamily="18" charset="0"/>
              </a:rPr>
              <a:t>korunmuştur.</a:t>
            </a:r>
            <a:r>
              <a:rPr lang="tr-TR" sz="3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6997369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Tescile rağmen </a:t>
            </a:r>
            <a:r>
              <a:rPr lang="tr-TR" sz="3600" dirty="0" smtClean="0">
                <a:latin typeface="Times New Roman" panose="02020603050405020304" pitchFamily="18" charset="0"/>
                <a:cs typeface="Times New Roman" panose="02020603050405020304" pitchFamily="18" charset="0"/>
              </a:rPr>
              <a:t>(B), Taşınmazın Mülkiyetini </a:t>
            </a:r>
            <a:r>
              <a:rPr lang="tr-TR" sz="3600" dirty="0">
                <a:latin typeface="Times New Roman" panose="02020603050405020304" pitchFamily="18" charset="0"/>
                <a:cs typeface="Times New Roman" panose="02020603050405020304" pitchFamily="18" charset="0"/>
              </a:rPr>
              <a:t>kazanmamıştır, </a:t>
            </a:r>
            <a:r>
              <a:rPr lang="tr-TR" sz="3600" dirty="0" smtClean="0">
                <a:latin typeface="Times New Roman" panose="02020603050405020304" pitchFamily="18" charset="0"/>
                <a:cs typeface="Times New Roman" panose="02020603050405020304" pitchFamily="18" charset="0"/>
              </a:rPr>
              <a:t>Mülkiyet halen </a:t>
            </a:r>
            <a:r>
              <a:rPr lang="tr-TR" sz="3600" dirty="0">
                <a:latin typeface="Times New Roman" panose="02020603050405020304" pitchFamily="18" charset="0"/>
                <a:cs typeface="Times New Roman" panose="02020603050405020304" pitchFamily="18" charset="0"/>
              </a:rPr>
              <a:t>(A)’ya aittir. </a:t>
            </a:r>
            <a:endParaRPr lang="tr-TR" sz="3600" dirty="0" smtClean="0">
              <a:latin typeface="Times New Roman" panose="02020603050405020304" pitchFamily="18" charset="0"/>
              <a:cs typeface="Times New Roman" panose="02020603050405020304" pitchFamily="18" charset="0"/>
            </a:endParaRPr>
          </a:p>
          <a:p>
            <a:pPr algn="just"/>
            <a:r>
              <a:rPr lang="tr-TR" sz="3600" dirty="0" smtClean="0">
                <a:latin typeface="Times New Roman" panose="02020603050405020304" pitchFamily="18" charset="0"/>
                <a:cs typeface="Times New Roman" panose="02020603050405020304" pitchFamily="18" charset="0"/>
              </a:rPr>
              <a:t>(</a:t>
            </a:r>
            <a:r>
              <a:rPr lang="tr-TR" sz="3600" dirty="0">
                <a:latin typeface="Times New Roman" panose="02020603050405020304" pitchFamily="18" charset="0"/>
                <a:cs typeface="Times New Roman" panose="02020603050405020304" pitchFamily="18" charset="0"/>
              </a:rPr>
              <a:t>A) veya mirasçıları tarafından henüz </a:t>
            </a:r>
            <a:r>
              <a:rPr lang="tr-TR" sz="3600" b="1" dirty="0">
                <a:latin typeface="Times New Roman" panose="02020603050405020304" pitchFamily="18" charset="0"/>
                <a:cs typeface="Times New Roman" panose="02020603050405020304" pitchFamily="18" charset="0"/>
              </a:rPr>
              <a:t>Tapu Sicilini Düzeltme Davası </a:t>
            </a:r>
            <a:r>
              <a:rPr lang="tr-TR" sz="3600" dirty="0">
                <a:latin typeface="Times New Roman" panose="02020603050405020304" pitchFamily="18" charset="0"/>
                <a:cs typeface="Times New Roman" panose="02020603050405020304" pitchFamily="18" charset="0"/>
              </a:rPr>
              <a:t>açılmadan önce veya açılan dava devam ederken (B) ölürse, (B)’</a:t>
            </a:r>
            <a:r>
              <a:rPr lang="tr-TR" sz="3600" dirty="0" err="1">
                <a:latin typeface="Times New Roman" panose="02020603050405020304" pitchFamily="18" charset="0"/>
                <a:cs typeface="Times New Roman" panose="02020603050405020304" pitchFamily="18" charset="0"/>
              </a:rPr>
              <a:t>nin</a:t>
            </a:r>
            <a:r>
              <a:rPr lang="tr-TR" sz="3600" dirty="0">
                <a:latin typeface="Times New Roman" panose="02020603050405020304" pitchFamily="18" charset="0"/>
                <a:cs typeface="Times New Roman" panose="02020603050405020304" pitchFamily="18" charset="0"/>
              </a:rPr>
              <a:t> mirasçıları da </a:t>
            </a:r>
            <a:r>
              <a:rPr lang="tr-TR" sz="3600" b="1" dirty="0">
                <a:latin typeface="Times New Roman" panose="02020603050405020304" pitchFamily="18" charset="0"/>
                <a:cs typeface="Times New Roman" panose="02020603050405020304" pitchFamily="18" charset="0"/>
              </a:rPr>
              <a:t>Güven İlkesinden </a:t>
            </a:r>
            <a:r>
              <a:rPr lang="tr-TR" sz="3600" b="1" dirty="0" smtClean="0">
                <a:latin typeface="Times New Roman" panose="02020603050405020304" pitchFamily="18" charset="0"/>
                <a:cs typeface="Times New Roman" panose="02020603050405020304" pitchFamily="18" charset="0"/>
              </a:rPr>
              <a:t>yani Tescilin Olumlu Hükmünden </a:t>
            </a:r>
            <a:r>
              <a:rPr lang="tr-TR" sz="3600" dirty="0" smtClean="0">
                <a:latin typeface="Times New Roman" panose="02020603050405020304" pitchFamily="18" charset="0"/>
                <a:cs typeface="Times New Roman" panose="02020603050405020304" pitchFamily="18" charset="0"/>
              </a:rPr>
              <a:t>yararlanamazlar</a:t>
            </a:r>
            <a:r>
              <a:rPr lang="tr-TR" sz="36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6471743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dirty="0">
                <a:latin typeface="Times New Roman" panose="02020603050405020304" pitchFamily="18" charset="0"/>
                <a:cs typeface="Times New Roman" panose="02020603050405020304" pitchFamily="18" charset="0"/>
              </a:rPr>
              <a:t>Bu bağlamda, </a:t>
            </a:r>
            <a:r>
              <a:rPr lang="tr-TR" sz="3600" b="1" dirty="0">
                <a:latin typeface="Times New Roman" panose="02020603050405020304" pitchFamily="18" charset="0"/>
                <a:cs typeface="Times New Roman" panose="02020603050405020304" pitchFamily="18" charset="0"/>
              </a:rPr>
              <a:t>Tapu Kütüğüne </a:t>
            </a:r>
            <a:r>
              <a:rPr lang="tr-TR" sz="3600" b="1" i="1" dirty="0">
                <a:latin typeface="Times New Roman" panose="02020603050405020304" pitchFamily="18" charset="0"/>
                <a:cs typeface="Times New Roman" panose="02020603050405020304" pitchFamily="18" charset="0"/>
              </a:rPr>
              <a:t>Geçici (Muvakkat) Tescil Şerhinin </a:t>
            </a:r>
            <a:r>
              <a:rPr lang="tr-TR" sz="3600" i="1" dirty="0">
                <a:latin typeface="Times New Roman" panose="02020603050405020304" pitchFamily="18" charset="0"/>
                <a:cs typeface="Times New Roman" panose="02020603050405020304" pitchFamily="18" charset="0"/>
              </a:rPr>
              <a:t>(MK m. 1011) </a:t>
            </a:r>
            <a:r>
              <a:rPr lang="tr-TR" sz="3600" dirty="0">
                <a:latin typeface="Times New Roman" panose="02020603050405020304" pitchFamily="18" charset="0"/>
                <a:cs typeface="Times New Roman" panose="02020603050405020304" pitchFamily="18" charset="0"/>
              </a:rPr>
              <a:t>yapılmamış olması da önem taşımaz. </a:t>
            </a:r>
            <a:endParaRPr lang="tr-TR" sz="3600" dirty="0" smtClean="0">
              <a:latin typeface="Times New Roman" panose="02020603050405020304" pitchFamily="18" charset="0"/>
              <a:cs typeface="Times New Roman" panose="02020603050405020304" pitchFamily="18" charset="0"/>
            </a:endParaRPr>
          </a:p>
          <a:p>
            <a:pPr algn="just"/>
            <a:r>
              <a:rPr lang="tr-TR" sz="3600" dirty="0" smtClean="0">
                <a:latin typeface="Times New Roman" panose="02020603050405020304" pitchFamily="18" charset="0"/>
                <a:cs typeface="Times New Roman" panose="02020603050405020304" pitchFamily="18" charset="0"/>
              </a:rPr>
              <a:t>Çünkü</a:t>
            </a:r>
            <a:r>
              <a:rPr lang="tr-TR" sz="3600" dirty="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Mirasçılar</a:t>
            </a:r>
            <a:r>
              <a:rPr lang="tr-TR" sz="3600" dirty="0">
                <a:latin typeface="Times New Roman" panose="02020603050405020304" pitchFamily="18" charset="0"/>
                <a:cs typeface="Times New Roman" panose="02020603050405020304" pitchFamily="18" charset="0"/>
              </a:rPr>
              <a:t>, miras bırakanlarının ölümüyle birlikte yeni bir </a:t>
            </a:r>
            <a:r>
              <a:rPr lang="tr-TR" sz="3600" dirty="0" smtClean="0">
                <a:latin typeface="Times New Roman" panose="02020603050405020304" pitchFamily="18" charset="0"/>
                <a:cs typeface="Times New Roman" panose="02020603050405020304" pitchFamily="18" charset="0"/>
              </a:rPr>
              <a:t>Mülkiyet Hakkı </a:t>
            </a:r>
            <a:r>
              <a:rPr lang="tr-TR" sz="3600" dirty="0">
                <a:latin typeface="Times New Roman" panose="02020603050405020304" pitchFamily="18" charset="0"/>
                <a:cs typeface="Times New Roman" panose="02020603050405020304" pitchFamily="18" charset="0"/>
              </a:rPr>
              <a:t>iktisap etmemişlerdir. </a:t>
            </a:r>
          </a:p>
          <a:p>
            <a:pPr algn="just"/>
            <a:r>
              <a:rPr lang="tr-TR" sz="3600" dirty="0">
                <a:latin typeface="Times New Roman" panose="02020603050405020304" pitchFamily="18" charset="0"/>
                <a:cs typeface="Times New Roman" panose="02020603050405020304" pitchFamily="18" charset="0"/>
              </a:rPr>
              <a:t>Mirasçılar, </a:t>
            </a:r>
            <a:r>
              <a:rPr lang="tr-TR" sz="3600" dirty="0" err="1">
                <a:latin typeface="Times New Roman" panose="02020603050405020304" pitchFamily="18" charset="0"/>
                <a:cs typeface="Times New Roman" panose="02020603050405020304" pitchFamily="18" charset="0"/>
              </a:rPr>
              <a:t>İyiniyet</a:t>
            </a:r>
            <a:r>
              <a:rPr lang="tr-TR" sz="3600" dirty="0">
                <a:latin typeface="Times New Roman" panose="02020603050405020304" pitchFamily="18" charset="0"/>
                <a:cs typeface="Times New Roman" panose="02020603050405020304" pitchFamily="18" charset="0"/>
              </a:rPr>
              <a:t> </a:t>
            </a:r>
            <a:r>
              <a:rPr lang="tr-TR" sz="3600">
                <a:latin typeface="Times New Roman" panose="02020603050405020304" pitchFamily="18" charset="0"/>
                <a:cs typeface="Times New Roman" panose="02020603050405020304" pitchFamily="18" charset="0"/>
              </a:rPr>
              <a:t>İlkesi </a:t>
            </a:r>
            <a:r>
              <a:rPr lang="tr-TR" sz="3600" smtClean="0">
                <a:latin typeface="Times New Roman" panose="02020603050405020304" pitchFamily="18" charset="0"/>
                <a:cs typeface="Times New Roman" panose="02020603050405020304" pitchFamily="18" charset="0"/>
              </a:rPr>
              <a:t>bakımından, Üçüncü Kişi </a:t>
            </a:r>
            <a:r>
              <a:rPr lang="tr-TR" sz="3600" dirty="0" smtClean="0">
                <a:latin typeface="Times New Roman" panose="02020603050405020304" pitchFamily="18" charset="0"/>
                <a:cs typeface="Times New Roman" panose="02020603050405020304" pitchFamily="18" charset="0"/>
              </a:rPr>
              <a:t>S</a:t>
            </a:r>
            <a:r>
              <a:rPr lang="tr-TR" sz="3600" smtClean="0">
                <a:latin typeface="Times New Roman" panose="02020603050405020304" pitchFamily="18" charset="0"/>
                <a:cs typeface="Times New Roman" panose="02020603050405020304" pitchFamily="18" charset="0"/>
              </a:rPr>
              <a:t>ıfatına </a:t>
            </a:r>
            <a:r>
              <a:rPr lang="tr-TR" sz="3600" dirty="0">
                <a:latin typeface="Times New Roman" panose="02020603050405020304" pitchFamily="18" charset="0"/>
                <a:cs typeface="Times New Roman" panose="02020603050405020304" pitchFamily="18" charset="0"/>
              </a:rPr>
              <a:t>sahip değildirler ve aynı </a:t>
            </a:r>
            <a:r>
              <a:rPr lang="tr-TR" sz="3600">
                <a:latin typeface="Times New Roman" panose="02020603050405020304" pitchFamily="18" charset="0"/>
                <a:cs typeface="Times New Roman" panose="02020603050405020304" pitchFamily="18" charset="0"/>
              </a:rPr>
              <a:t>şartlarla M</a:t>
            </a:r>
            <a:r>
              <a:rPr lang="tr-TR" sz="3600" smtClean="0">
                <a:latin typeface="Times New Roman" panose="02020603050405020304" pitchFamily="18" charset="0"/>
                <a:cs typeface="Times New Roman" panose="02020603050405020304" pitchFamily="18" charset="0"/>
              </a:rPr>
              <a:t>iras </a:t>
            </a:r>
            <a:r>
              <a:rPr lang="tr-TR" sz="3600" dirty="0" smtClean="0">
                <a:latin typeface="Times New Roman" panose="02020603050405020304" pitchFamily="18" charset="0"/>
                <a:cs typeface="Times New Roman" panose="02020603050405020304" pitchFamily="18" charset="0"/>
              </a:rPr>
              <a:t>B</a:t>
            </a:r>
            <a:r>
              <a:rPr lang="tr-TR" sz="3600" smtClean="0">
                <a:latin typeface="Times New Roman" panose="02020603050405020304" pitchFamily="18" charset="0"/>
                <a:cs typeface="Times New Roman" panose="02020603050405020304" pitchFamily="18" charset="0"/>
              </a:rPr>
              <a:t>ırakanlarının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murislerinin) </a:t>
            </a:r>
            <a:r>
              <a:rPr lang="tr-TR" sz="3600" dirty="0">
                <a:latin typeface="Times New Roman" panose="02020603050405020304" pitchFamily="18" charset="0"/>
                <a:cs typeface="Times New Roman" panose="02020603050405020304" pitchFamily="18" charset="0"/>
              </a:rPr>
              <a:t>yerini almışlardır. </a:t>
            </a:r>
          </a:p>
          <a:p>
            <a:pPr marL="0" indent="0">
              <a:buNone/>
            </a:pPr>
            <a:endParaRPr lang="tr-TR" dirty="0">
              <a:latin typeface="Calibri" panose="020F0502020204030204" pitchFamily="34" charset="0"/>
            </a:endParaRPr>
          </a:p>
        </p:txBody>
      </p:sp>
    </p:spTree>
    <p:extLst>
      <p:ext uri="{BB962C8B-B14F-4D97-AF65-F5344CB8AC3E}">
        <p14:creationId xmlns:p14="http://schemas.microsoft.com/office/powerpoint/2010/main" val="12096757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i="1" dirty="0" smtClean="0"/>
              <a:t>Özetle</a:t>
            </a:r>
            <a:r>
              <a:rPr lang="tr-TR" sz="3600" dirty="0" smtClean="0"/>
              <a:t>, Sicildeki </a:t>
            </a:r>
            <a:r>
              <a:rPr lang="tr-TR" sz="3600" dirty="0"/>
              <a:t>Tescile güvenerek </a:t>
            </a:r>
            <a:r>
              <a:rPr lang="tr-TR" sz="3600" b="1" dirty="0" err="1"/>
              <a:t>iyiniyetle</a:t>
            </a:r>
            <a:r>
              <a:rPr lang="tr-TR" sz="3600" b="1" dirty="0"/>
              <a:t> Ayni Hakkı </a:t>
            </a:r>
            <a:r>
              <a:rPr lang="tr-TR" sz="3600" dirty="0"/>
              <a:t>kazanan kimse, bir </a:t>
            </a:r>
            <a:r>
              <a:rPr lang="tr-TR" sz="3600" b="1" dirty="0"/>
              <a:t>Üçüncü Kişi </a:t>
            </a:r>
            <a:r>
              <a:rPr lang="tr-TR" sz="3600" dirty="0"/>
              <a:t>olmalıdır. </a:t>
            </a:r>
          </a:p>
          <a:p>
            <a:pPr algn="just"/>
            <a:r>
              <a:rPr lang="tr-TR" sz="3600" dirty="0"/>
              <a:t>Tescilin dayandığı </a:t>
            </a:r>
            <a:r>
              <a:rPr lang="tr-TR" sz="3600" b="1" i="1" dirty="0" smtClean="0"/>
              <a:t>Hukuki İlişkinin Tarafları </a:t>
            </a:r>
            <a:r>
              <a:rPr lang="tr-TR" sz="3600" b="1" i="1" dirty="0"/>
              <a:t>ve bunların </a:t>
            </a:r>
            <a:r>
              <a:rPr lang="tr-TR" sz="3600" b="1" i="1" dirty="0" smtClean="0"/>
              <a:t>Külli Halefleri</a:t>
            </a:r>
            <a:r>
              <a:rPr lang="tr-TR" sz="3600" i="1" dirty="0"/>
              <a:t>, </a:t>
            </a:r>
            <a:r>
              <a:rPr lang="tr-TR" sz="3600" b="1" dirty="0" smtClean="0"/>
              <a:t>Üçüncü Kişi </a:t>
            </a:r>
            <a:r>
              <a:rPr lang="tr-TR" sz="3600" b="1" dirty="0"/>
              <a:t>sayılmadıklarından</a:t>
            </a:r>
            <a:r>
              <a:rPr lang="tr-TR" sz="3600" dirty="0"/>
              <a:t>, MK 1023’ün sağladığı korumadan yararlanamazlar. </a:t>
            </a:r>
            <a:r>
              <a:rPr lang="tr-TR" sz="3600" dirty="0" smtClean="0"/>
              <a:t>Çünkü </a:t>
            </a:r>
            <a:r>
              <a:rPr lang="tr-TR" sz="3600" dirty="0"/>
              <a:t>bu kişiler, </a:t>
            </a:r>
            <a:r>
              <a:rPr lang="tr-TR" sz="3600" dirty="0" smtClean="0"/>
              <a:t>Ayni Hakkı </a:t>
            </a:r>
            <a:r>
              <a:rPr lang="tr-TR" sz="3600" dirty="0"/>
              <a:t>kazanmak isterken </a:t>
            </a:r>
            <a:r>
              <a:rPr lang="tr-TR" sz="3600" b="1" dirty="0" smtClean="0"/>
              <a:t>Tapu Sicilindeki Yolsuz </a:t>
            </a:r>
            <a:r>
              <a:rPr lang="tr-TR" sz="3600" b="1" dirty="0"/>
              <a:t>bir </a:t>
            </a:r>
            <a:r>
              <a:rPr lang="tr-TR" sz="3600" b="1" dirty="0" smtClean="0"/>
              <a:t>Tescile </a:t>
            </a:r>
            <a:r>
              <a:rPr lang="tr-TR" sz="3600" dirty="0"/>
              <a:t>güvenmiş değillerdir. </a:t>
            </a:r>
            <a:endParaRPr lang="tr-TR" sz="3600" dirty="0" smtClean="0"/>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16173398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Ayni Hakkı kazananın </a:t>
            </a:r>
            <a:r>
              <a:rPr lang="tr-TR" b="1" dirty="0"/>
              <a:t>İradi Temsilcisi iyiniyetliyse</a:t>
            </a:r>
            <a:r>
              <a:rPr lang="tr-TR" dirty="0"/>
              <a:t>, Temsil Olunanın da karine olarak iyiniyetli olduğu kabul edilir. </a:t>
            </a:r>
          </a:p>
          <a:p>
            <a:pPr algn="just"/>
            <a:r>
              <a:rPr lang="tr-TR" b="1" dirty="0"/>
              <a:t>Temsil Olunan </a:t>
            </a:r>
            <a:r>
              <a:rPr lang="tr-TR" b="1" dirty="0" err="1"/>
              <a:t>kötüniyetli</a:t>
            </a:r>
            <a:r>
              <a:rPr lang="tr-TR" b="1" dirty="0"/>
              <a:t> ise</a:t>
            </a:r>
            <a:r>
              <a:rPr lang="tr-TR" dirty="0"/>
              <a:t>, Temsilcinin de </a:t>
            </a:r>
            <a:r>
              <a:rPr lang="tr-TR" dirty="0" err="1"/>
              <a:t>kötüniyetli</a:t>
            </a:r>
            <a:r>
              <a:rPr lang="tr-TR" dirty="0"/>
              <a:t> olduğu kabul edilir. </a:t>
            </a:r>
            <a:endParaRPr lang="tr-TR" dirty="0" smtClean="0"/>
          </a:p>
          <a:p>
            <a:pPr algn="just"/>
            <a:r>
              <a:rPr lang="tr-TR" b="1" dirty="0" smtClean="0"/>
              <a:t>Elbirliği Ortaklığı </a:t>
            </a:r>
            <a:r>
              <a:rPr lang="tr-TR" dirty="0" smtClean="0"/>
              <a:t>bir bütün olarak iyiniyetli ya da </a:t>
            </a:r>
            <a:r>
              <a:rPr lang="tr-TR" dirty="0" err="1" smtClean="0"/>
              <a:t>kötüniyetli</a:t>
            </a:r>
            <a:r>
              <a:rPr lang="tr-TR" dirty="0" smtClean="0"/>
              <a:t> olabilir; ortaklardan birinin </a:t>
            </a:r>
            <a:r>
              <a:rPr lang="tr-TR" dirty="0" err="1" smtClean="0"/>
              <a:t>kötüniyetli</a:t>
            </a:r>
            <a:r>
              <a:rPr lang="tr-TR" dirty="0" smtClean="0"/>
              <a:t> olması, ortaklığı tümüyle </a:t>
            </a:r>
            <a:r>
              <a:rPr lang="tr-TR" dirty="0" err="1" smtClean="0"/>
              <a:t>kötüniyetli</a:t>
            </a:r>
            <a:r>
              <a:rPr lang="tr-TR" dirty="0" smtClean="0"/>
              <a:t> yapar. </a:t>
            </a:r>
          </a:p>
          <a:p>
            <a:pPr algn="just"/>
            <a:r>
              <a:rPr lang="tr-TR" b="1" dirty="0" smtClean="0"/>
              <a:t>Tüzel Kişilerde </a:t>
            </a:r>
            <a:r>
              <a:rPr lang="tr-TR" dirty="0" smtClean="0"/>
              <a:t>ise, </a:t>
            </a:r>
            <a:r>
              <a:rPr lang="tr-TR" b="1" i="1" dirty="0" smtClean="0"/>
              <a:t>Organın iyiniyetli ya da </a:t>
            </a:r>
            <a:r>
              <a:rPr lang="tr-TR" b="1" i="1" dirty="0" err="1" smtClean="0"/>
              <a:t>kötüniyetli</a:t>
            </a:r>
            <a:r>
              <a:rPr lang="tr-TR" b="1" i="1" dirty="0" smtClean="0"/>
              <a:t> olmasına </a:t>
            </a:r>
            <a:r>
              <a:rPr lang="tr-TR" dirty="0" smtClean="0"/>
              <a:t>göre, Tüzel Kişi iyiniyetli ya da </a:t>
            </a:r>
            <a:r>
              <a:rPr lang="tr-TR" dirty="0" err="1" smtClean="0"/>
              <a:t>kötüniyetli</a:t>
            </a:r>
            <a:r>
              <a:rPr lang="tr-TR" dirty="0" smtClean="0"/>
              <a:t> sayılacaktır. </a:t>
            </a:r>
            <a:endParaRPr lang="tr-TR" dirty="0"/>
          </a:p>
          <a:p>
            <a:endParaRPr lang="tr-TR" dirty="0"/>
          </a:p>
        </p:txBody>
      </p:sp>
    </p:spTree>
    <p:extLst>
      <p:ext uri="{BB962C8B-B14F-4D97-AF65-F5344CB8AC3E}">
        <p14:creationId xmlns:p14="http://schemas.microsoft.com/office/powerpoint/2010/main" val="29522374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mn-lt"/>
              </a:rPr>
              <a:t>Üçüncü Kişinin Sicilde Yolsuz Bir Tescile Dayanmış Olması </a:t>
            </a:r>
            <a:endParaRPr lang="tr-TR" dirty="0">
              <a:latin typeface="+mn-lt"/>
            </a:endParaRP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MK 1023 gereğince </a:t>
            </a:r>
            <a:r>
              <a:rPr lang="tr-TR" dirty="0" smtClean="0">
                <a:latin typeface="Times New Roman" panose="02020603050405020304" pitchFamily="18" charset="0"/>
                <a:cs typeface="Times New Roman" panose="02020603050405020304" pitchFamily="18" charset="0"/>
              </a:rPr>
              <a:t>kazanımdan yani </a:t>
            </a:r>
            <a:r>
              <a:rPr lang="tr-TR" b="1" dirty="0" smtClean="0">
                <a:latin typeface="Times New Roman" panose="02020603050405020304" pitchFamily="18" charset="0"/>
                <a:cs typeface="Times New Roman" panose="02020603050405020304" pitchFamily="18" charset="0"/>
              </a:rPr>
              <a:t>Tescilin Olumlu Etkisinden </a:t>
            </a:r>
            <a:r>
              <a:rPr lang="tr-TR" dirty="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Güven </a:t>
            </a:r>
            <a:r>
              <a:rPr lang="tr-TR" i="1" dirty="0">
                <a:latin typeface="Times New Roman" panose="02020603050405020304" pitchFamily="18" charset="0"/>
                <a:cs typeface="Times New Roman" panose="02020603050405020304" pitchFamily="18" charset="0"/>
              </a:rPr>
              <a:t>İlkesinin </a:t>
            </a:r>
            <a:r>
              <a:rPr lang="tr-TR" i="1" dirty="0" smtClean="0">
                <a:latin typeface="Times New Roman" panose="02020603050405020304" pitchFamily="18" charset="0"/>
                <a:cs typeface="Times New Roman" panose="02020603050405020304" pitchFamily="18" charset="0"/>
              </a:rPr>
              <a:t>etkisinden</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söz edilebilmesi için her şeyden önce bir </a:t>
            </a:r>
            <a:r>
              <a:rPr lang="tr-TR" dirty="0" smtClean="0">
                <a:latin typeface="Times New Roman" panose="02020603050405020304" pitchFamily="18" charset="0"/>
                <a:cs typeface="Times New Roman" panose="02020603050405020304" pitchFamily="18" charset="0"/>
              </a:rPr>
              <a:t>“Yolsuz Tescil</a:t>
            </a:r>
            <a:r>
              <a:rPr lang="tr-TR" dirty="0">
                <a:latin typeface="Times New Roman" panose="02020603050405020304" pitchFamily="18" charset="0"/>
                <a:cs typeface="Times New Roman" panose="02020603050405020304" pitchFamily="18" charset="0"/>
              </a:rPr>
              <a:t>” mevcut olmalıdır. Çünkü, sadece </a:t>
            </a:r>
            <a:r>
              <a:rPr lang="tr-TR" dirty="0" smtClean="0">
                <a:latin typeface="Times New Roman" panose="02020603050405020304" pitchFamily="18" charset="0"/>
                <a:cs typeface="Times New Roman" panose="02020603050405020304" pitchFamily="18" charset="0"/>
              </a:rPr>
              <a:t>Kütükteki </a:t>
            </a:r>
            <a:r>
              <a:rPr lang="tr-TR" dirty="0">
                <a:latin typeface="Times New Roman" panose="02020603050405020304" pitchFamily="18" charset="0"/>
                <a:cs typeface="Times New Roman" panose="02020603050405020304" pitchFamily="18" charset="0"/>
              </a:rPr>
              <a:t>tescil üçüncü kişilerin kazanımlarına dayanak oluşturabilir.  </a:t>
            </a:r>
          </a:p>
          <a:p>
            <a:pPr algn="just"/>
            <a:r>
              <a:rPr lang="tr-TR" b="1" i="1" dirty="0">
                <a:latin typeface="Times New Roman" panose="02020603050405020304" pitchFamily="18" charset="0"/>
                <a:cs typeface="Times New Roman" panose="02020603050405020304" pitchFamily="18" charset="0"/>
              </a:rPr>
              <a:t>Ehliyetsizlik</a:t>
            </a:r>
            <a:r>
              <a:rPr lang="tr-TR" b="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Sahte Kimlik</a:t>
            </a:r>
            <a:r>
              <a:rPr lang="tr-TR" b="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Sahte Vekâletname</a:t>
            </a:r>
            <a:r>
              <a:rPr lang="tr-TR" b="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Sahte Mirasçılık Belgesi </a:t>
            </a:r>
            <a:r>
              <a:rPr lang="tr-TR" b="1" dirty="0">
                <a:latin typeface="Times New Roman" panose="02020603050405020304" pitchFamily="18" charset="0"/>
                <a:cs typeface="Times New Roman" panose="02020603050405020304" pitchFamily="18" charset="0"/>
              </a:rPr>
              <a:t>gibi </a:t>
            </a:r>
            <a:r>
              <a:rPr lang="tr-TR" b="1" dirty="0" smtClean="0">
                <a:latin typeface="Times New Roman" panose="02020603050405020304" pitchFamily="18" charset="0"/>
                <a:cs typeface="Times New Roman" panose="02020603050405020304" pitchFamily="18" charset="0"/>
              </a:rPr>
              <a:t>«Sicil Dışı Unsurlara» </a:t>
            </a:r>
            <a:r>
              <a:rPr lang="tr-TR" b="1" dirty="0">
                <a:latin typeface="Times New Roman" panose="02020603050405020304" pitchFamily="18" charset="0"/>
                <a:cs typeface="Times New Roman" panose="02020603050405020304" pitchFamily="18" charset="0"/>
              </a:rPr>
              <a:t>güvenilmesinde </a:t>
            </a:r>
            <a:r>
              <a:rPr lang="tr-TR" b="1" dirty="0" err="1">
                <a:latin typeface="Times New Roman" panose="02020603050405020304" pitchFamily="18" charset="0"/>
                <a:cs typeface="Times New Roman" panose="02020603050405020304" pitchFamily="18" charset="0"/>
              </a:rPr>
              <a:t>iyiniyet</a:t>
            </a:r>
            <a:r>
              <a:rPr lang="tr-TR" b="1" dirty="0">
                <a:latin typeface="Times New Roman" panose="02020603050405020304" pitchFamily="18" charset="0"/>
                <a:cs typeface="Times New Roman" panose="02020603050405020304" pitchFamily="18" charset="0"/>
              </a:rPr>
              <a:t> etkili olmaz. </a:t>
            </a:r>
          </a:p>
        </p:txBody>
      </p:sp>
    </p:spTree>
    <p:extLst>
      <p:ext uri="{BB962C8B-B14F-4D97-AF65-F5344CB8AC3E}">
        <p14:creationId xmlns:p14="http://schemas.microsoft.com/office/powerpoint/2010/main" val="21426556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Yolsuz Tescil,</a:t>
            </a:r>
            <a:r>
              <a:rPr lang="tr-TR" sz="3600" dirty="0">
                <a:latin typeface="Times New Roman" panose="02020603050405020304" pitchFamily="18" charset="0"/>
                <a:cs typeface="Times New Roman" panose="02020603050405020304" pitchFamily="18" charset="0"/>
              </a:rPr>
              <a:t> sadece şeklen var olup gerçek hak durumuna uygun düşmeyen tescildir. </a:t>
            </a:r>
          </a:p>
          <a:p>
            <a:pPr algn="just"/>
            <a:r>
              <a:rPr lang="tr-TR" sz="3600" b="1" i="1" dirty="0">
                <a:latin typeface="Times New Roman" panose="02020603050405020304" pitchFamily="18" charset="0"/>
                <a:cs typeface="Times New Roman" panose="02020603050405020304" pitchFamily="18" charset="0"/>
              </a:rPr>
              <a:t>Medeni Kanun’un 1024. maddesinin ikinci fıkrası</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Yolsuz Tescili</a:t>
            </a:r>
            <a:r>
              <a:rPr lang="tr-TR" sz="3600" b="1" dirty="0" smtClean="0">
                <a:latin typeface="Times New Roman" panose="02020603050405020304" pitchFamily="18" charset="0"/>
                <a:cs typeface="Times New Roman" panose="02020603050405020304" pitchFamily="18" charset="0"/>
              </a:rPr>
              <a:t>»</a:t>
            </a:r>
            <a:r>
              <a:rPr lang="tr-TR" sz="3600" dirty="0" smtClean="0">
                <a:latin typeface="Times New Roman" panose="02020603050405020304" pitchFamily="18" charset="0"/>
                <a:cs typeface="Times New Roman" panose="02020603050405020304" pitchFamily="18" charset="0"/>
              </a:rPr>
              <a:t> tanımlamıştır. </a:t>
            </a:r>
          </a:p>
          <a:p>
            <a:pPr algn="just"/>
            <a:r>
              <a:rPr lang="tr-TR" sz="3600" b="1" i="1" dirty="0" smtClean="0">
                <a:latin typeface="Times New Roman" panose="02020603050405020304" pitchFamily="18" charset="0"/>
                <a:cs typeface="Times New Roman" panose="02020603050405020304" pitchFamily="18" charset="0"/>
              </a:rPr>
              <a:t>Bu hükme göre,  </a:t>
            </a:r>
            <a:r>
              <a:rPr lang="tr-TR" sz="3600" dirty="0">
                <a:latin typeface="Times New Roman" panose="02020603050405020304" pitchFamily="18" charset="0"/>
                <a:cs typeface="Times New Roman" panose="02020603050405020304" pitchFamily="18" charset="0"/>
              </a:rPr>
              <a:t>“</a:t>
            </a:r>
            <a:r>
              <a:rPr lang="tr-TR" sz="3600" i="1" dirty="0">
                <a:latin typeface="Times New Roman" panose="02020603050405020304" pitchFamily="18" charset="0"/>
                <a:cs typeface="Times New Roman" panose="02020603050405020304" pitchFamily="18" charset="0"/>
              </a:rPr>
              <a:t>Bağlayıcı olmayan bir hukuki işleme dayanan veya hukuki sebepten yoksun bulunan tescil yolsuzdur</a:t>
            </a:r>
            <a:r>
              <a:rPr lang="tr-TR" sz="3600" i="1" dirty="0" smtClean="0">
                <a:latin typeface="Times New Roman" panose="02020603050405020304" pitchFamily="18" charset="0"/>
                <a:cs typeface="Times New Roman" panose="02020603050405020304" pitchFamily="18" charset="0"/>
              </a:rPr>
              <a:t>.”</a:t>
            </a:r>
            <a:endParaRPr lang="tr-TR" sz="3600" dirty="0"/>
          </a:p>
          <a:p>
            <a:pPr marL="0" indent="0">
              <a:buNone/>
            </a:pPr>
            <a:endParaRPr lang="tr-TR" sz="3600" dirty="0"/>
          </a:p>
        </p:txBody>
      </p:sp>
    </p:spTree>
    <p:extLst>
      <p:ext uri="{BB962C8B-B14F-4D97-AF65-F5344CB8AC3E}">
        <p14:creationId xmlns:p14="http://schemas.microsoft.com/office/powerpoint/2010/main" val="25304813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dirty="0">
                <a:latin typeface="Calibri" panose="020F0502020204030204" pitchFamily="34" charset="0"/>
                <a:cs typeface="Times New Roman" panose="02020603050405020304" pitchFamily="18" charset="0"/>
              </a:rPr>
              <a:t>MK m. 1024 f.2’nin ifade şeklinden de anlaşılacağı üzere, Yolsuz Tescil, esasında </a:t>
            </a:r>
            <a:r>
              <a:rPr lang="tr-TR" b="1" dirty="0">
                <a:latin typeface="Calibri" panose="020F0502020204030204" pitchFamily="34" charset="0"/>
                <a:cs typeface="Times New Roman" panose="02020603050405020304" pitchFamily="18" charset="0"/>
              </a:rPr>
              <a:t>Tescilin Sebebe Bağlılığı İlkesinin </a:t>
            </a:r>
            <a:r>
              <a:rPr lang="tr-TR" dirty="0">
                <a:latin typeface="Calibri" panose="020F0502020204030204" pitchFamily="34" charset="0"/>
                <a:cs typeface="Times New Roman" panose="02020603050405020304" pitchFamily="18" charset="0"/>
              </a:rPr>
              <a:t>bir sonucudur. </a:t>
            </a:r>
            <a:r>
              <a:rPr lang="tr-TR" dirty="0" smtClean="0">
                <a:latin typeface="Calibri" panose="020F0502020204030204" pitchFamily="34" charset="0"/>
                <a:cs typeface="Times New Roman" panose="02020603050405020304" pitchFamily="18" charset="0"/>
              </a:rPr>
              <a:t>Çünkü</a:t>
            </a:r>
            <a:r>
              <a:rPr lang="tr-TR" dirty="0">
                <a:latin typeface="Calibri" panose="020F0502020204030204" pitchFamily="34" charset="0"/>
                <a:cs typeface="Times New Roman" panose="02020603050405020304" pitchFamily="18" charset="0"/>
              </a:rPr>
              <a:t>, herhangi bir hukuki sebebe dayanmayan veya dayandığı hukuki sebep geçersiz olan bütün tesciller </a:t>
            </a:r>
            <a:r>
              <a:rPr lang="tr-TR" dirty="0" smtClean="0">
                <a:latin typeface="Calibri" panose="020F0502020204030204" pitchFamily="34" charset="0"/>
                <a:cs typeface="Times New Roman" panose="02020603050405020304" pitchFamily="18" charset="0"/>
              </a:rPr>
              <a:t>Güven İlkesi </a:t>
            </a:r>
            <a:r>
              <a:rPr lang="tr-TR" dirty="0">
                <a:latin typeface="Calibri" panose="020F0502020204030204" pitchFamily="34" charset="0"/>
                <a:cs typeface="Times New Roman" panose="02020603050405020304" pitchFamily="18" charset="0"/>
              </a:rPr>
              <a:t>anlamında Yolsuz Tescil sayılırlar. </a:t>
            </a:r>
            <a:endParaRPr lang="tr-TR" dirty="0" smtClean="0">
              <a:latin typeface="Calibri" panose="020F0502020204030204" pitchFamily="34" charset="0"/>
              <a:cs typeface="Times New Roman" panose="02020603050405020304" pitchFamily="18" charset="0"/>
            </a:endParaRPr>
          </a:p>
          <a:p>
            <a:pPr algn="just"/>
            <a:r>
              <a:rPr lang="tr-TR" dirty="0" smtClean="0">
                <a:latin typeface="Calibri" panose="020F0502020204030204" pitchFamily="34" charset="0"/>
                <a:cs typeface="Times New Roman" panose="02020603050405020304" pitchFamily="18" charset="0"/>
              </a:rPr>
              <a:t>Hukuki </a:t>
            </a:r>
            <a:r>
              <a:rPr lang="tr-TR" dirty="0">
                <a:latin typeface="Calibri" panose="020F0502020204030204" pitchFamily="34" charset="0"/>
                <a:cs typeface="Times New Roman" panose="02020603050405020304" pitchFamily="18" charset="0"/>
              </a:rPr>
              <a:t>sebebin geçersizliği sonucunu yaratan olay bu açıdan önemli değildir. </a:t>
            </a:r>
          </a:p>
          <a:p>
            <a:pPr algn="just"/>
            <a:r>
              <a:rPr lang="tr-TR" dirty="0">
                <a:latin typeface="Calibri" panose="020F0502020204030204" pitchFamily="34" charset="0"/>
                <a:cs typeface="Times New Roman" panose="02020603050405020304" pitchFamily="18" charset="0"/>
              </a:rPr>
              <a:t>Aynı şekilde </a:t>
            </a:r>
            <a:r>
              <a:rPr lang="tr-TR" b="1" dirty="0" smtClean="0">
                <a:latin typeface="Calibri" panose="020F0502020204030204" pitchFamily="34" charset="0"/>
                <a:cs typeface="Times New Roman" panose="02020603050405020304" pitchFamily="18" charset="0"/>
              </a:rPr>
              <a:t>Yetkili Kişinin </a:t>
            </a:r>
            <a:r>
              <a:rPr lang="tr-TR" b="1" dirty="0">
                <a:latin typeface="Calibri" panose="020F0502020204030204" pitchFamily="34" charset="0"/>
                <a:cs typeface="Times New Roman" panose="02020603050405020304" pitchFamily="18" charset="0"/>
              </a:rPr>
              <a:t>talebi olmaksızın </a:t>
            </a:r>
            <a:r>
              <a:rPr lang="tr-TR" dirty="0" smtClean="0">
                <a:latin typeface="Calibri" panose="020F0502020204030204" pitchFamily="34" charset="0"/>
                <a:cs typeface="Times New Roman" panose="02020603050405020304" pitchFamily="18" charset="0"/>
              </a:rPr>
              <a:t>Tapu Memurunun </a:t>
            </a:r>
            <a:r>
              <a:rPr lang="tr-TR" dirty="0">
                <a:latin typeface="Calibri" panose="020F0502020204030204" pitchFamily="34" charset="0"/>
                <a:cs typeface="Times New Roman" panose="02020603050405020304" pitchFamily="18" charset="0"/>
              </a:rPr>
              <a:t>kendiliğinden yapacağı bir </a:t>
            </a:r>
            <a:r>
              <a:rPr lang="tr-TR" dirty="0" smtClean="0">
                <a:latin typeface="Calibri" panose="020F0502020204030204" pitchFamily="34" charset="0"/>
                <a:cs typeface="Times New Roman" panose="02020603050405020304" pitchFamily="18" charset="0"/>
              </a:rPr>
              <a:t>Tescil </a:t>
            </a:r>
            <a:r>
              <a:rPr lang="tr-TR" dirty="0">
                <a:latin typeface="Calibri" panose="020F0502020204030204" pitchFamily="34" charset="0"/>
                <a:cs typeface="Times New Roman" panose="02020603050405020304" pitchFamily="18" charset="0"/>
              </a:rPr>
              <a:t>de yolsuzdur. </a:t>
            </a:r>
          </a:p>
          <a:p>
            <a:pPr algn="just"/>
            <a:r>
              <a:rPr lang="tr-TR" dirty="0">
                <a:latin typeface="Calibri" panose="020F0502020204030204" pitchFamily="34" charset="0"/>
                <a:cs typeface="Times New Roman" panose="02020603050405020304" pitchFamily="18" charset="0"/>
              </a:rPr>
              <a:t>Mahkeme kararına (ilamına) istinaden veya miras yoluyla kazanılan (MK m. 705) </a:t>
            </a:r>
            <a:r>
              <a:rPr lang="tr-TR" dirty="0" smtClean="0">
                <a:latin typeface="Calibri" panose="020F0502020204030204" pitchFamily="34" charset="0"/>
                <a:cs typeface="Times New Roman" panose="02020603050405020304" pitchFamily="18" charset="0"/>
              </a:rPr>
              <a:t>Mülkiyet </a:t>
            </a:r>
            <a:r>
              <a:rPr lang="tr-TR" dirty="0">
                <a:latin typeface="Calibri" panose="020F0502020204030204" pitchFamily="34" charset="0"/>
                <a:cs typeface="Times New Roman" panose="02020603050405020304" pitchFamily="18" charset="0"/>
              </a:rPr>
              <a:t>hakkına ilişkin </a:t>
            </a:r>
            <a:r>
              <a:rPr lang="tr-TR" dirty="0" smtClean="0">
                <a:latin typeface="Calibri" panose="020F0502020204030204" pitchFamily="34" charset="0"/>
                <a:cs typeface="Times New Roman" panose="02020603050405020304" pitchFamily="18" charset="0"/>
              </a:rPr>
              <a:t>Açıklayıcı Tescilin </a:t>
            </a:r>
            <a:r>
              <a:rPr lang="tr-TR" dirty="0">
                <a:latin typeface="Calibri" panose="020F0502020204030204" pitchFamily="34" charset="0"/>
                <a:cs typeface="Times New Roman" panose="02020603050405020304" pitchFamily="18" charset="0"/>
              </a:rPr>
              <a:t>yapılmasından önce olduğu gibi, </a:t>
            </a:r>
            <a:r>
              <a:rPr lang="tr-TR" dirty="0" smtClean="0">
                <a:latin typeface="Calibri" panose="020F0502020204030204" pitchFamily="34" charset="0"/>
                <a:cs typeface="Times New Roman" panose="02020603050405020304" pitchFamily="18" charset="0"/>
              </a:rPr>
              <a:t>Tescilin </a:t>
            </a:r>
            <a:r>
              <a:rPr lang="tr-TR" dirty="0">
                <a:latin typeface="Calibri" panose="020F0502020204030204" pitchFamily="34" charset="0"/>
                <a:cs typeface="Times New Roman" panose="02020603050405020304" pitchFamily="18" charset="0"/>
              </a:rPr>
              <a:t>sonradan yolsuz hale gelmesi de mümkündür. </a:t>
            </a:r>
          </a:p>
          <a:p>
            <a:pPr marL="0" indent="0">
              <a:buNone/>
            </a:pPr>
            <a:endParaRPr lang="tr-TR" dirty="0">
              <a:latin typeface="Calibri" panose="020F0502020204030204" pitchFamily="34" charset="0"/>
            </a:endParaRPr>
          </a:p>
        </p:txBody>
      </p:sp>
    </p:spTree>
    <p:extLst>
      <p:ext uri="{BB962C8B-B14F-4D97-AF65-F5344CB8AC3E}">
        <p14:creationId xmlns:p14="http://schemas.microsoft.com/office/powerpoint/2010/main" val="19089285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Tescile dayanak oluşturan </a:t>
            </a:r>
            <a:r>
              <a:rPr lang="tr-TR" sz="3200" b="1" dirty="0" smtClean="0">
                <a:latin typeface="Times New Roman" panose="02020603050405020304" pitchFamily="18" charset="0"/>
                <a:cs typeface="Times New Roman" panose="02020603050405020304" pitchFamily="18" charset="0"/>
              </a:rPr>
              <a:t>Cebri İhale İşleminin</a:t>
            </a:r>
            <a:r>
              <a:rPr lang="tr-TR" sz="3200" dirty="0" smtClean="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feshedilmesinde veya </a:t>
            </a:r>
            <a:r>
              <a:rPr lang="tr-TR" sz="3200" dirty="0" smtClean="0">
                <a:latin typeface="Times New Roman" panose="02020603050405020304" pitchFamily="18" charset="0"/>
                <a:cs typeface="Times New Roman" panose="02020603050405020304" pitchFamily="18" charset="0"/>
              </a:rPr>
              <a:t>İdari İşlemin </a:t>
            </a:r>
            <a:r>
              <a:rPr lang="tr-TR" sz="3200" dirty="0">
                <a:latin typeface="Times New Roman" panose="02020603050405020304" pitchFamily="18" charset="0"/>
                <a:cs typeface="Times New Roman" panose="02020603050405020304" pitchFamily="18" charset="0"/>
              </a:rPr>
              <a:t>herhangi bir nedenle geçerliliğini kaybetmesinde, </a:t>
            </a:r>
            <a:r>
              <a:rPr lang="tr-TR" sz="3200" dirty="0" smtClean="0">
                <a:latin typeface="Times New Roman" panose="02020603050405020304" pitchFamily="18" charset="0"/>
                <a:cs typeface="Times New Roman" panose="02020603050405020304" pitchFamily="18" charset="0"/>
              </a:rPr>
              <a:t>Borçlandırıcı İşlemin </a:t>
            </a:r>
            <a:r>
              <a:rPr lang="tr-TR" sz="3200" dirty="0">
                <a:latin typeface="Times New Roman" panose="02020603050405020304" pitchFamily="18" charset="0"/>
                <a:cs typeface="Times New Roman" panose="02020603050405020304" pitchFamily="18" charset="0"/>
              </a:rPr>
              <a:t>hukuk düzeninin açıkça öngördüğü bir sebep, </a:t>
            </a:r>
            <a:r>
              <a:rPr lang="tr-TR" sz="3200" dirty="0" smtClean="0">
                <a:latin typeface="Times New Roman" panose="02020603050405020304" pitchFamily="18" charset="0"/>
                <a:cs typeface="Times New Roman" panose="02020603050405020304" pitchFamily="18" charset="0"/>
              </a:rPr>
              <a:t>örneğin </a:t>
            </a:r>
            <a:r>
              <a:rPr lang="tr-TR" sz="3200" b="1" dirty="0" smtClean="0">
                <a:latin typeface="Times New Roman" panose="02020603050405020304" pitchFamily="18" charset="0"/>
                <a:cs typeface="Times New Roman" panose="02020603050405020304" pitchFamily="18" charset="0"/>
              </a:rPr>
              <a:t>Yanılma</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Hata</a:t>
            </a:r>
            <a:r>
              <a:rPr lang="tr-TR" sz="3200" i="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Aldatma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Hile</a:t>
            </a:r>
            <a:r>
              <a:rPr lang="tr-TR" sz="3200"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Korkutma</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Tehdit</a:t>
            </a:r>
            <a:r>
              <a:rPr lang="tr-TR" sz="3200" i="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veya </a:t>
            </a:r>
            <a:r>
              <a:rPr lang="tr-TR" sz="3200" b="1" dirty="0" smtClean="0">
                <a:latin typeface="Times New Roman" panose="02020603050405020304" pitchFamily="18" charset="0"/>
                <a:cs typeface="Times New Roman" panose="02020603050405020304" pitchFamily="18" charset="0"/>
              </a:rPr>
              <a:t>Aşırı</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Yararlanma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Gabin</a:t>
            </a:r>
            <a:r>
              <a:rPr lang="tr-TR" sz="3200" dirty="0">
                <a:latin typeface="Times New Roman" panose="02020603050405020304" pitchFamily="18" charset="0"/>
                <a:cs typeface="Times New Roman" panose="02020603050405020304" pitchFamily="18" charset="0"/>
              </a:rPr>
              <a:t>) yüzünden iptal edilmesinde de (</a:t>
            </a:r>
            <a:r>
              <a:rPr lang="tr-TR" sz="3200" i="1" dirty="0">
                <a:latin typeface="Times New Roman" panose="02020603050405020304" pitchFamily="18" charset="0"/>
                <a:cs typeface="Times New Roman" panose="02020603050405020304" pitchFamily="18" charset="0"/>
              </a:rPr>
              <a:t>BK m.28, 29, 39</a:t>
            </a:r>
            <a:r>
              <a:rPr lang="tr-TR" sz="3200" dirty="0">
                <a:latin typeface="Times New Roman" panose="02020603050405020304" pitchFamily="18" charset="0"/>
                <a:cs typeface="Times New Roman" panose="02020603050405020304" pitchFamily="18" charset="0"/>
              </a:rPr>
              <a:t>) durum aynıdır. </a:t>
            </a:r>
          </a:p>
          <a:p>
            <a:pPr algn="just"/>
            <a:r>
              <a:rPr lang="tr-TR" sz="3200" b="1" dirty="0">
                <a:latin typeface="Times New Roman" panose="02020603050405020304" pitchFamily="18" charset="0"/>
                <a:cs typeface="Times New Roman" panose="02020603050405020304" pitchFamily="18" charset="0"/>
              </a:rPr>
              <a:t>Terkin işleminin geçerli bir hukuki sebebe dayanmadığı </a:t>
            </a:r>
            <a:r>
              <a:rPr lang="tr-TR" sz="3200" dirty="0">
                <a:latin typeface="Times New Roman" panose="02020603050405020304" pitchFamily="18" charset="0"/>
                <a:cs typeface="Times New Roman" panose="02020603050405020304" pitchFamily="18" charset="0"/>
              </a:rPr>
              <a:t>hallerde </a:t>
            </a:r>
            <a:r>
              <a:rPr lang="tr-TR" sz="3200" dirty="0" smtClean="0">
                <a:latin typeface="Times New Roman" panose="02020603050405020304" pitchFamily="18" charset="0"/>
                <a:cs typeface="Times New Roman" panose="02020603050405020304" pitchFamily="18" charset="0"/>
              </a:rPr>
              <a:t>ise, yine </a:t>
            </a:r>
            <a:r>
              <a:rPr lang="tr-TR" sz="3200" b="1" dirty="0" smtClean="0">
                <a:latin typeface="Times New Roman" panose="02020603050405020304" pitchFamily="18" charset="0"/>
                <a:cs typeface="Times New Roman" panose="02020603050405020304" pitchFamily="18" charset="0"/>
              </a:rPr>
              <a:t>Yolsuz </a:t>
            </a:r>
            <a:r>
              <a:rPr lang="tr-TR" sz="3200" b="1" dirty="0">
                <a:latin typeface="Times New Roman" panose="02020603050405020304" pitchFamily="18" charset="0"/>
                <a:cs typeface="Times New Roman" panose="02020603050405020304" pitchFamily="18" charset="0"/>
              </a:rPr>
              <a:t>Tescil </a:t>
            </a:r>
            <a:r>
              <a:rPr lang="tr-TR" sz="3200" dirty="0">
                <a:latin typeface="Times New Roman" panose="02020603050405020304" pitchFamily="18" charset="0"/>
                <a:cs typeface="Times New Roman" panose="02020603050405020304" pitchFamily="18" charset="0"/>
              </a:rPr>
              <a:t>ortaya çıkar. </a:t>
            </a:r>
          </a:p>
          <a:p>
            <a:pPr marL="0" indent="0">
              <a:buNone/>
            </a:pPr>
            <a:endParaRPr lang="tr-TR" sz="3200" dirty="0"/>
          </a:p>
        </p:txBody>
      </p:sp>
    </p:spTree>
    <p:extLst>
      <p:ext uri="{BB962C8B-B14F-4D97-AF65-F5344CB8AC3E}">
        <p14:creationId xmlns:p14="http://schemas.microsoft.com/office/powerpoint/2010/main" val="34361559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23825"/>
            <a:ext cx="10515600" cy="1566863"/>
          </a:xfrm>
        </p:spPr>
        <p:txBody>
          <a:bodyPr>
            <a:normAutofit/>
          </a:bodyPr>
          <a:lstStyle/>
          <a:p>
            <a:r>
              <a:rPr lang="tr-TR" dirty="0" smtClean="0"/>
              <a:t/>
            </a:r>
            <a:br>
              <a:rPr lang="tr-TR" dirty="0" smtClean="0"/>
            </a:br>
            <a:endParaRPr lang="tr-TR" dirty="0"/>
          </a:p>
        </p:txBody>
      </p:sp>
      <p:sp>
        <p:nvSpPr>
          <p:cNvPr id="3" name="İçerik Yer Tutucusu 2"/>
          <p:cNvSpPr>
            <a:spLocks noGrp="1"/>
          </p:cNvSpPr>
          <p:nvPr>
            <p:ph idx="1"/>
          </p:nvPr>
        </p:nvSpPr>
        <p:spPr/>
        <p:txBody>
          <a:bodyPr>
            <a:normAutofit/>
          </a:bodyPr>
          <a:lstStyle/>
          <a:p>
            <a:pPr algn="just"/>
            <a:r>
              <a:rPr lang="tr-TR" sz="3200" dirty="0" smtClean="0"/>
              <a:t>Kural olarak, </a:t>
            </a:r>
            <a:r>
              <a:rPr lang="tr-TR" sz="3200" dirty="0"/>
              <a:t>sadece </a:t>
            </a:r>
            <a:r>
              <a:rPr lang="tr-TR" sz="3200" b="1" i="1" dirty="0" smtClean="0"/>
              <a:t>Tapu </a:t>
            </a:r>
            <a:r>
              <a:rPr lang="tr-TR" sz="3200" b="1" i="1" dirty="0"/>
              <a:t>K</a:t>
            </a:r>
            <a:r>
              <a:rPr lang="tr-TR" sz="3200" b="1" i="1" dirty="0" smtClean="0"/>
              <a:t>ütüğündeki </a:t>
            </a:r>
            <a:r>
              <a:rPr lang="tr-TR" sz="3200" dirty="0"/>
              <a:t>ve </a:t>
            </a:r>
            <a:r>
              <a:rPr lang="tr-TR" sz="3200" b="1" i="1" dirty="0" smtClean="0"/>
              <a:t>Kat </a:t>
            </a:r>
            <a:r>
              <a:rPr lang="tr-TR" sz="3200" b="1" i="1" dirty="0"/>
              <a:t>M</a:t>
            </a:r>
            <a:r>
              <a:rPr lang="tr-TR" sz="3200" b="1" i="1" dirty="0" smtClean="0"/>
              <a:t>ülkiyeti </a:t>
            </a:r>
            <a:r>
              <a:rPr lang="tr-TR" sz="3200" b="1" i="1" dirty="0"/>
              <a:t>K</a:t>
            </a:r>
            <a:r>
              <a:rPr lang="tr-TR" sz="3200" b="1" i="1" dirty="0" smtClean="0"/>
              <a:t>ütüğündeki </a:t>
            </a:r>
            <a:r>
              <a:rPr lang="tr-TR" sz="3200" dirty="0"/>
              <a:t>T</a:t>
            </a:r>
            <a:r>
              <a:rPr lang="tr-TR" sz="3200" dirty="0" smtClean="0"/>
              <a:t>esciller </a:t>
            </a:r>
            <a:r>
              <a:rPr lang="tr-TR" sz="3200" b="1" dirty="0"/>
              <a:t>Ü</a:t>
            </a:r>
            <a:r>
              <a:rPr lang="tr-TR" sz="3200" b="1" dirty="0" smtClean="0"/>
              <a:t>çüncü </a:t>
            </a:r>
            <a:r>
              <a:rPr lang="tr-TR" sz="3200" b="1" dirty="0"/>
              <a:t>K</a:t>
            </a:r>
            <a:r>
              <a:rPr lang="tr-TR" sz="3200" b="1" dirty="0" smtClean="0"/>
              <a:t>işinin </a:t>
            </a:r>
            <a:r>
              <a:rPr lang="tr-TR" sz="3200" b="1" dirty="0"/>
              <a:t>A</a:t>
            </a:r>
            <a:r>
              <a:rPr lang="tr-TR" sz="3200" b="1" dirty="0" smtClean="0"/>
              <a:t>yni </a:t>
            </a:r>
            <a:r>
              <a:rPr lang="tr-TR" sz="3200" b="1" dirty="0"/>
              <a:t>H</a:t>
            </a:r>
            <a:r>
              <a:rPr lang="tr-TR" sz="3200" b="1" dirty="0" smtClean="0"/>
              <a:t>akkı </a:t>
            </a:r>
            <a:r>
              <a:rPr lang="tr-TR" sz="3200" b="1" dirty="0"/>
              <a:t>kazanmasına </a:t>
            </a:r>
            <a:r>
              <a:rPr lang="tr-TR" sz="3200" dirty="0"/>
              <a:t>dayanak olabilir. </a:t>
            </a:r>
          </a:p>
          <a:p>
            <a:pPr algn="just"/>
            <a:r>
              <a:rPr lang="tr-TR" sz="3200" dirty="0"/>
              <a:t>Zabıt </a:t>
            </a:r>
            <a:r>
              <a:rPr lang="tr-TR" sz="3200" dirty="0" smtClean="0"/>
              <a:t>Defteri </a:t>
            </a:r>
            <a:r>
              <a:rPr lang="tr-TR" sz="3200" dirty="0"/>
              <a:t>tutulan yerlerde bu yerlerdeki </a:t>
            </a:r>
            <a:r>
              <a:rPr lang="tr-TR" sz="3200" dirty="0" smtClean="0"/>
              <a:t>Tesciller </a:t>
            </a:r>
            <a:r>
              <a:rPr lang="tr-TR" sz="3200" dirty="0"/>
              <a:t>de üçüncü kişinin </a:t>
            </a:r>
            <a:r>
              <a:rPr lang="tr-TR" sz="3200" dirty="0" smtClean="0"/>
              <a:t>Ayni </a:t>
            </a:r>
            <a:r>
              <a:rPr lang="tr-TR" sz="3200" dirty="0"/>
              <a:t>H</a:t>
            </a:r>
            <a:r>
              <a:rPr lang="tr-TR" sz="3200" dirty="0" smtClean="0"/>
              <a:t>akkı </a:t>
            </a:r>
            <a:r>
              <a:rPr lang="tr-TR" sz="3200" dirty="0"/>
              <a:t>kazanmasına dayanak olabilir. </a:t>
            </a:r>
          </a:p>
          <a:p>
            <a:pPr algn="just"/>
            <a:r>
              <a:rPr lang="tr-TR" sz="3200" b="1" dirty="0" smtClean="0"/>
              <a:t>Tescilin </a:t>
            </a:r>
            <a:r>
              <a:rPr lang="tr-TR" sz="3200" b="1" dirty="0"/>
              <a:t>dayanağını teşkil eden belgelerle tamamlandığı durumlarda</a:t>
            </a:r>
            <a:r>
              <a:rPr lang="tr-TR" sz="3200" dirty="0" smtClean="0"/>
              <a:t>, (MK 719 / II, 787 / II, 1022 / III) Üçüncü </a:t>
            </a:r>
            <a:r>
              <a:rPr lang="tr-TR" sz="3200" dirty="0"/>
              <a:t>K</a:t>
            </a:r>
            <a:r>
              <a:rPr lang="tr-TR" sz="3200" dirty="0" smtClean="0"/>
              <a:t>işinin </a:t>
            </a:r>
            <a:r>
              <a:rPr lang="tr-TR" sz="3200" b="1" dirty="0"/>
              <a:t>ayni hakkı </a:t>
            </a:r>
            <a:r>
              <a:rPr lang="tr-TR" sz="3200" dirty="0"/>
              <a:t>kazanması bu </a:t>
            </a:r>
            <a:r>
              <a:rPr lang="tr-TR" sz="3200" dirty="0" smtClean="0"/>
              <a:t>Belgelere </a:t>
            </a:r>
            <a:r>
              <a:rPr lang="tr-TR" sz="3200" dirty="0"/>
              <a:t>de dayanabilir. </a:t>
            </a:r>
            <a:endParaRPr lang="tr-TR" sz="3200" dirty="0" smtClean="0"/>
          </a:p>
          <a:p>
            <a:pPr algn="just"/>
            <a:endParaRPr lang="tr-TR" sz="2400" dirty="0" smtClean="0"/>
          </a:p>
        </p:txBody>
      </p:sp>
    </p:spTree>
    <p:extLst>
      <p:ext uri="{BB962C8B-B14F-4D97-AF65-F5344CB8AC3E}">
        <p14:creationId xmlns:p14="http://schemas.microsoft.com/office/powerpoint/2010/main" val="19488653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2400" dirty="0"/>
              <a:t>Gerçekten </a:t>
            </a:r>
            <a:r>
              <a:rPr lang="tr-TR" sz="2400" b="1" i="1" dirty="0"/>
              <a:t>MK 719 / </a:t>
            </a:r>
            <a:r>
              <a:rPr lang="tr-TR" sz="2400" b="1" i="1" dirty="0" err="1"/>
              <a:t>II’de</a:t>
            </a:r>
            <a:r>
              <a:rPr lang="tr-TR" sz="2400" dirty="0"/>
              <a:t>, </a:t>
            </a:r>
            <a:r>
              <a:rPr lang="tr-TR" sz="2400" b="1" i="1" dirty="0"/>
              <a:t>Heyelan Bölgesi olan yöreler dışında </a:t>
            </a:r>
            <a:r>
              <a:rPr lang="tr-TR" sz="2400" b="1" dirty="0"/>
              <a:t>Plandaki sınır ile Arz üzerindeki sınır birbirini tutmazsa</a:t>
            </a:r>
            <a:r>
              <a:rPr lang="tr-TR" sz="2400" dirty="0"/>
              <a:t>,  Plandaki sınırın asıl olacağı belirtilerek, bu durumda da </a:t>
            </a:r>
            <a:r>
              <a:rPr lang="tr-TR" sz="2400" b="1" dirty="0"/>
              <a:t>MK 1023’ün uygulanacağı</a:t>
            </a:r>
            <a:r>
              <a:rPr lang="tr-TR" sz="2400" dirty="0"/>
              <a:t> kabul edilmiştir. </a:t>
            </a:r>
            <a:endParaRPr lang="tr-TR" sz="2400" dirty="0" smtClean="0"/>
          </a:p>
          <a:p>
            <a:pPr algn="just"/>
            <a:r>
              <a:rPr lang="tr-TR" sz="2400" dirty="0" smtClean="0"/>
              <a:t>Buna göre, </a:t>
            </a:r>
            <a:r>
              <a:rPr lang="tr-TR" sz="2400" b="1" dirty="0" smtClean="0"/>
              <a:t>İyiniyetli </a:t>
            </a:r>
            <a:r>
              <a:rPr lang="tr-TR" sz="2400" b="1" dirty="0"/>
              <a:t>Ü</a:t>
            </a:r>
            <a:r>
              <a:rPr lang="tr-TR" sz="2400" b="1" dirty="0" smtClean="0"/>
              <a:t>çüncü Kişi</a:t>
            </a:r>
            <a:r>
              <a:rPr lang="tr-TR" sz="2400" dirty="0" smtClean="0"/>
              <a:t>, Taşınmazın </a:t>
            </a:r>
            <a:r>
              <a:rPr lang="tr-TR" sz="2400" dirty="0"/>
              <a:t>M</a:t>
            </a:r>
            <a:r>
              <a:rPr lang="tr-TR" sz="2400" dirty="0" smtClean="0"/>
              <a:t>ülkiyetini </a:t>
            </a:r>
            <a:r>
              <a:rPr lang="tr-TR" sz="2400" b="1" dirty="0" smtClean="0"/>
              <a:t>Plandaki </a:t>
            </a:r>
            <a:r>
              <a:rPr lang="tr-TR" sz="2400" b="1" dirty="0"/>
              <a:t>S</a:t>
            </a:r>
            <a:r>
              <a:rPr lang="tr-TR" sz="2400" b="1" dirty="0" smtClean="0"/>
              <a:t>ınırlara</a:t>
            </a:r>
            <a:r>
              <a:rPr lang="tr-TR" sz="2400" dirty="0" smtClean="0"/>
              <a:t> göre kazanacaktır. </a:t>
            </a:r>
          </a:p>
          <a:p>
            <a:pPr algn="just"/>
            <a:r>
              <a:rPr lang="tr-TR" sz="2400" dirty="0" smtClean="0"/>
              <a:t>Böylece</a:t>
            </a:r>
            <a:r>
              <a:rPr lang="tr-TR" sz="2400" b="1" i="1" dirty="0" smtClean="0"/>
              <a:t>, örneğin</a:t>
            </a:r>
            <a:r>
              <a:rPr lang="tr-TR" sz="2400" dirty="0" smtClean="0"/>
              <a:t>, </a:t>
            </a:r>
            <a:r>
              <a:rPr lang="tr-TR" sz="2400" b="1" dirty="0" smtClean="0"/>
              <a:t>Planda </a:t>
            </a:r>
            <a:r>
              <a:rPr lang="tr-TR" sz="2400" dirty="0" smtClean="0"/>
              <a:t>(Y) taşınmazının bir kısmı, (Z) taşınmazının sınırları içinde gösterilmişse, (Z) taşınmazını edinen İyiniyetli Üçüncü Kişi, bu kısmın da maliki olacaktır. </a:t>
            </a:r>
          </a:p>
          <a:p>
            <a:pPr algn="just"/>
            <a:r>
              <a:rPr lang="tr-TR" sz="2400" b="1" dirty="0"/>
              <a:t>Eğer Tapu Kütüğündeki tescilin yolsuzluğu tescile dayanak teşkil eden Belgelerden anlaşılabiliyorsa, </a:t>
            </a:r>
            <a:r>
              <a:rPr lang="tr-TR" sz="2400" dirty="0"/>
              <a:t>sadece Kütükteki tescile dayanmış olan Üçüncü Kişinin iyiniyetli olmadığı ileri sürülemez. Çünkü, bu kimsenin söz konusu Belgeleri inceleme zorunluluğu yoktur. </a:t>
            </a:r>
          </a:p>
          <a:p>
            <a:pPr algn="just"/>
            <a:endParaRPr lang="tr-TR" sz="2400" dirty="0"/>
          </a:p>
          <a:p>
            <a:pPr marL="0" indent="0" algn="just">
              <a:buNone/>
            </a:pPr>
            <a:endParaRPr lang="tr-TR" sz="2400" dirty="0"/>
          </a:p>
          <a:p>
            <a:pPr algn="just"/>
            <a:endParaRPr lang="tr-TR" dirty="0"/>
          </a:p>
          <a:p>
            <a:endParaRPr lang="tr-TR" dirty="0"/>
          </a:p>
        </p:txBody>
      </p:sp>
    </p:spTree>
    <p:extLst>
      <p:ext uri="{BB962C8B-B14F-4D97-AF65-F5344CB8AC3E}">
        <p14:creationId xmlns:p14="http://schemas.microsoft.com/office/powerpoint/2010/main" val="25834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a:latin typeface="Times New Roman" panose="02020603050405020304" pitchFamily="18" charset="0"/>
                <a:cs typeface="Times New Roman" panose="02020603050405020304" pitchFamily="18" charset="0"/>
              </a:rPr>
              <a:t>Bu Düzenlemelerden, </a:t>
            </a:r>
            <a:r>
              <a:rPr lang="tr-TR" sz="4000" b="1" i="1" dirty="0">
                <a:latin typeface="Times New Roman" panose="02020603050405020304" pitchFamily="18" charset="0"/>
                <a:cs typeface="Times New Roman" panose="02020603050405020304" pitchFamily="18" charset="0"/>
              </a:rPr>
              <a:t>Tescilin </a:t>
            </a:r>
            <a:r>
              <a:rPr lang="tr-TR" sz="4000" dirty="0">
                <a:latin typeface="Times New Roman" panose="02020603050405020304" pitchFamily="18" charset="0"/>
                <a:cs typeface="Times New Roman" panose="02020603050405020304" pitchFamily="18" charset="0"/>
              </a:rPr>
              <a:t>biri </a:t>
            </a:r>
            <a:r>
              <a:rPr lang="tr-TR" sz="4000" b="1" i="1" dirty="0">
                <a:latin typeface="Times New Roman" panose="02020603050405020304" pitchFamily="18" charset="0"/>
                <a:cs typeface="Times New Roman" panose="02020603050405020304" pitchFamily="18" charset="0"/>
              </a:rPr>
              <a:t>Olumsuz</a:t>
            </a:r>
            <a:r>
              <a:rPr lang="tr-TR" sz="4000" b="1" dirty="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diğeri </a:t>
            </a:r>
            <a:r>
              <a:rPr lang="tr-TR" sz="4000" b="1" i="1" dirty="0">
                <a:latin typeface="Times New Roman" panose="02020603050405020304" pitchFamily="18" charset="0"/>
                <a:cs typeface="Times New Roman" panose="02020603050405020304" pitchFamily="18" charset="0"/>
              </a:rPr>
              <a:t>Olumlu </a:t>
            </a:r>
            <a:r>
              <a:rPr lang="tr-TR" sz="4000" dirty="0">
                <a:latin typeface="Times New Roman" panose="02020603050405020304" pitchFamily="18" charset="0"/>
                <a:cs typeface="Times New Roman" panose="02020603050405020304" pitchFamily="18" charset="0"/>
              </a:rPr>
              <a:t>olmak üzere </a:t>
            </a:r>
            <a:r>
              <a:rPr lang="tr-TR" sz="4000" b="1" dirty="0">
                <a:latin typeface="Times New Roman" panose="02020603050405020304" pitchFamily="18" charset="0"/>
                <a:cs typeface="Times New Roman" panose="02020603050405020304" pitchFamily="18" charset="0"/>
              </a:rPr>
              <a:t>iki </a:t>
            </a:r>
            <a:r>
              <a:rPr lang="tr-TR" sz="4000" b="1" i="1" dirty="0">
                <a:latin typeface="Times New Roman" panose="02020603050405020304" pitchFamily="18" charset="0"/>
                <a:cs typeface="Times New Roman" panose="02020603050405020304" pitchFamily="18" charset="0"/>
              </a:rPr>
              <a:t>Hükmü</a:t>
            </a:r>
            <a:r>
              <a:rPr lang="tr-TR" sz="4000" b="1" dirty="0">
                <a:latin typeface="Times New Roman" panose="02020603050405020304" pitchFamily="18" charset="0"/>
                <a:cs typeface="Times New Roman" panose="02020603050405020304" pitchFamily="18" charset="0"/>
              </a:rPr>
              <a:t> </a:t>
            </a:r>
            <a:r>
              <a:rPr lang="tr-TR" sz="4000" dirty="0">
                <a:latin typeface="Times New Roman" panose="02020603050405020304" pitchFamily="18" charset="0"/>
                <a:cs typeface="Times New Roman" panose="02020603050405020304" pitchFamily="18" charset="0"/>
              </a:rPr>
              <a:t>olduğu</a:t>
            </a:r>
            <a:r>
              <a:rPr lang="tr-TR" sz="4000" b="1" dirty="0">
                <a:latin typeface="Times New Roman" panose="02020603050405020304" pitchFamily="18" charset="0"/>
                <a:cs typeface="Times New Roman" panose="02020603050405020304" pitchFamily="18" charset="0"/>
              </a:rPr>
              <a:t> ortaya çıkmaktadır. </a:t>
            </a:r>
          </a:p>
          <a:p>
            <a:pPr algn="just"/>
            <a:r>
              <a:rPr lang="tr-TR" sz="4000" b="1" dirty="0">
                <a:latin typeface="Times New Roman" panose="02020603050405020304" pitchFamily="18" charset="0"/>
                <a:cs typeface="Times New Roman" panose="02020603050405020304" pitchFamily="18" charset="0"/>
              </a:rPr>
              <a:t>Ayni Hakkın İçeriği</a:t>
            </a:r>
            <a:r>
              <a:rPr lang="tr-TR" sz="4000" dirty="0">
                <a:latin typeface="Times New Roman" panose="02020603050405020304" pitchFamily="18" charset="0"/>
                <a:cs typeface="Times New Roman" panose="02020603050405020304" pitchFamily="18" charset="0"/>
              </a:rPr>
              <a:t>, </a:t>
            </a:r>
            <a:r>
              <a:rPr lang="tr-TR" sz="4000" b="1" i="1" dirty="0">
                <a:latin typeface="Times New Roman" panose="02020603050405020304" pitchFamily="18" charset="0"/>
                <a:cs typeface="Times New Roman" panose="02020603050405020304" pitchFamily="18" charset="0"/>
              </a:rPr>
              <a:t>Tescilin Sınırları </a:t>
            </a:r>
            <a:r>
              <a:rPr lang="tr-TR" sz="4000" dirty="0">
                <a:latin typeface="Times New Roman" panose="02020603050405020304" pitchFamily="18" charset="0"/>
                <a:cs typeface="Times New Roman" panose="02020603050405020304" pitchFamily="18" charset="0"/>
              </a:rPr>
              <a:t>içinde, dayandığı Belgelere göre veya diğer herhangi bir yolla belirlenir (</a:t>
            </a:r>
            <a:r>
              <a:rPr lang="tr-TR" sz="3600" i="1" dirty="0">
                <a:latin typeface="Times New Roman" panose="02020603050405020304" pitchFamily="18" charset="0"/>
                <a:cs typeface="Times New Roman" panose="02020603050405020304" pitchFamily="18" charset="0"/>
              </a:rPr>
              <a:t>MK m. 1022 / III). </a:t>
            </a:r>
          </a:p>
          <a:p>
            <a:endParaRPr lang="tr-TR" sz="4000" dirty="0"/>
          </a:p>
        </p:txBody>
      </p:sp>
    </p:spTree>
    <p:extLst>
      <p:ext uri="{BB962C8B-B14F-4D97-AF65-F5344CB8AC3E}">
        <p14:creationId xmlns:p14="http://schemas.microsoft.com/office/powerpoint/2010/main" val="18996505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9733" y="17979"/>
            <a:ext cx="10515600" cy="1807646"/>
          </a:xfrm>
        </p:spPr>
        <p:txBody>
          <a:bodyPr>
            <a:normAutofit/>
          </a:bodyPr>
          <a:lstStyle/>
          <a:p>
            <a:endParaRPr lang="tr-TR" dirty="0"/>
          </a:p>
        </p:txBody>
      </p:sp>
      <p:sp>
        <p:nvSpPr>
          <p:cNvPr id="3" name="İçerik Yer Tutucusu 2"/>
          <p:cNvSpPr>
            <a:spLocks noGrp="1"/>
          </p:cNvSpPr>
          <p:nvPr>
            <p:ph idx="1"/>
          </p:nvPr>
        </p:nvSpPr>
        <p:spPr/>
        <p:txBody>
          <a:bodyPr>
            <a:normAutofit/>
          </a:bodyPr>
          <a:lstStyle/>
          <a:p>
            <a:pPr algn="just"/>
            <a:r>
              <a:rPr lang="tr-TR" sz="3600" b="1" dirty="0"/>
              <a:t>Üçüncü kişinin </a:t>
            </a:r>
            <a:r>
              <a:rPr lang="tr-TR" sz="3600" b="1" dirty="0" smtClean="0"/>
              <a:t>Sicili </a:t>
            </a:r>
            <a:r>
              <a:rPr lang="tr-TR" sz="3600" b="1" dirty="0"/>
              <a:t>fiilen incelememiş olması da, onun </a:t>
            </a:r>
            <a:r>
              <a:rPr lang="tr-TR" sz="3600" b="1" dirty="0" smtClean="0"/>
              <a:t>Sicildeki </a:t>
            </a:r>
            <a:r>
              <a:rPr lang="tr-TR" sz="3600" b="1" dirty="0"/>
              <a:t>tescile dayanmasına engel değildir. </a:t>
            </a:r>
          </a:p>
          <a:p>
            <a:pPr algn="just"/>
            <a:r>
              <a:rPr lang="tr-TR" sz="3600" dirty="0" smtClean="0"/>
              <a:t>Gerçekten, </a:t>
            </a:r>
            <a:r>
              <a:rPr lang="tr-TR" sz="3600" b="1" dirty="0" smtClean="0"/>
              <a:t>Üçüncü </a:t>
            </a:r>
            <a:r>
              <a:rPr lang="tr-TR" sz="3600" b="1" dirty="0"/>
              <a:t>kişinin </a:t>
            </a:r>
            <a:r>
              <a:rPr lang="tr-TR" sz="3600" b="1" dirty="0" smtClean="0"/>
              <a:t>Sicildeki </a:t>
            </a:r>
            <a:r>
              <a:rPr lang="tr-TR" sz="3600" b="1" dirty="0"/>
              <a:t>T</a:t>
            </a:r>
            <a:r>
              <a:rPr lang="tr-TR" sz="3600" b="1" dirty="0" smtClean="0"/>
              <a:t>escile </a:t>
            </a:r>
            <a:r>
              <a:rPr lang="tr-TR" sz="3600" b="1" dirty="0"/>
              <a:t>dayanırken</a:t>
            </a:r>
            <a:r>
              <a:rPr lang="tr-TR" sz="3600" dirty="0"/>
              <a:t>, </a:t>
            </a:r>
            <a:r>
              <a:rPr lang="tr-TR" sz="3600" b="1" dirty="0" smtClean="0"/>
              <a:t>Ayni </a:t>
            </a:r>
            <a:r>
              <a:rPr lang="tr-TR" sz="3600" b="1" dirty="0"/>
              <a:t>H</a:t>
            </a:r>
            <a:r>
              <a:rPr lang="tr-TR" sz="3600" b="1" dirty="0" smtClean="0"/>
              <a:t>akkı </a:t>
            </a:r>
            <a:r>
              <a:rPr lang="tr-TR" sz="3600" b="1" i="1" dirty="0"/>
              <a:t>T</a:t>
            </a:r>
            <a:r>
              <a:rPr lang="tr-TR" sz="3600" b="1" i="1" dirty="0" smtClean="0"/>
              <a:t>escil </a:t>
            </a:r>
            <a:r>
              <a:rPr lang="tr-TR" sz="3600" b="1" i="1" dirty="0"/>
              <a:t>Y</a:t>
            </a:r>
            <a:r>
              <a:rPr lang="tr-TR" sz="3600" b="1" i="1" dirty="0" smtClean="0"/>
              <a:t>oluyla </a:t>
            </a:r>
            <a:r>
              <a:rPr lang="tr-TR" sz="3600" b="1" i="1" dirty="0"/>
              <a:t>kazanmış olması </a:t>
            </a:r>
            <a:r>
              <a:rPr lang="tr-TR" sz="3600" b="1" dirty="0"/>
              <a:t>gerekmez. </a:t>
            </a:r>
          </a:p>
          <a:p>
            <a:pPr algn="just"/>
            <a:r>
              <a:rPr lang="tr-TR" sz="3600" b="1" dirty="0"/>
              <a:t>Ayni </a:t>
            </a:r>
            <a:r>
              <a:rPr lang="tr-TR" sz="3600" b="1" dirty="0" smtClean="0"/>
              <a:t>Hakkın </a:t>
            </a:r>
            <a:r>
              <a:rPr lang="tr-TR" sz="3600" b="1" i="1" dirty="0"/>
              <a:t>S</a:t>
            </a:r>
            <a:r>
              <a:rPr lang="tr-TR" sz="3600" b="1" i="1" dirty="0" smtClean="0"/>
              <a:t>icil </a:t>
            </a:r>
            <a:r>
              <a:rPr lang="tr-TR" sz="3600" b="1" i="1" dirty="0"/>
              <a:t>dışı bir yolla kazanılması halinde </a:t>
            </a:r>
            <a:r>
              <a:rPr lang="tr-TR" sz="3600" b="1" dirty="0"/>
              <a:t>de MK 1023 uygulanabilir. </a:t>
            </a:r>
            <a:endParaRPr lang="tr-TR" sz="3600" b="1" dirty="0" smtClean="0"/>
          </a:p>
          <a:p>
            <a:pPr algn="just"/>
            <a:endParaRPr lang="tr-TR" sz="2400" b="1" dirty="0" smtClean="0"/>
          </a:p>
        </p:txBody>
      </p:sp>
    </p:spTree>
    <p:extLst>
      <p:ext uri="{BB962C8B-B14F-4D97-AF65-F5344CB8AC3E}">
        <p14:creationId xmlns:p14="http://schemas.microsoft.com/office/powerpoint/2010/main" val="23943476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i="1" dirty="0"/>
              <a:t>Örneğin,</a:t>
            </a:r>
            <a:r>
              <a:rPr lang="tr-TR" sz="3200" dirty="0"/>
              <a:t> (A)’</a:t>
            </a:r>
            <a:r>
              <a:rPr lang="tr-TR" sz="3200" dirty="0" err="1"/>
              <a:t>nın</a:t>
            </a:r>
            <a:r>
              <a:rPr lang="tr-TR" sz="3200" dirty="0"/>
              <a:t> maliki olduğu Taşınmaz yolsuz olarak (B) adına </a:t>
            </a:r>
            <a:r>
              <a:rPr lang="tr-TR" sz="3200" dirty="0" smtClean="0"/>
              <a:t>Tescil </a:t>
            </a:r>
            <a:r>
              <a:rPr lang="tr-TR" sz="3200" dirty="0"/>
              <a:t>edilmiş, (B) de bu Taşınmazı (Ü)’ye satmış fakat </a:t>
            </a:r>
            <a:r>
              <a:rPr lang="tr-TR" sz="3200" b="1" dirty="0"/>
              <a:t>Tescilden kaçınmıştır</a:t>
            </a:r>
            <a:r>
              <a:rPr lang="tr-TR" sz="3200" dirty="0"/>
              <a:t>. </a:t>
            </a:r>
          </a:p>
          <a:p>
            <a:pPr algn="just"/>
            <a:r>
              <a:rPr lang="tr-TR" sz="3200" dirty="0"/>
              <a:t>Bunun üzerine (Ü), (B)’</a:t>
            </a:r>
            <a:r>
              <a:rPr lang="tr-TR" sz="3200" dirty="0" err="1"/>
              <a:t>yi</a:t>
            </a:r>
            <a:r>
              <a:rPr lang="tr-TR" sz="3200" dirty="0"/>
              <a:t> dava ederek </a:t>
            </a:r>
            <a:r>
              <a:rPr lang="tr-TR" sz="3200" dirty="0" smtClean="0"/>
              <a:t>Mahkemeden </a:t>
            </a:r>
            <a:r>
              <a:rPr lang="tr-TR" sz="3200" b="1" dirty="0"/>
              <a:t>MK 716 uyarınca </a:t>
            </a:r>
            <a:r>
              <a:rPr lang="tr-TR" sz="3200" dirty="0" smtClean="0"/>
              <a:t>Mülkiyetin </a:t>
            </a:r>
            <a:r>
              <a:rPr lang="tr-TR" sz="3200" dirty="0"/>
              <a:t>kendisine geçmiş olduğuna ilişkin bir karar almış  </a:t>
            </a:r>
            <a:r>
              <a:rPr lang="tr-TR" sz="3200" dirty="0" smtClean="0"/>
              <a:t>ve buna dayanarak adına Tescili yaptırmıştır. </a:t>
            </a:r>
          </a:p>
          <a:p>
            <a:pPr algn="just"/>
            <a:r>
              <a:rPr lang="tr-TR" sz="3200" dirty="0" smtClean="0"/>
              <a:t>Bu durumda, </a:t>
            </a:r>
            <a:r>
              <a:rPr lang="tr-TR" sz="3200" b="1" dirty="0" smtClean="0"/>
              <a:t>(Ü) </a:t>
            </a:r>
            <a:r>
              <a:rPr lang="tr-TR" sz="3200" b="1" i="1" dirty="0" smtClean="0"/>
              <a:t>iyiniyetli olmak şartıyla</a:t>
            </a:r>
            <a:r>
              <a:rPr lang="tr-TR" sz="3200" dirty="0" smtClean="0"/>
              <a:t>, </a:t>
            </a:r>
            <a:r>
              <a:rPr lang="tr-TR" sz="3200" b="1" dirty="0"/>
              <a:t>M</a:t>
            </a:r>
            <a:r>
              <a:rPr lang="tr-TR" sz="3200" b="1" dirty="0" smtClean="0"/>
              <a:t>ülkiyeti kazanır</a:t>
            </a:r>
            <a:r>
              <a:rPr lang="tr-TR" sz="3200" dirty="0" smtClean="0"/>
              <a:t>. Çünkü, Mahkeme Kararı da Sicildeki (B) adına mevcut Tescile dayanmaktadır. </a:t>
            </a:r>
            <a:endParaRPr lang="tr-TR" sz="3200" dirty="0"/>
          </a:p>
          <a:p>
            <a:pPr algn="just"/>
            <a:endParaRPr lang="tr-TR" sz="3200" dirty="0"/>
          </a:p>
          <a:p>
            <a:endParaRPr lang="tr-TR" dirty="0"/>
          </a:p>
        </p:txBody>
      </p:sp>
    </p:spTree>
    <p:extLst>
      <p:ext uri="{BB962C8B-B14F-4D97-AF65-F5344CB8AC3E}">
        <p14:creationId xmlns:p14="http://schemas.microsoft.com/office/powerpoint/2010/main" val="226625880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a:t>İyiniyetli üçüncü kişilerin kazanımının dayanağı, </a:t>
            </a:r>
            <a:r>
              <a:rPr lang="tr-TR" b="1" dirty="0" smtClean="0"/>
              <a:t>Yolsuz </a:t>
            </a:r>
            <a:r>
              <a:rPr lang="tr-TR" b="1" dirty="0"/>
              <a:t>bir </a:t>
            </a:r>
            <a:r>
              <a:rPr lang="tr-TR" b="1" dirty="0" smtClean="0"/>
              <a:t>Tescil </a:t>
            </a:r>
            <a:r>
              <a:rPr lang="tr-TR" dirty="0"/>
              <a:t>olmalıdır. </a:t>
            </a:r>
          </a:p>
          <a:p>
            <a:pPr algn="just"/>
            <a:r>
              <a:rPr lang="tr-TR" b="1" dirty="0"/>
              <a:t>Yolsuz Tescilden kasıt</a:t>
            </a:r>
            <a:r>
              <a:rPr lang="tr-TR" dirty="0"/>
              <a:t>, MK 1024 / </a:t>
            </a:r>
            <a:r>
              <a:rPr lang="tr-TR" dirty="0" err="1"/>
              <a:t>II’de</a:t>
            </a:r>
            <a:r>
              <a:rPr lang="tr-TR" dirty="0"/>
              <a:t> ifade edildiği gibi, “</a:t>
            </a:r>
            <a:r>
              <a:rPr lang="tr-TR" i="1" dirty="0"/>
              <a:t>bağlayıcı olmayan bir hukuki işleme dayanan veya hukuki sebepten yoksun bulunan</a:t>
            </a:r>
            <a:r>
              <a:rPr lang="tr-TR" dirty="0"/>
              <a:t>” tescildir. </a:t>
            </a:r>
            <a:endParaRPr lang="tr-TR" dirty="0" smtClean="0"/>
          </a:p>
          <a:p>
            <a:pPr algn="just"/>
            <a:r>
              <a:rPr lang="tr-TR" dirty="0"/>
              <a:t>Tescil, geçerli bir hukuki işleme dayanmadığı veya hukuki sebepten yoksun olduğu için </a:t>
            </a:r>
            <a:r>
              <a:rPr lang="tr-TR" b="1" dirty="0" smtClean="0"/>
              <a:t>Baştan Yolsuz </a:t>
            </a:r>
            <a:r>
              <a:rPr lang="tr-TR" b="1" dirty="0"/>
              <a:t>bir </a:t>
            </a:r>
            <a:r>
              <a:rPr lang="tr-TR" b="1" dirty="0" smtClean="0"/>
              <a:t>Tescil </a:t>
            </a:r>
            <a:r>
              <a:rPr lang="tr-TR" dirty="0" smtClean="0"/>
              <a:t>olabilir.</a:t>
            </a:r>
          </a:p>
          <a:p>
            <a:pPr algn="just"/>
            <a:r>
              <a:rPr lang="tr-TR" b="1" i="1" dirty="0" smtClean="0"/>
              <a:t>Sicil Dışı Kazanımlar</a:t>
            </a:r>
            <a:r>
              <a:rPr lang="tr-TR" dirty="0" smtClean="0"/>
              <a:t> </a:t>
            </a:r>
            <a:r>
              <a:rPr lang="tr-TR" b="1" dirty="0"/>
              <a:t>sonucu </a:t>
            </a:r>
            <a:r>
              <a:rPr lang="tr-TR" b="1" dirty="0" smtClean="0"/>
              <a:t>Tescil, sonradan </a:t>
            </a:r>
            <a:r>
              <a:rPr lang="tr-TR" b="1" dirty="0"/>
              <a:t>da yolsuz hale gelmiş olabilir. </a:t>
            </a:r>
            <a:endParaRPr lang="tr-TR" b="1" dirty="0" smtClean="0"/>
          </a:p>
          <a:p>
            <a:pPr algn="just"/>
            <a:r>
              <a:rPr lang="tr-TR" dirty="0" smtClean="0"/>
              <a:t>Ancak </a:t>
            </a:r>
            <a:r>
              <a:rPr lang="tr-TR" dirty="0"/>
              <a:t>her iki durumda </a:t>
            </a:r>
            <a:r>
              <a:rPr lang="tr-TR" dirty="0" smtClean="0"/>
              <a:t>da, </a:t>
            </a:r>
            <a:r>
              <a:rPr lang="tr-TR" b="1" i="1" dirty="0"/>
              <a:t>MK 1023’ün </a:t>
            </a:r>
            <a:r>
              <a:rPr lang="tr-TR" b="1" dirty="0"/>
              <a:t>uygulanması mümkündür. </a:t>
            </a:r>
          </a:p>
          <a:p>
            <a:pPr marL="0" indent="0" algn="just">
              <a:buNone/>
            </a:pPr>
            <a:endParaRPr lang="tr-TR" dirty="0" smtClean="0"/>
          </a:p>
          <a:p>
            <a:pPr algn="just"/>
            <a:endParaRPr lang="tr-TR" dirty="0"/>
          </a:p>
          <a:p>
            <a:pPr marL="0" indent="0">
              <a:buNone/>
            </a:pPr>
            <a:endParaRPr lang="tr-TR" dirty="0"/>
          </a:p>
        </p:txBody>
      </p:sp>
    </p:spTree>
    <p:extLst>
      <p:ext uri="{BB962C8B-B14F-4D97-AF65-F5344CB8AC3E}">
        <p14:creationId xmlns:p14="http://schemas.microsoft.com/office/powerpoint/2010/main" val="200234117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smtClean="0"/>
              <a:t>Örneğin, </a:t>
            </a:r>
            <a:r>
              <a:rPr lang="tr-TR" dirty="0" smtClean="0"/>
              <a:t>(A) başkasına ait bir Nüfus </a:t>
            </a:r>
            <a:r>
              <a:rPr lang="tr-TR" dirty="0"/>
              <a:t>K</a:t>
            </a:r>
            <a:r>
              <a:rPr lang="tr-TR" dirty="0" smtClean="0"/>
              <a:t>aydını kullanarak elde ettiği Mirasçılık Belgesiyle ölmüş olan (B)’</a:t>
            </a:r>
            <a:r>
              <a:rPr lang="tr-TR" dirty="0" err="1" smtClean="0"/>
              <a:t>nin</a:t>
            </a:r>
            <a:r>
              <a:rPr lang="tr-TR" dirty="0" smtClean="0"/>
              <a:t> taşınmazının mülkiyetini kendi adına tescil ettirir ve bunu iyiniyetli (C)’ye temlik ederse, (C) mülkiyeti kazanır. </a:t>
            </a:r>
          </a:p>
          <a:p>
            <a:pPr algn="just"/>
            <a:r>
              <a:rPr lang="tr-TR" dirty="0" smtClean="0"/>
              <a:t>Yine </a:t>
            </a:r>
            <a:r>
              <a:rPr lang="tr-TR" b="1" i="1" dirty="0" smtClean="0"/>
              <a:t>Örneğin</a:t>
            </a:r>
            <a:r>
              <a:rPr lang="tr-TR" dirty="0" smtClean="0"/>
              <a:t>, (A)’</a:t>
            </a:r>
            <a:r>
              <a:rPr lang="tr-TR" dirty="0" err="1" smtClean="0"/>
              <a:t>nın</a:t>
            </a:r>
            <a:r>
              <a:rPr lang="tr-TR" dirty="0" smtClean="0"/>
              <a:t> taşınmazını satın alan (B), tescilden kaçındığı için (A)’</a:t>
            </a:r>
            <a:r>
              <a:rPr lang="tr-TR" dirty="0" err="1" smtClean="0"/>
              <a:t>yı</a:t>
            </a:r>
            <a:r>
              <a:rPr lang="tr-TR" dirty="0" smtClean="0"/>
              <a:t> dava etmiş ve mahkemeden MK 716 uyarınca mülkiyeti kendisine geçiren bir karar almış olsa, (B) adına tescil yapılıncaya kadar, (A) adına mevcut Yolsuz Tescil, üçüncü kişilerin (A)’dan </a:t>
            </a:r>
            <a:r>
              <a:rPr lang="tr-TR" dirty="0" err="1" smtClean="0"/>
              <a:t>iyiniyetle</a:t>
            </a:r>
            <a:r>
              <a:rPr lang="tr-TR" dirty="0" smtClean="0"/>
              <a:t> ayni hak kazanmalarına imkân verir. </a:t>
            </a:r>
            <a:endParaRPr lang="tr-TR" dirty="0"/>
          </a:p>
        </p:txBody>
      </p:sp>
    </p:spTree>
    <p:extLst>
      <p:ext uri="{BB962C8B-B14F-4D97-AF65-F5344CB8AC3E}">
        <p14:creationId xmlns:p14="http://schemas.microsoft.com/office/powerpoint/2010/main" val="15799324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03039"/>
            <a:ext cx="10515600" cy="1722586"/>
          </a:xfrm>
        </p:spPr>
        <p:txBody>
          <a:bodyPr>
            <a:normAutofit/>
          </a:bodyPr>
          <a:lstStyle/>
          <a:p>
            <a:endParaRPr lang="tr-TR" dirty="0"/>
          </a:p>
        </p:txBody>
      </p:sp>
      <p:sp>
        <p:nvSpPr>
          <p:cNvPr id="3" name="İçerik Yer Tutucusu 2"/>
          <p:cNvSpPr>
            <a:spLocks noGrp="1"/>
          </p:cNvSpPr>
          <p:nvPr>
            <p:ph idx="1"/>
          </p:nvPr>
        </p:nvSpPr>
        <p:spPr/>
        <p:txBody>
          <a:bodyPr>
            <a:normAutofit/>
          </a:bodyPr>
          <a:lstStyle/>
          <a:p>
            <a:pPr algn="just"/>
            <a:r>
              <a:rPr lang="tr-TR" b="1" dirty="0" smtClean="0"/>
              <a:t>MK </a:t>
            </a:r>
            <a:r>
              <a:rPr lang="tr-TR" b="1" dirty="0"/>
              <a:t>1023’e göre kazanımın dayanağını teşkil eden Yolsuz </a:t>
            </a:r>
            <a:r>
              <a:rPr lang="tr-TR" b="1" dirty="0" smtClean="0"/>
              <a:t>Tescilin kapsamına iki husus girer: </a:t>
            </a:r>
          </a:p>
          <a:p>
            <a:pPr algn="just"/>
            <a:r>
              <a:rPr lang="tr-TR" b="1" dirty="0" smtClean="0"/>
              <a:t>1)</a:t>
            </a:r>
            <a:r>
              <a:rPr lang="tr-TR" dirty="0" smtClean="0"/>
              <a:t>Gerçek </a:t>
            </a:r>
            <a:r>
              <a:rPr lang="tr-TR" dirty="0"/>
              <a:t>hak durumunu yansıtmayan </a:t>
            </a:r>
            <a:r>
              <a:rPr lang="tr-TR" b="1" dirty="0" smtClean="0"/>
              <a:t>Teknik </a:t>
            </a:r>
            <a:r>
              <a:rPr lang="tr-TR" b="1" dirty="0"/>
              <a:t>A</a:t>
            </a:r>
            <a:r>
              <a:rPr lang="tr-TR" b="1" dirty="0" smtClean="0"/>
              <a:t>nlamdaki Tesciller</a:t>
            </a:r>
          </a:p>
          <a:p>
            <a:pPr algn="just"/>
            <a:r>
              <a:rPr lang="tr-TR" b="1" dirty="0" smtClean="0"/>
              <a:t>2)</a:t>
            </a:r>
            <a:r>
              <a:rPr lang="tr-TR" dirty="0" smtClean="0"/>
              <a:t>Gerçek </a:t>
            </a:r>
            <a:r>
              <a:rPr lang="tr-TR" dirty="0"/>
              <a:t>hak durumunu göstermeyen </a:t>
            </a:r>
            <a:r>
              <a:rPr lang="tr-TR" b="1" dirty="0" smtClean="0"/>
              <a:t>Terkin</a:t>
            </a:r>
            <a:r>
              <a:rPr lang="tr-TR" dirty="0" smtClean="0"/>
              <a:t> </a:t>
            </a:r>
            <a:r>
              <a:rPr lang="tr-TR" dirty="0"/>
              <a:t>ve </a:t>
            </a:r>
            <a:r>
              <a:rPr lang="tr-TR" b="1" dirty="0" smtClean="0"/>
              <a:t>Değişiklikler.</a:t>
            </a:r>
          </a:p>
          <a:p>
            <a:pPr algn="just"/>
            <a:r>
              <a:rPr lang="tr-TR" dirty="0" smtClean="0"/>
              <a:t>Bu bağlamda</a:t>
            </a:r>
            <a:r>
              <a:rPr lang="tr-TR" i="1" dirty="0" smtClean="0"/>
              <a:t>,</a:t>
            </a:r>
            <a:r>
              <a:rPr lang="tr-TR" b="1" i="1" dirty="0" smtClean="0"/>
              <a:t> örneğin</a:t>
            </a:r>
            <a:r>
              <a:rPr lang="tr-TR" dirty="0" smtClean="0"/>
              <a:t>, (A)’</a:t>
            </a:r>
            <a:r>
              <a:rPr lang="tr-TR" dirty="0" err="1" smtClean="0"/>
              <a:t>nın</a:t>
            </a:r>
            <a:r>
              <a:rPr lang="tr-TR" dirty="0" smtClean="0"/>
              <a:t> maliki bulunduğu taşınmaz üzerinde (B)’ye ait bir Sınırlı </a:t>
            </a:r>
            <a:r>
              <a:rPr lang="tr-TR" dirty="0" err="1" smtClean="0"/>
              <a:t>Aynİ</a:t>
            </a:r>
            <a:r>
              <a:rPr lang="tr-TR" dirty="0" smtClean="0"/>
              <a:t> Hak, yolsuz olarak </a:t>
            </a:r>
            <a:r>
              <a:rPr lang="tr-TR" b="1" dirty="0" smtClean="0"/>
              <a:t>terkin edilmiş </a:t>
            </a:r>
            <a:r>
              <a:rPr lang="tr-TR" dirty="0" smtClean="0"/>
              <a:t>ve bundan sonra taşınmaz (A) tarafından İyiniyetli </a:t>
            </a:r>
            <a:r>
              <a:rPr lang="tr-TR" dirty="0"/>
              <a:t>Ü</a:t>
            </a:r>
            <a:r>
              <a:rPr lang="tr-TR" dirty="0" smtClean="0"/>
              <a:t>çüncü </a:t>
            </a:r>
            <a:r>
              <a:rPr lang="tr-TR" dirty="0"/>
              <a:t>K</a:t>
            </a:r>
            <a:r>
              <a:rPr lang="tr-TR" dirty="0" smtClean="0"/>
              <a:t>işiye temlik edilmiş olsa, (Ü) bu taşınmazın mülkiyetini Sınırlı Ayni Hakla yüklü olmaksızın kazanır. </a:t>
            </a:r>
          </a:p>
          <a:p>
            <a:pPr algn="just"/>
            <a:endParaRPr lang="tr-TR" dirty="0" smtClean="0"/>
          </a:p>
          <a:p>
            <a:pPr algn="just"/>
            <a:endParaRPr lang="tr-TR" dirty="0"/>
          </a:p>
        </p:txBody>
      </p:sp>
    </p:spTree>
    <p:extLst>
      <p:ext uri="{BB962C8B-B14F-4D97-AF65-F5344CB8AC3E}">
        <p14:creationId xmlns:p14="http://schemas.microsoft.com/office/powerpoint/2010/main" val="22357336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b="1" dirty="0"/>
              <a:t>İyiniyetli </a:t>
            </a:r>
            <a:r>
              <a:rPr lang="tr-TR" sz="4000" b="1" dirty="0" smtClean="0"/>
              <a:t>Üçüncü Kişi, </a:t>
            </a:r>
            <a:r>
              <a:rPr lang="tr-TR" sz="4000" b="1" i="1" dirty="0"/>
              <a:t>ayni </a:t>
            </a:r>
            <a:r>
              <a:rPr lang="tr-TR" sz="4000" b="1" i="1" dirty="0" smtClean="0"/>
              <a:t>hakkı, </a:t>
            </a:r>
            <a:r>
              <a:rPr lang="tr-TR" sz="4000" b="1" dirty="0" smtClean="0"/>
              <a:t>Tescile </a:t>
            </a:r>
            <a:r>
              <a:rPr lang="tr-TR" sz="4000" b="1" dirty="0"/>
              <a:t>göre belirlenen kapsama, içeriğe ve sıraya göre kazanır. </a:t>
            </a:r>
            <a:endParaRPr lang="tr-TR" sz="4000" b="1" dirty="0" smtClean="0"/>
          </a:p>
          <a:p>
            <a:pPr algn="just"/>
            <a:r>
              <a:rPr lang="tr-TR" sz="4000" dirty="0" smtClean="0"/>
              <a:t>Bu bağlamda, Sicil Dışı </a:t>
            </a:r>
            <a:r>
              <a:rPr lang="tr-TR" sz="4000" dirty="0"/>
              <a:t>doğmuş fakat </a:t>
            </a:r>
            <a:r>
              <a:rPr lang="tr-TR" sz="4000" dirty="0" smtClean="0"/>
              <a:t>Tapu Siciline </a:t>
            </a:r>
            <a:r>
              <a:rPr lang="tr-TR" sz="4000" dirty="0"/>
              <a:t>tescil edilmemiş bir </a:t>
            </a:r>
            <a:r>
              <a:rPr lang="tr-TR" sz="4000" b="1" dirty="0" smtClean="0"/>
              <a:t>Sınırlı Ayni </a:t>
            </a:r>
            <a:r>
              <a:rPr lang="tr-TR" sz="4000" b="1" dirty="0"/>
              <a:t>H</a:t>
            </a:r>
            <a:r>
              <a:rPr lang="tr-TR" sz="4000" b="1" dirty="0" smtClean="0"/>
              <a:t>akkın </a:t>
            </a:r>
            <a:r>
              <a:rPr lang="tr-TR" sz="4000" b="1" i="1" dirty="0"/>
              <a:t>iyiniyetli üçüncü kişilere karşı ileri sürülememesi </a:t>
            </a:r>
            <a:r>
              <a:rPr lang="tr-TR" sz="4000" dirty="0"/>
              <a:t>de MK 1023’ün kapsamı içinde kabul edilir. </a:t>
            </a:r>
          </a:p>
          <a:p>
            <a:endParaRPr lang="tr-TR" sz="4000" dirty="0"/>
          </a:p>
          <a:p>
            <a:endParaRPr lang="tr-TR" dirty="0"/>
          </a:p>
        </p:txBody>
      </p:sp>
    </p:spTree>
    <p:extLst>
      <p:ext uri="{BB962C8B-B14F-4D97-AF65-F5344CB8AC3E}">
        <p14:creationId xmlns:p14="http://schemas.microsoft.com/office/powerpoint/2010/main" val="4645790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latin typeface="+mn-lt"/>
              </a:rPr>
              <a:t>Üçüncü Kişinin Bir Ayni Hak Kazanmış Olması </a:t>
            </a:r>
            <a:endParaRPr lang="tr-TR" dirty="0">
              <a:latin typeface="+mn-lt"/>
            </a:endParaRPr>
          </a:p>
        </p:txBody>
      </p:sp>
      <p:sp>
        <p:nvSpPr>
          <p:cNvPr id="3" name="İçerik Yer Tutucusu 2"/>
          <p:cNvSpPr>
            <a:spLocks noGrp="1"/>
          </p:cNvSpPr>
          <p:nvPr>
            <p:ph idx="1"/>
          </p:nvPr>
        </p:nvSpPr>
        <p:spPr>
          <a:xfrm>
            <a:off x="838200" y="1690687"/>
            <a:ext cx="10515600" cy="4924601"/>
          </a:xfrm>
        </p:spPr>
        <p:txBody>
          <a:bodyPr>
            <a:normAutofit fontScale="25000" lnSpcReduction="20000"/>
          </a:bodyPr>
          <a:lstStyle/>
          <a:p>
            <a:pPr marL="0" indent="0" algn="just">
              <a:buNone/>
            </a:pPr>
            <a:r>
              <a:rPr lang="tr-TR" sz="9600" b="1" dirty="0" smtClean="0">
                <a:latin typeface="Times New Roman" panose="02020603050405020304" pitchFamily="18" charset="0"/>
                <a:cs typeface="Times New Roman" panose="02020603050405020304" pitchFamily="18" charset="0"/>
              </a:rPr>
              <a:t> </a:t>
            </a:r>
            <a:r>
              <a:rPr lang="tr-TR" sz="11200" b="1" dirty="0" smtClean="0">
                <a:latin typeface="Times New Roman" panose="02020603050405020304" pitchFamily="18" charset="0"/>
                <a:cs typeface="Times New Roman" panose="02020603050405020304" pitchFamily="18" charset="0"/>
              </a:rPr>
              <a:t>Tapu Sicilinde </a:t>
            </a:r>
            <a:r>
              <a:rPr lang="tr-TR" sz="11200" b="1" dirty="0">
                <a:latin typeface="Times New Roman" panose="02020603050405020304" pitchFamily="18" charset="0"/>
                <a:cs typeface="Times New Roman" panose="02020603050405020304" pitchFamily="18" charset="0"/>
              </a:rPr>
              <a:t>mevcut bir kayda </a:t>
            </a:r>
            <a:r>
              <a:rPr lang="tr-TR" sz="11200" b="1" dirty="0" err="1">
                <a:latin typeface="Times New Roman" panose="02020603050405020304" pitchFamily="18" charset="0"/>
                <a:cs typeface="Times New Roman" panose="02020603050405020304" pitchFamily="18" charset="0"/>
              </a:rPr>
              <a:t>iyiniyetle</a:t>
            </a:r>
            <a:r>
              <a:rPr lang="tr-TR" sz="11200" b="1" dirty="0">
                <a:latin typeface="Times New Roman" panose="02020603050405020304" pitchFamily="18" charset="0"/>
                <a:cs typeface="Times New Roman" panose="02020603050405020304" pitchFamily="18" charset="0"/>
              </a:rPr>
              <a:t> güvenerek gerçek hak sahibine karşı ileri sürülebilecek şekilde sadece A</a:t>
            </a:r>
            <a:r>
              <a:rPr lang="tr-TR" sz="11200" b="1" dirty="0" smtClean="0">
                <a:latin typeface="Times New Roman" panose="02020603050405020304" pitchFamily="18" charset="0"/>
                <a:cs typeface="Times New Roman" panose="02020603050405020304" pitchFamily="18" charset="0"/>
              </a:rPr>
              <a:t>yni </a:t>
            </a:r>
            <a:r>
              <a:rPr lang="tr-TR" sz="11200" b="1" dirty="0">
                <a:latin typeface="Times New Roman" panose="02020603050405020304" pitchFamily="18" charset="0"/>
                <a:cs typeface="Times New Roman" panose="02020603050405020304" pitchFamily="18" charset="0"/>
              </a:rPr>
              <a:t>H</a:t>
            </a:r>
            <a:r>
              <a:rPr lang="tr-TR" sz="11200" b="1" dirty="0" smtClean="0">
                <a:latin typeface="Times New Roman" panose="02020603050405020304" pitchFamily="18" charset="0"/>
                <a:cs typeface="Times New Roman" panose="02020603050405020304" pitchFamily="18" charset="0"/>
              </a:rPr>
              <a:t>ak </a:t>
            </a:r>
            <a:r>
              <a:rPr lang="tr-TR" sz="11200" b="1" dirty="0">
                <a:latin typeface="Times New Roman" panose="02020603050405020304" pitchFamily="18" charset="0"/>
                <a:cs typeface="Times New Roman" panose="02020603050405020304" pitchFamily="18" charset="0"/>
              </a:rPr>
              <a:t>kazanılabilir. </a:t>
            </a:r>
          </a:p>
          <a:p>
            <a:pPr algn="just"/>
            <a:r>
              <a:rPr lang="tr-TR" sz="11200" dirty="0">
                <a:latin typeface="Times New Roman" panose="02020603050405020304" pitchFamily="18" charset="0"/>
                <a:cs typeface="Times New Roman" panose="02020603050405020304" pitchFamily="18" charset="0"/>
              </a:rPr>
              <a:t>Bu </a:t>
            </a:r>
            <a:r>
              <a:rPr lang="tr-TR" sz="11200" dirty="0" smtClean="0">
                <a:latin typeface="Times New Roman" panose="02020603050405020304" pitchFamily="18" charset="0"/>
                <a:cs typeface="Times New Roman" panose="02020603050405020304" pitchFamily="18" charset="0"/>
              </a:rPr>
              <a:t>bağlamda, </a:t>
            </a:r>
            <a:r>
              <a:rPr lang="tr-TR" sz="11200" b="1" dirty="0" smtClean="0">
                <a:latin typeface="Times New Roman" panose="02020603050405020304" pitchFamily="18" charset="0"/>
                <a:cs typeface="Times New Roman" panose="02020603050405020304" pitchFamily="18" charset="0"/>
              </a:rPr>
              <a:t>Mülkiyet</a:t>
            </a:r>
            <a:r>
              <a:rPr lang="tr-TR" sz="11200" dirty="0" smtClean="0">
                <a:latin typeface="Times New Roman" panose="02020603050405020304" pitchFamily="18" charset="0"/>
                <a:cs typeface="Times New Roman" panose="02020603050405020304" pitchFamily="18" charset="0"/>
              </a:rPr>
              <a:t> ile </a:t>
            </a:r>
            <a:r>
              <a:rPr lang="tr-TR" sz="11200" b="1" dirty="0" smtClean="0">
                <a:latin typeface="Times New Roman" panose="02020603050405020304" pitchFamily="18" charset="0"/>
                <a:cs typeface="Times New Roman" panose="02020603050405020304" pitchFamily="18" charset="0"/>
              </a:rPr>
              <a:t>Sınırlı Ayni Haklar </a:t>
            </a:r>
            <a:r>
              <a:rPr lang="tr-TR" sz="11200" dirty="0">
                <a:latin typeface="Times New Roman" panose="02020603050405020304" pitchFamily="18" charset="0"/>
                <a:cs typeface="Times New Roman" panose="02020603050405020304" pitchFamily="18" charset="0"/>
              </a:rPr>
              <a:t>arasında </a:t>
            </a:r>
            <a:r>
              <a:rPr lang="tr-TR" sz="11200" b="1" dirty="0">
                <a:latin typeface="Times New Roman" panose="02020603050405020304" pitchFamily="18" charset="0"/>
                <a:cs typeface="Times New Roman" panose="02020603050405020304" pitchFamily="18" charset="0"/>
              </a:rPr>
              <a:t>fark yoktur</a:t>
            </a:r>
            <a:r>
              <a:rPr lang="tr-TR" sz="11200" dirty="0">
                <a:latin typeface="Times New Roman" panose="02020603050405020304" pitchFamily="18" charset="0"/>
                <a:cs typeface="Times New Roman" panose="02020603050405020304" pitchFamily="18" charset="0"/>
              </a:rPr>
              <a:t>. </a:t>
            </a:r>
          </a:p>
          <a:p>
            <a:pPr algn="just"/>
            <a:r>
              <a:rPr lang="tr-TR" sz="11200" b="1" dirty="0">
                <a:latin typeface="Times New Roman" panose="02020603050405020304" pitchFamily="18" charset="0"/>
                <a:cs typeface="Times New Roman" panose="02020603050405020304" pitchFamily="18" charset="0"/>
              </a:rPr>
              <a:t>Medeni Kanun’un 1023. </a:t>
            </a:r>
            <a:r>
              <a:rPr lang="tr-TR" sz="11200" b="1" dirty="0" smtClean="0">
                <a:latin typeface="Times New Roman" panose="02020603050405020304" pitchFamily="18" charset="0"/>
                <a:cs typeface="Times New Roman" panose="02020603050405020304" pitchFamily="18" charset="0"/>
              </a:rPr>
              <a:t>maddesi, </a:t>
            </a:r>
            <a:r>
              <a:rPr lang="tr-TR" sz="11200" dirty="0">
                <a:latin typeface="Times New Roman" panose="02020603050405020304" pitchFamily="18" charset="0"/>
                <a:cs typeface="Times New Roman" panose="02020603050405020304" pitchFamily="18" charset="0"/>
              </a:rPr>
              <a:t>bu hususu, “</a:t>
            </a:r>
            <a:r>
              <a:rPr lang="tr-TR" sz="11200" b="1" i="1" dirty="0">
                <a:latin typeface="Times New Roman" panose="02020603050405020304" pitchFamily="18" charset="0"/>
                <a:cs typeface="Times New Roman" panose="02020603050405020304" pitchFamily="18" charset="0"/>
              </a:rPr>
              <a:t>mülkiyet veya bir başka ayni hak kazanan üçüncü kişinin</a:t>
            </a:r>
            <a:r>
              <a:rPr lang="tr-TR" sz="11200" dirty="0">
                <a:latin typeface="Times New Roman" panose="02020603050405020304" pitchFamily="18" charset="0"/>
                <a:cs typeface="Times New Roman" panose="02020603050405020304" pitchFamily="18" charset="0"/>
              </a:rPr>
              <a:t>” ifadesini kullanarak çok açık belirtmiştir. </a:t>
            </a:r>
          </a:p>
          <a:p>
            <a:pPr algn="just"/>
            <a:r>
              <a:rPr lang="tr-TR" sz="11200" b="1" dirty="0" smtClean="0">
                <a:latin typeface="Times New Roman" panose="02020603050405020304" pitchFamily="18" charset="0"/>
                <a:cs typeface="Times New Roman" panose="02020603050405020304" pitchFamily="18" charset="0"/>
              </a:rPr>
              <a:t>Güven İlkesi </a:t>
            </a:r>
            <a:r>
              <a:rPr lang="tr-TR" sz="11200" dirty="0" smtClean="0">
                <a:latin typeface="Times New Roman" panose="02020603050405020304" pitchFamily="18" charset="0"/>
                <a:cs typeface="Times New Roman" panose="02020603050405020304" pitchFamily="18" charset="0"/>
              </a:rPr>
              <a:t>yani </a:t>
            </a:r>
            <a:r>
              <a:rPr lang="tr-TR" sz="11200" b="1" dirty="0" smtClean="0">
                <a:latin typeface="Times New Roman" panose="02020603050405020304" pitchFamily="18" charset="0"/>
                <a:cs typeface="Times New Roman" panose="02020603050405020304" pitchFamily="18" charset="0"/>
              </a:rPr>
              <a:t>Tescilin Olumlu Hükmü  </a:t>
            </a:r>
            <a:r>
              <a:rPr lang="tr-TR" sz="11200" dirty="0">
                <a:latin typeface="Times New Roman" panose="02020603050405020304" pitchFamily="18" charset="0"/>
                <a:cs typeface="Times New Roman" panose="02020603050405020304" pitchFamily="18" charset="0"/>
              </a:rPr>
              <a:t>çerçevesinde “</a:t>
            </a:r>
            <a:r>
              <a:rPr lang="tr-TR" sz="11200" i="1" dirty="0">
                <a:latin typeface="Times New Roman" panose="02020603050405020304" pitchFamily="18" charset="0"/>
                <a:cs typeface="Times New Roman" panose="02020603050405020304" pitchFamily="18" charset="0"/>
              </a:rPr>
              <a:t>gerçek hak sahibine karşı ileri</a:t>
            </a:r>
            <a:r>
              <a:rPr lang="tr-TR" sz="11200" dirty="0">
                <a:latin typeface="Times New Roman" panose="02020603050405020304" pitchFamily="18" charset="0"/>
                <a:cs typeface="Times New Roman" panose="02020603050405020304" pitchFamily="18" charset="0"/>
              </a:rPr>
              <a:t> </a:t>
            </a:r>
            <a:r>
              <a:rPr lang="tr-TR" sz="11200" i="1" dirty="0">
                <a:latin typeface="Times New Roman" panose="02020603050405020304" pitchFamily="18" charset="0"/>
                <a:cs typeface="Times New Roman" panose="02020603050405020304" pitchFamily="18" charset="0"/>
              </a:rPr>
              <a:t>sürülebilecek şekilde</a:t>
            </a:r>
            <a:r>
              <a:rPr lang="tr-TR" sz="11200" dirty="0">
                <a:latin typeface="Times New Roman" panose="02020603050405020304" pitchFamily="18" charset="0"/>
                <a:cs typeface="Times New Roman" panose="02020603050405020304" pitchFamily="18" charset="0"/>
              </a:rPr>
              <a:t>” </a:t>
            </a:r>
            <a:r>
              <a:rPr lang="tr-TR" sz="11200" dirty="0" smtClean="0">
                <a:latin typeface="Times New Roman" panose="02020603050405020304" pitchFamily="18" charset="0"/>
                <a:cs typeface="Times New Roman" panose="02020603050405020304" pitchFamily="18" charset="0"/>
              </a:rPr>
              <a:t>Alacak </a:t>
            </a:r>
            <a:r>
              <a:rPr lang="tr-TR" sz="11200" dirty="0">
                <a:latin typeface="Times New Roman" panose="02020603050405020304" pitchFamily="18" charset="0"/>
                <a:cs typeface="Times New Roman" panose="02020603050405020304" pitchFamily="18" charset="0"/>
              </a:rPr>
              <a:t>H</a:t>
            </a:r>
            <a:r>
              <a:rPr lang="tr-TR" sz="11200" dirty="0" smtClean="0">
                <a:latin typeface="Times New Roman" panose="02020603050405020304" pitchFamily="18" charset="0"/>
                <a:cs typeface="Times New Roman" panose="02020603050405020304" pitchFamily="18" charset="0"/>
              </a:rPr>
              <a:t>aklarının </a:t>
            </a:r>
            <a:r>
              <a:rPr lang="tr-TR" sz="11200" dirty="0">
                <a:latin typeface="Times New Roman" panose="02020603050405020304" pitchFamily="18" charset="0"/>
                <a:cs typeface="Times New Roman" panose="02020603050405020304" pitchFamily="18" charset="0"/>
              </a:rPr>
              <a:t>kazanılması mümkün değildir. </a:t>
            </a:r>
          </a:p>
          <a:p>
            <a:pPr algn="just"/>
            <a:r>
              <a:rPr lang="tr-TR" sz="11200" b="1" dirty="0">
                <a:latin typeface="Times New Roman" panose="02020603050405020304" pitchFamily="18" charset="0"/>
                <a:cs typeface="Times New Roman" panose="02020603050405020304" pitchFamily="18" charset="0"/>
              </a:rPr>
              <a:t>Şerh edilebilecek </a:t>
            </a:r>
            <a:r>
              <a:rPr lang="tr-TR" sz="11200" b="1" dirty="0" smtClean="0">
                <a:latin typeface="Times New Roman" panose="02020603050405020304" pitchFamily="18" charset="0"/>
                <a:cs typeface="Times New Roman" panose="02020603050405020304" pitchFamily="18" charset="0"/>
              </a:rPr>
              <a:t>Alacak Hakları </a:t>
            </a:r>
            <a:r>
              <a:rPr lang="tr-TR" sz="11200" dirty="0">
                <a:latin typeface="Times New Roman" panose="02020603050405020304" pitchFamily="18" charset="0"/>
                <a:cs typeface="Times New Roman" panose="02020603050405020304" pitchFamily="18" charset="0"/>
              </a:rPr>
              <a:t>(</a:t>
            </a:r>
            <a:r>
              <a:rPr lang="tr-TR" sz="11200" i="1" dirty="0">
                <a:latin typeface="Times New Roman" panose="02020603050405020304" pitchFamily="18" charset="0"/>
                <a:cs typeface="Times New Roman" panose="02020603050405020304" pitchFamily="18" charset="0"/>
              </a:rPr>
              <a:t>MK m. 1009</a:t>
            </a:r>
            <a:r>
              <a:rPr lang="tr-TR" sz="11200" dirty="0">
                <a:latin typeface="Times New Roman" panose="02020603050405020304" pitchFamily="18" charset="0"/>
                <a:cs typeface="Times New Roman" panose="02020603050405020304" pitchFamily="18" charset="0"/>
              </a:rPr>
              <a:t>) bakımından da durum aynıdır.</a:t>
            </a:r>
            <a:r>
              <a:rPr lang="tr-TR" sz="9600" dirty="0">
                <a:latin typeface="Times New Roman" panose="02020603050405020304" pitchFamily="18" charset="0"/>
                <a:cs typeface="Times New Roman" panose="02020603050405020304" pitchFamily="18" charset="0"/>
              </a:rPr>
              <a:t>  </a:t>
            </a:r>
            <a:endParaRPr lang="tr-TR" sz="8000" dirty="0"/>
          </a:p>
        </p:txBody>
      </p:sp>
    </p:spTree>
    <p:extLst>
      <p:ext uri="{BB962C8B-B14F-4D97-AF65-F5344CB8AC3E}">
        <p14:creationId xmlns:p14="http://schemas.microsoft.com/office/powerpoint/2010/main" val="282815665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b="1" i="1" dirty="0">
                <a:latin typeface="Times New Roman" panose="02020603050405020304" pitchFamily="18" charset="0"/>
                <a:cs typeface="Times New Roman" panose="02020603050405020304" pitchFamily="18" charset="0"/>
              </a:rPr>
              <a:t>Örneğin</a:t>
            </a:r>
            <a:r>
              <a:rPr lang="tr-TR" i="1"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gerçekte </a:t>
            </a:r>
            <a:r>
              <a:rPr lang="tr-TR" b="1" dirty="0" smtClean="0">
                <a:latin typeface="Times New Roman" panose="02020603050405020304" pitchFamily="18" charset="0"/>
                <a:cs typeface="Times New Roman" panose="02020603050405020304" pitchFamily="18" charset="0"/>
              </a:rPr>
              <a:t>Malik </a:t>
            </a:r>
            <a:r>
              <a:rPr lang="tr-TR" b="1" dirty="0">
                <a:latin typeface="Times New Roman" panose="02020603050405020304" pitchFamily="18" charset="0"/>
                <a:cs typeface="Times New Roman" panose="02020603050405020304" pitchFamily="18" charset="0"/>
              </a:rPr>
              <a:t>olmadığı halde </a:t>
            </a:r>
            <a:r>
              <a:rPr lang="tr-TR" b="1" dirty="0" smtClean="0">
                <a:latin typeface="Times New Roman" panose="02020603050405020304" pitchFamily="18" charset="0"/>
                <a:cs typeface="Times New Roman" panose="02020603050405020304" pitchFamily="18" charset="0"/>
              </a:rPr>
              <a:t>Yolsuz </a:t>
            </a:r>
            <a:r>
              <a:rPr lang="tr-TR" b="1" dirty="0">
                <a:latin typeface="Times New Roman" panose="02020603050405020304" pitchFamily="18" charset="0"/>
                <a:cs typeface="Times New Roman" panose="02020603050405020304" pitchFamily="18" charset="0"/>
              </a:rPr>
              <a:t>bir </a:t>
            </a:r>
            <a:r>
              <a:rPr lang="tr-TR" b="1" dirty="0" smtClean="0">
                <a:latin typeface="Times New Roman" panose="02020603050405020304" pitchFamily="18" charset="0"/>
                <a:cs typeface="Times New Roman" panose="02020603050405020304" pitchFamily="18" charset="0"/>
              </a:rPr>
              <a:t>Tescil </a:t>
            </a:r>
            <a:r>
              <a:rPr lang="tr-TR" b="1" dirty="0">
                <a:latin typeface="Times New Roman" panose="02020603050405020304" pitchFamily="18" charset="0"/>
                <a:cs typeface="Times New Roman" panose="02020603050405020304" pitchFamily="18" charset="0"/>
              </a:rPr>
              <a:t>sonucu </a:t>
            </a:r>
            <a:r>
              <a:rPr lang="tr-TR" b="1" dirty="0" smtClean="0">
                <a:latin typeface="Times New Roman" panose="02020603050405020304" pitchFamily="18" charset="0"/>
                <a:cs typeface="Times New Roman" panose="02020603050405020304" pitchFamily="18" charset="0"/>
              </a:rPr>
              <a:t>Tapu Kütüğünde Malik </a:t>
            </a:r>
            <a:r>
              <a:rPr lang="tr-TR" b="1" dirty="0">
                <a:latin typeface="Times New Roman" panose="02020603050405020304" pitchFamily="18" charset="0"/>
                <a:cs typeface="Times New Roman" panose="02020603050405020304" pitchFamily="18" charset="0"/>
              </a:rPr>
              <a:t>görünen (B) </a:t>
            </a:r>
            <a:r>
              <a:rPr lang="tr-TR" b="1" dirty="0" smtClean="0">
                <a:latin typeface="Times New Roman" panose="02020603050405020304" pitchFamily="18" charset="0"/>
                <a:cs typeface="Times New Roman" panose="02020603050405020304" pitchFamily="18" charset="0"/>
              </a:rPr>
              <a:t>Taşınmazı </a:t>
            </a:r>
            <a:r>
              <a:rPr lang="tr-TR" b="1" dirty="0">
                <a:latin typeface="Times New Roman" panose="02020603050405020304" pitchFamily="18" charset="0"/>
                <a:cs typeface="Times New Roman" panose="02020603050405020304" pitchFamily="18" charset="0"/>
              </a:rPr>
              <a:t>(C)’ye kiralayıp bu </a:t>
            </a:r>
            <a:r>
              <a:rPr lang="tr-TR" b="1" dirty="0" smtClean="0">
                <a:latin typeface="Times New Roman" panose="02020603050405020304" pitchFamily="18" charset="0"/>
                <a:cs typeface="Times New Roman" panose="02020603050405020304" pitchFamily="18" charset="0"/>
              </a:rPr>
              <a:t>Kira Sözleşmesini Şerh </a:t>
            </a:r>
            <a:r>
              <a:rPr lang="tr-TR" b="1" dirty="0">
                <a:latin typeface="Times New Roman" panose="02020603050405020304" pitchFamily="18" charset="0"/>
                <a:cs typeface="Times New Roman" panose="02020603050405020304" pitchFamily="18" charset="0"/>
              </a:rPr>
              <a:t>ettirebilir. </a:t>
            </a:r>
          </a:p>
          <a:p>
            <a:pPr algn="just"/>
            <a:r>
              <a:rPr lang="tr-TR" dirty="0">
                <a:latin typeface="Times New Roman" panose="02020603050405020304" pitchFamily="18" charset="0"/>
                <a:cs typeface="Times New Roman" panose="02020603050405020304" pitchFamily="18" charset="0"/>
              </a:rPr>
              <a:t>Böyle bir durumda (C), (B) aleyhine açtığı </a:t>
            </a:r>
            <a:r>
              <a:rPr lang="tr-TR" b="1" dirty="0">
                <a:latin typeface="Times New Roman" panose="02020603050405020304" pitchFamily="18" charset="0"/>
                <a:cs typeface="Times New Roman" panose="02020603050405020304" pitchFamily="18" charset="0"/>
              </a:rPr>
              <a:t>Tapu Sicilini Düzeltme Davasını </a:t>
            </a:r>
            <a:r>
              <a:rPr lang="tr-TR" dirty="0">
                <a:latin typeface="Times New Roman" panose="02020603050405020304" pitchFamily="18" charset="0"/>
                <a:cs typeface="Times New Roman" panose="02020603050405020304" pitchFamily="18" charset="0"/>
              </a:rPr>
              <a:t>kazanan gerçek </a:t>
            </a:r>
            <a:r>
              <a:rPr lang="tr-TR" dirty="0" smtClean="0">
                <a:latin typeface="Times New Roman" panose="02020603050405020304" pitchFamily="18" charset="0"/>
                <a:cs typeface="Times New Roman" panose="02020603050405020304" pitchFamily="18" charset="0"/>
              </a:rPr>
              <a:t>Malik </a:t>
            </a:r>
            <a:r>
              <a:rPr lang="tr-TR" dirty="0">
                <a:latin typeface="Times New Roman" panose="02020603050405020304" pitchFamily="18" charset="0"/>
                <a:cs typeface="Times New Roman" panose="02020603050405020304" pitchFamily="18" charset="0"/>
              </a:rPr>
              <a:t>(A)’ya karşı iyiniyetli olduğunu, </a:t>
            </a:r>
            <a:r>
              <a:rPr lang="tr-TR" b="1" dirty="0">
                <a:latin typeface="Times New Roman" panose="02020603050405020304" pitchFamily="18" charset="0"/>
                <a:cs typeface="Times New Roman" panose="02020603050405020304" pitchFamily="18" charset="0"/>
              </a:rPr>
              <a:t>Güven İlkesinden</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MK m. 1023</a:t>
            </a:r>
            <a:r>
              <a:rPr lang="tr-TR" dirty="0">
                <a:latin typeface="Times New Roman" panose="02020603050405020304" pitchFamily="18" charset="0"/>
                <a:cs typeface="Times New Roman" panose="02020603050405020304" pitchFamily="18" charset="0"/>
              </a:rPr>
              <a:t>) yararlanmak istediğini ileri süremez.</a:t>
            </a:r>
          </a:p>
          <a:p>
            <a:pPr algn="just"/>
            <a:r>
              <a:rPr lang="tr-TR" dirty="0">
                <a:latin typeface="Times New Roman" panose="02020603050405020304" pitchFamily="18" charset="0"/>
                <a:cs typeface="Times New Roman" panose="02020603050405020304" pitchFamily="18" charset="0"/>
              </a:rPr>
              <a:t>(A)’</a:t>
            </a:r>
            <a:r>
              <a:rPr lang="tr-TR" dirty="0" err="1">
                <a:latin typeface="Times New Roman" panose="02020603050405020304" pitchFamily="18" charset="0"/>
                <a:cs typeface="Times New Roman" panose="02020603050405020304" pitchFamily="18" charset="0"/>
              </a:rPr>
              <a:t>nın</a:t>
            </a:r>
            <a:r>
              <a:rPr lang="tr-TR" dirty="0">
                <a:latin typeface="Times New Roman" panose="02020603050405020304" pitchFamily="18" charset="0"/>
                <a:cs typeface="Times New Roman" panose="02020603050405020304" pitchFamily="18" charset="0"/>
              </a:rPr>
              <a:t> talebi üzerine </a:t>
            </a:r>
            <a:r>
              <a:rPr lang="tr-TR" dirty="0" smtClean="0">
                <a:latin typeface="Times New Roman" panose="02020603050405020304" pitchFamily="18" charset="0"/>
                <a:cs typeface="Times New Roman" panose="02020603050405020304" pitchFamily="18" charset="0"/>
              </a:rPr>
              <a:t>Taşınmazı </a:t>
            </a:r>
            <a:r>
              <a:rPr lang="tr-TR" dirty="0">
                <a:latin typeface="Times New Roman" panose="02020603050405020304" pitchFamily="18" charset="0"/>
                <a:cs typeface="Times New Roman" panose="02020603050405020304" pitchFamily="18" charset="0"/>
              </a:rPr>
              <a:t>boşaltmak zorundadır. Şüphesiz, bu ihtimalde onun </a:t>
            </a:r>
            <a:r>
              <a:rPr lang="tr-TR" dirty="0" smtClean="0">
                <a:latin typeface="Times New Roman" panose="02020603050405020304" pitchFamily="18" charset="0"/>
                <a:cs typeface="Times New Roman" panose="02020603050405020304" pitchFamily="18" charset="0"/>
              </a:rPr>
              <a:t>Kira Sözleşmesinin </a:t>
            </a:r>
            <a:r>
              <a:rPr lang="tr-TR" dirty="0">
                <a:latin typeface="Times New Roman" panose="02020603050405020304" pitchFamily="18" charset="0"/>
                <a:cs typeface="Times New Roman" panose="02020603050405020304" pitchFamily="18" charset="0"/>
              </a:rPr>
              <a:t>diğer tarafını oluşturan (B)’den </a:t>
            </a:r>
            <a:r>
              <a:rPr lang="tr-TR" dirty="0" smtClean="0">
                <a:latin typeface="Times New Roman" panose="02020603050405020304" pitchFamily="18" charset="0"/>
                <a:cs typeface="Times New Roman" panose="02020603050405020304" pitchFamily="18" charset="0"/>
              </a:rPr>
              <a:t>İfa Edilmeme nedeniyle </a:t>
            </a:r>
            <a:r>
              <a:rPr lang="tr-TR" b="1" dirty="0" smtClean="0">
                <a:latin typeface="Times New Roman" panose="02020603050405020304" pitchFamily="18" charset="0"/>
                <a:cs typeface="Times New Roman" panose="02020603050405020304" pitchFamily="18" charset="0"/>
              </a:rPr>
              <a:t>Tazminat </a:t>
            </a:r>
            <a:r>
              <a:rPr lang="tr-TR" b="1" dirty="0">
                <a:latin typeface="Times New Roman" panose="02020603050405020304" pitchFamily="18" charset="0"/>
                <a:cs typeface="Times New Roman" panose="02020603050405020304" pitchFamily="18" charset="0"/>
              </a:rPr>
              <a:t>istemesi </a:t>
            </a:r>
            <a:r>
              <a:rPr lang="tr-TR" dirty="0">
                <a:latin typeface="Times New Roman" panose="02020603050405020304" pitchFamily="18" charset="0"/>
                <a:cs typeface="Times New Roman" panose="02020603050405020304" pitchFamily="18" charset="0"/>
              </a:rPr>
              <a:t>her zaman için mümkündür (BK m. 112 vd</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peşin ödediği </a:t>
            </a:r>
            <a:r>
              <a:rPr lang="tr-TR" dirty="0" smtClean="0">
                <a:latin typeface="Times New Roman" panose="02020603050405020304" pitchFamily="18" charset="0"/>
                <a:cs typeface="Times New Roman" panose="02020603050405020304" pitchFamily="18" charset="0"/>
              </a:rPr>
              <a:t>Kira Bedeli </a:t>
            </a:r>
            <a:r>
              <a:rPr lang="tr-TR" dirty="0">
                <a:latin typeface="Times New Roman" panose="02020603050405020304" pitchFamily="18" charset="0"/>
                <a:cs typeface="Times New Roman" panose="02020603050405020304" pitchFamily="18" charset="0"/>
              </a:rPr>
              <a:t>için de </a:t>
            </a:r>
            <a:r>
              <a:rPr lang="tr-TR" b="1" dirty="0">
                <a:latin typeface="Times New Roman" panose="02020603050405020304" pitchFamily="18" charset="0"/>
                <a:cs typeface="Times New Roman" panose="02020603050405020304" pitchFamily="18" charset="0"/>
              </a:rPr>
              <a:t>Sebepsiz Zenginleşme Davası </a:t>
            </a:r>
            <a:r>
              <a:rPr lang="tr-TR" dirty="0">
                <a:latin typeface="Times New Roman" panose="02020603050405020304" pitchFamily="18" charset="0"/>
                <a:cs typeface="Times New Roman" panose="02020603050405020304" pitchFamily="18" charset="0"/>
              </a:rPr>
              <a:t>(BK m. 77 – </a:t>
            </a:r>
            <a:r>
              <a:rPr lang="tr-TR" dirty="0" smtClean="0">
                <a:latin typeface="Times New Roman" panose="02020603050405020304" pitchFamily="18" charset="0"/>
                <a:cs typeface="Times New Roman" panose="02020603050405020304" pitchFamily="18" charset="0"/>
              </a:rPr>
              <a:t>82) </a:t>
            </a:r>
            <a:r>
              <a:rPr lang="tr-TR" dirty="0">
                <a:latin typeface="Times New Roman" panose="02020603050405020304" pitchFamily="18" charset="0"/>
                <a:cs typeface="Times New Roman" panose="02020603050405020304" pitchFamily="18" charset="0"/>
              </a:rPr>
              <a:t>açabilir. </a:t>
            </a:r>
          </a:p>
          <a:p>
            <a:pPr algn="just"/>
            <a:r>
              <a:rPr lang="tr-TR" dirty="0">
                <a:latin typeface="Times New Roman" panose="02020603050405020304" pitchFamily="18" charset="0"/>
                <a:cs typeface="Times New Roman" panose="02020603050405020304" pitchFamily="18" charset="0"/>
              </a:rPr>
              <a:t>Söz konusu esaslar, </a:t>
            </a:r>
            <a:r>
              <a:rPr lang="tr-TR" b="1" dirty="0" smtClean="0">
                <a:latin typeface="Times New Roman" panose="02020603050405020304" pitchFamily="18" charset="0"/>
                <a:cs typeface="Times New Roman" panose="02020603050405020304" pitchFamily="18" charset="0"/>
              </a:rPr>
              <a:t>Tapu Kütüğüne Şerh </a:t>
            </a:r>
            <a:r>
              <a:rPr lang="tr-TR" dirty="0">
                <a:latin typeface="Times New Roman" panose="02020603050405020304" pitchFamily="18" charset="0"/>
                <a:cs typeface="Times New Roman" panose="02020603050405020304" pitchFamily="18" charset="0"/>
              </a:rPr>
              <a:t>edilmesi mümkün </a:t>
            </a:r>
            <a:r>
              <a:rPr lang="tr-TR" dirty="0" smtClean="0">
                <a:latin typeface="Times New Roman" panose="02020603050405020304" pitchFamily="18" charset="0"/>
                <a:cs typeface="Times New Roman" panose="02020603050405020304" pitchFamily="18" charset="0"/>
              </a:rPr>
              <a:t>Taşınmaz Satış Vaadi </a:t>
            </a:r>
            <a:r>
              <a:rPr lang="tr-TR" dirty="0">
                <a:latin typeface="Times New Roman" panose="02020603050405020304" pitchFamily="18" charset="0"/>
                <a:cs typeface="Times New Roman" panose="02020603050405020304" pitchFamily="18" charset="0"/>
              </a:rPr>
              <a:t>gibi diğer </a:t>
            </a:r>
            <a:r>
              <a:rPr lang="tr-TR" dirty="0" smtClean="0">
                <a:latin typeface="Times New Roman" panose="02020603050405020304" pitchFamily="18" charset="0"/>
                <a:cs typeface="Times New Roman" panose="02020603050405020304" pitchFamily="18" charset="0"/>
              </a:rPr>
              <a:t>Alacaklar </a:t>
            </a:r>
            <a:r>
              <a:rPr lang="tr-TR" dirty="0">
                <a:latin typeface="Times New Roman" panose="02020603050405020304" pitchFamily="18" charset="0"/>
                <a:cs typeface="Times New Roman" panose="02020603050405020304" pitchFamily="18" charset="0"/>
              </a:rPr>
              <a:t>bakımından da geçerlidir. </a:t>
            </a:r>
          </a:p>
          <a:p>
            <a:pPr marL="0" indent="0">
              <a:buNone/>
            </a:pPr>
            <a:endParaRPr lang="tr-TR" dirty="0"/>
          </a:p>
        </p:txBody>
      </p:sp>
    </p:spTree>
    <p:extLst>
      <p:ext uri="{BB962C8B-B14F-4D97-AF65-F5344CB8AC3E}">
        <p14:creationId xmlns:p14="http://schemas.microsoft.com/office/powerpoint/2010/main" val="235759213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Aynı şekilde, </a:t>
            </a:r>
            <a:r>
              <a:rPr lang="tr-TR" dirty="0" smtClean="0">
                <a:latin typeface="Times New Roman" panose="02020603050405020304" pitchFamily="18" charset="0"/>
                <a:cs typeface="Times New Roman" panose="02020603050405020304" pitchFamily="18" charset="0"/>
              </a:rPr>
              <a:t>Haciz </a:t>
            </a:r>
            <a:r>
              <a:rPr lang="tr-TR" dirty="0">
                <a:latin typeface="Times New Roman" panose="02020603050405020304" pitchFamily="18" charset="0"/>
                <a:cs typeface="Times New Roman" panose="02020603050405020304" pitchFamily="18" charset="0"/>
              </a:rPr>
              <a:t>veya </a:t>
            </a:r>
            <a:r>
              <a:rPr lang="tr-TR" dirty="0" smtClean="0">
                <a:latin typeface="Times New Roman" panose="02020603050405020304" pitchFamily="18" charset="0"/>
                <a:cs typeface="Times New Roman" panose="02020603050405020304" pitchFamily="18" charset="0"/>
              </a:rPr>
              <a:t>İflas </a:t>
            </a:r>
            <a:r>
              <a:rPr lang="tr-TR" dirty="0">
                <a:latin typeface="Times New Roman" panose="02020603050405020304" pitchFamily="18" charset="0"/>
                <a:cs typeface="Times New Roman" panose="02020603050405020304" pitchFamily="18" charset="0"/>
              </a:rPr>
              <a:t>işlemi sonucunda kazanılan hak da Medeni Kanun’un 1023. maddesi anlamında </a:t>
            </a:r>
            <a:r>
              <a:rPr lang="tr-TR" dirty="0" smtClean="0">
                <a:latin typeface="Times New Roman" panose="02020603050405020304" pitchFamily="18" charset="0"/>
                <a:cs typeface="Times New Roman" panose="02020603050405020304" pitchFamily="18" charset="0"/>
              </a:rPr>
              <a:t>Ayni Hak </a:t>
            </a:r>
            <a:r>
              <a:rPr lang="tr-TR" dirty="0">
                <a:latin typeface="Times New Roman" panose="02020603050405020304" pitchFamily="18" charset="0"/>
                <a:cs typeface="Times New Roman" panose="02020603050405020304" pitchFamily="18" charset="0"/>
              </a:rPr>
              <a:t>değildir. </a:t>
            </a:r>
          </a:p>
          <a:p>
            <a:pPr algn="just"/>
            <a:r>
              <a:rPr lang="tr-TR" dirty="0">
                <a:latin typeface="Times New Roman" panose="02020603050405020304" pitchFamily="18" charset="0"/>
                <a:cs typeface="Times New Roman" panose="02020603050405020304" pitchFamily="18" charset="0"/>
              </a:rPr>
              <a:t>Bu </a:t>
            </a:r>
            <a:r>
              <a:rPr lang="tr-TR" dirty="0" smtClean="0">
                <a:latin typeface="Times New Roman" panose="02020603050405020304" pitchFamily="18" charset="0"/>
                <a:cs typeface="Times New Roman" panose="02020603050405020304" pitchFamily="18" charset="0"/>
              </a:rPr>
              <a:t>bağlamda, </a:t>
            </a:r>
            <a:r>
              <a:rPr lang="tr-TR" dirty="0">
                <a:latin typeface="Times New Roman" panose="02020603050405020304" pitchFamily="18" charset="0"/>
                <a:cs typeface="Times New Roman" panose="02020603050405020304" pitchFamily="18" charset="0"/>
              </a:rPr>
              <a:t>yolsuz olarak borçlu üzerine tescil edilmiş bir </a:t>
            </a:r>
            <a:r>
              <a:rPr lang="tr-TR" dirty="0" smtClean="0">
                <a:latin typeface="Times New Roman" panose="02020603050405020304" pitchFamily="18" charset="0"/>
                <a:cs typeface="Times New Roman" panose="02020603050405020304" pitchFamily="18" charset="0"/>
              </a:rPr>
              <a:t>Taşınmazı </a:t>
            </a:r>
            <a:r>
              <a:rPr lang="tr-TR" dirty="0">
                <a:latin typeface="Times New Roman" panose="02020603050405020304" pitchFamily="18" charset="0"/>
                <a:cs typeface="Times New Roman" panose="02020603050405020304" pitchFamily="18" charset="0"/>
              </a:rPr>
              <a:t>haczettiren ya da </a:t>
            </a:r>
            <a:r>
              <a:rPr lang="tr-TR" dirty="0" smtClean="0">
                <a:latin typeface="Times New Roman" panose="02020603050405020304" pitchFamily="18" charset="0"/>
                <a:cs typeface="Times New Roman" panose="02020603050405020304" pitchFamily="18" charset="0"/>
              </a:rPr>
              <a:t>İflas </a:t>
            </a:r>
            <a:r>
              <a:rPr lang="tr-TR" dirty="0">
                <a:latin typeface="Times New Roman" panose="02020603050405020304" pitchFamily="18" charset="0"/>
                <a:cs typeface="Times New Roman" panose="02020603050405020304" pitchFamily="18" charset="0"/>
              </a:rPr>
              <a:t>masasına yazdıran </a:t>
            </a:r>
            <a:r>
              <a:rPr lang="tr-TR" dirty="0" smtClean="0">
                <a:latin typeface="Times New Roman" panose="02020603050405020304" pitchFamily="18" charset="0"/>
                <a:cs typeface="Times New Roman" panose="02020603050405020304" pitchFamily="18" charset="0"/>
              </a:rPr>
              <a:t>Alacaklı</a:t>
            </a:r>
            <a:r>
              <a:rPr lang="tr-TR" dirty="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İyiniyet</a:t>
            </a:r>
            <a:r>
              <a:rPr lang="tr-TR" dirty="0" smtClean="0">
                <a:latin typeface="Times New Roman" panose="02020603050405020304" pitchFamily="18" charset="0"/>
                <a:cs typeface="Times New Roman" panose="02020603050405020304" pitchFamily="18" charset="0"/>
              </a:rPr>
              <a:t> İlkesine </a:t>
            </a:r>
            <a:r>
              <a:rPr lang="tr-TR" dirty="0">
                <a:latin typeface="Times New Roman" panose="02020603050405020304" pitchFamily="18" charset="0"/>
                <a:cs typeface="Times New Roman" panose="02020603050405020304" pitchFamily="18" charset="0"/>
              </a:rPr>
              <a:t>dayanarak gerçek malike karşı </a:t>
            </a:r>
            <a:r>
              <a:rPr lang="tr-TR" dirty="0" smtClean="0">
                <a:latin typeface="Times New Roman" panose="02020603050405020304" pitchFamily="18" charset="0"/>
                <a:cs typeface="Times New Roman" panose="02020603050405020304" pitchFamily="18" charset="0"/>
              </a:rPr>
              <a:t>Hacizden </a:t>
            </a:r>
            <a:r>
              <a:rPr lang="tr-TR" dirty="0">
                <a:latin typeface="Times New Roman" panose="02020603050405020304" pitchFamily="18" charset="0"/>
                <a:cs typeface="Times New Roman" panose="02020603050405020304" pitchFamily="18" charset="0"/>
              </a:rPr>
              <a:t>veya </a:t>
            </a:r>
            <a:r>
              <a:rPr lang="tr-TR" dirty="0" smtClean="0">
                <a:latin typeface="Times New Roman" panose="02020603050405020304" pitchFamily="18" charset="0"/>
                <a:cs typeface="Times New Roman" panose="02020603050405020304" pitchFamily="18" charset="0"/>
              </a:rPr>
              <a:t>İflastan </a:t>
            </a:r>
            <a:r>
              <a:rPr lang="tr-TR" dirty="0">
                <a:latin typeface="Times New Roman" panose="02020603050405020304" pitchFamily="18" charset="0"/>
                <a:cs typeface="Times New Roman" panose="02020603050405020304" pitchFamily="18" charset="0"/>
              </a:rPr>
              <a:t>kaynaklanan herhangi bir iddiada bulunamaz. </a:t>
            </a:r>
          </a:p>
          <a:p>
            <a:pPr algn="just"/>
            <a:r>
              <a:rPr lang="tr-TR" dirty="0">
                <a:latin typeface="Times New Roman" panose="02020603050405020304" pitchFamily="18" charset="0"/>
                <a:cs typeface="Times New Roman" panose="02020603050405020304" pitchFamily="18" charset="0"/>
              </a:rPr>
              <a:t>Buna karşılık, </a:t>
            </a:r>
            <a:r>
              <a:rPr lang="tr-TR" b="1" dirty="0">
                <a:latin typeface="Times New Roman" panose="02020603050405020304" pitchFamily="18" charset="0"/>
                <a:cs typeface="Times New Roman" panose="02020603050405020304" pitchFamily="18" charset="0"/>
              </a:rPr>
              <a:t>Cebri Açık Arttırmada </a:t>
            </a:r>
            <a:r>
              <a:rPr lang="tr-TR" dirty="0">
                <a:latin typeface="Times New Roman" panose="02020603050405020304" pitchFamily="18" charset="0"/>
                <a:cs typeface="Times New Roman" panose="02020603050405020304" pitchFamily="18" charset="0"/>
              </a:rPr>
              <a:t>en yüksek peyi sürerek malı iktisap edenlerin </a:t>
            </a:r>
            <a:r>
              <a:rPr lang="tr-TR" dirty="0" err="1">
                <a:latin typeface="Times New Roman" panose="02020603050405020304" pitchFamily="18" charset="0"/>
                <a:cs typeface="Times New Roman" panose="02020603050405020304" pitchFamily="18" charset="0"/>
              </a:rPr>
              <a:t>iyiniyeti</a:t>
            </a:r>
            <a:r>
              <a:rPr lang="tr-TR" dirty="0">
                <a:latin typeface="Times New Roman" panose="02020603050405020304" pitchFamily="18" charset="0"/>
                <a:cs typeface="Times New Roman" panose="02020603050405020304" pitchFamily="18" charset="0"/>
              </a:rPr>
              <a:t> korunur. </a:t>
            </a:r>
          </a:p>
          <a:p>
            <a:pPr marL="0" indent="0">
              <a:buNone/>
            </a:pPr>
            <a:endParaRPr lang="tr-TR" dirty="0"/>
          </a:p>
        </p:txBody>
      </p:sp>
    </p:spTree>
    <p:extLst>
      <p:ext uri="{BB962C8B-B14F-4D97-AF65-F5344CB8AC3E}">
        <p14:creationId xmlns:p14="http://schemas.microsoft.com/office/powerpoint/2010/main" val="17606793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10000"/>
          </a:bodyPr>
          <a:lstStyle/>
          <a:p>
            <a:pPr marL="0" indent="0" algn="just">
              <a:buNone/>
            </a:pPr>
            <a:r>
              <a:rPr lang="tr-TR" b="1" dirty="0" smtClean="0"/>
              <a:t>*</a:t>
            </a:r>
            <a:r>
              <a:rPr lang="tr-TR" sz="2400" dirty="0" smtClean="0"/>
              <a:t>Özetle, </a:t>
            </a:r>
            <a:r>
              <a:rPr lang="tr-TR" sz="2400" b="1" i="1" dirty="0" smtClean="0"/>
              <a:t>MK </a:t>
            </a:r>
            <a:r>
              <a:rPr lang="tr-TR" sz="2400" b="1" i="1" dirty="0"/>
              <a:t>1023, </a:t>
            </a:r>
            <a:r>
              <a:rPr lang="tr-TR" sz="2400" dirty="0" smtClean="0"/>
              <a:t>İyiniyetli </a:t>
            </a:r>
            <a:r>
              <a:rPr lang="tr-TR" sz="2400" dirty="0"/>
              <a:t>Ü</a:t>
            </a:r>
            <a:r>
              <a:rPr lang="tr-TR" sz="2400" dirty="0" smtClean="0"/>
              <a:t>çüncü </a:t>
            </a:r>
            <a:r>
              <a:rPr lang="tr-TR" sz="2400" dirty="0"/>
              <a:t>K</a:t>
            </a:r>
            <a:r>
              <a:rPr lang="tr-TR" sz="2400" dirty="0" smtClean="0"/>
              <a:t>işilerin </a:t>
            </a:r>
            <a:r>
              <a:rPr lang="tr-TR" sz="2400" dirty="0"/>
              <a:t>Y</a:t>
            </a:r>
            <a:r>
              <a:rPr lang="tr-TR" sz="2400" dirty="0" smtClean="0"/>
              <a:t>olsuz </a:t>
            </a:r>
            <a:r>
              <a:rPr lang="tr-TR" sz="2400" dirty="0"/>
              <a:t>T</a:t>
            </a:r>
            <a:r>
              <a:rPr lang="tr-TR" sz="2400" dirty="0" smtClean="0"/>
              <a:t>escile </a:t>
            </a:r>
            <a:r>
              <a:rPr lang="tr-TR" sz="2400" dirty="0"/>
              <a:t>dayanarak kazandıkları </a:t>
            </a:r>
            <a:r>
              <a:rPr lang="tr-TR" sz="2400" b="1" dirty="0" smtClean="0"/>
              <a:t>Ayni </a:t>
            </a:r>
            <a:r>
              <a:rPr lang="tr-TR" sz="2400" b="1" dirty="0"/>
              <a:t>H</a:t>
            </a:r>
            <a:r>
              <a:rPr lang="tr-TR" sz="2400" b="1" dirty="0" smtClean="0"/>
              <a:t>akları </a:t>
            </a:r>
            <a:r>
              <a:rPr lang="tr-TR" sz="2400" dirty="0"/>
              <a:t>korumaktadır. </a:t>
            </a:r>
            <a:r>
              <a:rPr lang="tr-TR" sz="2400" dirty="0" smtClean="0"/>
              <a:t>Bunlar</a:t>
            </a:r>
            <a:r>
              <a:rPr lang="tr-TR" sz="2400" dirty="0"/>
              <a:t>, </a:t>
            </a:r>
            <a:r>
              <a:rPr lang="tr-TR" sz="2400" b="1" dirty="0" smtClean="0"/>
              <a:t>Mülkiyet </a:t>
            </a:r>
            <a:r>
              <a:rPr lang="tr-TR" sz="2400" b="1" dirty="0"/>
              <a:t>H</a:t>
            </a:r>
            <a:r>
              <a:rPr lang="tr-TR" sz="2400" b="1" dirty="0" smtClean="0"/>
              <a:t>akkı </a:t>
            </a:r>
            <a:r>
              <a:rPr lang="tr-TR" sz="2400" dirty="0"/>
              <a:t>ve </a:t>
            </a:r>
            <a:r>
              <a:rPr lang="tr-TR" sz="2400" b="1" dirty="0" smtClean="0"/>
              <a:t>Sınırlı </a:t>
            </a:r>
            <a:r>
              <a:rPr lang="tr-TR" sz="2400" b="1" dirty="0"/>
              <a:t>A</a:t>
            </a:r>
            <a:r>
              <a:rPr lang="tr-TR" sz="2400" b="1" dirty="0" smtClean="0"/>
              <a:t>yni </a:t>
            </a:r>
            <a:r>
              <a:rPr lang="tr-TR" sz="2400" b="1" dirty="0"/>
              <a:t>H</a:t>
            </a:r>
            <a:r>
              <a:rPr lang="tr-TR" sz="2400" b="1" dirty="0" smtClean="0"/>
              <a:t>aklardır</a:t>
            </a:r>
            <a:r>
              <a:rPr lang="tr-TR" sz="2400" dirty="0" smtClean="0"/>
              <a:t>.</a:t>
            </a:r>
          </a:p>
          <a:p>
            <a:pPr marL="0" indent="0" algn="just">
              <a:buNone/>
            </a:pPr>
            <a:r>
              <a:rPr lang="tr-TR" sz="2400" dirty="0" smtClean="0"/>
              <a:t>*</a:t>
            </a:r>
            <a:r>
              <a:rPr lang="tr-TR" sz="2400" b="1" i="1" dirty="0" smtClean="0"/>
              <a:t>Örneğin</a:t>
            </a:r>
            <a:r>
              <a:rPr lang="tr-TR" sz="2400" b="1" dirty="0" smtClean="0"/>
              <a:t>, </a:t>
            </a:r>
            <a:r>
              <a:rPr lang="tr-TR" sz="2400" dirty="0" smtClean="0"/>
              <a:t>gerçekte (A)’ya ait bulunan Taşınmazın Maliki olarak Sicilde (B) gözükmektedir. (B) bu Taşınmaz üzerinde iyiniyetli (C) lehine bir İntifa Hakkı kursa, (C)’</a:t>
            </a:r>
            <a:r>
              <a:rPr lang="tr-TR" sz="2400" dirty="0" err="1" smtClean="0"/>
              <a:t>nin</a:t>
            </a:r>
            <a:r>
              <a:rPr lang="tr-TR" sz="2400" dirty="0" smtClean="0"/>
              <a:t> kazandığı </a:t>
            </a:r>
            <a:r>
              <a:rPr lang="tr-TR" sz="2400" dirty="0"/>
              <a:t>İ</a:t>
            </a:r>
            <a:r>
              <a:rPr lang="tr-TR" sz="2400" dirty="0" smtClean="0"/>
              <a:t>ntifa </a:t>
            </a:r>
            <a:r>
              <a:rPr lang="tr-TR" sz="2400" dirty="0"/>
              <a:t>H</a:t>
            </a:r>
            <a:r>
              <a:rPr lang="tr-TR" sz="2400" dirty="0" smtClean="0"/>
              <a:t>akkı MK 1023 uyarınca korunacaktır. </a:t>
            </a:r>
            <a:endParaRPr lang="tr-TR" sz="2400" dirty="0"/>
          </a:p>
          <a:p>
            <a:r>
              <a:rPr lang="tr-TR" sz="2400" b="1" dirty="0" smtClean="0"/>
              <a:t>Kişisel Hakkın </a:t>
            </a:r>
            <a:r>
              <a:rPr lang="tr-TR" sz="2400" b="1" dirty="0"/>
              <a:t>kazanılması bu korumadan yararlanamaz</a:t>
            </a:r>
            <a:r>
              <a:rPr lang="tr-TR" sz="2400" dirty="0"/>
              <a:t>. </a:t>
            </a:r>
          </a:p>
          <a:p>
            <a:pPr algn="just"/>
            <a:r>
              <a:rPr lang="tr-TR" sz="2400" b="1" dirty="0" smtClean="0"/>
              <a:t>Örneğin,</a:t>
            </a:r>
            <a:r>
              <a:rPr lang="tr-TR" sz="2400" dirty="0" smtClean="0"/>
              <a:t> </a:t>
            </a:r>
            <a:r>
              <a:rPr lang="tr-TR" sz="2400" dirty="0"/>
              <a:t>gerçekte </a:t>
            </a:r>
            <a:r>
              <a:rPr lang="tr-TR" sz="2400" dirty="0" smtClean="0"/>
              <a:t>Malik </a:t>
            </a:r>
            <a:r>
              <a:rPr lang="tr-TR" sz="2400" dirty="0"/>
              <a:t>olmayan fakat </a:t>
            </a:r>
            <a:r>
              <a:rPr lang="tr-TR" sz="2400" dirty="0" smtClean="0"/>
              <a:t>Sicilde </a:t>
            </a:r>
            <a:r>
              <a:rPr lang="tr-TR" sz="2400" dirty="0"/>
              <a:t>M</a:t>
            </a:r>
            <a:r>
              <a:rPr lang="tr-TR" sz="2400" dirty="0" smtClean="0"/>
              <a:t>alik görünen </a:t>
            </a:r>
            <a:r>
              <a:rPr lang="tr-TR" sz="2400" dirty="0"/>
              <a:t>kimse ile yapılan </a:t>
            </a:r>
            <a:r>
              <a:rPr lang="tr-TR" sz="2400" b="1" dirty="0" smtClean="0"/>
              <a:t>Kira </a:t>
            </a:r>
            <a:r>
              <a:rPr lang="tr-TR" sz="2400" b="1" dirty="0"/>
              <a:t>veya </a:t>
            </a:r>
            <a:r>
              <a:rPr lang="tr-TR" sz="2400" b="1" dirty="0" smtClean="0"/>
              <a:t>Önalım </a:t>
            </a:r>
            <a:r>
              <a:rPr lang="tr-TR" sz="2400" b="1" dirty="0"/>
              <a:t>S</a:t>
            </a:r>
            <a:r>
              <a:rPr lang="tr-TR" sz="2400" b="1" dirty="0" smtClean="0"/>
              <a:t>özleşmesi </a:t>
            </a:r>
            <a:r>
              <a:rPr lang="tr-TR" sz="2400" dirty="0"/>
              <a:t>gerçek </a:t>
            </a:r>
            <a:r>
              <a:rPr lang="tr-TR" sz="2400" dirty="0" smtClean="0"/>
              <a:t>Maliki </a:t>
            </a:r>
            <a:r>
              <a:rPr lang="tr-TR" sz="2400" dirty="0"/>
              <a:t>etkilemez. </a:t>
            </a:r>
            <a:r>
              <a:rPr lang="tr-TR" sz="2400" dirty="0" smtClean="0"/>
              <a:t>Böyle </a:t>
            </a:r>
            <a:r>
              <a:rPr lang="tr-TR" sz="2400" dirty="0"/>
              <a:t>bir hakkın </a:t>
            </a:r>
            <a:r>
              <a:rPr lang="tr-TR" sz="2400" b="1" dirty="0" smtClean="0"/>
              <a:t>Şerh </a:t>
            </a:r>
            <a:r>
              <a:rPr lang="tr-TR" sz="2400" b="1" dirty="0"/>
              <a:t>verilmiş olması </a:t>
            </a:r>
            <a:r>
              <a:rPr lang="tr-TR" sz="2400" dirty="0"/>
              <a:t>da sonucu değiştirmez. </a:t>
            </a:r>
            <a:r>
              <a:rPr lang="tr-TR" sz="2400" dirty="0" smtClean="0"/>
              <a:t>Bu durumda, </a:t>
            </a:r>
            <a:r>
              <a:rPr lang="tr-TR" sz="2400" b="1" dirty="0" smtClean="0"/>
              <a:t>Kişisel</a:t>
            </a:r>
            <a:r>
              <a:rPr lang="tr-TR" sz="2400" dirty="0" smtClean="0"/>
              <a:t> </a:t>
            </a:r>
            <a:r>
              <a:rPr lang="tr-TR" sz="2400" b="1" dirty="0"/>
              <a:t>H</a:t>
            </a:r>
            <a:r>
              <a:rPr lang="tr-TR" sz="2400" b="1" dirty="0" smtClean="0"/>
              <a:t>ak </a:t>
            </a:r>
            <a:r>
              <a:rPr lang="tr-TR" sz="2400" b="1" dirty="0"/>
              <a:t>sahipleri </a:t>
            </a:r>
            <a:r>
              <a:rPr lang="tr-TR" sz="2400" dirty="0" smtClean="0"/>
              <a:t>Gerçek </a:t>
            </a:r>
            <a:r>
              <a:rPr lang="tr-TR" sz="2400" dirty="0"/>
              <a:t>M</a:t>
            </a:r>
            <a:r>
              <a:rPr lang="tr-TR" sz="2400" dirty="0" smtClean="0"/>
              <a:t>alike </a:t>
            </a:r>
            <a:r>
              <a:rPr lang="tr-TR" sz="2400" dirty="0"/>
              <a:t>karşı MK 1023’e dayanamazlar. </a:t>
            </a:r>
            <a:endParaRPr lang="tr-TR" sz="2400" dirty="0" smtClean="0"/>
          </a:p>
          <a:p>
            <a:pPr algn="just"/>
            <a:r>
              <a:rPr lang="tr-TR" sz="2400" dirty="0"/>
              <a:t>Buna karşılık, </a:t>
            </a:r>
            <a:r>
              <a:rPr lang="tr-TR" sz="2400" b="1" dirty="0"/>
              <a:t>örneğin,</a:t>
            </a:r>
            <a:r>
              <a:rPr lang="tr-TR" sz="2400" dirty="0"/>
              <a:t> Malik olmayan fakat </a:t>
            </a:r>
            <a:r>
              <a:rPr lang="tr-TR" sz="2400" b="1" dirty="0"/>
              <a:t>Sicilde Malik </a:t>
            </a:r>
            <a:r>
              <a:rPr lang="tr-TR" sz="2400" dirty="0"/>
              <a:t>görünen (A) ile yaptığı </a:t>
            </a:r>
            <a:r>
              <a:rPr lang="tr-TR" sz="2400" b="1" dirty="0"/>
              <a:t>Alım Sözleşmesine </a:t>
            </a:r>
            <a:r>
              <a:rPr lang="tr-TR" sz="2400" dirty="0"/>
              <a:t>dayanarak (A)’ya karşı </a:t>
            </a:r>
            <a:r>
              <a:rPr lang="tr-TR" sz="2400" b="1" dirty="0"/>
              <a:t>Alım Hakkını </a:t>
            </a:r>
            <a:r>
              <a:rPr lang="tr-TR" sz="2400" dirty="0"/>
              <a:t>kullanan iyiniyetli (İ), Taşınmazın Mülkiyetini kazanırken MK 1023’den yararlanır. </a:t>
            </a:r>
          </a:p>
          <a:p>
            <a:pPr marL="0" indent="0" algn="just">
              <a:buNone/>
            </a:pPr>
            <a:endParaRPr lang="tr-TR" sz="2400" dirty="0" smtClean="0"/>
          </a:p>
          <a:p>
            <a:pPr algn="just"/>
            <a:endParaRPr lang="tr-TR" sz="2400" dirty="0"/>
          </a:p>
          <a:p>
            <a:pPr marL="0" indent="0">
              <a:buNone/>
            </a:pPr>
            <a:endParaRPr lang="tr-TR" dirty="0"/>
          </a:p>
        </p:txBody>
      </p:sp>
    </p:spTree>
    <p:extLst>
      <p:ext uri="{BB962C8B-B14F-4D97-AF65-F5344CB8AC3E}">
        <p14:creationId xmlns:p14="http://schemas.microsoft.com/office/powerpoint/2010/main" val="146466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4900" b="1" dirty="0"/>
              <a:t/>
            </a:r>
            <a:br>
              <a:rPr lang="tr-TR" sz="4900" b="1" dirty="0"/>
            </a:br>
            <a:r>
              <a:rPr lang="tr-TR" sz="4900" b="1" dirty="0" smtClean="0"/>
              <a:t>Tescilin </a:t>
            </a:r>
            <a:r>
              <a:rPr lang="tr-TR" sz="4900" b="1" dirty="0"/>
              <a:t>Hükmü</a:t>
            </a:r>
            <a:br>
              <a:rPr lang="tr-TR" sz="4900" b="1" dirty="0"/>
            </a:br>
            <a:r>
              <a:rPr lang="tr-TR" sz="4900" b="1" dirty="0"/>
              <a:t> (MK. m. 1022/f. 1) :</a:t>
            </a:r>
            <a:endParaRPr lang="tr-TR" sz="3100" dirty="0">
              <a:ln w="6350">
                <a:solidFill>
                  <a:schemeClr val="tx1"/>
                </a:solidFill>
              </a:ln>
            </a:endParaRPr>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2373771956"/>
              </p:ext>
            </p:extLst>
          </p:nvPr>
        </p:nvGraphicFramePr>
        <p:xfrm>
          <a:off x="1981200" y="1882775"/>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3526142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fontScale="92500" lnSpcReduction="10000"/>
          </a:bodyPr>
          <a:lstStyle/>
          <a:p>
            <a:pPr algn="just"/>
            <a:r>
              <a:rPr lang="tr-TR" b="1" dirty="0"/>
              <a:t>İpoteğin görevi, </a:t>
            </a:r>
            <a:r>
              <a:rPr lang="tr-TR" dirty="0" smtClean="0"/>
              <a:t>Alacağın </a:t>
            </a:r>
            <a:r>
              <a:rPr lang="tr-TR" dirty="0"/>
              <a:t>teminatı olmaktan ibarettir, dolayısıyla </a:t>
            </a:r>
            <a:r>
              <a:rPr lang="tr-TR" dirty="0" smtClean="0"/>
              <a:t>İpoteğe </a:t>
            </a:r>
            <a:r>
              <a:rPr lang="tr-TR" dirty="0"/>
              <a:t>ilişkin T</a:t>
            </a:r>
            <a:r>
              <a:rPr lang="tr-TR" dirty="0" smtClean="0"/>
              <a:t>escil</a:t>
            </a:r>
            <a:r>
              <a:rPr lang="tr-TR" dirty="0"/>
              <a:t>, </a:t>
            </a:r>
            <a:r>
              <a:rPr lang="tr-TR" b="1" dirty="0" smtClean="0"/>
              <a:t>İpoteğin </a:t>
            </a:r>
            <a:r>
              <a:rPr lang="tr-TR" b="1" dirty="0"/>
              <a:t>temin ettiği </a:t>
            </a:r>
            <a:r>
              <a:rPr lang="tr-TR" b="1" dirty="0" smtClean="0"/>
              <a:t>Alacağın </a:t>
            </a:r>
            <a:r>
              <a:rPr lang="tr-TR" b="1" dirty="0"/>
              <a:t>varlığına </a:t>
            </a:r>
            <a:r>
              <a:rPr lang="tr-TR" dirty="0"/>
              <a:t>karine oluşturmaz. </a:t>
            </a:r>
          </a:p>
          <a:p>
            <a:pPr algn="just"/>
            <a:r>
              <a:rPr lang="tr-TR" b="1" dirty="0" smtClean="0"/>
              <a:t>Bu bağlamda, ortada </a:t>
            </a:r>
            <a:r>
              <a:rPr lang="tr-TR" b="1" dirty="0"/>
              <a:t>geçerli bir </a:t>
            </a:r>
            <a:r>
              <a:rPr lang="tr-TR" b="1" dirty="0" smtClean="0"/>
              <a:t>Alacak </a:t>
            </a:r>
            <a:r>
              <a:rPr lang="tr-TR" b="1" dirty="0"/>
              <a:t>yoksa</a:t>
            </a:r>
            <a:r>
              <a:rPr lang="tr-TR" dirty="0"/>
              <a:t>, </a:t>
            </a:r>
            <a:r>
              <a:rPr lang="tr-TR" b="1" dirty="0" smtClean="0"/>
              <a:t>Sicilde </a:t>
            </a:r>
            <a:r>
              <a:rPr lang="tr-TR" b="1" dirty="0"/>
              <a:t>kayıtlı bulunan </a:t>
            </a:r>
            <a:r>
              <a:rPr lang="tr-TR" b="1" dirty="0" smtClean="0"/>
              <a:t>İpotek</a:t>
            </a:r>
            <a:r>
              <a:rPr lang="tr-TR" dirty="0" smtClean="0"/>
              <a:t> </a:t>
            </a:r>
            <a:r>
              <a:rPr lang="tr-TR" b="1" dirty="0"/>
              <a:t>H</a:t>
            </a:r>
            <a:r>
              <a:rPr lang="tr-TR" b="1" dirty="0" smtClean="0"/>
              <a:t>akkı</a:t>
            </a:r>
            <a:r>
              <a:rPr lang="tr-TR" b="1" dirty="0"/>
              <a:t>,</a:t>
            </a:r>
            <a:r>
              <a:rPr lang="tr-TR" dirty="0"/>
              <a:t> </a:t>
            </a:r>
            <a:r>
              <a:rPr lang="tr-TR" dirty="0" smtClean="0"/>
              <a:t>Alacağı </a:t>
            </a:r>
            <a:r>
              <a:rPr lang="tr-TR" dirty="0"/>
              <a:t>devralmış </a:t>
            </a:r>
            <a:r>
              <a:rPr lang="tr-TR" b="1" i="1" dirty="0" smtClean="0"/>
              <a:t>İyiniyetli </a:t>
            </a:r>
            <a:r>
              <a:rPr lang="tr-TR" b="1" i="1" dirty="0"/>
              <a:t>Ü</a:t>
            </a:r>
            <a:r>
              <a:rPr lang="tr-TR" b="1" i="1" dirty="0" smtClean="0"/>
              <a:t>çüncü </a:t>
            </a:r>
            <a:r>
              <a:rPr lang="tr-TR" b="1" i="1" dirty="0"/>
              <a:t>K</a:t>
            </a:r>
            <a:r>
              <a:rPr lang="tr-TR" b="1" i="1" dirty="0" smtClean="0"/>
              <a:t>işiye </a:t>
            </a:r>
            <a:r>
              <a:rPr lang="tr-TR" b="1" dirty="0"/>
              <a:t>İ</a:t>
            </a:r>
            <a:r>
              <a:rPr lang="tr-TR" b="1" dirty="0" smtClean="0"/>
              <a:t>poteği </a:t>
            </a:r>
            <a:r>
              <a:rPr lang="tr-TR" b="1" dirty="0"/>
              <a:t>P</a:t>
            </a:r>
            <a:r>
              <a:rPr lang="tr-TR" b="1" dirty="0" smtClean="0"/>
              <a:t>araya </a:t>
            </a:r>
            <a:r>
              <a:rPr lang="tr-TR" b="1" dirty="0"/>
              <a:t>Ç</a:t>
            </a:r>
            <a:r>
              <a:rPr lang="tr-TR" b="1" dirty="0" smtClean="0"/>
              <a:t>evirme </a:t>
            </a:r>
            <a:r>
              <a:rPr lang="tr-TR" b="1" dirty="0"/>
              <a:t>yetkisi </a:t>
            </a:r>
            <a:r>
              <a:rPr lang="tr-TR" b="1" dirty="0" smtClean="0"/>
              <a:t>vermez.</a:t>
            </a:r>
          </a:p>
          <a:p>
            <a:pPr algn="just"/>
            <a:r>
              <a:rPr lang="tr-TR" dirty="0" smtClean="0"/>
              <a:t>Diğer bir deyişle, İyiniyetli </a:t>
            </a:r>
            <a:r>
              <a:rPr lang="tr-TR" dirty="0"/>
              <a:t>Ü</a:t>
            </a:r>
            <a:r>
              <a:rPr lang="tr-TR" dirty="0" smtClean="0"/>
              <a:t>çüncü </a:t>
            </a:r>
            <a:r>
              <a:rPr lang="tr-TR" dirty="0"/>
              <a:t>K</a:t>
            </a:r>
            <a:r>
              <a:rPr lang="tr-TR" dirty="0" smtClean="0"/>
              <a:t>işinin </a:t>
            </a:r>
            <a:r>
              <a:rPr lang="tr-TR" dirty="0"/>
              <a:t>MK 1023’e dayanarak mevcut olmayan ya da geçersiz bir </a:t>
            </a:r>
            <a:r>
              <a:rPr lang="tr-TR" dirty="0" smtClean="0"/>
              <a:t>Alacağı </a:t>
            </a:r>
            <a:r>
              <a:rPr lang="tr-TR" dirty="0"/>
              <a:t>ve buna ilişkin </a:t>
            </a:r>
            <a:r>
              <a:rPr lang="tr-TR" dirty="0" smtClean="0"/>
              <a:t>İpoteği </a:t>
            </a:r>
            <a:r>
              <a:rPr lang="tr-TR" dirty="0"/>
              <a:t>kazanması mümkün değildir. </a:t>
            </a:r>
          </a:p>
          <a:p>
            <a:pPr algn="just"/>
            <a:r>
              <a:rPr lang="tr-TR" b="1" i="1" dirty="0" smtClean="0"/>
              <a:t>Eğer Alacak </a:t>
            </a:r>
            <a:r>
              <a:rPr lang="tr-TR" b="1" i="1" dirty="0"/>
              <a:t>geçerli,  fakat </a:t>
            </a:r>
            <a:r>
              <a:rPr lang="tr-TR" b="1" i="1" dirty="0" smtClean="0"/>
              <a:t>İpoteğe </a:t>
            </a:r>
            <a:r>
              <a:rPr lang="tr-TR" b="1" i="1" dirty="0"/>
              <a:t>ilişkin </a:t>
            </a:r>
            <a:r>
              <a:rPr lang="tr-TR" b="1" i="1" dirty="0" smtClean="0"/>
              <a:t>Tescil </a:t>
            </a:r>
            <a:r>
              <a:rPr lang="tr-TR" b="1" i="1" dirty="0"/>
              <a:t>R</a:t>
            </a:r>
            <a:r>
              <a:rPr lang="tr-TR" b="1" i="1" dirty="0" smtClean="0"/>
              <a:t>ehin </a:t>
            </a:r>
            <a:r>
              <a:rPr lang="tr-TR" b="1" i="1" dirty="0"/>
              <a:t>S</a:t>
            </a:r>
            <a:r>
              <a:rPr lang="tr-TR" b="1" i="1" dirty="0" smtClean="0"/>
              <a:t>özleşmesi </a:t>
            </a:r>
            <a:r>
              <a:rPr lang="tr-TR" b="1" i="1" dirty="0"/>
              <a:t>ya da </a:t>
            </a:r>
            <a:r>
              <a:rPr lang="tr-TR" b="1" i="1" dirty="0" smtClean="0"/>
              <a:t>Tescil </a:t>
            </a:r>
            <a:r>
              <a:rPr lang="tr-TR" b="1" i="1" dirty="0"/>
              <a:t>istemindeki sakatlık nedeniyle geçersiz ise</a:t>
            </a:r>
            <a:r>
              <a:rPr lang="tr-TR" dirty="0"/>
              <a:t>, </a:t>
            </a:r>
            <a:r>
              <a:rPr lang="tr-TR" b="1" dirty="0" smtClean="0"/>
              <a:t>İpotek </a:t>
            </a:r>
            <a:r>
              <a:rPr lang="tr-TR" b="1" dirty="0"/>
              <a:t>H</a:t>
            </a:r>
            <a:r>
              <a:rPr lang="tr-TR" b="1" dirty="0" smtClean="0"/>
              <a:t>akkını </a:t>
            </a:r>
            <a:r>
              <a:rPr lang="tr-TR" b="1" dirty="0"/>
              <a:t>bu Y</a:t>
            </a:r>
            <a:r>
              <a:rPr lang="tr-TR" b="1" dirty="0" smtClean="0"/>
              <a:t>olsuz Tescile </a:t>
            </a:r>
            <a:r>
              <a:rPr lang="tr-TR" b="1" dirty="0"/>
              <a:t>dayanarak ve </a:t>
            </a:r>
            <a:r>
              <a:rPr lang="tr-TR" b="1" dirty="0" smtClean="0"/>
              <a:t>Alacak </a:t>
            </a:r>
            <a:r>
              <a:rPr lang="tr-TR" b="1" dirty="0"/>
              <a:t>H</a:t>
            </a:r>
            <a:r>
              <a:rPr lang="tr-TR" b="1" dirty="0" smtClean="0"/>
              <a:t>akkına </a:t>
            </a:r>
            <a:r>
              <a:rPr lang="tr-TR" b="1" dirty="0"/>
              <a:t>bağlı olarak kazanan kimsenin bu hakkı MK 1023 uyarınca korunur. </a:t>
            </a:r>
          </a:p>
          <a:p>
            <a:endParaRPr lang="tr-TR" dirty="0"/>
          </a:p>
        </p:txBody>
      </p:sp>
    </p:spTree>
    <p:extLst>
      <p:ext uri="{BB962C8B-B14F-4D97-AF65-F5344CB8AC3E}">
        <p14:creationId xmlns:p14="http://schemas.microsoft.com/office/powerpoint/2010/main" val="220895763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79023"/>
            <a:ext cx="10515600" cy="1611666"/>
          </a:xfrm>
        </p:spPr>
        <p:txBody>
          <a:bodyPr>
            <a:normAutofit fontScale="90000"/>
          </a:bodyPr>
          <a:lstStyle/>
          <a:p>
            <a:r>
              <a:rPr lang="tr-TR" b="1" dirty="0"/>
              <a:t>Üçüncü Kişinin Ayni Hakkı </a:t>
            </a:r>
            <a:r>
              <a:rPr lang="tr-TR" b="1" dirty="0" err="1"/>
              <a:t>İyiniyetle</a:t>
            </a:r>
            <a:r>
              <a:rPr lang="tr-TR" b="1" dirty="0"/>
              <a:t> Kazanmış olması  </a:t>
            </a:r>
            <a:r>
              <a:rPr lang="tr-TR" dirty="0"/>
              <a:t/>
            </a:r>
            <a:br>
              <a:rPr lang="tr-TR" dirty="0"/>
            </a:br>
            <a:endParaRPr lang="tr-TR" dirty="0"/>
          </a:p>
        </p:txBody>
      </p:sp>
      <p:sp>
        <p:nvSpPr>
          <p:cNvPr id="3" name="İçerik Yer Tutucusu 2"/>
          <p:cNvSpPr>
            <a:spLocks noGrp="1"/>
          </p:cNvSpPr>
          <p:nvPr>
            <p:ph idx="1"/>
          </p:nvPr>
        </p:nvSpPr>
        <p:spPr/>
        <p:txBody>
          <a:bodyPr>
            <a:normAutofit/>
          </a:bodyPr>
          <a:lstStyle/>
          <a:p>
            <a:r>
              <a:rPr lang="tr-TR" dirty="0" smtClean="0">
                <a:latin typeface="Times New Roman" panose="02020603050405020304" pitchFamily="18" charset="0"/>
                <a:cs typeface="Times New Roman" panose="02020603050405020304" pitchFamily="18" charset="0"/>
              </a:rPr>
              <a:t>Hakkı </a:t>
            </a:r>
            <a:r>
              <a:rPr lang="tr-TR" dirty="0">
                <a:latin typeface="Times New Roman" panose="02020603050405020304" pitchFamily="18" charset="0"/>
                <a:cs typeface="Times New Roman" panose="02020603050405020304" pitchFamily="18" charset="0"/>
              </a:rPr>
              <a:t>kazanacak olan </a:t>
            </a:r>
            <a:r>
              <a:rPr lang="tr-TR" b="1" i="1" dirty="0" smtClean="0">
                <a:latin typeface="Times New Roman" panose="02020603050405020304" pitchFamily="18" charset="0"/>
                <a:cs typeface="Times New Roman" panose="02020603050405020304" pitchFamily="18" charset="0"/>
              </a:rPr>
              <a:t>Üçüncü Kişinin </a:t>
            </a:r>
            <a:r>
              <a:rPr lang="tr-TR" b="1" dirty="0">
                <a:latin typeface="Times New Roman" panose="02020603050405020304" pitchFamily="18" charset="0"/>
                <a:cs typeface="Times New Roman" panose="02020603050405020304" pitchFamily="18" charset="0"/>
              </a:rPr>
              <a:t>iyiniyetli olması </a:t>
            </a:r>
            <a:r>
              <a:rPr lang="tr-TR" dirty="0">
                <a:latin typeface="Times New Roman" panose="02020603050405020304" pitchFamily="18" charset="0"/>
                <a:cs typeface="Times New Roman" panose="02020603050405020304" pitchFamily="18" charset="0"/>
              </a:rPr>
              <a:t>gerekir.</a:t>
            </a:r>
          </a:p>
          <a:p>
            <a:pPr algn="just"/>
            <a:r>
              <a:rPr lang="tr-TR" b="1" dirty="0">
                <a:latin typeface="Times New Roman" panose="02020603050405020304" pitchFamily="18" charset="0"/>
                <a:cs typeface="Times New Roman" panose="02020603050405020304" pitchFamily="18" charset="0"/>
              </a:rPr>
              <a:t>İyiniyetli olmayan üçüncü kişilere karşı </a:t>
            </a:r>
            <a:r>
              <a:rPr lang="tr-TR" b="1" dirty="0" smtClean="0">
                <a:latin typeface="Times New Roman" panose="02020603050405020304" pitchFamily="18" charset="0"/>
                <a:cs typeface="Times New Roman" panose="02020603050405020304" pitchFamily="18" charset="0"/>
              </a:rPr>
              <a:t>Tescilin </a:t>
            </a:r>
            <a:r>
              <a:rPr lang="tr-TR" b="1" dirty="0">
                <a:latin typeface="Times New Roman" panose="02020603050405020304" pitchFamily="18" charset="0"/>
                <a:cs typeface="Times New Roman" panose="02020603050405020304" pitchFamily="18" charset="0"/>
              </a:rPr>
              <a:t>sonuçlarını düzenleyen Medeni Kanun’un 1024. maddesine göre</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bir ayni hak yolsuz olarak tescil edilmiş ise, bunu bilen veya bilmesi gereken üçüncü kişi</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bu tescile dayanamaz</a:t>
            </a:r>
            <a:r>
              <a:rPr lang="tr-TR" dirty="0">
                <a:latin typeface="Times New Roman" panose="02020603050405020304" pitchFamily="18" charset="0"/>
                <a:cs typeface="Times New Roman" panose="02020603050405020304" pitchFamily="18" charset="0"/>
              </a:rPr>
              <a:t> (f.1) … </a:t>
            </a:r>
            <a:r>
              <a:rPr lang="tr-TR" i="1" dirty="0">
                <a:latin typeface="Times New Roman" panose="02020603050405020304" pitchFamily="18" charset="0"/>
                <a:cs typeface="Times New Roman" panose="02020603050405020304" pitchFamily="18" charset="0"/>
              </a:rPr>
              <a:t>Böyle bir tescil yüzünden hakkı zedelenen kimse, tescilin yolsuz olduğunu iyiniyetli olmayan üçüncü kişilere karşı doğrudan doğruya ileri sürebilir (f.3).”</a:t>
            </a:r>
            <a:endParaRPr lang="tr-TR" dirty="0">
              <a:latin typeface="Times New Roman" panose="02020603050405020304" pitchFamily="18" charset="0"/>
              <a:cs typeface="Times New Roman" panose="02020603050405020304" pitchFamily="18" charset="0"/>
            </a:endParaRPr>
          </a:p>
          <a:p>
            <a:pPr algn="just"/>
            <a:r>
              <a:rPr lang="tr-TR" dirty="0">
                <a:latin typeface="Times New Roman" panose="02020603050405020304" pitchFamily="18" charset="0"/>
                <a:cs typeface="Times New Roman" panose="02020603050405020304" pitchFamily="18" charset="0"/>
              </a:rPr>
              <a:t>Dolayısıyla </a:t>
            </a:r>
            <a:r>
              <a:rPr lang="tr-TR" b="1" dirty="0" smtClean="0">
                <a:latin typeface="Times New Roman" panose="02020603050405020304" pitchFamily="18" charset="0"/>
                <a:cs typeface="Times New Roman" panose="02020603050405020304" pitchFamily="18" charset="0"/>
              </a:rPr>
              <a:t>Üçüncü Kişi</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Tapu Sicilindeki </a:t>
            </a:r>
            <a:r>
              <a:rPr lang="tr-TR" b="1" dirty="0">
                <a:latin typeface="Times New Roman" panose="02020603050405020304" pitchFamily="18" charset="0"/>
                <a:cs typeface="Times New Roman" panose="02020603050405020304" pitchFamily="18" charset="0"/>
              </a:rPr>
              <a:t>kaydın gerçeğe aykırılığını (</a:t>
            </a:r>
            <a:r>
              <a:rPr lang="tr-TR" b="1" i="1" dirty="0">
                <a:latin typeface="Times New Roman" panose="02020603050405020304" pitchFamily="18" charset="0"/>
                <a:cs typeface="Times New Roman" panose="02020603050405020304" pitchFamily="18" charset="0"/>
              </a:rPr>
              <a:t>yolsuz olduğunu</a:t>
            </a:r>
            <a:r>
              <a:rPr lang="tr-TR" b="1" dirty="0">
                <a:latin typeface="Times New Roman" panose="02020603050405020304" pitchFamily="18" charset="0"/>
                <a:cs typeface="Times New Roman" panose="02020603050405020304" pitchFamily="18" charset="0"/>
              </a:rPr>
              <a:t>) bilmemeli ve somut olayın özelliklerine göre bilmesi de gerekmemelidir </a:t>
            </a:r>
            <a:r>
              <a:rPr lang="tr-TR" dirty="0">
                <a:latin typeface="Times New Roman" panose="02020603050405020304" pitchFamily="18" charset="0"/>
                <a:cs typeface="Times New Roman" panose="02020603050405020304" pitchFamily="18" charset="0"/>
              </a:rPr>
              <a:t>(MK m. 2, 3). </a:t>
            </a:r>
          </a:p>
          <a:p>
            <a:pPr marL="0" indent="0">
              <a:buNone/>
            </a:pPr>
            <a:endParaRPr lang="tr-TR" dirty="0"/>
          </a:p>
        </p:txBody>
      </p:sp>
    </p:spTree>
    <p:extLst>
      <p:ext uri="{BB962C8B-B14F-4D97-AF65-F5344CB8AC3E}">
        <p14:creationId xmlns:p14="http://schemas.microsoft.com/office/powerpoint/2010/main" val="384274008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Bu </a:t>
            </a:r>
            <a:r>
              <a:rPr lang="tr-TR" dirty="0" smtClean="0">
                <a:latin typeface="Times New Roman" panose="02020603050405020304" pitchFamily="18" charset="0"/>
                <a:cs typeface="Times New Roman" panose="02020603050405020304" pitchFamily="18" charset="0"/>
              </a:rPr>
              <a:t>bakımdan, </a:t>
            </a:r>
            <a:r>
              <a:rPr lang="tr-TR" dirty="0">
                <a:latin typeface="Times New Roman" panose="02020603050405020304" pitchFamily="18" charset="0"/>
                <a:cs typeface="Times New Roman" panose="02020603050405020304" pitchFamily="18" charset="0"/>
              </a:rPr>
              <a:t>sadece </a:t>
            </a:r>
            <a:r>
              <a:rPr lang="tr-TR" b="1" dirty="0" smtClean="0">
                <a:latin typeface="Times New Roman" panose="02020603050405020304" pitchFamily="18" charset="0"/>
                <a:cs typeface="Times New Roman" panose="02020603050405020304" pitchFamily="18" charset="0"/>
              </a:rPr>
              <a:t>Tapu Kütüğüne </a:t>
            </a:r>
            <a:r>
              <a:rPr lang="tr-TR" dirty="0">
                <a:latin typeface="Times New Roman" panose="02020603050405020304" pitchFamily="18" charset="0"/>
                <a:cs typeface="Times New Roman" panose="02020603050405020304" pitchFamily="18" charset="0"/>
              </a:rPr>
              <a:t>bakılmış olması yeterlidir. Tescile esas teşkil eden </a:t>
            </a:r>
            <a:r>
              <a:rPr lang="tr-TR" dirty="0" smtClean="0">
                <a:latin typeface="Times New Roman" panose="02020603050405020304" pitchFamily="18" charset="0"/>
                <a:cs typeface="Times New Roman" panose="02020603050405020304" pitchFamily="18" charset="0"/>
              </a:rPr>
              <a:t>Belgelerin </a:t>
            </a:r>
            <a:r>
              <a:rPr lang="tr-TR" dirty="0">
                <a:latin typeface="Times New Roman" panose="02020603050405020304" pitchFamily="18" charset="0"/>
                <a:cs typeface="Times New Roman" panose="02020603050405020304" pitchFamily="18" charset="0"/>
              </a:rPr>
              <a:t>(evrakı </a:t>
            </a:r>
            <a:r>
              <a:rPr lang="tr-TR" dirty="0" err="1">
                <a:latin typeface="Times New Roman" panose="02020603050405020304" pitchFamily="18" charset="0"/>
                <a:cs typeface="Times New Roman" panose="02020603050405020304" pitchFamily="18" charset="0"/>
              </a:rPr>
              <a:t>müsbitenin</a:t>
            </a:r>
            <a:r>
              <a:rPr lang="tr-TR" dirty="0">
                <a:latin typeface="Times New Roman" panose="02020603050405020304" pitchFamily="18" charset="0"/>
                <a:cs typeface="Times New Roman" panose="02020603050405020304" pitchFamily="18" charset="0"/>
              </a:rPr>
              <a:t>) tek tek incelenmesi gerekmez. </a:t>
            </a:r>
          </a:p>
          <a:p>
            <a:pPr algn="just"/>
            <a:r>
              <a:rPr lang="tr-TR" dirty="0">
                <a:latin typeface="Times New Roman" panose="02020603050405020304" pitchFamily="18" charset="0"/>
                <a:cs typeface="Times New Roman" panose="02020603050405020304" pitchFamily="18" charset="0"/>
              </a:rPr>
              <a:t>Sadece açıkça yollama yapılmış olan hallerde </a:t>
            </a:r>
            <a:r>
              <a:rPr lang="tr-TR" dirty="0" smtClean="0">
                <a:latin typeface="Times New Roman" panose="02020603050405020304" pitchFamily="18" charset="0"/>
                <a:cs typeface="Times New Roman" panose="02020603050405020304" pitchFamily="18" charset="0"/>
              </a:rPr>
              <a:t>Plan </a:t>
            </a:r>
            <a:r>
              <a:rPr lang="tr-TR" dirty="0">
                <a:latin typeface="Times New Roman" panose="02020603050405020304" pitchFamily="18" charset="0"/>
                <a:cs typeface="Times New Roman" panose="02020603050405020304" pitchFamily="18" charset="0"/>
              </a:rPr>
              <a:t>ve diğer </a:t>
            </a:r>
            <a:r>
              <a:rPr lang="tr-TR" dirty="0" smtClean="0">
                <a:latin typeface="Times New Roman" panose="02020603050405020304" pitchFamily="18" charset="0"/>
                <a:cs typeface="Times New Roman" panose="02020603050405020304" pitchFamily="18" charset="0"/>
              </a:rPr>
              <a:t>Resmi Belgelere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evrakı </a:t>
            </a:r>
            <a:r>
              <a:rPr lang="tr-TR" i="1" dirty="0" err="1">
                <a:latin typeface="Times New Roman" panose="02020603050405020304" pitchFamily="18" charset="0"/>
                <a:cs typeface="Times New Roman" panose="02020603050405020304" pitchFamily="18" charset="0"/>
              </a:rPr>
              <a:t>müsbiteye</a:t>
            </a:r>
            <a:r>
              <a:rPr lang="tr-TR" dirty="0">
                <a:latin typeface="Times New Roman" panose="02020603050405020304" pitchFamily="18" charset="0"/>
                <a:cs typeface="Times New Roman" panose="02020603050405020304" pitchFamily="18" charset="0"/>
              </a:rPr>
              <a:t>) bakılmaması </a:t>
            </a:r>
            <a:r>
              <a:rPr lang="tr-TR" dirty="0" err="1" smtClean="0">
                <a:latin typeface="Times New Roman" panose="02020603050405020304" pitchFamily="18" charset="0"/>
                <a:cs typeface="Times New Roman" panose="02020603050405020304" pitchFamily="18" charset="0"/>
              </a:rPr>
              <a:t>İyiniyet</a:t>
            </a:r>
            <a:r>
              <a:rPr lang="tr-TR" dirty="0" smtClean="0">
                <a:latin typeface="Times New Roman" panose="02020603050405020304" pitchFamily="18" charset="0"/>
                <a:cs typeface="Times New Roman" panose="02020603050405020304" pitchFamily="18" charset="0"/>
              </a:rPr>
              <a:t> İddiasında </a:t>
            </a:r>
            <a:r>
              <a:rPr lang="tr-TR" dirty="0">
                <a:latin typeface="Times New Roman" panose="02020603050405020304" pitchFamily="18" charset="0"/>
                <a:cs typeface="Times New Roman" panose="02020603050405020304" pitchFamily="18" charset="0"/>
              </a:rPr>
              <a:t>bulunmasını engeller (</a:t>
            </a:r>
            <a:r>
              <a:rPr lang="tr-TR" i="1" dirty="0">
                <a:latin typeface="Times New Roman" panose="02020603050405020304" pitchFamily="18" charset="0"/>
                <a:cs typeface="Times New Roman" panose="02020603050405020304" pitchFamily="18" charset="0"/>
              </a:rPr>
              <a:t>MK m. 3 / II).</a:t>
            </a:r>
          </a:p>
          <a:p>
            <a:pPr algn="just"/>
            <a:r>
              <a:rPr lang="tr-TR" dirty="0">
                <a:latin typeface="Times New Roman" panose="02020603050405020304" pitchFamily="18" charset="0"/>
                <a:cs typeface="Times New Roman" panose="02020603050405020304" pitchFamily="18" charset="0"/>
              </a:rPr>
              <a:t>Hakkı kazanacak olanın </a:t>
            </a:r>
            <a:r>
              <a:rPr lang="tr-TR" dirty="0" err="1" smtClean="0">
                <a:latin typeface="Times New Roman" panose="02020603050405020304" pitchFamily="18" charset="0"/>
                <a:cs typeface="Times New Roman" panose="02020603050405020304" pitchFamily="18" charset="0"/>
              </a:rPr>
              <a:t>İyiniyetini</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ispatlaması ise aranmaz. Onun iyiniyetli olduğu varsayılır (</a:t>
            </a:r>
            <a:r>
              <a:rPr lang="tr-TR" i="1" dirty="0">
                <a:latin typeface="Times New Roman" panose="02020603050405020304" pitchFamily="18" charset="0"/>
                <a:cs typeface="Times New Roman" panose="02020603050405020304" pitchFamily="18" charset="0"/>
              </a:rPr>
              <a:t>MK m. 3/ 1</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Aksini </a:t>
            </a:r>
            <a:r>
              <a:rPr lang="tr-TR" dirty="0">
                <a:latin typeface="Times New Roman" panose="02020603050405020304" pitchFamily="18" charset="0"/>
                <a:cs typeface="Times New Roman" panose="02020603050405020304" pitchFamily="18" charset="0"/>
              </a:rPr>
              <a:t>iddia eden taraf bu iddiasını ispatlamak zorundadır. Bu konuda her türlü delil ileri sürülebilir. </a:t>
            </a:r>
          </a:p>
          <a:p>
            <a:pPr marL="0" indent="0">
              <a:buNone/>
            </a:pPr>
            <a:endParaRPr lang="tr-TR" dirty="0"/>
          </a:p>
        </p:txBody>
      </p:sp>
    </p:spTree>
    <p:extLst>
      <p:ext uri="{BB962C8B-B14F-4D97-AF65-F5344CB8AC3E}">
        <p14:creationId xmlns:p14="http://schemas.microsoft.com/office/powerpoint/2010/main" val="239846294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b="1" dirty="0" err="1">
                <a:latin typeface="Times New Roman" panose="02020603050405020304" pitchFamily="18" charset="0"/>
                <a:cs typeface="Times New Roman" panose="02020603050405020304" pitchFamily="18" charset="0"/>
              </a:rPr>
              <a:t>Kötüniyet</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İddiası,</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hukuki niteliği </a:t>
            </a:r>
            <a:r>
              <a:rPr lang="tr-TR" dirty="0" smtClean="0">
                <a:latin typeface="Times New Roman" panose="02020603050405020304" pitchFamily="18" charset="0"/>
                <a:cs typeface="Times New Roman" panose="02020603050405020304" pitchFamily="18" charset="0"/>
              </a:rPr>
              <a:t>bakımından </a:t>
            </a:r>
            <a:r>
              <a:rPr lang="tr-TR" dirty="0">
                <a:latin typeface="Times New Roman" panose="02020603050405020304" pitchFamily="18" charset="0"/>
                <a:cs typeface="Times New Roman" panose="02020603050405020304" pitchFamily="18" charset="0"/>
              </a:rPr>
              <a:t>bir </a:t>
            </a:r>
            <a:r>
              <a:rPr lang="tr-TR" b="1" dirty="0" smtClean="0">
                <a:latin typeface="Times New Roman" panose="02020603050405020304" pitchFamily="18" charset="0"/>
                <a:cs typeface="Times New Roman" panose="02020603050405020304" pitchFamily="18" charset="0"/>
              </a:rPr>
              <a:t>İtiraz </a:t>
            </a:r>
            <a:r>
              <a:rPr lang="tr-TR" dirty="0">
                <a:latin typeface="Times New Roman" panose="02020603050405020304" pitchFamily="18" charset="0"/>
                <a:cs typeface="Times New Roman" panose="02020603050405020304" pitchFamily="18" charset="0"/>
              </a:rPr>
              <a:t>olduğu için, </a:t>
            </a:r>
            <a:r>
              <a:rPr lang="tr-TR" b="1" i="1" dirty="0" smtClean="0">
                <a:latin typeface="Times New Roman" panose="02020603050405020304" pitchFamily="18" charset="0"/>
                <a:cs typeface="Times New Roman" panose="02020603050405020304" pitchFamily="18" charset="0"/>
              </a:rPr>
              <a:t>Yargılamanın </a:t>
            </a:r>
            <a:r>
              <a:rPr lang="tr-TR" b="1" i="1" dirty="0">
                <a:latin typeface="Times New Roman" panose="02020603050405020304" pitchFamily="18" charset="0"/>
                <a:cs typeface="Times New Roman" panose="02020603050405020304" pitchFamily="18" charset="0"/>
              </a:rPr>
              <a:t>her aşamasında </a:t>
            </a:r>
            <a:r>
              <a:rPr lang="tr-TR" b="1" dirty="0">
                <a:latin typeface="Times New Roman" panose="02020603050405020304" pitchFamily="18" charset="0"/>
                <a:cs typeface="Times New Roman" panose="02020603050405020304" pitchFamily="18" charset="0"/>
              </a:rPr>
              <a:t>ileri sürülebileceği </a:t>
            </a:r>
            <a:r>
              <a:rPr lang="tr-TR" dirty="0">
                <a:latin typeface="Times New Roman" panose="02020603050405020304" pitchFamily="18" charset="0"/>
                <a:cs typeface="Times New Roman" panose="02020603050405020304" pitchFamily="18" charset="0"/>
              </a:rPr>
              <a:t>gibi, </a:t>
            </a:r>
            <a:r>
              <a:rPr lang="tr-TR" b="1" dirty="0" smtClean="0">
                <a:latin typeface="Times New Roman" panose="02020603050405020304" pitchFamily="18" charset="0"/>
                <a:cs typeface="Times New Roman" panose="02020603050405020304" pitchFamily="18" charset="0"/>
              </a:rPr>
              <a:t>Hâkim </a:t>
            </a:r>
            <a:r>
              <a:rPr lang="tr-TR" b="1" dirty="0">
                <a:latin typeface="Times New Roman" panose="02020603050405020304" pitchFamily="18" charset="0"/>
                <a:cs typeface="Times New Roman" panose="02020603050405020304" pitchFamily="18" charset="0"/>
              </a:rPr>
              <a:t>tarafından </a:t>
            </a:r>
            <a:r>
              <a:rPr lang="tr-TR" dirty="0">
                <a:latin typeface="Times New Roman" panose="02020603050405020304" pitchFamily="18" charset="0"/>
                <a:cs typeface="Times New Roman" panose="02020603050405020304" pitchFamily="18" charset="0"/>
              </a:rPr>
              <a:t>da </a:t>
            </a:r>
            <a:r>
              <a:rPr lang="tr-TR" b="1" dirty="0">
                <a:latin typeface="Times New Roman" panose="02020603050405020304" pitchFamily="18" charset="0"/>
                <a:cs typeface="Times New Roman" panose="02020603050405020304" pitchFamily="18" charset="0"/>
              </a:rPr>
              <a:t>kendiliğinden </a:t>
            </a:r>
            <a:r>
              <a:rPr lang="tr-TR" dirty="0">
                <a:latin typeface="Times New Roman" panose="02020603050405020304" pitchFamily="18" charset="0"/>
                <a:cs typeface="Times New Roman" panose="02020603050405020304" pitchFamily="18" charset="0"/>
              </a:rPr>
              <a:t>(</a:t>
            </a:r>
            <a:r>
              <a:rPr lang="tr-TR" dirty="0" err="1">
                <a:latin typeface="Times New Roman" panose="02020603050405020304" pitchFamily="18" charset="0"/>
                <a:cs typeface="Times New Roman" panose="02020603050405020304" pitchFamily="18" charset="0"/>
              </a:rPr>
              <a:t>re’sen</a:t>
            </a:r>
            <a:r>
              <a:rPr lang="tr-TR" dirty="0">
                <a:latin typeface="Times New Roman" panose="02020603050405020304" pitchFamily="18" charset="0"/>
                <a:cs typeface="Times New Roman" panose="02020603050405020304" pitchFamily="18" charset="0"/>
              </a:rPr>
              <a:t>) nazara alınır. </a:t>
            </a:r>
          </a:p>
          <a:p>
            <a:pPr algn="just"/>
            <a:r>
              <a:rPr lang="tr-TR" b="1" dirty="0">
                <a:latin typeface="Times New Roman" panose="02020603050405020304" pitchFamily="18" charset="0"/>
                <a:cs typeface="Times New Roman" panose="02020603050405020304" pitchFamily="18" charset="0"/>
              </a:rPr>
              <a:t>Somut olayın özelliklerine göre kendisinden beklenen özeni sarf etmemiş olan </a:t>
            </a:r>
            <a:r>
              <a:rPr lang="tr-TR" b="1" dirty="0" smtClean="0">
                <a:latin typeface="Times New Roman" panose="02020603050405020304" pitchFamily="18" charset="0"/>
                <a:cs typeface="Times New Roman" panose="02020603050405020304" pitchFamily="18" charset="0"/>
              </a:rPr>
              <a:t>kişi</a:t>
            </a:r>
            <a:r>
              <a:rPr lang="tr-TR" dirty="0" smtClean="0">
                <a:latin typeface="Times New Roman" panose="02020603050405020304" pitchFamily="18" charset="0"/>
                <a:cs typeface="Times New Roman" panose="02020603050405020304" pitchFamily="18" charset="0"/>
              </a:rPr>
              <a:t>, </a:t>
            </a:r>
            <a:r>
              <a:rPr lang="tr-TR" dirty="0" err="1" smtClean="0">
                <a:latin typeface="Times New Roman" panose="02020603050405020304" pitchFamily="18" charset="0"/>
                <a:cs typeface="Times New Roman" panose="02020603050405020304" pitchFamily="18" charset="0"/>
              </a:rPr>
              <a:t>İyiniyet</a:t>
            </a:r>
            <a:r>
              <a:rPr lang="tr-TR" dirty="0" smtClean="0">
                <a:latin typeface="Times New Roman" panose="02020603050405020304" pitchFamily="18" charset="0"/>
                <a:cs typeface="Times New Roman" panose="02020603050405020304" pitchFamily="18" charset="0"/>
              </a:rPr>
              <a:t> İddiasında </a:t>
            </a:r>
            <a:r>
              <a:rPr lang="tr-TR" dirty="0">
                <a:latin typeface="Times New Roman" panose="02020603050405020304" pitchFamily="18" charset="0"/>
                <a:cs typeface="Times New Roman" panose="02020603050405020304" pitchFamily="18" charset="0"/>
              </a:rPr>
              <a:t>bulunamaz (MK m. 3 / II). </a:t>
            </a:r>
          </a:p>
          <a:p>
            <a:pPr algn="just"/>
            <a:r>
              <a:rPr lang="tr-TR" b="1" dirty="0">
                <a:latin typeface="Times New Roman" panose="02020603050405020304" pitchFamily="18" charset="0"/>
                <a:cs typeface="Times New Roman" panose="02020603050405020304" pitchFamily="18" charset="0"/>
              </a:rPr>
              <a:t>Uygulamada,</a:t>
            </a:r>
            <a:r>
              <a:rPr lang="tr-TR" dirty="0">
                <a:latin typeface="Times New Roman" panose="02020603050405020304" pitchFamily="18" charset="0"/>
                <a:cs typeface="Times New Roman" panose="02020603050405020304" pitchFamily="18" charset="0"/>
              </a:rPr>
              <a:t> hakkı kazanacak olan kişinin karı- koca, kardeş, ana  baba- çocuk, aynı mahalle veya köyde oturma, davacının kiracısı olma gibi taraflarla belirli bir yakınlık içinde bulunması </a:t>
            </a:r>
            <a:r>
              <a:rPr lang="tr-TR" b="1" dirty="0" smtClean="0">
                <a:latin typeface="Times New Roman" panose="02020603050405020304" pitchFamily="18" charset="0"/>
                <a:cs typeface="Times New Roman" panose="02020603050405020304" pitchFamily="18" charset="0"/>
              </a:rPr>
              <a:t>Kötü Niyetine </a:t>
            </a:r>
            <a:r>
              <a:rPr lang="tr-TR" dirty="0">
                <a:latin typeface="Times New Roman" panose="02020603050405020304" pitchFamily="18" charset="0"/>
                <a:cs typeface="Times New Roman" panose="02020603050405020304" pitchFamily="18" charset="0"/>
              </a:rPr>
              <a:t>karine sayılmaktadır. </a:t>
            </a:r>
          </a:p>
          <a:p>
            <a:pPr algn="just"/>
            <a:r>
              <a:rPr lang="tr-TR" b="1" dirty="0">
                <a:latin typeface="Times New Roman" panose="02020603050405020304" pitchFamily="18" charset="0"/>
                <a:cs typeface="Times New Roman" panose="02020603050405020304" pitchFamily="18" charset="0"/>
              </a:rPr>
              <a:t>Yargıtay’a göre</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Davalı </a:t>
            </a:r>
            <a:r>
              <a:rPr lang="tr-TR" dirty="0">
                <a:latin typeface="Times New Roman" panose="02020603050405020304" pitchFamily="18" charset="0"/>
                <a:cs typeface="Times New Roman" panose="02020603050405020304" pitchFamily="18" charset="0"/>
              </a:rPr>
              <a:t>ile </a:t>
            </a:r>
            <a:r>
              <a:rPr lang="tr-TR" dirty="0" smtClean="0">
                <a:latin typeface="Times New Roman" panose="02020603050405020304" pitchFamily="18" charset="0"/>
                <a:cs typeface="Times New Roman" panose="02020603050405020304" pitchFamily="18" charset="0"/>
              </a:rPr>
              <a:t>Akrabalık İlişkisinin </a:t>
            </a:r>
            <a:r>
              <a:rPr lang="tr-TR" dirty="0">
                <a:latin typeface="Times New Roman" panose="02020603050405020304" pitchFamily="18" charset="0"/>
                <a:cs typeface="Times New Roman" panose="02020603050405020304" pitchFamily="18" charset="0"/>
              </a:rPr>
              <a:t>bulunması veya tarafların aynı yerde oturmaları  (ikamet etmeleri) yanında, </a:t>
            </a:r>
            <a:r>
              <a:rPr lang="tr-TR" dirty="0" smtClean="0">
                <a:latin typeface="Times New Roman" panose="02020603050405020304" pitchFamily="18" charset="0"/>
                <a:cs typeface="Times New Roman" panose="02020603050405020304" pitchFamily="18" charset="0"/>
              </a:rPr>
              <a:t>Taşınmazın </a:t>
            </a:r>
            <a:r>
              <a:rPr lang="tr-TR" dirty="0">
                <a:latin typeface="Times New Roman" panose="02020603050405020304" pitchFamily="18" charset="0"/>
                <a:cs typeface="Times New Roman" panose="02020603050405020304" pitchFamily="18" charset="0"/>
              </a:rPr>
              <a:t>el değiştirmesindeki çabukluk veya değerinin çok altında bir bedelle satılması da </a:t>
            </a:r>
            <a:r>
              <a:rPr lang="tr-TR" dirty="0" err="1" smtClean="0">
                <a:latin typeface="Times New Roman" panose="02020603050405020304" pitchFamily="18" charset="0"/>
                <a:cs typeface="Times New Roman" panose="02020603050405020304" pitchFamily="18" charset="0"/>
              </a:rPr>
              <a:t>Kötüniyetin</a:t>
            </a:r>
            <a:r>
              <a:rPr lang="tr-TR" dirty="0" smtClean="0">
                <a:latin typeface="Times New Roman" panose="02020603050405020304" pitchFamily="18" charset="0"/>
                <a:cs typeface="Times New Roman" panose="02020603050405020304" pitchFamily="18" charset="0"/>
              </a:rPr>
              <a:t> İspatı </a:t>
            </a:r>
            <a:r>
              <a:rPr lang="tr-TR" dirty="0">
                <a:latin typeface="Times New Roman" panose="02020603050405020304" pitchFamily="18" charset="0"/>
                <a:cs typeface="Times New Roman" panose="02020603050405020304" pitchFamily="18" charset="0"/>
              </a:rPr>
              <a:t>açısından </a:t>
            </a:r>
            <a:r>
              <a:rPr lang="tr-TR" dirty="0" smtClean="0">
                <a:latin typeface="Times New Roman" panose="02020603050405020304" pitchFamily="18" charset="0"/>
                <a:cs typeface="Times New Roman" panose="02020603050405020304" pitchFamily="18" charset="0"/>
              </a:rPr>
              <a:t>Fiili Karine </a:t>
            </a:r>
            <a:r>
              <a:rPr lang="tr-TR" dirty="0">
                <a:latin typeface="Times New Roman" panose="02020603050405020304" pitchFamily="18" charset="0"/>
                <a:cs typeface="Times New Roman" panose="02020603050405020304" pitchFamily="18" charset="0"/>
              </a:rPr>
              <a:t>teşkil eder. </a:t>
            </a:r>
          </a:p>
          <a:p>
            <a:pPr marL="0" indent="0">
              <a:buNone/>
            </a:pPr>
            <a:endParaRPr lang="tr-TR" dirty="0"/>
          </a:p>
        </p:txBody>
      </p:sp>
    </p:spTree>
    <p:extLst>
      <p:ext uri="{BB962C8B-B14F-4D97-AF65-F5344CB8AC3E}">
        <p14:creationId xmlns:p14="http://schemas.microsoft.com/office/powerpoint/2010/main" val="222203967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b="1" dirty="0">
                <a:latin typeface="Times New Roman" panose="02020603050405020304" pitchFamily="18" charset="0"/>
                <a:cs typeface="Times New Roman" panose="02020603050405020304" pitchFamily="18" charset="0"/>
              </a:rPr>
              <a:t>Temsilci aracılığıyla işlem yapılıyorsa</a:t>
            </a:r>
            <a:r>
              <a:rPr lang="tr-TR" dirty="0">
                <a:latin typeface="Times New Roman" panose="02020603050405020304" pitchFamily="18" charset="0"/>
                <a:cs typeface="Times New Roman" panose="02020603050405020304" pitchFamily="18" charset="0"/>
              </a:rPr>
              <a:t>, hem </a:t>
            </a:r>
            <a:r>
              <a:rPr lang="tr-TR" dirty="0" smtClean="0">
                <a:latin typeface="Times New Roman" panose="02020603050405020304" pitchFamily="18" charset="0"/>
                <a:cs typeface="Times New Roman" panose="02020603050405020304" pitchFamily="18" charset="0"/>
              </a:rPr>
              <a:t>Temsil Olunanın </a:t>
            </a:r>
            <a:r>
              <a:rPr lang="tr-TR" dirty="0">
                <a:latin typeface="Times New Roman" panose="02020603050405020304" pitchFamily="18" charset="0"/>
                <a:cs typeface="Times New Roman" panose="02020603050405020304" pitchFamily="18" charset="0"/>
              </a:rPr>
              <a:t>hem de </a:t>
            </a:r>
            <a:r>
              <a:rPr lang="tr-TR" dirty="0" smtClean="0">
                <a:latin typeface="Times New Roman" panose="02020603050405020304" pitchFamily="18" charset="0"/>
                <a:cs typeface="Times New Roman" panose="02020603050405020304" pitchFamily="18" charset="0"/>
              </a:rPr>
              <a:t>Temsilcinin </a:t>
            </a:r>
            <a:r>
              <a:rPr lang="tr-TR" dirty="0">
                <a:latin typeface="Times New Roman" panose="02020603050405020304" pitchFamily="18" charset="0"/>
                <a:cs typeface="Times New Roman" panose="02020603050405020304" pitchFamily="18" charset="0"/>
              </a:rPr>
              <a:t>iyiniyetli olması gerekir.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bağlamda, </a:t>
            </a:r>
            <a:r>
              <a:rPr lang="tr-TR" b="1" dirty="0" smtClean="0">
                <a:latin typeface="Times New Roman" panose="02020603050405020304" pitchFamily="18" charset="0"/>
                <a:cs typeface="Times New Roman" panose="02020603050405020304" pitchFamily="18" charset="0"/>
              </a:rPr>
              <a:t>İradi Temsil </a:t>
            </a:r>
            <a:r>
              <a:rPr lang="tr-TR" dirty="0">
                <a:latin typeface="Times New Roman" panose="02020603050405020304" pitchFamily="18" charset="0"/>
                <a:cs typeface="Times New Roman" panose="02020603050405020304" pitchFamily="18" charset="0"/>
              </a:rPr>
              <a:t>ile </a:t>
            </a:r>
            <a:r>
              <a:rPr lang="tr-TR" b="1" dirty="0" smtClean="0">
                <a:latin typeface="Times New Roman" panose="02020603050405020304" pitchFamily="18" charset="0"/>
                <a:cs typeface="Times New Roman" panose="02020603050405020304" pitchFamily="18" charset="0"/>
              </a:rPr>
              <a:t>Kanuni Temsil </a:t>
            </a:r>
            <a:r>
              <a:rPr lang="tr-TR" dirty="0">
                <a:latin typeface="Times New Roman" panose="02020603050405020304" pitchFamily="18" charset="0"/>
                <a:cs typeface="Times New Roman" panose="02020603050405020304" pitchFamily="18" charset="0"/>
              </a:rPr>
              <a:t>arasında fark yoktur. </a:t>
            </a:r>
          </a:p>
          <a:p>
            <a:pPr algn="just"/>
            <a:r>
              <a:rPr lang="tr-TR" b="1" dirty="0">
                <a:latin typeface="Times New Roman" panose="02020603050405020304" pitchFamily="18" charset="0"/>
                <a:cs typeface="Times New Roman" panose="02020603050405020304" pitchFamily="18" charset="0"/>
              </a:rPr>
              <a:t>Tüzel </a:t>
            </a:r>
            <a:r>
              <a:rPr lang="tr-TR" b="1" dirty="0" smtClean="0">
                <a:latin typeface="Times New Roman" panose="02020603050405020304" pitchFamily="18" charset="0"/>
                <a:cs typeface="Times New Roman" panose="02020603050405020304" pitchFamily="18" charset="0"/>
              </a:rPr>
              <a:t>Kişi </a:t>
            </a:r>
            <a:r>
              <a:rPr lang="tr-TR" b="1" dirty="0">
                <a:latin typeface="Times New Roman" panose="02020603050405020304" pitchFamily="18" charset="0"/>
                <a:cs typeface="Times New Roman" panose="02020603050405020304" pitchFamily="18" charset="0"/>
              </a:rPr>
              <a:t>adına işlem yapılmasında</a:t>
            </a:r>
            <a:r>
              <a:rPr lang="tr-TR"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İcra Organını </a:t>
            </a:r>
            <a:r>
              <a:rPr lang="tr-TR" dirty="0">
                <a:latin typeface="Times New Roman" panose="02020603050405020304" pitchFamily="18" charset="0"/>
                <a:cs typeface="Times New Roman" panose="02020603050405020304" pitchFamily="18" charset="0"/>
              </a:rPr>
              <a:t>meydana getiren kişi ya da kişilerin </a:t>
            </a:r>
            <a:r>
              <a:rPr lang="tr-TR" b="1" dirty="0">
                <a:latin typeface="Times New Roman" panose="02020603050405020304" pitchFamily="18" charset="0"/>
                <a:cs typeface="Times New Roman" panose="02020603050405020304" pitchFamily="18" charset="0"/>
              </a:rPr>
              <a:t>iyiniyetli olmaları </a:t>
            </a:r>
            <a:r>
              <a:rPr lang="tr-TR" dirty="0">
                <a:latin typeface="Times New Roman" panose="02020603050405020304" pitchFamily="18" charset="0"/>
                <a:cs typeface="Times New Roman" panose="02020603050405020304" pitchFamily="18" charset="0"/>
              </a:rPr>
              <a:t>yeterlidir.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Buna </a:t>
            </a:r>
            <a:r>
              <a:rPr lang="tr-TR" dirty="0">
                <a:latin typeface="Times New Roman" panose="02020603050405020304" pitchFamily="18" charset="0"/>
                <a:cs typeface="Times New Roman" panose="02020603050405020304" pitchFamily="18" charset="0"/>
              </a:rPr>
              <a:t>karşılık, </a:t>
            </a:r>
            <a:r>
              <a:rPr lang="tr-TR" dirty="0" smtClean="0">
                <a:latin typeface="Times New Roman" panose="02020603050405020304" pitchFamily="18" charset="0"/>
                <a:cs typeface="Times New Roman" panose="02020603050405020304" pitchFamily="18" charset="0"/>
              </a:rPr>
              <a:t>Ortakların </a:t>
            </a:r>
            <a:r>
              <a:rPr lang="tr-TR" dirty="0">
                <a:latin typeface="Times New Roman" panose="02020603050405020304" pitchFamily="18" charset="0"/>
                <a:cs typeface="Times New Roman" panose="02020603050405020304" pitchFamily="18" charset="0"/>
              </a:rPr>
              <a:t>veya duruma göre </a:t>
            </a:r>
            <a:r>
              <a:rPr lang="tr-TR" dirty="0" smtClean="0">
                <a:latin typeface="Times New Roman" panose="02020603050405020304" pitchFamily="18" charset="0"/>
                <a:cs typeface="Times New Roman" panose="02020603050405020304" pitchFamily="18" charset="0"/>
              </a:rPr>
              <a:t>Üyelerin </a:t>
            </a:r>
            <a:r>
              <a:rPr lang="tr-TR" dirty="0">
                <a:latin typeface="Times New Roman" panose="02020603050405020304" pitchFamily="18" charset="0"/>
                <a:cs typeface="Times New Roman" panose="02020603050405020304" pitchFamily="18" charset="0"/>
              </a:rPr>
              <a:t>de iyiniyetli olmaları aranmaz. </a:t>
            </a:r>
          </a:p>
          <a:p>
            <a:r>
              <a:rPr lang="tr-TR" b="1" dirty="0">
                <a:latin typeface="Times New Roman" panose="02020603050405020304" pitchFamily="18" charset="0"/>
                <a:cs typeface="Times New Roman" panose="02020603050405020304" pitchFamily="18" charset="0"/>
              </a:rPr>
              <a:t>Paylı </a:t>
            </a:r>
            <a:r>
              <a:rPr lang="tr-TR" b="1" dirty="0" smtClean="0">
                <a:latin typeface="Times New Roman" panose="02020603050405020304" pitchFamily="18" charset="0"/>
                <a:cs typeface="Times New Roman" panose="02020603050405020304" pitchFamily="18" charset="0"/>
              </a:rPr>
              <a:t>Mülkiyette</a:t>
            </a:r>
            <a:r>
              <a:rPr lang="tr-TR" dirty="0">
                <a:latin typeface="Times New Roman" panose="02020603050405020304" pitchFamily="18" charset="0"/>
                <a:cs typeface="Times New Roman" panose="02020603050405020304" pitchFamily="18" charset="0"/>
              </a:rPr>
              <a:t>, her </a:t>
            </a:r>
            <a:r>
              <a:rPr lang="tr-TR" dirty="0" smtClean="0">
                <a:latin typeface="Times New Roman" panose="02020603050405020304" pitchFamily="18" charset="0"/>
                <a:cs typeface="Times New Roman" panose="02020603050405020304" pitchFamily="18" charset="0"/>
              </a:rPr>
              <a:t>Paydaşın </a:t>
            </a:r>
            <a:r>
              <a:rPr lang="tr-TR" dirty="0">
                <a:latin typeface="Times New Roman" panose="02020603050405020304" pitchFamily="18" charset="0"/>
                <a:cs typeface="Times New Roman" panose="02020603050405020304" pitchFamily="18" charset="0"/>
              </a:rPr>
              <a:t>durumu diğerlerinden bağımsızdır. </a:t>
            </a:r>
          </a:p>
          <a:p>
            <a:pPr algn="just"/>
            <a:r>
              <a:rPr lang="tr-TR" b="1" dirty="0">
                <a:latin typeface="Times New Roman" panose="02020603050405020304" pitchFamily="18" charset="0"/>
                <a:cs typeface="Times New Roman" panose="02020603050405020304" pitchFamily="18" charset="0"/>
              </a:rPr>
              <a:t>Elbirliği </a:t>
            </a:r>
            <a:r>
              <a:rPr lang="tr-TR" b="1" dirty="0" smtClean="0">
                <a:latin typeface="Times New Roman" panose="02020603050405020304" pitchFamily="18" charset="0"/>
                <a:cs typeface="Times New Roman" panose="02020603050405020304" pitchFamily="18" charset="0"/>
              </a:rPr>
              <a:t>Mülkiyetinde</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Maliklerin </a:t>
            </a:r>
            <a:r>
              <a:rPr lang="tr-TR" dirty="0">
                <a:latin typeface="Times New Roman" panose="02020603050405020304" pitchFamily="18" charset="0"/>
                <a:cs typeface="Times New Roman" panose="02020603050405020304" pitchFamily="18" charset="0"/>
              </a:rPr>
              <a:t>(hak kazanacakların) hepsi iyiniyetli olmalıdır. </a:t>
            </a:r>
          </a:p>
          <a:p>
            <a:pPr marL="0" indent="0">
              <a:buNone/>
            </a:pPr>
            <a:endParaRPr lang="tr-TR" dirty="0"/>
          </a:p>
        </p:txBody>
      </p:sp>
    </p:spTree>
    <p:extLst>
      <p:ext uri="{BB962C8B-B14F-4D97-AF65-F5344CB8AC3E}">
        <p14:creationId xmlns:p14="http://schemas.microsoft.com/office/powerpoint/2010/main" val="233135479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sz="3200" b="1" dirty="0" err="1">
                <a:latin typeface="Times New Roman" panose="02020603050405020304" pitchFamily="18" charset="0"/>
                <a:cs typeface="Times New Roman" panose="02020603050405020304" pitchFamily="18" charset="0"/>
              </a:rPr>
              <a:t>İyiniyetin</a:t>
            </a:r>
            <a:r>
              <a:rPr lang="tr-TR" sz="3200" b="1" dirty="0">
                <a:latin typeface="Times New Roman" panose="02020603050405020304" pitchFamily="18" charset="0"/>
                <a:cs typeface="Times New Roman" panose="02020603050405020304" pitchFamily="18" charset="0"/>
              </a:rPr>
              <a:t> aranacağı an hakkın kazanıldığı andır. </a:t>
            </a:r>
          </a:p>
          <a:p>
            <a:pPr algn="just"/>
            <a:r>
              <a:rPr lang="tr-TR" sz="3200" b="1" dirty="0">
                <a:latin typeface="Times New Roman" panose="02020603050405020304" pitchFamily="18" charset="0"/>
                <a:cs typeface="Times New Roman" panose="02020603050405020304" pitchFamily="18" charset="0"/>
              </a:rPr>
              <a:t>Taşınmaz üzerinde </a:t>
            </a:r>
            <a:r>
              <a:rPr lang="tr-TR" sz="3200" b="1" dirty="0" smtClean="0">
                <a:latin typeface="Times New Roman" panose="02020603050405020304" pitchFamily="18" charset="0"/>
                <a:cs typeface="Times New Roman" panose="02020603050405020304" pitchFamily="18" charset="0"/>
              </a:rPr>
              <a:t>Ayni Hak, </a:t>
            </a:r>
            <a:r>
              <a:rPr lang="tr-TR" sz="3200" b="1" i="1" dirty="0" smtClean="0">
                <a:latin typeface="Times New Roman" panose="02020603050405020304" pitchFamily="18" charset="0"/>
                <a:cs typeface="Times New Roman" panose="02020603050405020304" pitchFamily="18" charset="0"/>
              </a:rPr>
              <a:t>Tapu Kütüğünde Tescil İşleminin </a:t>
            </a:r>
            <a:r>
              <a:rPr lang="tr-TR" sz="3200" b="1" i="1" dirty="0">
                <a:latin typeface="Times New Roman" panose="02020603050405020304" pitchFamily="18" charset="0"/>
                <a:cs typeface="Times New Roman" panose="02020603050405020304" pitchFamily="18" charset="0"/>
              </a:rPr>
              <a:t>yapılmasıyla </a:t>
            </a:r>
            <a:r>
              <a:rPr lang="tr-TR" sz="3200" b="1" dirty="0">
                <a:latin typeface="Times New Roman" panose="02020603050405020304" pitchFamily="18" charset="0"/>
                <a:cs typeface="Times New Roman" panose="02020603050405020304" pitchFamily="18" charset="0"/>
              </a:rPr>
              <a:t>birlikte kazanılır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m. 1021</a:t>
            </a:r>
            <a:r>
              <a:rPr lang="tr-TR" sz="3200"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Fakat </a:t>
            </a:r>
            <a:r>
              <a:rPr lang="tr-TR" sz="3200" b="1" dirty="0" smtClean="0">
                <a:latin typeface="Times New Roman" panose="02020603050405020304" pitchFamily="18" charset="0"/>
                <a:cs typeface="Times New Roman" panose="02020603050405020304" pitchFamily="18" charset="0"/>
              </a:rPr>
              <a:t>Tapu Kütüğüne </a:t>
            </a:r>
            <a:r>
              <a:rPr lang="tr-TR" sz="3200" b="1" dirty="0">
                <a:latin typeface="Times New Roman" panose="02020603050405020304" pitchFamily="18" charset="0"/>
                <a:cs typeface="Times New Roman" panose="02020603050405020304" pitchFamily="18" charset="0"/>
              </a:rPr>
              <a:t>yapılan </a:t>
            </a:r>
            <a:r>
              <a:rPr lang="tr-TR" sz="3200" b="1" dirty="0" smtClean="0">
                <a:latin typeface="Times New Roman" panose="02020603050405020304" pitchFamily="18" charset="0"/>
                <a:cs typeface="Times New Roman" panose="02020603050405020304" pitchFamily="18" charset="0"/>
              </a:rPr>
              <a:t>Tescilin </a:t>
            </a:r>
            <a:r>
              <a:rPr lang="tr-TR" sz="3200" b="1" dirty="0">
                <a:latin typeface="Times New Roman" panose="02020603050405020304" pitchFamily="18" charset="0"/>
                <a:cs typeface="Times New Roman" panose="02020603050405020304" pitchFamily="18" charset="0"/>
              </a:rPr>
              <a:t>etkisi geçmişe yürüyeceği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m. 1022 / II; TST m. 23 / I, c.2</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için, </a:t>
            </a:r>
            <a:r>
              <a:rPr lang="tr-TR" sz="3200" dirty="0">
                <a:latin typeface="Times New Roman" panose="02020603050405020304" pitchFamily="18" charset="0"/>
                <a:cs typeface="Times New Roman" panose="02020603050405020304" pitchFamily="18" charset="0"/>
              </a:rPr>
              <a:t>hakkı kazanacak olanın </a:t>
            </a:r>
            <a:r>
              <a:rPr lang="tr-TR" sz="3200" b="1" dirty="0">
                <a:latin typeface="Times New Roman" panose="02020603050405020304" pitchFamily="18" charset="0"/>
                <a:cs typeface="Times New Roman" panose="02020603050405020304" pitchFamily="18" charset="0"/>
              </a:rPr>
              <a:t>Yevmiye Defterine talebin ilk olarak yazıldığı anda iyiniyetli olması gerekir</a:t>
            </a:r>
            <a:r>
              <a:rPr lang="tr-TR" sz="3200"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Daha sonra gerçek durumun öğrenilmesi, başlangıçta geçerli bir şekilde kazanılmış olan hakkı olumsuz yönde etkilemez. </a:t>
            </a:r>
          </a:p>
          <a:p>
            <a:pPr marL="0" indent="0">
              <a:buNone/>
            </a:pPr>
            <a:r>
              <a:rPr lang="tr-TR" sz="3200" dirty="0">
                <a:latin typeface="Times New Roman" panose="02020603050405020304" pitchFamily="18" charset="0"/>
                <a:cs typeface="Times New Roman" panose="02020603050405020304" pitchFamily="18" charset="0"/>
              </a:rPr>
              <a:t> </a:t>
            </a:r>
          </a:p>
          <a:p>
            <a:pPr marL="0" indent="0">
              <a:buNone/>
            </a:pPr>
            <a:endParaRPr lang="tr-TR" dirty="0"/>
          </a:p>
        </p:txBody>
      </p:sp>
    </p:spTree>
    <p:extLst>
      <p:ext uri="{BB962C8B-B14F-4D97-AF65-F5344CB8AC3E}">
        <p14:creationId xmlns:p14="http://schemas.microsoft.com/office/powerpoint/2010/main" val="126333011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b="1" dirty="0">
                <a:latin typeface="Times New Roman" panose="02020603050405020304" pitchFamily="18" charset="0"/>
                <a:cs typeface="Times New Roman" panose="02020603050405020304" pitchFamily="18" charset="0"/>
              </a:rPr>
              <a:t>Aynı şekilde, </a:t>
            </a:r>
            <a:r>
              <a:rPr lang="tr-TR" b="1" dirty="0" err="1">
                <a:latin typeface="Times New Roman" panose="02020603050405020304" pitchFamily="18" charset="0"/>
                <a:cs typeface="Times New Roman" panose="02020603050405020304" pitchFamily="18" charset="0"/>
              </a:rPr>
              <a:t>iyiniyetle</a:t>
            </a:r>
            <a:r>
              <a:rPr lang="tr-TR" b="1" dirty="0">
                <a:latin typeface="Times New Roman" panose="02020603050405020304" pitchFamily="18" charset="0"/>
                <a:cs typeface="Times New Roman" panose="02020603050405020304" pitchFamily="18" charset="0"/>
              </a:rPr>
              <a:t> A</a:t>
            </a:r>
            <a:r>
              <a:rPr lang="tr-TR" b="1" dirty="0" smtClean="0">
                <a:latin typeface="Times New Roman" panose="02020603050405020304" pitchFamily="18" charset="0"/>
                <a:cs typeface="Times New Roman" panose="02020603050405020304" pitchFamily="18" charset="0"/>
              </a:rPr>
              <a:t>yni Hak </a:t>
            </a:r>
            <a:r>
              <a:rPr lang="tr-TR" b="1" dirty="0">
                <a:latin typeface="Times New Roman" panose="02020603050405020304" pitchFamily="18" charset="0"/>
                <a:cs typeface="Times New Roman" panose="02020603050405020304" pitchFamily="18" charset="0"/>
              </a:rPr>
              <a:t>kazanmış olan kişi bu hakkını gerçek durumu bilen birine devredebilir ve bu devir geçerli olur. Çünkü, devri yapan artık hakkın gerçek sahibidir. </a:t>
            </a:r>
          </a:p>
          <a:p>
            <a:pPr algn="just"/>
            <a:r>
              <a:rPr lang="tr-TR" b="1" i="1" dirty="0">
                <a:latin typeface="Times New Roman" panose="02020603050405020304" pitchFamily="18" charset="0"/>
                <a:cs typeface="Times New Roman" panose="02020603050405020304" pitchFamily="18" charset="0"/>
              </a:rPr>
              <a:t>Örneğin</a:t>
            </a:r>
            <a:r>
              <a:rPr lang="tr-TR" dirty="0">
                <a:latin typeface="Times New Roman" panose="02020603050405020304" pitchFamily="18" charset="0"/>
                <a:cs typeface="Times New Roman" panose="02020603050405020304" pitchFamily="18" charset="0"/>
              </a:rPr>
              <a:t>, (A) ve (B) arasındaki </a:t>
            </a:r>
            <a:r>
              <a:rPr lang="tr-TR" dirty="0" smtClean="0">
                <a:latin typeface="Times New Roman" panose="02020603050405020304" pitchFamily="18" charset="0"/>
                <a:cs typeface="Times New Roman" panose="02020603050405020304" pitchFamily="18" charset="0"/>
              </a:rPr>
              <a:t>Borçlandırıcı İşlemin </a:t>
            </a:r>
            <a:r>
              <a:rPr lang="tr-TR" dirty="0">
                <a:latin typeface="Times New Roman" panose="02020603050405020304" pitchFamily="18" charset="0"/>
                <a:cs typeface="Times New Roman" panose="02020603050405020304" pitchFamily="18" charset="0"/>
              </a:rPr>
              <a:t>herhangi bir sebeple geçersiz olması, </a:t>
            </a:r>
            <a:r>
              <a:rPr lang="tr-TR" dirty="0" smtClean="0">
                <a:latin typeface="Times New Roman" panose="02020603050405020304" pitchFamily="18" charset="0"/>
                <a:cs typeface="Times New Roman" panose="02020603050405020304" pitchFamily="18" charset="0"/>
              </a:rPr>
              <a:t>Tescile </a:t>
            </a:r>
            <a:r>
              <a:rPr lang="tr-TR" dirty="0">
                <a:latin typeface="Times New Roman" panose="02020603050405020304" pitchFamily="18" charset="0"/>
                <a:cs typeface="Times New Roman" panose="02020603050405020304" pitchFamily="18" charset="0"/>
              </a:rPr>
              <a:t>rağmen </a:t>
            </a:r>
            <a:r>
              <a:rPr lang="tr-TR" dirty="0" smtClean="0">
                <a:latin typeface="Times New Roman" panose="02020603050405020304" pitchFamily="18" charset="0"/>
                <a:cs typeface="Times New Roman" panose="02020603050405020304" pitchFamily="18" charset="0"/>
              </a:rPr>
              <a:t>Mülkiyetin </a:t>
            </a:r>
            <a:r>
              <a:rPr lang="tr-TR" dirty="0">
                <a:latin typeface="Times New Roman" panose="02020603050405020304" pitchFamily="18" charset="0"/>
                <a:cs typeface="Times New Roman" panose="02020603050405020304" pitchFamily="18" charset="0"/>
              </a:rPr>
              <a:t>(B)’ye geçmesini engeller. (B) üzerine yapılan </a:t>
            </a:r>
            <a:r>
              <a:rPr lang="tr-TR" dirty="0" smtClean="0">
                <a:latin typeface="Times New Roman" panose="02020603050405020304" pitchFamily="18" charset="0"/>
                <a:cs typeface="Times New Roman" panose="02020603050405020304" pitchFamily="18" charset="0"/>
              </a:rPr>
              <a:t>Tescil </a:t>
            </a:r>
            <a:r>
              <a:rPr lang="tr-TR" dirty="0">
                <a:latin typeface="Times New Roman" panose="02020603050405020304" pitchFamily="18" charset="0"/>
                <a:cs typeface="Times New Roman" panose="02020603050405020304" pitchFamily="18" charset="0"/>
              </a:rPr>
              <a:t>yolsuz olduğu için, </a:t>
            </a:r>
            <a:r>
              <a:rPr lang="tr-TR" dirty="0" smtClean="0">
                <a:latin typeface="Times New Roman" panose="02020603050405020304" pitchFamily="18" charset="0"/>
                <a:cs typeface="Times New Roman" panose="02020603050405020304" pitchFamily="18" charset="0"/>
              </a:rPr>
              <a:t>Malik </a:t>
            </a:r>
            <a:r>
              <a:rPr lang="tr-TR" dirty="0">
                <a:latin typeface="Times New Roman" panose="02020603050405020304" pitchFamily="18" charset="0"/>
                <a:cs typeface="Times New Roman" panose="02020603050405020304" pitchFamily="18" charset="0"/>
              </a:rPr>
              <a:t>hâlâ (A)’</a:t>
            </a:r>
            <a:r>
              <a:rPr lang="tr-TR" dirty="0" err="1">
                <a:latin typeface="Times New Roman" panose="02020603050405020304" pitchFamily="18" charset="0"/>
                <a:cs typeface="Times New Roman" panose="02020603050405020304" pitchFamily="18" charset="0"/>
              </a:rPr>
              <a:t>dır</a:t>
            </a:r>
            <a:r>
              <a:rPr lang="tr-TR" dirty="0">
                <a:latin typeface="Times New Roman" panose="02020603050405020304" pitchFamily="18" charset="0"/>
                <a:cs typeface="Times New Roman" panose="02020603050405020304" pitchFamily="18" charset="0"/>
              </a:rPr>
              <a:t>. </a:t>
            </a:r>
          </a:p>
          <a:p>
            <a:pPr algn="just"/>
            <a:r>
              <a:rPr lang="tr-TR" dirty="0">
                <a:latin typeface="Times New Roman" panose="02020603050405020304" pitchFamily="18" charset="0"/>
                <a:cs typeface="Times New Roman" panose="02020603050405020304" pitchFamily="18" charset="0"/>
              </a:rPr>
              <a:t>Böyle bir durumda, </a:t>
            </a:r>
            <a:r>
              <a:rPr lang="tr-TR" dirty="0" smtClean="0">
                <a:latin typeface="Times New Roman" panose="02020603050405020304" pitchFamily="18" charset="0"/>
                <a:cs typeface="Times New Roman" panose="02020603050405020304" pitchFamily="18" charset="0"/>
              </a:rPr>
              <a:t>Taşınmazın Mülkiyetini </a:t>
            </a:r>
            <a:r>
              <a:rPr lang="tr-TR" dirty="0">
                <a:latin typeface="Times New Roman" panose="02020603050405020304" pitchFamily="18" charset="0"/>
                <a:cs typeface="Times New Roman" panose="02020603050405020304" pitchFamily="18" charset="0"/>
              </a:rPr>
              <a:t>(B)’den devralan </a:t>
            </a:r>
            <a:r>
              <a:rPr lang="tr-TR" dirty="0" smtClean="0">
                <a:latin typeface="Times New Roman" panose="02020603050405020304" pitchFamily="18" charset="0"/>
                <a:cs typeface="Times New Roman" panose="02020603050405020304" pitchFamily="18" charset="0"/>
              </a:rPr>
              <a:t>İyiniyetli Üçüncü Kişi </a:t>
            </a:r>
            <a:r>
              <a:rPr lang="tr-TR" dirty="0">
                <a:latin typeface="Times New Roman" panose="02020603050405020304" pitchFamily="18" charset="0"/>
                <a:cs typeface="Times New Roman" panose="02020603050405020304" pitchFamily="18" charset="0"/>
              </a:rPr>
              <a:t>(C) bunu (D)’ye nakledebilir. (D)’</a:t>
            </a:r>
            <a:r>
              <a:rPr lang="tr-TR" dirty="0" err="1">
                <a:latin typeface="Times New Roman" panose="02020603050405020304" pitchFamily="18" charset="0"/>
                <a:cs typeface="Times New Roman" panose="02020603050405020304" pitchFamily="18" charset="0"/>
              </a:rPr>
              <a:t>nin</a:t>
            </a:r>
            <a:r>
              <a:rPr lang="tr-TR" dirty="0">
                <a:latin typeface="Times New Roman" panose="02020603050405020304" pitchFamily="18" charset="0"/>
                <a:cs typeface="Times New Roman" panose="02020603050405020304" pitchFamily="18" charset="0"/>
              </a:rPr>
              <a:t> daha önce (B) üzerine yapılmış olan tescilin yolsuzluğunu bilmesi önem taşımaz. </a:t>
            </a:r>
          </a:p>
          <a:p>
            <a:pPr marL="0" indent="0">
              <a:buNone/>
            </a:pPr>
            <a:endParaRPr lang="tr-TR" dirty="0">
              <a:latin typeface="Times New Roman" panose="02020603050405020304" pitchFamily="18" charset="0"/>
              <a:cs typeface="Times New Roman" panose="02020603050405020304" pitchFamily="18" charset="0"/>
            </a:endParaRPr>
          </a:p>
          <a:p>
            <a:endParaRPr lang="tr-TR" dirty="0"/>
          </a:p>
          <a:p>
            <a:pPr marL="0" indent="0">
              <a:buNone/>
            </a:pPr>
            <a:endParaRPr lang="tr-TR" dirty="0"/>
          </a:p>
        </p:txBody>
      </p:sp>
    </p:spTree>
    <p:extLst>
      <p:ext uri="{BB962C8B-B14F-4D97-AF65-F5344CB8AC3E}">
        <p14:creationId xmlns:p14="http://schemas.microsoft.com/office/powerpoint/2010/main" val="84229131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Ancak, </a:t>
            </a:r>
            <a:r>
              <a:rPr lang="tr-TR" sz="3200" b="1" i="1" dirty="0" smtClean="0">
                <a:latin typeface="Times New Roman" panose="02020603050405020304" pitchFamily="18" charset="0"/>
                <a:cs typeface="Times New Roman" panose="02020603050405020304" pitchFamily="18" charset="0"/>
              </a:rPr>
              <a:t>İyiniyetli Üçüncü Kişi </a:t>
            </a:r>
            <a:r>
              <a:rPr lang="tr-TR" sz="3200" b="1" i="1" dirty="0">
                <a:latin typeface="Times New Roman" panose="02020603050405020304" pitchFamily="18" charset="0"/>
                <a:cs typeface="Times New Roman" panose="02020603050405020304" pitchFamily="18" charset="0"/>
              </a:rPr>
              <a:t>durumundaki (C</a:t>
            </a:r>
            <a:r>
              <a:rPr lang="tr-TR" sz="3200" i="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sonraki</a:t>
            </a:r>
            <a:r>
              <a:rPr lang="tr-TR" sz="3200" i="1" dirty="0">
                <a:latin typeface="Times New Roman" panose="02020603050405020304" pitchFamily="18" charset="0"/>
                <a:cs typeface="Times New Roman" panose="02020603050405020304" pitchFamily="18" charset="0"/>
              </a:rPr>
              <a:t> </a:t>
            </a:r>
            <a:r>
              <a:rPr lang="tr-TR" sz="3200" b="1" i="1" dirty="0" err="1" smtClean="0">
                <a:latin typeface="Times New Roman" panose="02020603050405020304" pitchFamily="18" charset="0"/>
                <a:cs typeface="Times New Roman" panose="02020603050405020304" pitchFamily="18" charset="0"/>
              </a:rPr>
              <a:t>Kötüniyetli</a:t>
            </a:r>
            <a:r>
              <a:rPr lang="tr-TR" sz="3200" i="1" dirty="0" smtClean="0">
                <a:latin typeface="Times New Roman" panose="02020603050405020304" pitchFamily="18" charset="0"/>
                <a:cs typeface="Times New Roman" panose="02020603050405020304" pitchFamily="18" charset="0"/>
              </a:rPr>
              <a:t> </a:t>
            </a:r>
            <a:r>
              <a:rPr lang="tr-TR" sz="3200" b="1" i="1" dirty="0" err="1" smtClean="0">
                <a:latin typeface="Times New Roman" panose="02020603050405020304" pitchFamily="18" charset="0"/>
                <a:cs typeface="Times New Roman" panose="02020603050405020304" pitchFamily="18" charset="0"/>
              </a:rPr>
              <a:t>Müktesibin</a:t>
            </a:r>
            <a:r>
              <a:rPr lang="tr-TR" sz="3200" b="1" i="1"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dolaylı (vasıtalı) temsilcisi durumundaysa </a:t>
            </a:r>
            <a:r>
              <a:rPr lang="tr-TR" sz="3200" b="1" dirty="0">
                <a:latin typeface="Times New Roman" panose="02020603050405020304" pitchFamily="18" charset="0"/>
                <a:cs typeface="Times New Roman" panose="02020603050405020304" pitchFamily="18" charset="0"/>
              </a:rPr>
              <a:t>veya</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onun </a:t>
            </a:r>
            <a:r>
              <a:rPr lang="tr-TR" sz="3200" b="1" dirty="0" err="1">
                <a:latin typeface="Times New Roman" panose="02020603050405020304" pitchFamily="18" charset="0"/>
                <a:cs typeface="Times New Roman" panose="02020603050405020304" pitchFamily="18" charset="0"/>
              </a:rPr>
              <a:t>kötüniyetine</a:t>
            </a:r>
            <a:r>
              <a:rPr lang="tr-TR" sz="3200" b="1" dirty="0">
                <a:latin typeface="Times New Roman" panose="02020603050405020304" pitchFamily="18" charset="0"/>
                <a:cs typeface="Times New Roman" panose="02020603050405020304" pitchFamily="18" charset="0"/>
              </a:rPr>
              <a:t> alet </a:t>
            </a:r>
            <a:r>
              <a:rPr lang="tr-TR" sz="3200" b="1" dirty="0" smtClean="0">
                <a:latin typeface="Times New Roman" panose="02020603050405020304" pitchFamily="18" charset="0"/>
                <a:cs typeface="Times New Roman" panose="02020603050405020304" pitchFamily="18" charset="0"/>
              </a:rPr>
              <a:t>edilmişse, </a:t>
            </a:r>
            <a:r>
              <a:rPr lang="tr-TR" sz="3200" b="1" dirty="0">
                <a:latin typeface="Times New Roman" panose="02020603050405020304" pitchFamily="18" charset="0"/>
                <a:cs typeface="Times New Roman" panose="02020603050405020304" pitchFamily="18" charset="0"/>
              </a:rPr>
              <a:t>artık bu esas uygulanmaz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MK m.2; BK m. 49 / II). </a:t>
            </a:r>
          </a:p>
          <a:p>
            <a:pPr algn="just"/>
            <a:r>
              <a:rPr lang="tr-TR" sz="3200" dirty="0">
                <a:latin typeface="Times New Roman" panose="02020603050405020304" pitchFamily="18" charset="0"/>
                <a:cs typeface="Times New Roman" panose="02020603050405020304" pitchFamily="18" charset="0"/>
              </a:rPr>
              <a:t>Hatta, </a:t>
            </a:r>
            <a:r>
              <a:rPr lang="tr-TR" sz="3200" b="1" dirty="0">
                <a:latin typeface="Times New Roman" panose="02020603050405020304" pitchFamily="18" charset="0"/>
                <a:cs typeface="Times New Roman" panose="02020603050405020304" pitchFamily="18" charset="0"/>
              </a:rPr>
              <a:t>Yargıtay, </a:t>
            </a:r>
            <a:r>
              <a:rPr lang="tr-TR" sz="3200" dirty="0">
                <a:latin typeface="Times New Roman" panose="02020603050405020304" pitchFamily="18" charset="0"/>
                <a:cs typeface="Times New Roman" panose="02020603050405020304" pitchFamily="18" charset="0"/>
              </a:rPr>
              <a:t>herhangi bir sınırlandırma yapmaksızın, birkaç el değiştirildikten sonra </a:t>
            </a:r>
            <a:r>
              <a:rPr lang="tr-TR" sz="3200" dirty="0" smtClean="0">
                <a:latin typeface="Times New Roman" panose="02020603050405020304" pitchFamily="18" charset="0"/>
                <a:cs typeface="Times New Roman" panose="02020603050405020304" pitchFamily="18" charset="0"/>
              </a:rPr>
              <a:t>Taşınmazı </a:t>
            </a:r>
            <a:r>
              <a:rPr lang="tr-TR" sz="3200" dirty="0">
                <a:latin typeface="Times New Roman" panose="02020603050405020304" pitchFamily="18" charset="0"/>
                <a:cs typeface="Times New Roman" panose="02020603050405020304" pitchFamily="18" charset="0"/>
              </a:rPr>
              <a:t>tekrar satın alan başlangıçtaki </a:t>
            </a:r>
            <a:r>
              <a:rPr lang="tr-TR" sz="3200" dirty="0" err="1" smtClean="0">
                <a:latin typeface="Times New Roman" panose="02020603050405020304" pitchFamily="18" charset="0"/>
                <a:cs typeface="Times New Roman" panose="02020603050405020304" pitchFamily="18" charset="0"/>
              </a:rPr>
              <a:t>Kötüniyetli</a:t>
            </a:r>
            <a:r>
              <a:rPr lang="tr-TR" sz="3200" dirty="0" smtClean="0">
                <a:latin typeface="Times New Roman" panose="02020603050405020304" pitchFamily="18" charset="0"/>
                <a:cs typeface="Times New Roman" panose="02020603050405020304" pitchFamily="18" charset="0"/>
              </a:rPr>
              <a:t> Kişinin </a:t>
            </a:r>
            <a:r>
              <a:rPr lang="tr-TR" sz="3200" dirty="0">
                <a:latin typeface="Times New Roman" panose="02020603050405020304" pitchFamily="18" charset="0"/>
                <a:cs typeface="Times New Roman" panose="02020603050405020304" pitchFamily="18" charset="0"/>
              </a:rPr>
              <a:t>de iade ile yükümlü olduğuna karar vermiştir. </a:t>
            </a:r>
          </a:p>
          <a:p>
            <a:pPr marL="0" indent="0">
              <a:buNone/>
            </a:pPr>
            <a:endParaRPr lang="tr-TR" sz="3200" dirty="0">
              <a:latin typeface="Times New Roman" panose="02020603050405020304" pitchFamily="18" charset="0"/>
              <a:cs typeface="Times New Roman" panose="02020603050405020304" pitchFamily="18" charset="0"/>
            </a:endParaRPr>
          </a:p>
          <a:p>
            <a:pPr marL="0" indent="0">
              <a:buNone/>
            </a:pPr>
            <a:endParaRPr lang="tr-TR" sz="3200" dirty="0"/>
          </a:p>
        </p:txBody>
      </p:sp>
    </p:spTree>
    <p:extLst>
      <p:ext uri="{BB962C8B-B14F-4D97-AF65-F5344CB8AC3E}">
        <p14:creationId xmlns:p14="http://schemas.microsoft.com/office/powerpoint/2010/main" val="242912677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6428" y="322594"/>
            <a:ext cx="10515600" cy="1325563"/>
          </a:xfrm>
        </p:spPr>
        <p:txBody>
          <a:bodyPr>
            <a:normAutofit/>
          </a:bodyPr>
          <a:lstStyle/>
          <a:p>
            <a:endParaRPr lang="tr-TR" dirty="0"/>
          </a:p>
        </p:txBody>
      </p:sp>
      <p:sp>
        <p:nvSpPr>
          <p:cNvPr id="3" name="İçerik Yer Tutucusu 2"/>
          <p:cNvSpPr>
            <a:spLocks noGrp="1"/>
          </p:cNvSpPr>
          <p:nvPr>
            <p:ph idx="1"/>
          </p:nvPr>
        </p:nvSpPr>
        <p:spPr/>
        <p:txBody>
          <a:bodyPr>
            <a:normAutofit fontScale="85000" lnSpcReduction="20000"/>
          </a:bodyPr>
          <a:lstStyle/>
          <a:p>
            <a:r>
              <a:rPr lang="tr-TR" b="1" i="1" dirty="0" smtClean="0"/>
              <a:t>Üçüncü </a:t>
            </a:r>
            <a:r>
              <a:rPr lang="tr-TR" b="1" i="1" dirty="0"/>
              <a:t>kişinin </a:t>
            </a:r>
            <a:r>
              <a:rPr lang="tr-TR" b="1" i="1" dirty="0" smtClean="0"/>
              <a:t>Ayni </a:t>
            </a:r>
            <a:r>
              <a:rPr lang="tr-TR" b="1" i="1" dirty="0"/>
              <a:t>H</a:t>
            </a:r>
            <a:r>
              <a:rPr lang="tr-TR" b="1" i="1" dirty="0" smtClean="0"/>
              <a:t>akkı </a:t>
            </a:r>
            <a:r>
              <a:rPr lang="tr-TR" b="1" i="1" dirty="0" err="1"/>
              <a:t>iyiniyetle</a:t>
            </a:r>
            <a:r>
              <a:rPr lang="tr-TR" b="1" i="1" dirty="0"/>
              <a:t> kazanmış olması ne demektir? </a:t>
            </a:r>
          </a:p>
          <a:p>
            <a:pPr algn="just"/>
            <a:r>
              <a:rPr lang="tr-TR" b="1" dirty="0"/>
              <a:t>Üçüncü kişi, </a:t>
            </a:r>
            <a:r>
              <a:rPr lang="tr-TR" b="1" dirty="0" smtClean="0"/>
              <a:t>Yolsuz </a:t>
            </a:r>
            <a:r>
              <a:rPr lang="tr-TR" b="1" dirty="0"/>
              <a:t>T</a:t>
            </a:r>
            <a:r>
              <a:rPr lang="tr-TR" b="1" dirty="0" smtClean="0"/>
              <a:t>escile </a:t>
            </a:r>
            <a:r>
              <a:rPr lang="tr-TR" b="1" dirty="0"/>
              <a:t>dayanarak </a:t>
            </a:r>
            <a:r>
              <a:rPr lang="tr-TR" b="1" dirty="0" smtClean="0"/>
              <a:t>Ayni </a:t>
            </a:r>
            <a:r>
              <a:rPr lang="tr-TR" b="1" dirty="0"/>
              <a:t>H</a:t>
            </a:r>
            <a:r>
              <a:rPr lang="tr-TR" b="1" dirty="0" smtClean="0"/>
              <a:t>ak </a:t>
            </a:r>
            <a:r>
              <a:rPr lang="tr-TR" b="1" dirty="0"/>
              <a:t>kazanırken, </a:t>
            </a:r>
            <a:r>
              <a:rPr lang="tr-TR" b="1" dirty="0" smtClean="0"/>
              <a:t>Tescilin </a:t>
            </a:r>
            <a:r>
              <a:rPr lang="tr-TR" b="1" dirty="0"/>
              <a:t>yolsuzluğunu bilmemeli veya bilebilecek durumda olmamalıdır </a:t>
            </a:r>
            <a:r>
              <a:rPr lang="tr-TR" dirty="0"/>
              <a:t>(MK 3). </a:t>
            </a:r>
          </a:p>
          <a:p>
            <a:pPr algn="just"/>
            <a:r>
              <a:rPr lang="tr-TR" b="1" dirty="0"/>
              <a:t>Tescilin etkisi, tescil isteminin Yevmiye Defterine kaydedildiği anda başlar. </a:t>
            </a:r>
            <a:endParaRPr lang="tr-TR" b="1" dirty="0" smtClean="0"/>
          </a:p>
          <a:p>
            <a:pPr algn="just"/>
            <a:r>
              <a:rPr lang="tr-TR" dirty="0" smtClean="0"/>
              <a:t>Bu bağlamda, </a:t>
            </a:r>
            <a:r>
              <a:rPr lang="tr-TR" dirty="0"/>
              <a:t>Ü</a:t>
            </a:r>
            <a:r>
              <a:rPr lang="tr-TR" dirty="0" smtClean="0"/>
              <a:t>çüncü </a:t>
            </a:r>
            <a:r>
              <a:rPr lang="tr-TR" dirty="0"/>
              <a:t>K</a:t>
            </a:r>
            <a:r>
              <a:rPr lang="tr-TR" dirty="0" smtClean="0"/>
              <a:t>işinin </a:t>
            </a:r>
            <a:r>
              <a:rPr lang="tr-TR" dirty="0" err="1"/>
              <a:t>iyiniyeti</a:t>
            </a:r>
            <a:r>
              <a:rPr lang="tr-TR" dirty="0"/>
              <a:t> tescil isteminin </a:t>
            </a:r>
            <a:r>
              <a:rPr lang="tr-TR" b="1" dirty="0"/>
              <a:t>Yevmiye Defterine </a:t>
            </a:r>
            <a:r>
              <a:rPr lang="tr-TR" dirty="0"/>
              <a:t>kaydedildiği anda mevcut olmalıdır. </a:t>
            </a:r>
          </a:p>
          <a:p>
            <a:pPr algn="just"/>
            <a:r>
              <a:rPr lang="tr-TR" b="1" dirty="0"/>
              <a:t>Üçüncü kişinin iyiniyetli sayılabilmesi için tescile dayanak teşkil eden belgelere bakma zorunluluğu yoktur. </a:t>
            </a:r>
          </a:p>
          <a:p>
            <a:pPr algn="just"/>
            <a:r>
              <a:rPr lang="tr-TR" dirty="0" smtClean="0"/>
              <a:t>Fakat, Üçüncü </a:t>
            </a:r>
            <a:r>
              <a:rPr lang="tr-TR" dirty="0"/>
              <a:t>kişi, kütükteki tescilin bu belgelerle çeliştiğini biliyor ya da şüphelenmesi gereken bir durum varken bunu incelemekten kaçınmış ise, </a:t>
            </a:r>
            <a:r>
              <a:rPr lang="tr-TR" dirty="0" err="1"/>
              <a:t>iyiniyet</a:t>
            </a:r>
            <a:r>
              <a:rPr lang="tr-TR" dirty="0"/>
              <a:t> iddiasında bulunamaz. </a:t>
            </a:r>
          </a:p>
          <a:p>
            <a:r>
              <a:rPr lang="tr-TR" b="1" dirty="0"/>
              <a:t>Üçüncü kişinin iyiniyetli olmadığını ispat etmek, bunu iddia eden tarafa düşer </a:t>
            </a:r>
            <a:r>
              <a:rPr lang="tr-TR" dirty="0"/>
              <a:t>(MK 3 / 1). </a:t>
            </a:r>
          </a:p>
        </p:txBody>
      </p:sp>
    </p:spTree>
    <p:extLst>
      <p:ext uri="{BB962C8B-B14F-4D97-AF65-F5344CB8AC3E}">
        <p14:creationId xmlns:p14="http://schemas.microsoft.com/office/powerpoint/2010/main" val="344989607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
            <a:ext cx="10515600" cy="1690688"/>
          </a:xfrm>
        </p:spPr>
        <p:txBody>
          <a:bodyPr>
            <a:normAutofit/>
          </a:bodyPr>
          <a:lstStyle/>
          <a:p>
            <a:endParaRPr lang="tr-TR" dirty="0"/>
          </a:p>
        </p:txBody>
      </p:sp>
      <p:sp>
        <p:nvSpPr>
          <p:cNvPr id="3" name="İçerik Yer Tutucusu 2"/>
          <p:cNvSpPr>
            <a:spLocks noGrp="1"/>
          </p:cNvSpPr>
          <p:nvPr>
            <p:ph idx="1"/>
          </p:nvPr>
        </p:nvSpPr>
        <p:spPr/>
        <p:txBody>
          <a:bodyPr/>
          <a:lstStyle/>
          <a:p>
            <a:pPr algn="just"/>
            <a:r>
              <a:rPr lang="tr-TR" dirty="0" err="1"/>
              <a:t>Kötüniyetin</a:t>
            </a:r>
            <a:r>
              <a:rPr lang="tr-TR" dirty="0"/>
              <a:t> ispatı çoğu kez zordur. Bu bakımdan davacının bazı fiili karinelerden yararlanması mümkündür. </a:t>
            </a:r>
          </a:p>
          <a:p>
            <a:pPr algn="just"/>
            <a:r>
              <a:rPr lang="tr-TR" b="1" dirty="0"/>
              <a:t>Uygulamada davalının </a:t>
            </a:r>
            <a:r>
              <a:rPr lang="tr-TR" b="1" dirty="0" err="1"/>
              <a:t>kötüniyetli</a:t>
            </a:r>
            <a:r>
              <a:rPr lang="tr-TR" b="1" dirty="0"/>
              <a:t> olduğu kabul edilen fiili karineler şunlardır:</a:t>
            </a:r>
          </a:p>
          <a:p>
            <a:r>
              <a:rPr lang="tr-TR" dirty="0" smtClean="0"/>
              <a:t>Ayni </a:t>
            </a:r>
            <a:r>
              <a:rPr lang="tr-TR" dirty="0"/>
              <a:t>hakkı kazanan ile devreden arasında yakın ilişki </a:t>
            </a:r>
            <a:r>
              <a:rPr lang="tr-TR" dirty="0" smtClean="0"/>
              <a:t>bulunması, </a:t>
            </a:r>
            <a:endParaRPr lang="tr-TR" dirty="0"/>
          </a:p>
          <a:p>
            <a:r>
              <a:rPr lang="tr-TR" dirty="0" smtClean="0"/>
              <a:t>Taşınmazın </a:t>
            </a:r>
            <a:r>
              <a:rPr lang="tr-TR" dirty="0"/>
              <a:t>hızla el </a:t>
            </a:r>
            <a:r>
              <a:rPr lang="tr-TR" dirty="0" smtClean="0"/>
              <a:t>değiştirmesi,</a:t>
            </a:r>
            <a:endParaRPr lang="tr-TR" dirty="0"/>
          </a:p>
          <a:p>
            <a:r>
              <a:rPr lang="tr-TR" dirty="0" smtClean="0"/>
              <a:t>Taşınmazın </a:t>
            </a:r>
            <a:r>
              <a:rPr lang="tr-TR" dirty="0"/>
              <a:t>değerinin çok altında bir bedelle </a:t>
            </a:r>
            <a:r>
              <a:rPr lang="tr-TR" dirty="0" smtClean="0"/>
              <a:t>satılması,</a:t>
            </a:r>
            <a:endParaRPr lang="tr-TR" dirty="0"/>
          </a:p>
          <a:p>
            <a:r>
              <a:rPr lang="tr-TR" dirty="0"/>
              <a:t>Bu durumlarda davalı, </a:t>
            </a:r>
            <a:r>
              <a:rPr lang="tr-TR" dirty="0" err="1"/>
              <a:t>iyiniyet</a:t>
            </a:r>
            <a:r>
              <a:rPr lang="tr-TR" dirty="0"/>
              <a:t> iddiasında bulunamaz. </a:t>
            </a:r>
          </a:p>
          <a:p>
            <a:endParaRPr lang="tr-TR" dirty="0"/>
          </a:p>
        </p:txBody>
      </p:sp>
    </p:spTree>
    <p:extLst>
      <p:ext uri="{BB962C8B-B14F-4D97-AF65-F5344CB8AC3E}">
        <p14:creationId xmlns:p14="http://schemas.microsoft.com/office/powerpoint/2010/main" val="471811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207568" y="267494"/>
            <a:ext cx="8003232" cy="1793354"/>
          </a:xfrm>
        </p:spPr>
        <p:txBody>
          <a:bodyPr>
            <a:normAutofit fontScale="90000"/>
          </a:bodyPr>
          <a:lstStyle/>
          <a:p>
            <a:r>
              <a:rPr lang="tr-TR" b="1" dirty="0" smtClean="0">
                <a:solidFill>
                  <a:schemeClr val="tx1"/>
                </a:solidFill>
              </a:rPr>
              <a:t/>
            </a:r>
            <a:br>
              <a:rPr lang="tr-TR" b="1" dirty="0" smtClean="0">
                <a:solidFill>
                  <a:schemeClr val="tx1"/>
                </a:solidFill>
              </a:rPr>
            </a:br>
            <a:r>
              <a:rPr lang="tr-TR" sz="5300" b="1" dirty="0">
                <a:solidFill>
                  <a:schemeClr val="tx1"/>
                </a:solidFill>
              </a:rPr>
              <a:t>Tescilin Olumsuz Hükmü</a:t>
            </a:r>
            <a:r>
              <a:rPr lang="tr-TR" b="1" dirty="0" smtClean="0">
                <a:solidFill>
                  <a:schemeClr val="tx1"/>
                </a:solidFill>
              </a:rPr>
              <a:t/>
            </a:r>
            <a:br>
              <a:rPr lang="tr-TR" b="1" dirty="0" smtClean="0">
                <a:solidFill>
                  <a:schemeClr val="tx1"/>
                </a:solidFill>
              </a:rPr>
            </a:br>
            <a:r>
              <a:rPr lang="tr-TR" b="1" dirty="0" smtClean="0">
                <a:solidFill>
                  <a:schemeClr val="tx1"/>
                </a:solidFill>
              </a:rPr>
              <a:t> (</a:t>
            </a:r>
            <a:r>
              <a:rPr lang="tr-TR" b="1" i="1" dirty="0" smtClean="0">
                <a:solidFill>
                  <a:schemeClr val="tx1"/>
                </a:solidFill>
              </a:rPr>
              <a:t>MK. m. 1021)</a:t>
            </a:r>
            <a:endParaRPr lang="tr-TR" b="1" i="1" dirty="0">
              <a:solidFill>
                <a:schemeClr val="tx1"/>
              </a:solidFill>
            </a:endParaRPr>
          </a:p>
        </p:txBody>
      </p:sp>
      <p:sp>
        <p:nvSpPr>
          <p:cNvPr id="3" name="2 İçerik Yer Tutucusu"/>
          <p:cNvSpPr>
            <a:spLocks noGrp="1"/>
          </p:cNvSpPr>
          <p:nvPr>
            <p:ph idx="1"/>
          </p:nvPr>
        </p:nvSpPr>
        <p:spPr/>
        <p:txBody>
          <a:bodyPr/>
          <a:lstStyle/>
          <a:p>
            <a:endParaRPr lang="tr-TR" dirty="0" smtClean="0"/>
          </a:p>
          <a:p>
            <a:r>
              <a:rPr lang="tr-TR" sz="3200" dirty="0"/>
              <a:t>Kurulması kanunen tescile tabi </a:t>
            </a:r>
            <a:r>
              <a:rPr lang="tr-TR" sz="3200" dirty="0" smtClean="0"/>
              <a:t>Ayni </a:t>
            </a:r>
            <a:r>
              <a:rPr lang="tr-TR" sz="3200" dirty="0"/>
              <a:t>H</a:t>
            </a:r>
            <a:r>
              <a:rPr lang="tr-TR" sz="3200" dirty="0" smtClean="0"/>
              <a:t>aklar</a:t>
            </a:r>
            <a:r>
              <a:rPr lang="tr-TR" sz="3200" dirty="0"/>
              <a:t>, tescil edilmedikçe varlık kazanamaz. Buna </a:t>
            </a:r>
            <a:r>
              <a:rPr lang="tr-TR" sz="3200" b="1" dirty="0" smtClean="0"/>
              <a:t>Tescilin </a:t>
            </a:r>
            <a:r>
              <a:rPr lang="tr-TR" sz="3200" b="1" dirty="0"/>
              <a:t>O</a:t>
            </a:r>
            <a:r>
              <a:rPr lang="tr-TR" sz="3200" b="1" dirty="0" smtClean="0"/>
              <a:t>lumsuz </a:t>
            </a:r>
            <a:r>
              <a:rPr lang="tr-TR" sz="3200" b="1" dirty="0"/>
              <a:t>H</a:t>
            </a:r>
            <a:r>
              <a:rPr lang="tr-TR" sz="3200" b="1" dirty="0" smtClean="0"/>
              <a:t>ükmü </a:t>
            </a:r>
            <a:r>
              <a:rPr lang="tr-TR" sz="3200" dirty="0"/>
              <a:t>denir. </a:t>
            </a:r>
            <a:endParaRPr lang="tr-TR" sz="3200" dirty="0" smtClean="0"/>
          </a:p>
          <a:p>
            <a:r>
              <a:rPr lang="tr-TR" sz="3200" dirty="0" smtClean="0"/>
              <a:t>Bu hallerde, Tescil, </a:t>
            </a:r>
            <a:r>
              <a:rPr lang="tr-TR" sz="3200" dirty="0"/>
              <a:t>kurucu unsurdur. </a:t>
            </a:r>
            <a:endParaRPr lang="tr-TR" sz="3200" dirty="0" smtClean="0"/>
          </a:p>
          <a:p>
            <a:r>
              <a:rPr lang="tr-TR" sz="3200" dirty="0" smtClean="0"/>
              <a:t>Kanunun </a:t>
            </a:r>
            <a:r>
              <a:rPr lang="tr-TR" sz="3200" dirty="0"/>
              <a:t>öngördüğü bu hallerde </a:t>
            </a:r>
            <a:r>
              <a:rPr lang="tr-TR" sz="3200" dirty="0" smtClean="0"/>
              <a:t>Ayni Hak, </a:t>
            </a:r>
            <a:r>
              <a:rPr lang="tr-TR" sz="3200" dirty="0"/>
              <a:t>T</a:t>
            </a:r>
            <a:r>
              <a:rPr lang="tr-TR" sz="3200" dirty="0" smtClean="0"/>
              <a:t>escilden </a:t>
            </a:r>
            <a:r>
              <a:rPr lang="tr-TR" sz="3200" dirty="0"/>
              <a:t>önce de kazanılabilir.</a:t>
            </a:r>
          </a:p>
        </p:txBody>
      </p:sp>
    </p:spTree>
    <p:extLst>
      <p:ext uri="{BB962C8B-B14F-4D97-AF65-F5344CB8AC3E}">
        <p14:creationId xmlns:p14="http://schemas.microsoft.com/office/powerpoint/2010/main" val="3541678701"/>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10856" y="71142"/>
            <a:ext cx="10515600" cy="1754483"/>
          </a:xfrm>
        </p:spPr>
        <p:txBody>
          <a:bodyPr>
            <a:normAutofit/>
          </a:bodyPr>
          <a:lstStyle/>
          <a:p>
            <a:r>
              <a:rPr lang="tr-TR" dirty="0" smtClean="0"/>
              <a:t/>
            </a:r>
            <a:br>
              <a:rPr lang="tr-TR" dirty="0" smtClean="0"/>
            </a:br>
            <a:endParaRPr lang="tr-TR" dirty="0"/>
          </a:p>
        </p:txBody>
      </p:sp>
      <p:sp>
        <p:nvSpPr>
          <p:cNvPr id="3" name="İçerik Yer Tutucusu 2"/>
          <p:cNvSpPr>
            <a:spLocks noGrp="1"/>
          </p:cNvSpPr>
          <p:nvPr>
            <p:ph idx="1"/>
          </p:nvPr>
        </p:nvSpPr>
        <p:spPr/>
        <p:txBody>
          <a:bodyPr/>
          <a:lstStyle/>
          <a:p>
            <a:pPr algn="just"/>
            <a:r>
              <a:rPr lang="tr-TR" sz="3200" b="1" dirty="0"/>
              <a:t>Yargıtay’ın üçüncü kişinin ayni hakkı </a:t>
            </a:r>
            <a:r>
              <a:rPr lang="tr-TR" sz="3200" b="1" dirty="0" err="1"/>
              <a:t>iyiniyetle</a:t>
            </a:r>
            <a:r>
              <a:rPr lang="tr-TR" sz="3200" b="1" dirty="0"/>
              <a:t> kazanmış olması konusunda verdiği 1951 ve 1991 tarihli iki İçtihadı Birleştirme Kararı bulunmaktadır.  </a:t>
            </a:r>
          </a:p>
          <a:p>
            <a:pPr algn="just"/>
            <a:r>
              <a:rPr lang="tr-TR" sz="3200" b="1" i="1" dirty="0"/>
              <a:t>Yargıtay 1951 (14.2.1951) tarihli İçtihadı Birleştirme Kararında</a:t>
            </a:r>
            <a:r>
              <a:rPr lang="tr-TR" sz="3200" dirty="0"/>
              <a:t>, vakıalardan ve karinelerden olayda </a:t>
            </a:r>
            <a:r>
              <a:rPr lang="tr-TR" sz="3200" dirty="0" err="1"/>
              <a:t>iyiniyet</a:t>
            </a:r>
            <a:r>
              <a:rPr lang="tr-TR" sz="3200" dirty="0"/>
              <a:t> iddiasında bulunamayacak durumu belirmiş olan kimsenin </a:t>
            </a:r>
            <a:r>
              <a:rPr lang="tr-TR" sz="3200" dirty="0" err="1"/>
              <a:t>kötüniyetinin</a:t>
            </a:r>
            <a:r>
              <a:rPr lang="tr-TR" sz="3200" dirty="0"/>
              <a:t> diğer tarafa ispat ettirilmesine artık sebep kalmayacağı ve </a:t>
            </a:r>
            <a:r>
              <a:rPr lang="tr-TR" sz="3200" dirty="0" err="1"/>
              <a:t>kötüniyetin</a:t>
            </a:r>
            <a:r>
              <a:rPr lang="tr-TR" sz="3200" dirty="0"/>
              <a:t> resen mahkemece göz önünde tutulacağı belirtilmiştir. </a:t>
            </a:r>
          </a:p>
          <a:p>
            <a:pPr marL="0" indent="0">
              <a:buNone/>
            </a:pPr>
            <a:endParaRPr lang="tr-TR" dirty="0"/>
          </a:p>
        </p:txBody>
      </p:sp>
    </p:spTree>
    <p:extLst>
      <p:ext uri="{BB962C8B-B14F-4D97-AF65-F5344CB8AC3E}">
        <p14:creationId xmlns:p14="http://schemas.microsoft.com/office/powerpoint/2010/main" val="209010686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48857"/>
            <a:ext cx="10515600" cy="1541832"/>
          </a:xfrm>
        </p:spPr>
        <p:txBody>
          <a:bodyPr>
            <a:normAutofit/>
          </a:bodyPr>
          <a:lstStyle/>
          <a:p>
            <a:endParaRPr lang="tr-TR" dirty="0"/>
          </a:p>
        </p:txBody>
      </p:sp>
      <p:sp>
        <p:nvSpPr>
          <p:cNvPr id="3" name="İçerik Yer Tutucusu 2"/>
          <p:cNvSpPr>
            <a:spLocks noGrp="1"/>
          </p:cNvSpPr>
          <p:nvPr>
            <p:ph idx="1"/>
          </p:nvPr>
        </p:nvSpPr>
        <p:spPr/>
        <p:txBody>
          <a:bodyPr/>
          <a:lstStyle/>
          <a:p>
            <a:pPr algn="just"/>
            <a:r>
              <a:rPr lang="tr-TR" b="1" dirty="0"/>
              <a:t>Yargıtay’ın 1991 (8.11.1991) tarihli İçtihadı Birleştirme Kararında ise</a:t>
            </a:r>
            <a:r>
              <a:rPr lang="tr-TR" dirty="0"/>
              <a:t>, </a:t>
            </a:r>
            <a:r>
              <a:rPr lang="tr-TR" dirty="0" smtClean="0"/>
              <a:t>Tapuda </a:t>
            </a:r>
            <a:r>
              <a:rPr lang="tr-TR" dirty="0"/>
              <a:t>K</a:t>
            </a:r>
            <a:r>
              <a:rPr lang="tr-TR" dirty="0" smtClean="0"/>
              <a:t>ayıtlı </a:t>
            </a:r>
            <a:r>
              <a:rPr lang="tr-TR" dirty="0"/>
              <a:t>B</a:t>
            </a:r>
            <a:r>
              <a:rPr lang="tr-TR" dirty="0" smtClean="0"/>
              <a:t>ulunan </a:t>
            </a:r>
            <a:r>
              <a:rPr lang="tr-TR" dirty="0"/>
              <a:t>T</a:t>
            </a:r>
            <a:r>
              <a:rPr lang="tr-TR" dirty="0" smtClean="0"/>
              <a:t>aşınmaz </a:t>
            </a:r>
            <a:r>
              <a:rPr lang="tr-TR" dirty="0"/>
              <a:t>M</a:t>
            </a:r>
            <a:r>
              <a:rPr lang="tr-TR" dirty="0" smtClean="0"/>
              <a:t>alı </a:t>
            </a:r>
            <a:r>
              <a:rPr lang="tr-TR" dirty="0"/>
              <a:t>iktisap eden kimseye karşı MK	 931 (YMK 1023) hükmünde öngörülen </a:t>
            </a:r>
            <a:r>
              <a:rPr lang="tr-TR" dirty="0" err="1"/>
              <a:t>İ</a:t>
            </a:r>
            <a:r>
              <a:rPr lang="tr-TR" dirty="0" err="1" smtClean="0"/>
              <a:t>yiniyet</a:t>
            </a:r>
            <a:r>
              <a:rPr lang="tr-TR" dirty="0" smtClean="0"/>
              <a:t> </a:t>
            </a:r>
            <a:r>
              <a:rPr lang="tr-TR" dirty="0"/>
              <a:t>kurallarına aykırılık nedeniyle açılan </a:t>
            </a:r>
            <a:r>
              <a:rPr lang="tr-TR" dirty="0" smtClean="0"/>
              <a:t>Tapu </a:t>
            </a:r>
            <a:r>
              <a:rPr lang="tr-TR" dirty="0"/>
              <a:t>İ</a:t>
            </a:r>
            <a:r>
              <a:rPr lang="tr-TR" dirty="0" smtClean="0"/>
              <a:t>ptali </a:t>
            </a:r>
            <a:r>
              <a:rPr lang="tr-TR" dirty="0"/>
              <a:t>D</a:t>
            </a:r>
            <a:r>
              <a:rPr lang="tr-TR" dirty="0" smtClean="0"/>
              <a:t>avalarında</a:t>
            </a:r>
            <a:r>
              <a:rPr lang="tr-TR" dirty="0"/>
              <a:t>, dava açma iradesinin </a:t>
            </a:r>
            <a:r>
              <a:rPr lang="tr-TR" dirty="0" smtClean="0"/>
              <a:t>Ayni </a:t>
            </a:r>
            <a:r>
              <a:rPr lang="tr-TR" dirty="0"/>
              <a:t>H</a:t>
            </a:r>
            <a:r>
              <a:rPr lang="tr-TR" dirty="0" smtClean="0"/>
              <a:t>akkın </a:t>
            </a:r>
            <a:r>
              <a:rPr lang="tr-TR" dirty="0"/>
              <a:t>kazanılmasının </a:t>
            </a:r>
            <a:r>
              <a:rPr lang="tr-TR" dirty="0" err="1"/>
              <a:t>kötüniyete</a:t>
            </a:r>
            <a:r>
              <a:rPr lang="tr-TR" dirty="0"/>
              <a:t> dayalı olduğu iddiasını da taşıdığı belirtilmiştir. </a:t>
            </a:r>
            <a:endParaRPr lang="tr-TR" dirty="0" smtClean="0"/>
          </a:p>
          <a:p>
            <a:pPr algn="just"/>
            <a:r>
              <a:rPr lang="tr-TR" dirty="0" smtClean="0"/>
              <a:t>Ayrıca </a:t>
            </a:r>
            <a:r>
              <a:rPr lang="tr-TR" dirty="0"/>
              <a:t>buradaki </a:t>
            </a:r>
            <a:r>
              <a:rPr lang="tr-TR" dirty="0" err="1"/>
              <a:t>K</a:t>
            </a:r>
            <a:r>
              <a:rPr lang="tr-TR" dirty="0" err="1" smtClean="0"/>
              <a:t>ötüniyet</a:t>
            </a:r>
            <a:r>
              <a:rPr lang="tr-TR" dirty="0" smtClean="0"/>
              <a:t> </a:t>
            </a:r>
            <a:r>
              <a:rPr lang="tr-TR" dirty="0"/>
              <a:t>İ</a:t>
            </a:r>
            <a:r>
              <a:rPr lang="tr-TR" dirty="0" smtClean="0"/>
              <a:t>ddiasının </a:t>
            </a:r>
            <a:r>
              <a:rPr lang="tr-TR" dirty="0"/>
              <a:t>hukuki mahiyeti bakımından </a:t>
            </a:r>
            <a:r>
              <a:rPr lang="tr-TR" b="1" dirty="0" smtClean="0"/>
              <a:t>İtiraz </a:t>
            </a:r>
            <a:r>
              <a:rPr lang="tr-TR" dirty="0"/>
              <a:t>niteliğinde bulunduğu ve bu nedenle de </a:t>
            </a:r>
            <a:r>
              <a:rPr lang="tr-TR" dirty="0" smtClean="0"/>
              <a:t>Yargılama </a:t>
            </a:r>
            <a:r>
              <a:rPr lang="tr-TR" dirty="0"/>
              <a:t>sona erinceye kadar </a:t>
            </a:r>
            <a:r>
              <a:rPr lang="tr-TR" dirty="0" smtClean="0"/>
              <a:t>İddia </a:t>
            </a:r>
            <a:r>
              <a:rPr lang="tr-TR" dirty="0"/>
              <a:t>ve </a:t>
            </a:r>
            <a:r>
              <a:rPr lang="tr-TR" dirty="0" smtClean="0"/>
              <a:t>Savunmanın </a:t>
            </a:r>
            <a:r>
              <a:rPr lang="tr-TR" dirty="0"/>
              <a:t>G</a:t>
            </a:r>
            <a:r>
              <a:rPr lang="tr-TR" dirty="0" smtClean="0"/>
              <a:t>enişletilmesi </a:t>
            </a:r>
            <a:r>
              <a:rPr lang="tr-TR" dirty="0"/>
              <a:t>Y</a:t>
            </a:r>
            <a:r>
              <a:rPr lang="tr-TR" dirty="0" smtClean="0"/>
              <a:t>asağına </a:t>
            </a:r>
            <a:r>
              <a:rPr lang="tr-TR" dirty="0"/>
              <a:t>tabi olmadan her zaman ileri sürülebileceğine </a:t>
            </a:r>
            <a:r>
              <a:rPr lang="tr-TR" dirty="0" smtClean="0"/>
              <a:t>hükmedilmiştir</a:t>
            </a:r>
            <a:r>
              <a:rPr lang="tr-TR" dirty="0"/>
              <a:t>. </a:t>
            </a:r>
          </a:p>
          <a:p>
            <a:endParaRPr lang="tr-TR" dirty="0"/>
          </a:p>
        </p:txBody>
      </p:sp>
    </p:spTree>
    <p:extLst>
      <p:ext uri="{BB962C8B-B14F-4D97-AF65-F5344CB8AC3E}">
        <p14:creationId xmlns:p14="http://schemas.microsoft.com/office/powerpoint/2010/main" val="358663902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79023"/>
            <a:ext cx="10515600" cy="1611666"/>
          </a:xfrm>
        </p:spPr>
        <p:txBody>
          <a:bodyPr>
            <a:normAutofit fontScale="90000"/>
          </a:bodyPr>
          <a:lstStyle/>
          <a:p>
            <a:r>
              <a:rPr lang="tr-TR" b="1" dirty="0"/>
              <a:t>Üçüncü Kişinin Kazanımında Tasarruf Yetkisi Dışında Diğer Geçerlilik Unsurlarının Mevcut Olması</a:t>
            </a: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b="1" dirty="0" smtClean="0">
                <a:latin typeface="Times New Roman" panose="02020603050405020304" pitchFamily="18" charset="0"/>
                <a:cs typeface="Times New Roman" panose="02020603050405020304" pitchFamily="18" charset="0"/>
              </a:rPr>
              <a:t>Güven </a:t>
            </a:r>
            <a:r>
              <a:rPr lang="tr-TR" b="1" dirty="0">
                <a:latin typeface="Times New Roman" panose="02020603050405020304" pitchFamily="18" charset="0"/>
                <a:cs typeface="Times New Roman" panose="02020603050405020304" pitchFamily="18" charset="0"/>
              </a:rPr>
              <a:t>İlkesinin </a:t>
            </a:r>
            <a:r>
              <a:rPr lang="tr-TR" dirty="0" smtClean="0">
                <a:latin typeface="Times New Roman" panose="02020603050405020304" pitchFamily="18" charset="0"/>
                <a:cs typeface="Times New Roman" panose="02020603050405020304" pitchFamily="18" charset="0"/>
              </a:rPr>
              <a:t>yani </a:t>
            </a:r>
            <a:r>
              <a:rPr lang="tr-TR" b="1" dirty="0" smtClean="0">
                <a:latin typeface="Times New Roman" panose="02020603050405020304" pitchFamily="18" charset="0"/>
                <a:cs typeface="Times New Roman" panose="02020603050405020304" pitchFamily="18" charset="0"/>
              </a:rPr>
              <a:t>Tescilin Olumlu Hükmünün </a:t>
            </a:r>
            <a:r>
              <a:rPr lang="tr-TR" dirty="0" smtClean="0">
                <a:latin typeface="Times New Roman" panose="02020603050405020304" pitchFamily="18" charset="0"/>
                <a:cs typeface="Times New Roman" panose="02020603050405020304" pitchFamily="18" charset="0"/>
              </a:rPr>
              <a:t>etkili </a:t>
            </a:r>
            <a:r>
              <a:rPr lang="tr-TR" dirty="0">
                <a:latin typeface="Times New Roman" panose="02020603050405020304" pitchFamily="18" charset="0"/>
                <a:cs typeface="Times New Roman" panose="02020603050405020304" pitchFamily="18" charset="0"/>
              </a:rPr>
              <a:t>olabilmesi için, </a:t>
            </a:r>
            <a:r>
              <a:rPr lang="tr-TR" dirty="0" smtClean="0">
                <a:latin typeface="Times New Roman" panose="02020603050405020304" pitchFamily="18" charset="0"/>
                <a:cs typeface="Times New Roman" panose="02020603050405020304" pitchFamily="18" charset="0"/>
              </a:rPr>
              <a:t>Kazanmanın </a:t>
            </a:r>
            <a:r>
              <a:rPr lang="tr-TR" dirty="0">
                <a:latin typeface="Times New Roman" panose="02020603050405020304" pitchFamily="18" charset="0"/>
                <a:cs typeface="Times New Roman" panose="02020603050405020304" pitchFamily="18" charset="0"/>
              </a:rPr>
              <a:t>da geçerli olması gerekir. </a:t>
            </a:r>
          </a:p>
          <a:p>
            <a:pPr algn="just"/>
            <a:r>
              <a:rPr lang="tr-TR" dirty="0">
                <a:latin typeface="Times New Roman" panose="02020603050405020304" pitchFamily="18" charset="0"/>
                <a:cs typeface="Times New Roman" panose="02020603050405020304" pitchFamily="18" charset="0"/>
              </a:rPr>
              <a:t>Diğer bir deyişle, </a:t>
            </a:r>
            <a:r>
              <a:rPr lang="tr-TR" dirty="0" smtClean="0">
                <a:latin typeface="Times New Roman" panose="02020603050405020304" pitchFamily="18" charset="0"/>
                <a:cs typeface="Times New Roman" panose="02020603050405020304" pitchFamily="18" charset="0"/>
              </a:rPr>
              <a:t>Tapu Siciline </a:t>
            </a:r>
            <a:r>
              <a:rPr lang="tr-TR" b="1" dirty="0" err="1">
                <a:latin typeface="Times New Roman" panose="02020603050405020304" pitchFamily="18" charset="0"/>
                <a:cs typeface="Times New Roman" panose="02020603050405020304" pitchFamily="18" charset="0"/>
              </a:rPr>
              <a:t>iyiniyetle</a:t>
            </a:r>
            <a:r>
              <a:rPr lang="tr-TR" b="1" dirty="0">
                <a:latin typeface="Times New Roman" panose="02020603050405020304" pitchFamily="18" charset="0"/>
                <a:cs typeface="Times New Roman" panose="02020603050405020304" pitchFamily="18" charset="0"/>
              </a:rPr>
              <a:t> güvenen kişi lehine yapılmış olan </a:t>
            </a:r>
            <a:r>
              <a:rPr lang="tr-TR" b="1" dirty="0" smtClean="0">
                <a:latin typeface="Times New Roman" panose="02020603050405020304" pitchFamily="18" charset="0"/>
                <a:cs typeface="Times New Roman" panose="02020603050405020304" pitchFamily="18" charset="0"/>
              </a:rPr>
              <a:t>Tescilin</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ve bu </a:t>
            </a:r>
            <a:r>
              <a:rPr lang="tr-TR" b="1" dirty="0" smtClean="0">
                <a:latin typeface="Times New Roman" panose="02020603050405020304" pitchFamily="18" charset="0"/>
                <a:cs typeface="Times New Roman" panose="02020603050405020304" pitchFamily="18" charset="0"/>
              </a:rPr>
              <a:t>Tescilin </a:t>
            </a:r>
            <a:r>
              <a:rPr lang="tr-TR" b="1" dirty="0">
                <a:latin typeface="Times New Roman" panose="02020603050405020304" pitchFamily="18" charset="0"/>
                <a:cs typeface="Times New Roman" panose="02020603050405020304" pitchFamily="18" charset="0"/>
              </a:rPr>
              <a:t>esasını oluşturan </a:t>
            </a:r>
            <a:r>
              <a:rPr lang="tr-TR" b="1" dirty="0" smtClean="0">
                <a:latin typeface="Times New Roman" panose="02020603050405020304" pitchFamily="18" charset="0"/>
                <a:cs typeface="Times New Roman" panose="02020603050405020304" pitchFamily="18" charset="0"/>
              </a:rPr>
              <a:t>Hukuki Sebebin </a:t>
            </a:r>
            <a:r>
              <a:rPr lang="tr-TR" dirty="0">
                <a:latin typeface="Times New Roman" panose="02020603050405020304" pitchFamily="18" charset="0"/>
                <a:cs typeface="Times New Roman" panose="02020603050405020304" pitchFamily="18" charset="0"/>
              </a:rPr>
              <a:t>geçersizliğine yol açabilecek herhangi bir eksiklik bulunmamalıdır. </a:t>
            </a:r>
          </a:p>
          <a:p>
            <a:pPr algn="just"/>
            <a:r>
              <a:rPr lang="tr-TR" dirty="0">
                <a:latin typeface="Times New Roman" panose="02020603050405020304" pitchFamily="18" charset="0"/>
                <a:cs typeface="Times New Roman" panose="02020603050405020304" pitchFamily="18" charset="0"/>
              </a:rPr>
              <a:t>Hukuki sebebi geçersiz kılacak herhangi bir eksiklik varsa, ikinci </a:t>
            </a:r>
            <a:r>
              <a:rPr lang="tr-TR" dirty="0" smtClean="0">
                <a:latin typeface="Times New Roman" panose="02020603050405020304" pitchFamily="18" charset="0"/>
                <a:cs typeface="Times New Roman" panose="02020603050405020304" pitchFamily="18" charset="0"/>
              </a:rPr>
              <a:t>Tescil </a:t>
            </a:r>
            <a:r>
              <a:rPr lang="tr-TR" dirty="0">
                <a:latin typeface="Times New Roman" panose="02020603050405020304" pitchFamily="18" charset="0"/>
                <a:cs typeface="Times New Roman" panose="02020603050405020304" pitchFamily="18" charset="0"/>
              </a:rPr>
              <a:t>de yolsuz olacağından, artık </a:t>
            </a:r>
            <a:r>
              <a:rPr lang="tr-TR" b="1" dirty="0">
                <a:latin typeface="Times New Roman" panose="02020603050405020304" pitchFamily="18" charset="0"/>
                <a:cs typeface="Times New Roman" panose="02020603050405020304" pitchFamily="18" charset="0"/>
              </a:rPr>
              <a:t>Güven İlkesinin </a:t>
            </a:r>
            <a:r>
              <a:rPr lang="tr-TR" dirty="0">
                <a:latin typeface="Times New Roman" panose="02020603050405020304" pitchFamily="18" charset="0"/>
                <a:cs typeface="Times New Roman" panose="02020603050405020304" pitchFamily="18" charset="0"/>
              </a:rPr>
              <a:t>etkisini göstermesi beklenemez. </a:t>
            </a:r>
          </a:p>
          <a:p>
            <a:r>
              <a:rPr lang="tr-TR" dirty="0">
                <a:latin typeface="Times New Roman" panose="02020603050405020304" pitchFamily="18" charset="0"/>
                <a:cs typeface="Times New Roman" panose="02020603050405020304" pitchFamily="18" charset="0"/>
              </a:rPr>
              <a:t>Buna karşılık, </a:t>
            </a:r>
            <a:r>
              <a:rPr lang="tr-TR" dirty="0" smtClean="0">
                <a:latin typeface="Times New Roman" panose="02020603050405020304" pitchFamily="18" charset="0"/>
                <a:cs typeface="Times New Roman" panose="02020603050405020304" pitchFamily="18" charset="0"/>
              </a:rPr>
              <a:t>Kazanmanın Şekli </a:t>
            </a:r>
            <a:r>
              <a:rPr lang="tr-TR" dirty="0">
                <a:latin typeface="Times New Roman" panose="02020603050405020304" pitchFamily="18" charset="0"/>
                <a:cs typeface="Times New Roman" panose="02020603050405020304" pitchFamily="18" charset="0"/>
              </a:rPr>
              <a:t>önem taşımaz. </a:t>
            </a:r>
          </a:p>
          <a:p>
            <a:pPr algn="just"/>
            <a:r>
              <a:rPr lang="tr-TR" b="1" dirty="0">
                <a:latin typeface="Times New Roman" panose="02020603050405020304" pitchFamily="18" charset="0"/>
                <a:cs typeface="Times New Roman" panose="02020603050405020304" pitchFamily="18" charset="0"/>
              </a:rPr>
              <a:t>Güven İlkesi</a:t>
            </a:r>
            <a:r>
              <a:rPr lang="tr-TR" dirty="0">
                <a:latin typeface="Times New Roman" panose="02020603050405020304" pitchFamily="18" charset="0"/>
                <a:cs typeface="Times New Roman" panose="02020603050405020304" pitchFamily="18" charset="0"/>
              </a:rPr>
              <a:t>, sadece </a:t>
            </a:r>
            <a:r>
              <a:rPr lang="tr-TR" b="1" dirty="0" smtClean="0">
                <a:latin typeface="Times New Roman" panose="02020603050405020304" pitchFamily="18" charset="0"/>
                <a:cs typeface="Times New Roman" panose="02020603050405020304" pitchFamily="18" charset="0"/>
              </a:rPr>
              <a:t>Hukuki İşleme </a:t>
            </a:r>
            <a:r>
              <a:rPr lang="tr-TR" b="1" dirty="0">
                <a:latin typeface="Times New Roman" panose="02020603050405020304" pitchFamily="18" charset="0"/>
                <a:cs typeface="Times New Roman" panose="02020603050405020304" pitchFamily="18" charset="0"/>
              </a:rPr>
              <a:t>dayanan </a:t>
            </a:r>
            <a:r>
              <a:rPr lang="tr-TR" b="1" dirty="0" smtClean="0">
                <a:latin typeface="Times New Roman" panose="02020603050405020304" pitchFamily="18" charset="0"/>
                <a:cs typeface="Times New Roman" panose="02020603050405020304" pitchFamily="18" charset="0"/>
              </a:rPr>
              <a:t>Kazanmalarda </a:t>
            </a:r>
            <a:r>
              <a:rPr lang="tr-TR" dirty="0">
                <a:latin typeface="Times New Roman" panose="02020603050405020304" pitchFamily="18" charset="0"/>
                <a:cs typeface="Times New Roman" panose="02020603050405020304" pitchFamily="18" charset="0"/>
              </a:rPr>
              <a:t>değil, </a:t>
            </a:r>
            <a:r>
              <a:rPr lang="tr-TR" b="1" i="1" dirty="0" smtClean="0">
                <a:latin typeface="Times New Roman" panose="02020603050405020304" pitchFamily="18" charset="0"/>
                <a:cs typeface="Times New Roman" panose="02020603050405020304" pitchFamily="18" charset="0"/>
              </a:rPr>
              <a:t>Mahkeme Kararı </a:t>
            </a:r>
            <a:r>
              <a:rPr lang="tr-TR" b="1" i="1" dirty="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Cebri İcra</a:t>
            </a:r>
            <a:r>
              <a:rPr lang="tr-TR" b="1"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yoluyla gerçekleştirilen kazanmalarda da etkili olur. </a:t>
            </a:r>
          </a:p>
          <a:p>
            <a:pPr marL="0" indent="0">
              <a:buNone/>
            </a:pPr>
            <a:endParaRPr lang="tr-TR" dirty="0"/>
          </a:p>
        </p:txBody>
      </p:sp>
    </p:spTree>
    <p:extLst>
      <p:ext uri="{BB962C8B-B14F-4D97-AF65-F5344CB8AC3E}">
        <p14:creationId xmlns:p14="http://schemas.microsoft.com/office/powerpoint/2010/main" val="400795418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r>
              <a:rPr lang="tr-TR" b="1" dirty="0">
                <a:latin typeface="Times New Roman" panose="02020603050405020304" pitchFamily="18" charset="0"/>
                <a:cs typeface="Times New Roman" panose="02020603050405020304" pitchFamily="18" charset="0"/>
              </a:rPr>
              <a:t>Örneğin,</a:t>
            </a:r>
            <a:r>
              <a:rPr lang="tr-TR" dirty="0">
                <a:latin typeface="Times New Roman" panose="02020603050405020304" pitchFamily="18" charset="0"/>
                <a:cs typeface="Times New Roman" panose="02020603050405020304" pitchFamily="18" charset="0"/>
              </a:rPr>
              <a:t> (A)’</a:t>
            </a:r>
            <a:r>
              <a:rPr lang="tr-TR" dirty="0" err="1">
                <a:latin typeface="Times New Roman" panose="02020603050405020304" pitchFamily="18" charset="0"/>
                <a:cs typeface="Times New Roman" panose="02020603050405020304" pitchFamily="18" charset="0"/>
              </a:rPr>
              <a:t>nın</a:t>
            </a:r>
            <a:r>
              <a:rPr lang="tr-TR" dirty="0">
                <a:latin typeface="Times New Roman" panose="02020603050405020304" pitchFamily="18" charset="0"/>
                <a:cs typeface="Times New Roman" panose="02020603050405020304" pitchFamily="18" charset="0"/>
              </a:rPr>
              <a:t> taşınmazı yolsuz bir şekilde (B) üzerine tescil edilmiştir. (B) taşınmazı (C)’ye sattığı halde </a:t>
            </a:r>
            <a:r>
              <a:rPr lang="tr-TR" b="1" dirty="0" smtClean="0">
                <a:latin typeface="Times New Roman" panose="02020603050405020304" pitchFamily="18" charset="0"/>
                <a:cs typeface="Times New Roman" panose="02020603050405020304" pitchFamily="18" charset="0"/>
              </a:rPr>
              <a:t>Tescil Talebinde </a:t>
            </a:r>
            <a:r>
              <a:rPr lang="tr-TR" b="1" dirty="0">
                <a:latin typeface="Times New Roman" panose="02020603050405020304" pitchFamily="18" charset="0"/>
                <a:cs typeface="Times New Roman" panose="02020603050405020304" pitchFamily="18" charset="0"/>
              </a:rPr>
              <a:t>bulunmaktan kaçınmıştır</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C), (B) aleyhine </a:t>
            </a:r>
            <a:r>
              <a:rPr lang="tr-TR" b="1" dirty="0">
                <a:latin typeface="Times New Roman" panose="02020603050405020304" pitchFamily="18" charset="0"/>
                <a:cs typeface="Times New Roman" panose="02020603050405020304" pitchFamily="18" charset="0"/>
              </a:rPr>
              <a:t>Tescile Zorlama Davası </a:t>
            </a:r>
            <a:r>
              <a:rPr lang="tr-TR" dirty="0">
                <a:latin typeface="Times New Roman" panose="02020603050405020304" pitchFamily="18" charset="0"/>
                <a:cs typeface="Times New Roman" panose="02020603050405020304" pitchFamily="18" charset="0"/>
              </a:rPr>
              <a:t>(MK m. 716 / I) açmış, </a:t>
            </a:r>
            <a:r>
              <a:rPr lang="tr-TR" dirty="0" smtClean="0">
                <a:latin typeface="Times New Roman" panose="02020603050405020304" pitchFamily="18" charset="0"/>
                <a:cs typeface="Times New Roman" panose="02020603050405020304" pitchFamily="18" charset="0"/>
              </a:rPr>
              <a:t>Mahkeme, Taşınmazın </a:t>
            </a:r>
            <a:r>
              <a:rPr lang="tr-TR" dirty="0">
                <a:latin typeface="Times New Roman" panose="02020603050405020304" pitchFamily="18" charset="0"/>
                <a:cs typeface="Times New Roman" panose="02020603050405020304" pitchFamily="18" charset="0"/>
              </a:rPr>
              <a:t>(C)’ye ait olduğu yolunda karar vermiş ve karar kesinleşmiştir. </a:t>
            </a:r>
          </a:p>
          <a:p>
            <a:pPr algn="just"/>
            <a:r>
              <a:rPr lang="tr-TR" dirty="0">
                <a:latin typeface="Times New Roman" panose="02020603050405020304" pitchFamily="18" charset="0"/>
                <a:cs typeface="Times New Roman" panose="02020603050405020304" pitchFamily="18" charset="0"/>
              </a:rPr>
              <a:t>Aynı şekilde, (A)’</a:t>
            </a:r>
            <a:r>
              <a:rPr lang="tr-TR" dirty="0" err="1">
                <a:latin typeface="Times New Roman" panose="02020603050405020304" pitchFamily="18" charset="0"/>
                <a:cs typeface="Times New Roman" panose="02020603050405020304" pitchFamily="18" charset="0"/>
              </a:rPr>
              <a:t>nın</a:t>
            </a:r>
            <a:r>
              <a:rPr lang="tr-TR" dirty="0">
                <a:latin typeface="Times New Roman" panose="02020603050405020304" pitchFamily="18" charset="0"/>
                <a:cs typeface="Times New Roman" panose="02020603050405020304" pitchFamily="18" charset="0"/>
              </a:rPr>
              <a:t> taşınmazı yolsuz bir şekilde (B)’</a:t>
            </a:r>
            <a:r>
              <a:rPr lang="tr-TR" dirty="0" err="1">
                <a:latin typeface="Times New Roman" panose="02020603050405020304" pitchFamily="18" charset="0"/>
                <a:cs typeface="Times New Roman" panose="02020603050405020304" pitchFamily="18" charset="0"/>
              </a:rPr>
              <a:t>nin</a:t>
            </a:r>
            <a:r>
              <a:rPr lang="tr-TR" dirty="0">
                <a:latin typeface="Times New Roman" panose="02020603050405020304" pitchFamily="18" charset="0"/>
                <a:cs typeface="Times New Roman" panose="02020603050405020304" pitchFamily="18" charset="0"/>
              </a:rPr>
              <a:t> üzerine tescil edilmiş ve söz konusu </a:t>
            </a:r>
            <a:r>
              <a:rPr lang="tr-TR" dirty="0" smtClean="0">
                <a:latin typeface="Times New Roman" panose="02020603050405020304" pitchFamily="18" charset="0"/>
                <a:cs typeface="Times New Roman" panose="02020603050405020304" pitchFamily="18" charset="0"/>
              </a:rPr>
              <a:t>Taşınmaz </a:t>
            </a:r>
            <a:r>
              <a:rPr lang="tr-TR" dirty="0">
                <a:latin typeface="Times New Roman" panose="02020603050405020304" pitchFamily="18" charset="0"/>
                <a:cs typeface="Times New Roman" panose="02020603050405020304" pitchFamily="18" charset="0"/>
              </a:rPr>
              <a:t>üzerine (B)’</a:t>
            </a:r>
            <a:r>
              <a:rPr lang="tr-TR" dirty="0" err="1">
                <a:latin typeface="Times New Roman" panose="02020603050405020304" pitchFamily="18" charset="0"/>
                <a:cs typeface="Times New Roman" panose="02020603050405020304" pitchFamily="18" charset="0"/>
              </a:rPr>
              <a:t>nin</a:t>
            </a:r>
            <a:r>
              <a:rPr lang="tr-TR" dirty="0">
                <a:latin typeface="Times New Roman" panose="02020603050405020304" pitchFamily="18" charset="0"/>
                <a:cs typeface="Times New Roman" panose="02020603050405020304" pitchFamily="18" charset="0"/>
              </a:rPr>
              <a:t> alacaklısı (C) </a:t>
            </a:r>
            <a:r>
              <a:rPr lang="tr-TR" dirty="0" smtClean="0">
                <a:latin typeface="Times New Roman" panose="02020603050405020304" pitchFamily="18" charset="0"/>
                <a:cs typeface="Times New Roman" panose="02020603050405020304" pitchFamily="18" charset="0"/>
              </a:rPr>
              <a:t>Haciz </a:t>
            </a:r>
            <a:r>
              <a:rPr lang="tr-TR" dirty="0">
                <a:latin typeface="Times New Roman" panose="02020603050405020304" pitchFamily="18" charset="0"/>
                <a:cs typeface="Times New Roman" panose="02020603050405020304" pitchFamily="18" charset="0"/>
              </a:rPr>
              <a:t>koydurmuştur. (C)’</a:t>
            </a:r>
            <a:r>
              <a:rPr lang="tr-TR" dirty="0" err="1">
                <a:latin typeface="Times New Roman" panose="02020603050405020304" pitchFamily="18" charset="0"/>
                <a:cs typeface="Times New Roman" panose="02020603050405020304" pitchFamily="18" charset="0"/>
              </a:rPr>
              <a:t>nin</a:t>
            </a:r>
            <a:r>
              <a:rPr lang="tr-TR"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Hacze </a:t>
            </a:r>
            <a:r>
              <a:rPr lang="tr-TR" b="1" dirty="0">
                <a:latin typeface="Times New Roman" panose="02020603050405020304" pitchFamily="18" charset="0"/>
                <a:cs typeface="Times New Roman" panose="02020603050405020304" pitchFamily="18" charset="0"/>
              </a:rPr>
              <a:t>ilişkin çıkarı </a:t>
            </a:r>
            <a:r>
              <a:rPr lang="tr-TR" b="1" dirty="0" err="1" smtClean="0">
                <a:latin typeface="Times New Roman" panose="02020603050405020304" pitchFamily="18" charset="0"/>
                <a:cs typeface="Times New Roman" panose="02020603050405020304" pitchFamily="18" charset="0"/>
              </a:rPr>
              <a:t>İyiniyet</a:t>
            </a:r>
            <a:r>
              <a:rPr lang="tr-TR" b="1" dirty="0" smtClean="0">
                <a:latin typeface="Times New Roman" panose="02020603050405020304" pitchFamily="18" charset="0"/>
                <a:cs typeface="Times New Roman" panose="02020603050405020304" pitchFamily="18" charset="0"/>
              </a:rPr>
              <a:t> Esası </a:t>
            </a:r>
            <a:r>
              <a:rPr lang="tr-TR" b="1" dirty="0">
                <a:latin typeface="Times New Roman" panose="02020603050405020304" pitchFamily="18" charset="0"/>
                <a:cs typeface="Times New Roman" panose="02020603050405020304" pitchFamily="18" charset="0"/>
              </a:rPr>
              <a:t>çerçevesinde korunmayacaktır. </a:t>
            </a:r>
          </a:p>
          <a:p>
            <a:pPr algn="just"/>
            <a:r>
              <a:rPr lang="tr-TR" dirty="0">
                <a:latin typeface="Times New Roman" panose="02020603050405020304" pitchFamily="18" charset="0"/>
                <a:cs typeface="Times New Roman" panose="02020603050405020304" pitchFamily="18" charset="0"/>
              </a:rPr>
              <a:t>Ancak, </a:t>
            </a:r>
            <a:r>
              <a:rPr lang="tr-TR" b="1" i="1" dirty="0" smtClean="0">
                <a:latin typeface="Times New Roman" panose="02020603050405020304" pitchFamily="18" charset="0"/>
                <a:cs typeface="Times New Roman" panose="02020603050405020304" pitchFamily="18" charset="0"/>
              </a:rPr>
              <a:t>Haciz </a:t>
            </a:r>
            <a:r>
              <a:rPr lang="tr-TR" b="1" i="1" dirty="0">
                <a:latin typeface="Times New Roman" panose="02020603050405020304" pitchFamily="18" charset="0"/>
                <a:cs typeface="Times New Roman" panose="02020603050405020304" pitchFamily="18" charset="0"/>
              </a:rPr>
              <a:t>kesinleşir</a:t>
            </a:r>
            <a:r>
              <a:rPr lang="tr-TR"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Taşınmaz Cebri Açık Arttırma Yoluyla Satışa </a:t>
            </a:r>
            <a:r>
              <a:rPr lang="tr-TR" b="1" i="1" dirty="0">
                <a:latin typeface="Times New Roman" panose="02020603050405020304" pitchFamily="18" charset="0"/>
                <a:cs typeface="Times New Roman" panose="02020603050405020304" pitchFamily="18" charset="0"/>
              </a:rPr>
              <a:t>çıkarılır, </a:t>
            </a:r>
            <a:r>
              <a:rPr lang="tr-TR" b="1" dirty="0">
                <a:latin typeface="Times New Roman" panose="02020603050405020304" pitchFamily="18" charset="0"/>
                <a:cs typeface="Times New Roman" panose="02020603050405020304" pitchFamily="18" charset="0"/>
              </a:rPr>
              <a:t>(D) </a:t>
            </a:r>
            <a:r>
              <a:rPr lang="tr-TR" b="1" i="1" dirty="0">
                <a:latin typeface="Times New Roman" panose="02020603050405020304" pitchFamily="18" charset="0"/>
                <a:cs typeface="Times New Roman" panose="02020603050405020304" pitchFamily="18" charset="0"/>
              </a:rPr>
              <a:t>bu </a:t>
            </a:r>
            <a:r>
              <a:rPr lang="tr-TR" b="1" i="1" dirty="0" smtClean="0">
                <a:latin typeface="Times New Roman" panose="02020603050405020304" pitchFamily="18" charset="0"/>
                <a:cs typeface="Times New Roman" panose="02020603050405020304" pitchFamily="18" charset="0"/>
              </a:rPr>
              <a:t>Arttırmaya </a:t>
            </a:r>
            <a:r>
              <a:rPr lang="tr-TR" b="1" i="1" dirty="0">
                <a:latin typeface="Times New Roman" panose="02020603050405020304" pitchFamily="18" charset="0"/>
                <a:cs typeface="Times New Roman" panose="02020603050405020304" pitchFamily="18" charset="0"/>
              </a:rPr>
              <a:t>iştirak eder ve en yüksek peyi sürdüğü için ihale ona yapılırsa</a:t>
            </a:r>
            <a:r>
              <a:rPr lang="tr-TR" dirty="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onun </a:t>
            </a:r>
            <a:r>
              <a:rPr lang="tr-TR" b="1" dirty="0" err="1">
                <a:latin typeface="Times New Roman" panose="02020603050405020304" pitchFamily="18" charset="0"/>
                <a:cs typeface="Times New Roman" panose="02020603050405020304" pitchFamily="18" charset="0"/>
              </a:rPr>
              <a:t>iyiniyeti</a:t>
            </a:r>
            <a:r>
              <a:rPr lang="tr-TR" b="1" dirty="0">
                <a:latin typeface="Times New Roman" panose="02020603050405020304" pitchFamily="18" charset="0"/>
                <a:cs typeface="Times New Roman" panose="02020603050405020304" pitchFamily="18" charset="0"/>
              </a:rPr>
              <a:t> korunacaktır</a:t>
            </a:r>
            <a:r>
              <a:rPr lang="tr-TR" dirty="0">
                <a:latin typeface="Times New Roman" panose="02020603050405020304" pitchFamily="18" charset="0"/>
                <a:cs typeface="Times New Roman" panose="02020603050405020304" pitchFamily="18" charset="0"/>
              </a:rPr>
              <a:t>.</a:t>
            </a:r>
          </a:p>
          <a:p>
            <a:pPr marL="0" indent="0">
              <a:buNone/>
            </a:pPr>
            <a:endParaRPr lang="tr-TR" dirty="0"/>
          </a:p>
        </p:txBody>
      </p:sp>
    </p:spTree>
    <p:extLst>
      <p:ext uri="{BB962C8B-B14F-4D97-AF65-F5344CB8AC3E}">
        <p14:creationId xmlns:p14="http://schemas.microsoft.com/office/powerpoint/2010/main" val="421808132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smtClean="0"/>
              <a:t>Ayan’a göre</a:t>
            </a:r>
            <a:r>
              <a:rPr lang="tr-TR" dirty="0" smtClean="0"/>
              <a:t>, aynı durumun </a:t>
            </a:r>
            <a:r>
              <a:rPr lang="tr-TR" b="1" dirty="0" smtClean="0"/>
              <a:t>İşgal</a:t>
            </a:r>
            <a:r>
              <a:rPr lang="tr-TR" dirty="0" smtClean="0"/>
              <a:t> (</a:t>
            </a:r>
            <a:r>
              <a:rPr lang="tr-TR" i="1" dirty="0" smtClean="0"/>
              <a:t>MK m. 707</a:t>
            </a:r>
            <a:r>
              <a:rPr lang="tr-TR" dirty="0" smtClean="0"/>
              <a:t>) bakımından da geçerli olması gerektiği söylenebilir. (</a:t>
            </a:r>
            <a:r>
              <a:rPr lang="tr-TR" sz="2400" i="1" dirty="0" smtClean="0"/>
              <a:t>Ayan, Eşya H. I, 10. B., s. 224)</a:t>
            </a:r>
          </a:p>
          <a:p>
            <a:pPr algn="just"/>
            <a:r>
              <a:rPr lang="tr-TR" b="1" i="1" dirty="0" smtClean="0"/>
              <a:t>Örneğin, </a:t>
            </a:r>
            <a:r>
              <a:rPr lang="tr-TR" dirty="0" smtClean="0"/>
              <a:t>(A)’</a:t>
            </a:r>
            <a:r>
              <a:rPr lang="tr-TR" dirty="0" err="1" smtClean="0"/>
              <a:t>nın</a:t>
            </a:r>
            <a:r>
              <a:rPr lang="tr-TR" dirty="0" smtClean="0"/>
              <a:t> taşınmazı yolsuz bir şekilde (B) üzerine tescil edilmiştir. </a:t>
            </a:r>
          </a:p>
          <a:p>
            <a:pPr algn="just"/>
            <a:r>
              <a:rPr lang="tr-TR" dirty="0" smtClean="0"/>
              <a:t>(B) yazılı olarak </a:t>
            </a:r>
            <a:r>
              <a:rPr lang="tr-TR" b="1" dirty="0" smtClean="0"/>
              <a:t>Terkin Talebinde </a:t>
            </a:r>
            <a:r>
              <a:rPr lang="tr-TR" dirty="0" smtClean="0"/>
              <a:t>bulunmuş ve görünüşteki </a:t>
            </a:r>
            <a:r>
              <a:rPr lang="tr-TR" b="1" dirty="0" smtClean="0"/>
              <a:t>Mülkiyet</a:t>
            </a:r>
            <a:r>
              <a:rPr lang="tr-TR" dirty="0" smtClean="0"/>
              <a:t> </a:t>
            </a:r>
            <a:r>
              <a:rPr lang="tr-TR" b="1" dirty="0" smtClean="0"/>
              <a:t>Hakkı</a:t>
            </a:r>
            <a:r>
              <a:rPr lang="tr-TR" dirty="0" smtClean="0"/>
              <a:t> terkin edilmiştir. </a:t>
            </a:r>
          </a:p>
          <a:p>
            <a:pPr algn="just"/>
            <a:r>
              <a:rPr lang="tr-TR" dirty="0" smtClean="0"/>
              <a:t>Durumu bilmeyen ve somut olayın özelliklerine göre bilmesi de gerekmeyen üçüncü kişi (C), sahipsiz olduğu zannıyla taşınmazı işgal etmiştir. </a:t>
            </a:r>
            <a:endParaRPr lang="tr-TR" dirty="0"/>
          </a:p>
        </p:txBody>
      </p:sp>
    </p:spTree>
    <p:extLst>
      <p:ext uri="{BB962C8B-B14F-4D97-AF65-F5344CB8AC3E}">
        <p14:creationId xmlns:p14="http://schemas.microsoft.com/office/powerpoint/2010/main" val="352065823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a:bodyPr>
          <a:lstStyle/>
          <a:p>
            <a:pPr algn="just"/>
            <a:r>
              <a:rPr lang="tr-TR" sz="2400" b="1" dirty="0" smtClean="0"/>
              <a:t>Üçüncü kişinin kazanımında tasarruf yetkisi dışında diğer geçerlilik unsurlarının mevcut olması</a:t>
            </a:r>
            <a:r>
              <a:rPr lang="tr-TR" sz="2400" dirty="0" smtClean="0"/>
              <a:t>, MK m. 1023’e göre iyiniyetli üçüncü kişinin ayni hakkı kazanmasının önemli şartlarındandır.  </a:t>
            </a:r>
          </a:p>
          <a:p>
            <a:pPr algn="just"/>
            <a:r>
              <a:rPr lang="tr-TR" sz="2400" b="1" dirty="0" smtClean="0"/>
              <a:t>MK </a:t>
            </a:r>
            <a:r>
              <a:rPr lang="tr-TR" sz="2400" b="1" dirty="0"/>
              <a:t>1023’de korunan </a:t>
            </a:r>
            <a:r>
              <a:rPr lang="tr-TR" sz="2400" b="1" dirty="0" err="1"/>
              <a:t>İ</a:t>
            </a:r>
            <a:r>
              <a:rPr lang="tr-TR" sz="2400" b="1" dirty="0" err="1" smtClean="0"/>
              <a:t>yiniyet</a:t>
            </a:r>
            <a:r>
              <a:rPr lang="tr-TR" sz="2400" b="1" dirty="0"/>
              <a:t>, sadece </a:t>
            </a:r>
            <a:r>
              <a:rPr lang="tr-TR" sz="2400" b="1" i="1" dirty="0" smtClean="0"/>
              <a:t>Tasarruf </a:t>
            </a:r>
            <a:r>
              <a:rPr lang="tr-TR" sz="2400" b="1" i="1" dirty="0"/>
              <a:t>Y</a:t>
            </a:r>
            <a:r>
              <a:rPr lang="tr-TR" sz="2400" b="1" i="1" dirty="0" smtClean="0"/>
              <a:t>etkisinin </a:t>
            </a:r>
            <a:r>
              <a:rPr lang="tr-TR" sz="2400" b="1" i="1" dirty="0"/>
              <a:t>yokluğunu</a:t>
            </a:r>
            <a:r>
              <a:rPr lang="tr-TR" sz="2400" b="1" dirty="0"/>
              <a:t> giderir. </a:t>
            </a:r>
          </a:p>
          <a:p>
            <a:pPr algn="just"/>
            <a:r>
              <a:rPr lang="tr-TR" sz="2400" b="1" dirty="0"/>
              <a:t>İyiniyetli üçüncü kişinin kendi kazanımının</a:t>
            </a:r>
            <a:r>
              <a:rPr lang="tr-TR" sz="2400" dirty="0"/>
              <a:t>, </a:t>
            </a:r>
            <a:r>
              <a:rPr lang="tr-TR" sz="2400" dirty="0" smtClean="0"/>
              <a:t>Ayni </a:t>
            </a:r>
            <a:r>
              <a:rPr lang="tr-TR" sz="2400" dirty="0"/>
              <a:t>H</a:t>
            </a:r>
            <a:r>
              <a:rPr lang="tr-TR" sz="2400" dirty="0" smtClean="0"/>
              <a:t>ak </a:t>
            </a:r>
            <a:r>
              <a:rPr lang="tr-TR" sz="2400" dirty="0"/>
              <a:t>üzerinde tasarrufta bulunanın bu konudaki yetkisizliği dışında</a:t>
            </a:r>
            <a:r>
              <a:rPr lang="tr-TR" sz="2400" b="1" dirty="0"/>
              <a:t>, diğer bütün unsurlarının geçerli olması gerekir. </a:t>
            </a:r>
            <a:endParaRPr lang="tr-TR" sz="2400" b="1" dirty="0" smtClean="0"/>
          </a:p>
          <a:p>
            <a:pPr algn="just"/>
            <a:r>
              <a:rPr lang="tr-TR" sz="2400" b="1" i="1" dirty="0" smtClean="0"/>
              <a:t>Örneğin</a:t>
            </a:r>
            <a:r>
              <a:rPr lang="tr-TR" sz="2400" b="1" dirty="0" smtClean="0"/>
              <a:t>, </a:t>
            </a:r>
            <a:r>
              <a:rPr lang="tr-TR" sz="2400" b="1" dirty="0"/>
              <a:t>Ü</a:t>
            </a:r>
            <a:r>
              <a:rPr lang="tr-TR" sz="2400" b="1" dirty="0" smtClean="0"/>
              <a:t>çüncü Kişinin adına yapılan Tescilin hukuki sebebi geçerli değil veya tescil isteminde bulunan kişi Ayırt Etme Gücünden yoksun ise, </a:t>
            </a:r>
            <a:r>
              <a:rPr lang="tr-TR" sz="2400" dirty="0" smtClean="0"/>
              <a:t>bu durumda Üçüncü Kişinin kazanımında </a:t>
            </a:r>
            <a:r>
              <a:rPr lang="tr-TR" sz="2400" dirty="0" err="1" smtClean="0"/>
              <a:t>iyiniyetinin</a:t>
            </a:r>
            <a:r>
              <a:rPr lang="tr-TR" sz="2400" dirty="0" smtClean="0"/>
              <a:t> korunması da söz konusu olmayacaktır. </a:t>
            </a:r>
            <a:endParaRPr lang="tr-TR" sz="2400" dirty="0"/>
          </a:p>
        </p:txBody>
      </p:sp>
    </p:spTree>
    <p:extLst>
      <p:ext uri="{BB962C8B-B14F-4D97-AF65-F5344CB8AC3E}">
        <p14:creationId xmlns:p14="http://schemas.microsoft.com/office/powerpoint/2010/main" val="65838943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i="1" dirty="0"/>
              <a:t>Özel mülkiyete elverişli olmayan</a:t>
            </a:r>
            <a:r>
              <a:rPr lang="tr-TR" sz="3600" b="1" dirty="0"/>
              <a:t>, </a:t>
            </a:r>
            <a:r>
              <a:rPr lang="tr-TR" sz="3600" dirty="0"/>
              <a:t>bu nedenle de alışveriş konusu yapılamayan bir </a:t>
            </a:r>
            <a:r>
              <a:rPr lang="tr-TR" sz="3600" dirty="0" smtClean="0"/>
              <a:t>Taşınmaz </a:t>
            </a:r>
            <a:r>
              <a:rPr lang="tr-TR" sz="3600" b="1" dirty="0" smtClean="0"/>
              <a:t>Tapu </a:t>
            </a:r>
            <a:r>
              <a:rPr lang="tr-TR" sz="3600" b="1" dirty="0"/>
              <a:t>S</a:t>
            </a:r>
            <a:r>
              <a:rPr lang="tr-TR" sz="3600" b="1" dirty="0" smtClean="0"/>
              <a:t>iciline </a:t>
            </a:r>
            <a:r>
              <a:rPr lang="tr-TR" sz="3600" b="1" dirty="0"/>
              <a:t>her nasılsa kaydedilmiş </a:t>
            </a:r>
            <a:r>
              <a:rPr lang="tr-TR" sz="3600" dirty="0"/>
              <a:t>ve </a:t>
            </a:r>
            <a:r>
              <a:rPr lang="tr-TR" sz="3600" b="1" dirty="0"/>
              <a:t>mülkiyeti de özel bir kişi adına tescil edilmiş olsa</a:t>
            </a:r>
            <a:r>
              <a:rPr lang="tr-TR" sz="3600" dirty="0"/>
              <a:t>, böyle bir </a:t>
            </a:r>
            <a:r>
              <a:rPr lang="tr-TR" sz="3600" dirty="0" smtClean="0"/>
              <a:t>Taşınmazın </a:t>
            </a:r>
            <a:r>
              <a:rPr lang="tr-TR" sz="3600" dirty="0"/>
              <a:t>edinilmesi mümkün değildir. </a:t>
            </a:r>
            <a:endParaRPr lang="tr-TR" sz="3600" dirty="0" smtClean="0"/>
          </a:p>
          <a:p>
            <a:pPr algn="just"/>
            <a:r>
              <a:rPr lang="tr-TR" sz="3600" dirty="0" smtClean="0"/>
              <a:t>Bu </a:t>
            </a:r>
            <a:r>
              <a:rPr lang="tr-TR" sz="3600" dirty="0"/>
              <a:t>durumda </a:t>
            </a:r>
            <a:r>
              <a:rPr lang="tr-TR" sz="3600" dirty="0" smtClean="0"/>
              <a:t>da, </a:t>
            </a:r>
            <a:r>
              <a:rPr lang="tr-TR" sz="3600" b="1" dirty="0" smtClean="0"/>
              <a:t>Sicildeki Yolsuz Tescile </a:t>
            </a:r>
            <a:r>
              <a:rPr lang="tr-TR" sz="3600" b="1" dirty="0"/>
              <a:t>dayanan </a:t>
            </a:r>
            <a:r>
              <a:rPr lang="tr-TR" sz="3600" b="1" dirty="0" smtClean="0"/>
              <a:t>Üçüncü Kişilerin </a:t>
            </a:r>
            <a:r>
              <a:rPr lang="tr-TR" sz="3600" b="1" dirty="0" err="1"/>
              <a:t>iyiniyetleri</a:t>
            </a:r>
            <a:r>
              <a:rPr lang="tr-TR" sz="3600" b="1" dirty="0"/>
              <a:t> korunmayacaktır</a:t>
            </a:r>
            <a:r>
              <a:rPr lang="tr-TR" sz="3600" dirty="0"/>
              <a:t>. </a:t>
            </a:r>
          </a:p>
          <a:p>
            <a:pPr marL="0" indent="0">
              <a:buNone/>
            </a:pPr>
            <a:endParaRPr lang="tr-TR" dirty="0"/>
          </a:p>
          <a:p>
            <a:endParaRPr lang="tr-TR" dirty="0"/>
          </a:p>
        </p:txBody>
      </p:sp>
    </p:spTree>
    <p:extLst>
      <p:ext uri="{BB962C8B-B14F-4D97-AF65-F5344CB8AC3E}">
        <p14:creationId xmlns:p14="http://schemas.microsoft.com/office/powerpoint/2010/main" val="29106377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b="1" dirty="0" smtClean="0">
                <a:latin typeface="+mn-lt"/>
              </a:rPr>
              <a:t>Medeni Kanun m. 1023’ün Kapsamına </a:t>
            </a:r>
            <a:r>
              <a:rPr lang="tr-TR" sz="3600" b="1" dirty="0">
                <a:latin typeface="+mn-lt"/>
              </a:rPr>
              <a:t>G</a:t>
            </a:r>
            <a:r>
              <a:rPr lang="tr-TR" sz="3600" b="1" dirty="0" smtClean="0">
                <a:latin typeface="+mn-lt"/>
              </a:rPr>
              <a:t>iren </a:t>
            </a:r>
            <a:r>
              <a:rPr lang="tr-TR" sz="3600" b="1" dirty="0">
                <a:latin typeface="+mn-lt"/>
              </a:rPr>
              <a:t>H</a:t>
            </a:r>
            <a:r>
              <a:rPr lang="tr-TR" sz="3600" b="1" dirty="0" smtClean="0">
                <a:latin typeface="+mn-lt"/>
              </a:rPr>
              <a:t>aller </a:t>
            </a:r>
            <a:br>
              <a:rPr lang="tr-TR" sz="3600" b="1" dirty="0" smtClean="0">
                <a:latin typeface="+mn-lt"/>
              </a:rPr>
            </a:br>
            <a:r>
              <a:rPr lang="tr-TR" sz="2400" b="1" dirty="0" smtClean="0">
                <a:latin typeface="+mn-lt"/>
              </a:rPr>
              <a:t>(</a:t>
            </a:r>
            <a:r>
              <a:rPr lang="tr-TR" sz="2400" b="1" i="1" dirty="0" err="1" smtClean="0">
                <a:latin typeface="Times New Roman" panose="02020603050405020304" pitchFamily="18" charset="0"/>
                <a:cs typeface="Times New Roman" panose="02020603050405020304" pitchFamily="18" charset="0"/>
              </a:rPr>
              <a:t>Oğuzman</a:t>
            </a:r>
            <a:r>
              <a:rPr lang="tr-TR" sz="2400" b="1" i="1" dirty="0" smtClean="0">
                <a:latin typeface="Times New Roman" panose="02020603050405020304" pitchFamily="18" charset="0"/>
                <a:cs typeface="Times New Roman" panose="02020603050405020304" pitchFamily="18" charset="0"/>
              </a:rPr>
              <a:t> / </a:t>
            </a:r>
            <a:r>
              <a:rPr lang="tr-TR" sz="2400" b="1" i="1" dirty="0" err="1" smtClean="0">
                <a:latin typeface="Times New Roman" panose="02020603050405020304" pitchFamily="18" charset="0"/>
                <a:cs typeface="Times New Roman" panose="02020603050405020304" pitchFamily="18" charset="0"/>
              </a:rPr>
              <a:t>Seliçi</a:t>
            </a:r>
            <a:r>
              <a:rPr lang="tr-TR" sz="2400" b="1" i="1" dirty="0" smtClean="0">
                <a:latin typeface="Times New Roman" panose="02020603050405020304" pitchFamily="18" charset="0"/>
                <a:cs typeface="Times New Roman" panose="02020603050405020304" pitchFamily="18" charset="0"/>
              </a:rPr>
              <a:t> / Oktay- Özdemir,</a:t>
            </a:r>
            <a:r>
              <a:rPr lang="tr-TR" sz="2400" i="1" dirty="0" smtClean="0">
                <a:latin typeface="Times New Roman" panose="02020603050405020304" pitchFamily="18" charset="0"/>
                <a:cs typeface="Times New Roman" panose="02020603050405020304" pitchFamily="18" charset="0"/>
              </a:rPr>
              <a:t> Eşya H., Ders Kitabı, İst. 2018, s. 133 vd.)</a:t>
            </a:r>
            <a:endParaRPr lang="tr-TR" sz="24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2400" b="1" u="sng" dirty="0" smtClean="0">
                <a:latin typeface="Times New Roman" panose="02020603050405020304" pitchFamily="18" charset="0"/>
                <a:cs typeface="Times New Roman" panose="02020603050405020304" pitchFamily="18" charset="0"/>
              </a:rPr>
              <a:t>Örnek 1: </a:t>
            </a:r>
          </a:p>
          <a:p>
            <a:pPr algn="just"/>
            <a:r>
              <a:rPr lang="tr-TR" sz="2400" b="1" dirty="0" smtClean="0">
                <a:latin typeface="Times New Roman" panose="02020603050405020304" pitchFamily="18" charset="0"/>
                <a:cs typeface="Times New Roman" panose="02020603050405020304" pitchFamily="18" charset="0"/>
              </a:rPr>
              <a:t>Ayşe</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(A), </a:t>
            </a:r>
            <a:r>
              <a:rPr lang="tr-TR" sz="2400" b="1" u="sng" dirty="0" smtClean="0">
                <a:latin typeface="Times New Roman" panose="02020603050405020304" pitchFamily="18" charset="0"/>
                <a:cs typeface="Times New Roman" panose="02020603050405020304" pitchFamily="18" charset="0"/>
              </a:rPr>
              <a:t>geçersiz bir Satış </a:t>
            </a:r>
            <a:r>
              <a:rPr lang="tr-TR" sz="2400" b="1" u="sng" dirty="0">
                <a:latin typeface="Times New Roman" panose="02020603050405020304" pitchFamily="18" charset="0"/>
                <a:cs typeface="Times New Roman" panose="02020603050405020304" pitchFamily="18" charset="0"/>
              </a:rPr>
              <a:t>S</a:t>
            </a:r>
            <a:r>
              <a:rPr lang="tr-TR" sz="2400" b="1" u="sng" dirty="0" smtClean="0">
                <a:latin typeface="Times New Roman" panose="02020603050405020304" pitchFamily="18" charset="0"/>
                <a:cs typeface="Times New Roman" panose="02020603050405020304" pitchFamily="18" charset="0"/>
              </a:rPr>
              <a:t>özleşmesi </a:t>
            </a:r>
            <a:r>
              <a:rPr lang="tr-TR" sz="2400" dirty="0" smtClean="0">
                <a:latin typeface="Times New Roman" panose="02020603050405020304" pitchFamily="18" charset="0"/>
                <a:cs typeface="Times New Roman" panose="02020603050405020304" pitchFamily="18" charset="0"/>
              </a:rPr>
              <a:t>dolayısıyla </a:t>
            </a:r>
            <a:r>
              <a:rPr lang="tr-TR" sz="2400" b="1" dirty="0" smtClean="0">
                <a:latin typeface="Times New Roman" panose="02020603050405020304" pitchFamily="18" charset="0"/>
                <a:cs typeface="Times New Roman" panose="02020603050405020304" pitchFamily="18" charset="0"/>
              </a:rPr>
              <a:t>Burak’a </a:t>
            </a:r>
            <a:r>
              <a:rPr lang="tr-TR" sz="2400" i="1" dirty="0" smtClean="0">
                <a:latin typeface="Times New Roman" panose="02020603050405020304" pitchFamily="18" charset="0"/>
                <a:cs typeface="Times New Roman" panose="02020603050405020304" pitchFamily="18" charset="0"/>
              </a:rPr>
              <a:t>(B’ye), </a:t>
            </a:r>
            <a:r>
              <a:rPr lang="tr-TR" sz="2400" dirty="0" smtClean="0">
                <a:latin typeface="Times New Roman" panose="02020603050405020304" pitchFamily="18" charset="0"/>
                <a:cs typeface="Times New Roman" panose="02020603050405020304" pitchFamily="18" charset="0"/>
              </a:rPr>
              <a:t>bir </a:t>
            </a:r>
            <a:r>
              <a:rPr lang="tr-TR" sz="2400" b="1" dirty="0" smtClean="0">
                <a:latin typeface="Times New Roman" panose="02020603050405020304" pitchFamily="18" charset="0"/>
                <a:cs typeface="Times New Roman" panose="02020603050405020304" pitchFamily="18" charset="0"/>
              </a:rPr>
              <a:t>Taşınmazının Mülkiyetini devretmek üzere Burak’ın adına Tescili yaptırmıştır. </a:t>
            </a:r>
          </a:p>
          <a:p>
            <a:pPr algn="just"/>
            <a:r>
              <a:rPr lang="tr-TR" sz="2400" b="1" dirty="0" smtClean="0">
                <a:latin typeface="Times New Roman" panose="02020603050405020304" pitchFamily="18" charset="0"/>
                <a:cs typeface="Times New Roman" panose="02020603050405020304" pitchFamily="18" charset="0"/>
              </a:rPr>
              <a:t>Burak’ın adına yapılan Tescil</a:t>
            </a:r>
            <a:r>
              <a:rPr lang="tr-TR" sz="2400" dirty="0" smtClean="0">
                <a:latin typeface="Times New Roman" panose="02020603050405020304" pitchFamily="18" charset="0"/>
                <a:cs typeface="Times New Roman" panose="02020603050405020304" pitchFamily="18" charset="0"/>
              </a:rPr>
              <a:t>, baştan </a:t>
            </a:r>
            <a:r>
              <a:rPr lang="tr-TR" sz="2400" b="1" u="sng" dirty="0" smtClean="0">
                <a:latin typeface="Times New Roman" panose="02020603050405020304" pitchFamily="18" charset="0"/>
                <a:cs typeface="Times New Roman" panose="02020603050405020304" pitchFamily="18" charset="0"/>
              </a:rPr>
              <a:t>Yolsuz bir Tescildir.</a:t>
            </a:r>
          </a:p>
          <a:p>
            <a:pPr algn="just"/>
            <a:r>
              <a:rPr lang="tr-TR" sz="2400" dirty="0" smtClean="0">
                <a:latin typeface="Times New Roman" panose="02020603050405020304" pitchFamily="18" charset="0"/>
                <a:cs typeface="Times New Roman" panose="02020603050405020304" pitchFamily="18" charset="0"/>
              </a:rPr>
              <a:t>Bu Tescil, </a:t>
            </a:r>
            <a:r>
              <a:rPr lang="tr-TR" sz="2400" b="1" dirty="0" smtClean="0">
                <a:latin typeface="Times New Roman" panose="02020603050405020304" pitchFamily="18" charset="0"/>
                <a:cs typeface="Times New Roman" panose="02020603050405020304" pitchFamily="18" charset="0"/>
              </a:rPr>
              <a:t>İyiniyetli </a:t>
            </a:r>
            <a:r>
              <a:rPr lang="tr-TR" sz="2400" b="1" dirty="0">
                <a:latin typeface="Times New Roman" panose="02020603050405020304" pitchFamily="18" charset="0"/>
                <a:cs typeface="Times New Roman" panose="02020603050405020304" pitchFamily="18" charset="0"/>
              </a:rPr>
              <a:t>Ü</a:t>
            </a:r>
            <a:r>
              <a:rPr lang="tr-TR" sz="2400" b="1" dirty="0" smtClean="0">
                <a:latin typeface="Times New Roman" panose="02020603050405020304" pitchFamily="18" charset="0"/>
                <a:cs typeface="Times New Roman" panose="02020603050405020304" pitchFamily="18" charset="0"/>
              </a:rPr>
              <a:t>çüncü </a:t>
            </a:r>
            <a:r>
              <a:rPr lang="tr-TR" sz="2400" b="1" dirty="0">
                <a:latin typeface="Times New Roman" panose="02020603050405020304" pitchFamily="18" charset="0"/>
                <a:cs typeface="Times New Roman" panose="02020603050405020304" pitchFamily="18" charset="0"/>
              </a:rPr>
              <a:t>K</a:t>
            </a:r>
            <a:r>
              <a:rPr lang="tr-TR" sz="2400" b="1" dirty="0" smtClean="0">
                <a:latin typeface="Times New Roman" panose="02020603050405020304" pitchFamily="18" charset="0"/>
                <a:cs typeface="Times New Roman" panose="02020603050405020304" pitchFamily="18" charset="0"/>
              </a:rPr>
              <a:t>işilerin </a:t>
            </a:r>
            <a:r>
              <a:rPr lang="tr-TR" sz="2400" dirty="0" smtClean="0">
                <a:latin typeface="Times New Roman" panose="02020603050405020304" pitchFamily="18" charset="0"/>
                <a:cs typeface="Times New Roman" panose="02020603050405020304" pitchFamily="18" charset="0"/>
              </a:rPr>
              <a:t>Burak’tan </a:t>
            </a:r>
            <a:r>
              <a:rPr lang="tr-TR" sz="2400" b="1" dirty="0" smtClean="0">
                <a:latin typeface="Times New Roman" panose="02020603050405020304" pitchFamily="18" charset="0"/>
                <a:cs typeface="Times New Roman" panose="02020603050405020304" pitchFamily="18" charset="0"/>
              </a:rPr>
              <a:t>Mülkiyet Hakkını </a:t>
            </a:r>
            <a:r>
              <a:rPr lang="tr-TR" sz="2400" dirty="0" smtClean="0">
                <a:latin typeface="Times New Roman" panose="02020603050405020304" pitchFamily="18" charset="0"/>
                <a:cs typeface="Times New Roman" panose="02020603050405020304" pitchFamily="18" charset="0"/>
              </a:rPr>
              <a:t>veya </a:t>
            </a:r>
            <a:r>
              <a:rPr lang="tr-TR" sz="2400" b="1" dirty="0" smtClean="0">
                <a:latin typeface="Times New Roman" panose="02020603050405020304" pitchFamily="18" charset="0"/>
                <a:cs typeface="Times New Roman" panose="02020603050405020304" pitchFamily="18" charset="0"/>
              </a:rPr>
              <a:t>bir Sınırlı Ayni Hakkı </a:t>
            </a:r>
            <a:r>
              <a:rPr lang="tr-TR" sz="2400" dirty="0" smtClean="0">
                <a:latin typeface="Times New Roman" panose="02020603050405020304" pitchFamily="18" charset="0"/>
                <a:cs typeface="Times New Roman" panose="02020603050405020304" pitchFamily="18" charset="0"/>
              </a:rPr>
              <a:t>kazanmalarına uygundur. </a:t>
            </a:r>
          </a:p>
          <a:p>
            <a:pPr algn="just"/>
            <a:r>
              <a:rPr lang="tr-TR" sz="2400" dirty="0" smtClean="0">
                <a:latin typeface="Times New Roman" panose="02020603050405020304" pitchFamily="18" charset="0"/>
                <a:cs typeface="Times New Roman" panose="02020603050405020304" pitchFamily="18" charset="0"/>
              </a:rPr>
              <a:t>Hatta Burak adına yapılan Tescille, Burak’ın İyiniyetli Üçüncü Kişiye Ayni Hak kazandırmasının hemen arka arkaya yapılmış olması da mümkündür. Yeter ki, Üçüncü Kişi (Ü), iyiniyetli olsun. </a:t>
            </a:r>
            <a:endParaRPr lang="tr-T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473184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latin typeface="Times New Roman" panose="02020603050405020304" pitchFamily="18" charset="0"/>
                <a:cs typeface="Times New Roman" panose="02020603050405020304" pitchFamily="18" charset="0"/>
              </a:rPr>
              <a:t>Örnek 2 </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
            </a:r>
            <a:br>
              <a:rPr lang="tr-TR" b="1" dirty="0">
                <a:latin typeface="Times New Roman" panose="02020603050405020304" pitchFamily="18" charset="0"/>
                <a:cs typeface="Times New Roman" panose="02020603050405020304" pitchFamily="18" charset="0"/>
              </a:rPr>
            </a:br>
            <a:endParaRPr lang="tr-TR" dirty="0"/>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Aylin </a:t>
            </a:r>
            <a:r>
              <a:rPr lang="tr-TR" sz="3200" i="1" dirty="0" smtClean="0">
                <a:latin typeface="Times New Roman" panose="02020603050405020304" pitchFamily="18" charset="0"/>
                <a:cs typeface="Times New Roman" panose="02020603050405020304" pitchFamily="18" charset="0"/>
              </a:rPr>
              <a:t>(A), </a:t>
            </a:r>
            <a:r>
              <a:rPr lang="tr-TR" sz="3200" b="1" u="sng" dirty="0" smtClean="0">
                <a:latin typeface="Times New Roman" panose="02020603050405020304" pitchFamily="18" charset="0"/>
                <a:cs typeface="Times New Roman" panose="02020603050405020304" pitchFamily="18" charset="0"/>
              </a:rPr>
              <a:t>Taşınmazını </a:t>
            </a:r>
            <a:r>
              <a:rPr lang="tr-TR" sz="3200" b="1" dirty="0" smtClean="0">
                <a:latin typeface="Times New Roman" panose="02020603050405020304" pitchFamily="18" charset="0"/>
                <a:cs typeface="Times New Roman" panose="02020603050405020304" pitchFamily="18" charset="0"/>
              </a:rPr>
              <a:t>Baran’a</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B’ye) </a:t>
            </a:r>
            <a:r>
              <a:rPr lang="tr-TR" sz="3200" b="1" u="sng" dirty="0" smtClean="0">
                <a:latin typeface="Times New Roman" panose="02020603050405020304" pitchFamily="18" charset="0"/>
                <a:cs typeface="Times New Roman" panose="02020603050405020304" pitchFamily="18" charset="0"/>
              </a:rPr>
              <a:t>satmış</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ve </a:t>
            </a:r>
            <a:r>
              <a:rPr lang="tr-TR" sz="3200" b="1" u="sng" dirty="0" smtClean="0">
                <a:latin typeface="Times New Roman" panose="02020603050405020304" pitchFamily="18" charset="0"/>
                <a:cs typeface="Times New Roman" panose="02020603050405020304" pitchFamily="18" charset="0"/>
              </a:rPr>
              <a:t>Tescilden kaçındığı </a:t>
            </a:r>
            <a:r>
              <a:rPr lang="tr-TR" sz="3200" dirty="0" smtClean="0">
                <a:latin typeface="Times New Roman" panose="02020603050405020304" pitchFamily="18" charset="0"/>
                <a:cs typeface="Times New Roman" panose="02020603050405020304" pitchFamily="18" charset="0"/>
              </a:rPr>
              <a:t>için </a:t>
            </a:r>
            <a:r>
              <a:rPr lang="tr-TR" sz="3200" b="1" i="1" dirty="0" smtClean="0">
                <a:latin typeface="Times New Roman" panose="02020603050405020304" pitchFamily="18" charset="0"/>
                <a:cs typeface="Times New Roman" panose="02020603050405020304" pitchFamily="18" charset="0"/>
              </a:rPr>
              <a:t>Baran,</a:t>
            </a:r>
            <a:r>
              <a:rPr lang="tr-TR" sz="3200" b="1" dirty="0" smtClean="0">
                <a:latin typeface="Times New Roman" panose="02020603050405020304" pitchFamily="18" charset="0"/>
                <a:cs typeface="Times New Roman" panose="02020603050405020304" pitchFamily="18" charset="0"/>
              </a:rPr>
              <a:t> Aylin’i dava etmiş </a:t>
            </a:r>
            <a:r>
              <a:rPr lang="tr-TR" sz="3200" dirty="0" smtClean="0">
                <a:latin typeface="Times New Roman" panose="02020603050405020304" pitchFamily="18" charset="0"/>
                <a:cs typeface="Times New Roman" panose="02020603050405020304" pitchFamily="18" charset="0"/>
              </a:rPr>
              <a:t>ve </a:t>
            </a:r>
            <a:r>
              <a:rPr lang="tr-TR" sz="3200" b="1" dirty="0" smtClean="0">
                <a:latin typeface="Times New Roman" panose="02020603050405020304" pitchFamily="18" charset="0"/>
                <a:cs typeface="Times New Roman" panose="02020603050405020304" pitchFamily="18" charset="0"/>
              </a:rPr>
              <a:t>Mahkemeden </a:t>
            </a:r>
            <a:r>
              <a:rPr lang="tr-TR" sz="3200" b="1" i="1" dirty="0" smtClean="0">
                <a:latin typeface="Times New Roman" panose="02020603050405020304" pitchFamily="18" charset="0"/>
                <a:cs typeface="Times New Roman" panose="02020603050405020304" pitchFamily="18" charset="0"/>
              </a:rPr>
              <a:t>MK m. 716 </a:t>
            </a:r>
            <a:r>
              <a:rPr lang="tr-TR" sz="3200" dirty="0" smtClean="0">
                <a:latin typeface="Times New Roman" panose="02020603050405020304" pitchFamily="18" charset="0"/>
                <a:cs typeface="Times New Roman" panose="02020603050405020304" pitchFamily="18" charset="0"/>
              </a:rPr>
              <a:t>uyarınca Mülkiyeti kendisine geçiren bir ilâm almıştır. </a:t>
            </a:r>
          </a:p>
          <a:p>
            <a:pPr algn="just"/>
            <a:r>
              <a:rPr lang="tr-TR" sz="3200" b="1" dirty="0" smtClean="0">
                <a:latin typeface="Times New Roman" panose="02020603050405020304" pitchFamily="18" charset="0"/>
                <a:cs typeface="Times New Roman" panose="02020603050405020304" pitchFamily="18" charset="0"/>
              </a:rPr>
              <a:t>Baran</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adına Tescil yapılıncaya kadar </a:t>
            </a:r>
            <a:r>
              <a:rPr lang="tr-TR" sz="3200" b="1" i="1" dirty="0" smtClean="0">
                <a:latin typeface="Times New Roman" panose="02020603050405020304" pitchFamily="18" charset="0"/>
                <a:cs typeface="Times New Roman" panose="02020603050405020304" pitchFamily="18" charset="0"/>
              </a:rPr>
              <a:t>Aylin adına </a:t>
            </a:r>
            <a:r>
              <a:rPr lang="tr-TR" sz="3200" b="1" dirty="0" smtClean="0">
                <a:latin typeface="Times New Roman" panose="02020603050405020304" pitchFamily="18" charset="0"/>
                <a:cs typeface="Times New Roman" panose="02020603050405020304" pitchFamily="18" charset="0"/>
              </a:rPr>
              <a:t>mevcut Kayıt, </a:t>
            </a:r>
            <a:r>
              <a:rPr lang="tr-TR" sz="3200" b="1" u="sng" dirty="0" smtClean="0">
                <a:latin typeface="Times New Roman" panose="02020603050405020304" pitchFamily="18" charset="0"/>
                <a:cs typeface="Times New Roman" panose="02020603050405020304" pitchFamily="18" charset="0"/>
              </a:rPr>
              <a:t>Yolsuz bir Kayıttır </a:t>
            </a:r>
            <a:r>
              <a:rPr lang="tr-TR" sz="3200" dirty="0" smtClean="0">
                <a:latin typeface="Times New Roman" panose="02020603050405020304" pitchFamily="18" charset="0"/>
                <a:cs typeface="Times New Roman" panose="02020603050405020304" pitchFamily="18" charset="0"/>
              </a:rPr>
              <a:t>ve</a:t>
            </a:r>
            <a:r>
              <a:rPr lang="tr-TR" sz="3200" b="1" dirty="0" smtClean="0">
                <a:latin typeface="Times New Roman" panose="02020603050405020304" pitchFamily="18" charset="0"/>
                <a:cs typeface="Times New Roman" panose="02020603050405020304" pitchFamily="18" charset="0"/>
              </a:rPr>
              <a:t> Üçüncü Kişilerin </a:t>
            </a:r>
            <a:r>
              <a:rPr lang="tr-TR" sz="3200" b="1" i="1" dirty="0" smtClean="0">
                <a:latin typeface="Times New Roman" panose="02020603050405020304" pitchFamily="18" charset="0"/>
                <a:cs typeface="Times New Roman" panose="02020603050405020304" pitchFamily="18" charset="0"/>
              </a:rPr>
              <a:t>Aylin’den </a:t>
            </a:r>
            <a:r>
              <a:rPr lang="tr-TR" sz="3200" b="1" dirty="0" err="1" smtClean="0">
                <a:latin typeface="Times New Roman" panose="02020603050405020304" pitchFamily="18" charset="0"/>
                <a:cs typeface="Times New Roman" panose="02020603050405020304" pitchFamily="18" charset="0"/>
              </a:rPr>
              <a:t>iyiniyetle</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Ayni Hak </a:t>
            </a:r>
            <a:r>
              <a:rPr lang="tr-TR" sz="3200" b="1" dirty="0" smtClean="0">
                <a:latin typeface="Times New Roman" panose="02020603050405020304" pitchFamily="18" charset="0"/>
                <a:cs typeface="Times New Roman" panose="02020603050405020304" pitchFamily="18" charset="0"/>
              </a:rPr>
              <a:t>kazanmalarına olanak tanır. </a:t>
            </a:r>
          </a:p>
          <a:p>
            <a:pPr marL="0" indent="0" algn="just">
              <a:buNone/>
            </a:pP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126945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91544" y="0"/>
            <a:ext cx="8157592" cy="764704"/>
          </a:xfrm>
        </p:spPr>
        <p:txBody>
          <a:bodyPr>
            <a:noAutofit/>
          </a:bodyPr>
          <a:lstStyle/>
          <a:p>
            <a:r>
              <a:rPr lang="tr-TR" sz="3200" b="1" dirty="0"/>
              <a:t>MK. m. 1023’ ün Kapsamına Giren Haller</a:t>
            </a:r>
          </a:p>
        </p:txBody>
      </p:sp>
      <p:graphicFrame>
        <p:nvGraphicFramePr>
          <p:cNvPr id="4" name="3 İçerik Yer Tutucusu"/>
          <p:cNvGraphicFramePr>
            <a:graphicFrameLocks noGrp="1"/>
          </p:cNvGraphicFramePr>
          <p:nvPr>
            <p:ph idx="1"/>
          </p:nvPr>
        </p:nvGraphicFramePr>
        <p:xfrm>
          <a:off x="1981201" y="692696"/>
          <a:ext cx="8229607" cy="7101840"/>
        </p:xfrm>
        <a:graphic>
          <a:graphicData uri="http://schemas.openxmlformats.org/drawingml/2006/table">
            <a:tbl>
              <a:tblPr firstRow="1" bandRow="1">
                <a:tableStyleId>{5C22544A-7EE6-4342-B048-85BDC9FD1C3A}</a:tableStyleId>
              </a:tblPr>
              <a:tblGrid>
                <a:gridCol w="4042792"/>
                <a:gridCol w="4186815"/>
              </a:tblGrid>
              <a:tr h="6165304">
                <a:tc>
                  <a:txBody>
                    <a:bodyPr/>
                    <a:lstStyle/>
                    <a:p>
                      <a:r>
                        <a:rPr lang="tr-TR" sz="2800" dirty="0" smtClean="0"/>
                        <a:t>         </a:t>
                      </a:r>
                      <a:r>
                        <a:rPr lang="tr-TR" sz="2000" dirty="0" smtClean="0"/>
                        <a:t>batıl</a:t>
                      </a:r>
                      <a:r>
                        <a:rPr lang="tr-TR" sz="2000" baseline="0" dirty="0" smtClean="0"/>
                        <a:t> satış sözleşmesi</a:t>
                      </a:r>
                      <a:endParaRPr lang="tr-TR" sz="2000" dirty="0" smtClean="0"/>
                    </a:p>
                    <a:p>
                      <a:r>
                        <a:rPr lang="tr-TR" sz="2800" baseline="0" dirty="0" smtClean="0"/>
                        <a:t>     </a:t>
                      </a:r>
                      <a:r>
                        <a:rPr lang="tr-TR" sz="2800" dirty="0" smtClean="0"/>
                        <a:t>A     </a:t>
                      </a:r>
                      <a:r>
                        <a:rPr lang="tr-TR" sz="2800" baseline="0" dirty="0" smtClean="0"/>
                        <a:t> </a:t>
                      </a:r>
                      <a:r>
                        <a:rPr lang="tr-TR" sz="2800" dirty="0" smtClean="0"/>
                        <a:t>               </a:t>
                      </a:r>
                      <a:r>
                        <a:rPr lang="tr-TR" sz="2800" baseline="0" dirty="0" smtClean="0"/>
                        <a:t>        </a:t>
                      </a:r>
                      <a:r>
                        <a:rPr lang="tr-TR" sz="2800" dirty="0" smtClean="0"/>
                        <a:t>B </a:t>
                      </a:r>
                    </a:p>
                    <a:p>
                      <a:endParaRPr lang="tr-TR" sz="2800" dirty="0" smtClean="0"/>
                    </a:p>
                    <a:p>
                      <a:endParaRPr lang="tr-TR" sz="2800" dirty="0" smtClean="0"/>
                    </a:p>
                    <a:p>
                      <a:endParaRPr lang="tr-TR" sz="2800" dirty="0" smtClean="0"/>
                    </a:p>
                    <a:p>
                      <a:r>
                        <a:rPr lang="tr-TR" sz="2800" dirty="0" smtClean="0"/>
                        <a:t>                          </a:t>
                      </a:r>
                    </a:p>
                    <a:p>
                      <a:r>
                        <a:rPr lang="tr-TR" sz="2200" b="0" baseline="0" dirty="0" smtClean="0"/>
                        <a:t> (B) adına yapılan                  </a:t>
                      </a:r>
                      <a:r>
                        <a:rPr lang="tr-TR" sz="2800" b="0" baseline="0" dirty="0" smtClean="0"/>
                        <a:t>C</a:t>
                      </a:r>
                      <a:r>
                        <a:rPr lang="tr-TR" sz="2200" b="0" baseline="0" dirty="0" smtClean="0"/>
                        <a:t>   </a:t>
                      </a:r>
                    </a:p>
                    <a:p>
                      <a:pPr algn="l"/>
                      <a:r>
                        <a:rPr lang="tr-TR" sz="2200" b="0" baseline="0" dirty="0" smtClean="0"/>
                        <a:t> tescil yolsuz olsa da</a:t>
                      </a:r>
                    </a:p>
                    <a:p>
                      <a:pPr algn="l"/>
                      <a:r>
                        <a:rPr lang="tr-TR" sz="2200" b="0" baseline="0" dirty="0" smtClean="0"/>
                        <a:t> iyiniyetli (C) mülkiyet</a:t>
                      </a:r>
                    </a:p>
                    <a:p>
                      <a:pPr algn="l"/>
                      <a:r>
                        <a:rPr lang="tr-TR" sz="2200" b="0" baseline="0" dirty="0" smtClean="0"/>
                        <a:t> veya bir sınırlı ayni </a:t>
                      </a:r>
                    </a:p>
                    <a:p>
                      <a:pPr algn="l"/>
                      <a:r>
                        <a:rPr lang="tr-TR" sz="2200" b="0" baseline="0" dirty="0" smtClean="0"/>
                        <a:t>hak kazanabilir</a:t>
                      </a:r>
                      <a:endParaRPr lang="tr-TR" sz="2200" b="0" dirty="0" smtClean="0"/>
                    </a:p>
                    <a:p>
                      <a:pPr algn="l"/>
                      <a:r>
                        <a:rPr lang="tr-TR" sz="2200" b="0" dirty="0" smtClean="0"/>
                        <a:t>                                 </a:t>
                      </a:r>
                      <a:r>
                        <a:rPr lang="tr-TR" sz="2200" dirty="0" smtClean="0"/>
                        <a:t>                                                 </a:t>
                      </a:r>
                      <a:endParaRPr lang="tr-TR" sz="2200" dirty="0"/>
                    </a:p>
                  </a:txBody>
                  <a:tcPr>
                    <a:lnR w="12700" cap="flat" cmpd="sng" algn="ctr">
                      <a:solidFill>
                        <a:schemeClr val="tx1"/>
                      </a:solidFill>
                      <a:prstDash val="solid"/>
                      <a:round/>
                      <a:headEnd type="none" w="med" len="med"/>
                      <a:tailEnd type="none" w="med" len="med"/>
                    </a:lnR>
                  </a:tcPr>
                </a:tc>
                <a:tc>
                  <a:txBody>
                    <a:bodyPr/>
                    <a:lstStyle/>
                    <a:p>
                      <a:r>
                        <a:rPr lang="tr-TR" sz="2000" dirty="0" smtClean="0"/>
                        <a:t>           satış sözleşmesi</a:t>
                      </a:r>
                    </a:p>
                    <a:p>
                      <a:r>
                        <a:rPr lang="tr-TR" sz="2800" dirty="0" smtClean="0"/>
                        <a:t> A                             B</a:t>
                      </a:r>
                      <a:r>
                        <a:rPr lang="tr-TR" sz="2800" baseline="0" dirty="0" smtClean="0"/>
                        <a:t>  </a:t>
                      </a:r>
                    </a:p>
                    <a:p>
                      <a:endParaRPr lang="tr-TR" sz="2800" baseline="0" dirty="0" smtClean="0"/>
                    </a:p>
                    <a:p>
                      <a:endParaRPr lang="tr-TR" sz="2800" baseline="0" dirty="0" smtClean="0"/>
                    </a:p>
                    <a:p>
                      <a:endParaRPr lang="tr-TR" sz="2800" baseline="0" dirty="0" smtClean="0"/>
                    </a:p>
                    <a:p>
                      <a:endParaRPr lang="tr-TR" sz="2800" baseline="0" dirty="0" smtClean="0"/>
                    </a:p>
                    <a:p>
                      <a:r>
                        <a:rPr lang="tr-TR" sz="2800" baseline="0" dirty="0" smtClean="0"/>
                        <a:t> C</a:t>
                      </a:r>
                    </a:p>
                    <a:p>
                      <a:r>
                        <a:rPr lang="tr-TR" sz="2800" b="0" baseline="0" dirty="0" smtClean="0"/>
                        <a:t> </a:t>
                      </a:r>
                      <a:r>
                        <a:rPr lang="tr-TR" sz="2200" b="0" baseline="0" dirty="0" smtClean="0"/>
                        <a:t>(A) tescilden kaçındığı için (B) mahkemeden mülkiyeti kendisine geçiren ilam  almıştır. (B) adına tescil yapılana kadar (A) adına olan tescil yolsuzdur. Buna rağmen iyiniyetli (C)’nin (A)’ dan ayni hak kazanımı korunur. </a:t>
                      </a:r>
                    </a:p>
                    <a:p>
                      <a:endParaRPr lang="tr-TR" sz="2800" baseline="0" dirty="0" smtClean="0"/>
                    </a:p>
                    <a:p>
                      <a:endParaRPr lang="tr-TR" sz="2800" baseline="0" dirty="0" smtClean="0"/>
                    </a:p>
                    <a:p>
                      <a:r>
                        <a:rPr lang="tr-TR" sz="2800" baseline="0" dirty="0" smtClean="0"/>
                        <a:t>    </a:t>
                      </a:r>
                    </a:p>
                    <a:p>
                      <a:r>
                        <a:rPr lang="tr-TR" sz="2800" baseline="0" dirty="0" smtClean="0"/>
                        <a:t>                               </a:t>
                      </a:r>
                      <a:endParaRPr lang="tr-TR" sz="2800" dirty="0" smtClean="0"/>
                    </a:p>
                  </a:txBody>
                  <a:tcPr>
                    <a:lnL w="12700" cap="flat" cmpd="sng" algn="ctr">
                      <a:solidFill>
                        <a:schemeClr val="tx1"/>
                      </a:solidFill>
                      <a:prstDash val="solid"/>
                      <a:round/>
                      <a:headEnd type="none" w="med" len="med"/>
                      <a:tailEnd type="none" w="med" len="med"/>
                    </a:lnL>
                  </a:tcPr>
                </a:tc>
              </a:tr>
            </a:tbl>
          </a:graphicData>
        </a:graphic>
      </p:graphicFrame>
      <p:sp>
        <p:nvSpPr>
          <p:cNvPr id="6" name="5 Sol Sağ Ok"/>
          <p:cNvSpPr/>
          <p:nvPr/>
        </p:nvSpPr>
        <p:spPr>
          <a:xfrm>
            <a:off x="2927648" y="1268760"/>
            <a:ext cx="2232248" cy="216024"/>
          </a:xfrm>
          <a:prstGeom prst="lef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Yukarı Aşağı Ok"/>
          <p:cNvSpPr/>
          <p:nvPr/>
        </p:nvSpPr>
        <p:spPr>
          <a:xfrm>
            <a:off x="5375920" y="1628800"/>
            <a:ext cx="216024" cy="1656184"/>
          </a:xfrm>
          <a:prstGeom prst="up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9 Sol Sağ Ok"/>
          <p:cNvSpPr/>
          <p:nvPr/>
        </p:nvSpPr>
        <p:spPr>
          <a:xfrm>
            <a:off x="6600056" y="1196752"/>
            <a:ext cx="2232248" cy="216024"/>
          </a:xfrm>
          <a:prstGeom prst="lef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10 Yukarı Aşağı Ok"/>
          <p:cNvSpPr/>
          <p:nvPr/>
        </p:nvSpPr>
        <p:spPr>
          <a:xfrm>
            <a:off x="6168008" y="1484784"/>
            <a:ext cx="216024" cy="1656184"/>
          </a:xfrm>
          <a:prstGeom prst="upDown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1030349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46756"/>
            <a:ext cx="10515600" cy="1678869"/>
          </a:xfrm>
        </p:spPr>
        <p:txBody>
          <a:bodyPr>
            <a:normAutofit fontScale="90000"/>
          </a:bodyPr>
          <a:lstStyle/>
          <a:p>
            <a:r>
              <a:rPr lang="tr-TR" b="1" dirty="0" smtClean="0"/>
              <a:t>Tescilin Olumsuz Hükmü </a:t>
            </a:r>
            <a:r>
              <a:rPr lang="tr-TR" dirty="0" smtClean="0"/>
              <a:t/>
            </a:r>
            <a:br>
              <a:rPr lang="tr-TR" dirty="0" smtClean="0"/>
            </a:br>
            <a:r>
              <a:rPr lang="tr-TR" i="1" dirty="0" smtClean="0"/>
              <a:t>(</a:t>
            </a:r>
            <a:r>
              <a:rPr lang="tr-TR" sz="2400" b="1" i="1" dirty="0" smtClean="0">
                <a:latin typeface="Times New Roman" panose="02020603050405020304" pitchFamily="18" charset="0"/>
                <a:cs typeface="Times New Roman" panose="02020603050405020304" pitchFamily="18" charset="0"/>
              </a:rPr>
              <a:t>Sirmen,</a:t>
            </a:r>
            <a:r>
              <a:rPr lang="tr-TR" sz="2400" i="1" dirty="0" smtClean="0">
                <a:latin typeface="Times New Roman" panose="02020603050405020304" pitchFamily="18" charset="0"/>
                <a:cs typeface="Times New Roman" panose="02020603050405020304" pitchFamily="18" charset="0"/>
              </a:rPr>
              <a:t> Eşya Hukuku, 7. B., s. 198 vd.; </a:t>
            </a:r>
            <a:r>
              <a:rPr lang="tr-TR" sz="2400" b="1" i="1" dirty="0" smtClean="0">
                <a:latin typeface="Times New Roman" panose="02020603050405020304" pitchFamily="18" charset="0"/>
                <a:cs typeface="Times New Roman" panose="02020603050405020304" pitchFamily="18" charset="0"/>
              </a:rPr>
              <a:t>Ünal / </a:t>
            </a:r>
            <a:r>
              <a:rPr lang="tr-TR" sz="2400" b="1" i="1" dirty="0" err="1" smtClean="0">
                <a:latin typeface="Times New Roman" panose="02020603050405020304" pitchFamily="18" charset="0"/>
                <a:cs typeface="Times New Roman" panose="02020603050405020304" pitchFamily="18" charset="0"/>
              </a:rPr>
              <a:t>Başpınar</a:t>
            </a:r>
            <a:r>
              <a:rPr lang="tr-TR" sz="2400" i="1" dirty="0" smtClean="0">
                <a:latin typeface="Times New Roman" panose="02020603050405020304" pitchFamily="18" charset="0"/>
                <a:cs typeface="Times New Roman" panose="02020603050405020304" pitchFamily="18" charset="0"/>
              </a:rPr>
              <a:t>, Şekli Eşya H., 9. B., s. 394 vd.; </a:t>
            </a:r>
            <a:r>
              <a:rPr lang="tr-TR" sz="2400" b="1" i="1" dirty="0" err="1" smtClean="0">
                <a:latin typeface="Times New Roman" panose="02020603050405020304" pitchFamily="18" charset="0"/>
                <a:cs typeface="Times New Roman" panose="02020603050405020304" pitchFamily="18" charset="0"/>
              </a:rPr>
              <a:t>Oğuzman</a:t>
            </a:r>
            <a:r>
              <a:rPr lang="tr-TR" sz="2400" b="1" i="1" dirty="0" smtClean="0">
                <a:latin typeface="Times New Roman" panose="02020603050405020304" pitchFamily="18" charset="0"/>
                <a:cs typeface="Times New Roman" panose="02020603050405020304" pitchFamily="18" charset="0"/>
              </a:rPr>
              <a:t> / </a:t>
            </a:r>
            <a:r>
              <a:rPr lang="tr-TR" sz="2400" b="1" i="1" dirty="0" err="1" smtClean="0">
                <a:latin typeface="Times New Roman" panose="02020603050405020304" pitchFamily="18" charset="0"/>
                <a:cs typeface="Times New Roman" panose="02020603050405020304" pitchFamily="18" charset="0"/>
              </a:rPr>
              <a:t>Seliçi</a:t>
            </a:r>
            <a:r>
              <a:rPr lang="tr-TR" sz="2400" b="1" i="1" dirty="0" smtClean="0">
                <a:latin typeface="Times New Roman" panose="02020603050405020304" pitchFamily="18" charset="0"/>
                <a:cs typeface="Times New Roman" panose="02020603050405020304" pitchFamily="18" charset="0"/>
              </a:rPr>
              <a:t> / Oktay- Özdemir</a:t>
            </a:r>
            <a:r>
              <a:rPr lang="tr-TR" sz="2400" i="1" dirty="0" smtClean="0">
                <a:latin typeface="Times New Roman" panose="02020603050405020304" pitchFamily="18" charset="0"/>
                <a:cs typeface="Times New Roman" panose="02020603050405020304" pitchFamily="18" charset="0"/>
              </a:rPr>
              <a:t>, Eşya Hukuku, Ders Kitabı, s. 127 vd.; </a:t>
            </a:r>
            <a:r>
              <a:rPr lang="tr-TR" sz="2400" b="1" i="1" dirty="0" smtClean="0">
                <a:latin typeface="Times New Roman" panose="02020603050405020304" pitchFamily="18" charset="0"/>
                <a:cs typeface="Times New Roman" panose="02020603050405020304" pitchFamily="18" charset="0"/>
              </a:rPr>
              <a:t>Ertaş, </a:t>
            </a:r>
            <a:r>
              <a:rPr lang="tr-TR" sz="2400" i="1" dirty="0" smtClean="0">
                <a:latin typeface="Times New Roman" panose="02020603050405020304" pitchFamily="18" charset="0"/>
                <a:cs typeface="Times New Roman" panose="02020603050405020304" pitchFamily="18" charset="0"/>
              </a:rPr>
              <a:t>Eşya H., 14. B., s. 157 vd.)</a:t>
            </a:r>
            <a:r>
              <a:rPr lang="tr-TR" sz="2400" dirty="0" smtClean="0">
                <a:latin typeface="Times New Roman" panose="02020603050405020304" pitchFamily="18" charset="0"/>
                <a:cs typeface="Times New Roman" panose="02020603050405020304" pitchFamily="18" charset="0"/>
              </a:rPr>
              <a:t/>
            </a:r>
            <a:br>
              <a:rPr lang="tr-TR" sz="2400" dirty="0" smtClean="0">
                <a:latin typeface="Times New Roman" panose="02020603050405020304" pitchFamily="18" charset="0"/>
                <a:cs typeface="Times New Roman" panose="02020603050405020304" pitchFamily="18" charset="0"/>
              </a:rPr>
            </a:br>
            <a:endParaRPr lang="tr-TR" sz="24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a:bodyPr>
          <a:lstStyle/>
          <a:p>
            <a:pPr algn="just"/>
            <a:r>
              <a:rPr lang="tr-TR" sz="3600" b="1" u="sng" dirty="0" smtClean="0">
                <a:latin typeface="Times New Roman" panose="02020603050405020304" pitchFamily="18" charset="0"/>
                <a:cs typeface="Times New Roman" panose="02020603050405020304" pitchFamily="18" charset="0"/>
              </a:rPr>
              <a:t>Tescilin </a:t>
            </a:r>
            <a:r>
              <a:rPr lang="tr-TR" sz="3600" b="1" u="sng" dirty="0">
                <a:latin typeface="Times New Roman" panose="02020603050405020304" pitchFamily="18" charset="0"/>
                <a:cs typeface="Times New Roman" panose="02020603050405020304" pitchFamily="18" charset="0"/>
              </a:rPr>
              <a:t>O</a:t>
            </a:r>
            <a:r>
              <a:rPr lang="tr-TR" sz="3600" b="1" u="sng" dirty="0" smtClean="0">
                <a:latin typeface="Times New Roman" panose="02020603050405020304" pitchFamily="18" charset="0"/>
                <a:cs typeface="Times New Roman" panose="02020603050405020304" pitchFamily="18" charset="0"/>
              </a:rPr>
              <a:t>lumsuz </a:t>
            </a:r>
            <a:r>
              <a:rPr lang="tr-TR" sz="3600" b="1" u="sng" dirty="0">
                <a:latin typeface="Times New Roman" panose="02020603050405020304" pitchFamily="18" charset="0"/>
                <a:cs typeface="Times New Roman" panose="02020603050405020304" pitchFamily="18" charset="0"/>
              </a:rPr>
              <a:t>H</a:t>
            </a:r>
            <a:r>
              <a:rPr lang="tr-TR" sz="3600" b="1" u="sng" dirty="0" smtClean="0">
                <a:latin typeface="Times New Roman" panose="02020603050405020304" pitchFamily="18" charset="0"/>
                <a:cs typeface="Times New Roman" panose="02020603050405020304" pitchFamily="18" charset="0"/>
              </a:rPr>
              <a:t>ükmü</a:t>
            </a:r>
            <a:r>
              <a:rPr lang="tr-TR" sz="3600" b="1" u="sng"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MK </a:t>
            </a:r>
            <a:r>
              <a:rPr lang="tr-TR" sz="3600" b="1" dirty="0" smtClean="0">
                <a:latin typeface="Times New Roman" panose="02020603050405020304" pitchFamily="18" charset="0"/>
                <a:cs typeface="Times New Roman" panose="02020603050405020304" pitchFamily="18" charset="0"/>
              </a:rPr>
              <a:t>m.1021 hükmünde </a:t>
            </a:r>
            <a:r>
              <a:rPr lang="tr-TR" sz="3600" b="1" dirty="0">
                <a:latin typeface="Times New Roman" panose="02020603050405020304" pitchFamily="18" charset="0"/>
                <a:cs typeface="Times New Roman" panose="02020603050405020304" pitchFamily="18" charset="0"/>
              </a:rPr>
              <a:t>ifadesini bulmaktadır: </a:t>
            </a:r>
            <a:endParaRPr lang="tr-TR" sz="3600" b="1" dirty="0" smtClean="0">
              <a:latin typeface="Times New Roman" panose="02020603050405020304" pitchFamily="18" charset="0"/>
              <a:cs typeface="Times New Roman" panose="02020603050405020304" pitchFamily="18" charset="0"/>
            </a:endParaRPr>
          </a:p>
          <a:p>
            <a:pPr algn="just"/>
            <a:r>
              <a:rPr lang="tr-TR" sz="3600" b="1" dirty="0" smtClean="0">
                <a:latin typeface="Times New Roman" panose="02020603050405020304" pitchFamily="18" charset="0"/>
                <a:cs typeface="Times New Roman" panose="02020603050405020304" pitchFamily="18" charset="0"/>
              </a:rPr>
              <a:t>«</a:t>
            </a:r>
            <a:r>
              <a:rPr lang="tr-TR" sz="3600" i="1" dirty="0" smtClean="0">
                <a:latin typeface="Times New Roman" panose="02020603050405020304" pitchFamily="18" charset="0"/>
                <a:cs typeface="Times New Roman" panose="02020603050405020304" pitchFamily="18" charset="0"/>
              </a:rPr>
              <a:t>Kurulması </a:t>
            </a:r>
            <a:r>
              <a:rPr lang="tr-TR" sz="3600" i="1" dirty="0">
                <a:latin typeface="Times New Roman" panose="02020603050405020304" pitchFamily="18" charset="0"/>
                <a:cs typeface="Times New Roman" panose="02020603050405020304" pitchFamily="18" charset="0"/>
              </a:rPr>
              <a:t>kanunen tescile tabi ayni haklar, tescil edilmedikçe varlık kazanamaz.” </a:t>
            </a:r>
          </a:p>
          <a:p>
            <a:r>
              <a:rPr lang="tr-TR" sz="3600" b="1" dirty="0">
                <a:latin typeface="Times New Roman" panose="02020603050405020304" pitchFamily="18" charset="0"/>
                <a:cs typeface="Times New Roman" panose="02020603050405020304" pitchFamily="18" charset="0"/>
              </a:rPr>
              <a:t>Tescil </a:t>
            </a:r>
            <a:r>
              <a:rPr lang="tr-TR" sz="3600" b="1" dirty="0" smtClean="0">
                <a:latin typeface="Times New Roman" panose="02020603050405020304" pitchFamily="18" charset="0"/>
                <a:cs typeface="Times New Roman" panose="02020603050405020304" pitchFamily="18" charset="0"/>
              </a:rPr>
              <a:t>İlkesinin </a:t>
            </a:r>
            <a:r>
              <a:rPr lang="tr-TR" sz="3600" b="1" dirty="0">
                <a:latin typeface="Times New Roman" panose="02020603050405020304" pitchFamily="18" charset="0"/>
                <a:cs typeface="Times New Roman" panose="02020603050405020304" pitchFamily="18" charset="0"/>
              </a:rPr>
              <a:t>O</a:t>
            </a:r>
            <a:r>
              <a:rPr lang="tr-TR" sz="3600" b="1" dirty="0" smtClean="0">
                <a:latin typeface="Times New Roman" panose="02020603050405020304" pitchFamily="18" charset="0"/>
                <a:cs typeface="Times New Roman" panose="02020603050405020304" pitchFamily="18" charset="0"/>
              </a:rPr>
              <a:t>lumsuz Hükmü</a:t>
            </a:r>
            <a:r>
              <a:rPr lang="tr-TR" sz="3600" dirty="0" smtClean="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mutlak </a:t>
            </a:r>
            <a:r>
              <a:rPr lang="tr-TR" sz="3600" b="1" dirty="0">
                <a:latin typeface="Times New Roman" panose="02020603050405020304" pitchFamily="18" charset="0"/>
                <a:cs typeface="Times New Roman" panose="02020603050405020304" pitchFamily="18" charset="0"/>
              </a:rPr>
              <a:t>değildir. </a:t>
            </a:r>
          </a:p>
          <a:p>
            <a:pPr algn="just"/>
            <a:r>
              <a:rPr lang="tr-TR" sz="3600" b="1" dirty="0">
                <a:latin typeface="Times New Roman" panose="02020603050405020304" pitchFamily="18" charset="0"/>
                <a:cs typeface="Times New Roman" panose="02020603050405020304" pitchFamily="18" charset="0"/>
              </a:rPr>
              <a:t>Kanunun öngördüğü bazı hallerde </a:t>
            </a:r>
            <a:r>
              <a:rPr lang="tr-TR" sz="3600" b="1" dirty="0" smtClean="0">
                <a:latin typeface="Times New Roman" panose="02020603050405020304" pitchFamily="18" charset="0"/>
                <a:cs typeface="Times New Roman" panose="02020603050405020304" pitchFamily="18" charset="0"/>
              </a:rPr>
              <a:t>Ayni </a:t>
            </a:r>
            <a:r>
              <a:rPr lang="tr-TR" sz="3600" b="1" dirty="0">
                <a:latin typeface="Times New Roman" panose="02020603050405020304" pitchFamily="18" charset="0"/>
                <a:cs typeface="Times New Roman" panose="02020603050405020304" pitchFamily="18" charset="0"/>
              </a:rPr>
              <a:t>H</a:t>
            </a:r>
            <a:r>
              <a:rPr lang="tr-TR" sz="3600" b="1" dirty="0" smtClean="0">
                <a:latin typeface="Times New Roman" panose="02020603050405020304" pitchFamily="18" charset="0"/>
                <a:cs typeface="Times New Roman" panose="02020603050405020304" pitchFamily="18" charset="0"/>
              </a:rPr>
              <a:t>ak</a:t>
            </a:r>
            <a:r>
              <a:rPr lang="tr-TR" sz="3600" b="1" dirty="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Tescilden </a:t>
            </a:r>
            <a:r>
              <a:rPr lang="tr-TR" sz="3600" b="1" i="1" dirty="0">
                <a:latin typeface="Times New Roman" panose="02020603050405020304" pitchFamily="18" charset="0"/>
                <a:cs typeface="Times New Roman" panose="02020603050405020304" pitchFamily="18" charset="0"/>
              </a:rPr>
              <a:t>önce </a:t>
            </a:r>
            <a:r>
              <a:rPr lang="tr-TR" sz="3600" dirty="0">
                <a:latin typeface="Times New Roman" panose="02020603050405020304" pitchFamily="18" charset="0"/>
                <a:cs typeface="Times New Roman" panose="02020603050405020304" pitchFamily="18" charset="0"/>
              </a:rPr>
              <a:t>de </a:t>
            </a:r>
            <a:r>
              <a:rPr lang="tr-TR" sz="3600" b="1" dirty="0">
                <a:latin typeface="Times New Roman" panose="02020603050405020304" pitchFamily="18" charset="0"/>
                <a:cs typeface="Times New Roman" panose="02020603050405020304" pitchFamily="18" charset="0"/>
              </a:rPr>
              <a:t>kazanılabilir. </a:t>
            </a:r>
            <a:endParaRPr lang="tr-TR" sz="3600" b="1" dirty="0" smtClean="0">
              <a:latin typeface="Times New Roman" panose="02020603050405020304" pitchFamily="18" charset="0"/>
              <a:cs typeface="Times New Roman" panose="02020603050405020304" pitchFamily="18" charset="0"/>
            </a:endParaRPr>
          </a:p>
          <a:p>
            <a:pPr marL="0" indent="0">
              <a:buNone/>
            </a:pPr>
            <a:endParaRPr lang="tr-TR" sz="3600" dirty="0"/>
          </a:p>
        </p:txBody>
      </p:sp>
    </p:spTree>
    <p:extLst>
      <p:ext uri="{BB962C8B-B14F-4D97-AF65-F5344CB8AC3E}">
        <p14:creationId xmlns:p14="http://schemas.microsoft.com/office/powerpoint/2010/main" val="253821824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Örnek 3</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Bir </a:t>
            </a:r>
            <a:r>
              <a:rPr lang="tr-TR" sz="3200" b="1" i="1" dirty="0" smtClean="0">
                <a:latin typeface="Times New Roman" panose="02020603050405020304" pitchFamily="18" charset="0"/>
                <a:cs typeface="Times New Roman" panose="02020603050405020304" pitchFamily="18" charset="0"/>
              </a:rPr>
              <a:t>Taşınmazı,</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Sahte bir Nüfus Kaydı kullanılarak elde edilen Mirasçılık Belgesine (</a:t>
            </a:r>
            <a:r>
              <a:rPr lang="tr-TR" sz="3200" i="1" dirty="0" smtClean="0">
                <a:latin typeface="Times New Roman" panose="02020603050405020304" pitchFamily="18" charset="0"/>
                <a:cs typeface="Times New Roman" panose="02020603050405020304" pitchFamily="18" charset="0"/>
              </a:rPr>
              <a:t>Veraset İlamı) </a:t>
            </a:r>
            <a:r>
              <a:rPr lang="tr-TR" sz="3200" dirty="0" smtClean="0">
                <a:latin typeface="Times New Roman" panose="02020603050405020304" pitchFamily="18" charset="0"/>
                <a:cs typeface="Times New Roman" panose="02020603050405020304" pitchFamily="18" charset="0"/>
              </a:rPr>
              <a:t>dayanılarak veya </a:t>
            </a:r>
            <a:r>
              <a:rPr lang="tr-TR" sz="3200" b="1" dirty="0" smtClean="0">
                <a:latin typeface="Times New Roman" panose="02020603050405020304" pitchFamily="18" charset="0"/>
                <a:cs typeface="Times New Roman" panose="02020603050405020304" pitchFamily="18" charset="0"/>
              </a:rPr>
              <a:t>Sahte bir Vekâletname kullanılarak </a:t>
            </a:r>
            <a:r>
              <a:rPr lang="tr-TR" sz="3200" b="1" i="1" dirty="0" smtClean="0">
                <a:latin typeface="Times New Roman" panose="02020603050405020304" pitchFamily="18" charset="0"/>
                <a:cs typeface="Times New Roman" panose="02020603050405020304" pitchFamily="18" charset="0"/>
              </a:rPr>
              <a:t>Aynur</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(A)</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adına</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Tescil edilmiştir. </a:t>
            </a:r>
          </a:p>
          <a:p>
            <a:pPr algn="just"/>
            <a:r>
              <a:rPr lang="tr-TR" sz="3200" b="1" dirty="0" smtClean="0">
                <a:latin typeface="Times New Roman" panose="02020603050405020304" pitchFamily="18" charset="0"/>
                <a:cs typeface="Times New Roman" panose="02020603050405020304" pitchFamily="18" charset="0"/>
              </a:rPr>
              <a:t>Bu </a:t>
            </a:r>
            <a:r>
              <a:rPr lang="tr-TR" sz="3200" b="1" i="1" dirty="0" smtClean="0">
                <a:latin typeface="Times New Roman" panose="02020603050405020304" pitchFamily="18" charset="0"/>
                <a:cs typeface="Times New Roman" panose="02020603050405020304" pitchFamily="18" charset="0"/>
              </a:rPr>
              <a:t>Tescil,</a:t>
            </a:r>
            <a:r>
              <a:rPr lang="tr-TR" sz="3200" b="1" dirty="0" smtClean="0">
                <a:latin typeface="Times New Roman" panose="02020603050405020304" pitchFamily="18" charset="0"/>
                <a:cs typeface="Times New Roman" panose="02020603050405020304" pitchFamily="18" charset="0"/>
              </a:rPr>
              <a:t> </a:t>
            </a:r>
            <a:r>
              <a:rPr lang="tr-TR" sz="3200" b="1" u="sng" dirty="0" smtClean="0">
                <a:latin typeface="Times New Roman" panose="02020603050405020304" pitchFamily="18" charset="0"/>
                <a:cs typeface="Times New Roman" panose="02020603050405020304" pitchFamily="18" charset="0"/>
              </a:rPr>
              <a:t>Yolsuz bir Tescildir. </a:t>
            </a:r>
          </a:p>
          <a:p>
            <a:pPr algn="just"/>
            <a:r>
              <a:rPr lang="tr-TR" sz="3200" b="1" i="1" dirty="0" smtClean="0">
                <a:latin typeface="Times New Roman" panose="02020603050405020304" pitchFamily="18" charset="0"/>
                <a:cs typeface="Times New Roman" panose="02020603050405020304" pitchFamily="18" charset="0"/>
              </a:rPr>
              <a:t>Bülent,</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bu </a:t>
            </a:r>
            <a:r>
              <a:rPr lang="tr-TR" sz="3200" b="1" dirty="0" smtClean="0">
                <a:latin typeface="Times New Roman" panose="02020603050405020304" pitchFamily="18" charset="0"/>
                <a:cs typeface="Times New Roman" panose="02020603050405020304" pitchFamily="18" charset="0"/>
              </a:rPr>
              <a:t>Tescile dayanarak </a:t>
            </a:r>
            <a:r>
              <a:rPr lang="tr-TR" sz="3200" b="1" i="1" dirty="0" err="1" smtClean="0">
                <a:latin typeface="Times New Roman" panose="02020603050405020304" pitchFamily="18" charset="0"/>
                <a:cs typeface="Times New Roman" panose="02020603050405020304" pitchFamily="18" charset="0"/>
              </a:rPr>
              <a:t>İyiniyetle</a:t>
            </a:r>
            <a:r>
              <a:rPr lang="tr-TR" sz="3200" b="1" i="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Mülkiyet Hakkı </a:t>
            </a:r>
            <a:r>
              <a:rPr lang="tr-TR" sz="3200" dirty="0" smtClean="0">
                <a:latin typeface="Times New Roman" panose="02020603050405020304" pitchFamily="18" charset="0"/>
                <a:cs typeface="Times New Roman" panose="02020603050405020304" pitchFamily="18" charset="0"/>
              </a:rPr>
              <a:t>veya bir </a:t>
            </a:r>
            <a:r>
              <a:rPr lang="tr-TR" sz="3200" b="1" dirty="0" smtClean="0">
                <a:latin typeface="Times New Roman" panose="02020603050405020304" pitchFamily="18" charset="0"/>
                <a:cs typeface="Times New Roman" panose="02020603050405020304" pitchFamily="18" charset="0"/>
              </a:rPr>
              <a:t>Sınırlı Ayni Hakkı </a:t>
            </a:r>
            <a:r>
              <a:rPr lang="tr-TR" sz="3200" dirty="0" smtClean="0">
                <a:latin typeface="Times New Roman" panose="02020603050405020304" pitchFamily="18" charset="0"/>
                <a:cs typeface="Times New Roman" panose="02020603050405020304" pitchFamily="18" charset="0"/>
              </a:rPr>
              <a:t>kazanırsa, bu Kazanımı, </a:t>
            </a:r>
            <a:r>
              <a:rPr lang="tr-TR" sz="3200" b="1" i="1" dirty="0" smtClean="0">
                <a:latin typeface="Times New Roman" panose="02020603050405020304" pitchFamily="18" charset="0"/>
                <a:cs typeface="Times New Roman" panose="02020603050405020304" pitchFamily="18" charset="0"/>
              </a:rPr>
              <a:t>MK m. 1023 </a:t>
            </a:r>
            <a:r>
              <a:rPr lang="tr-TR" sz="3200" dirty="0" smtClean="0">
                <a:latin typeface="Times New Roman" panose="02020603050405020304" pitchFamily="18" charset="0"/>
                <a:cs typeface="Times New Roman" panose="02020603050405020304" pitchFamily="18" charset="0"/>
              </a:rPr>
              <a:t>uyarınca korunur. </a:t>
            </a:r>
          </a:p>
        </p:txBody>
      </p:sp>
    </p:spTree>
    <p:extLst>
      <p:ext uri="{BB962C8B-B14F-4D97-AF65-F5344CB8AC3E}">
        <p14:creationId xmlns:p14="http://schemas.microsoft.com/office/powerpoint/2010/main" val="44295414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Örnek 4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Aydan’ın </a:t>
            </a:r>
            <a:r>
              <a:rPr lang="tr-TR" sz="3200" i="1" dirty="0" smtClean="0">
                <a:latin typeface="Times New Roman" panose="02020603050405020304" pitchFamily="18" charset="0"/>
                <a:cs typeface="Times New Roman" panose="02020603050405020304" pitchFamily="18" charset="0"/>
              </a:rPr>
              <a:t>(A’nın) </a:t>
            </a:r>
            <a:r>
              <a:rPr lang="tr-TR" sz="3200" b="1" dirty="0">
                <a:latin typeface="Times New Roman" panose="02020603050405020304" pitchFamily="18" charset="0"/>
                <a:cs typeface="Times New Roman" panose="02020603050405020304" pitchFamily="18" charset="0"/>
              </a:rPr>
              <a:t>B</a:t>
            </a:r>
            <a:r>
              <a:rPr lang="tr-TR" sz="3200" b="1" dirty="0" smtClean="0">
                <a:latin typeface="Times New Roman" panose="02020603050405020304" pitchFamily="18" charset="0"/>
                <a:cs typeface="Times New Roman" panose="02020603050405020304" pitchFamily="18" charset="0"/>
              </a:rPr>
              <a:t>orcu için Soyadı benzerliği sebebiyle </a:t>
            </a:r>
            <a:r>
              <a:rPr lang="tr-TR" sz="3200" dirty="0" smtClean="0">
                <a:latin typeface="Times New Roman" panose="02020603050405020304" pitchFamily="18" charset="0"/>
                <a:cs typeface="Times New Roman" panose="02020603050405020304" pitchFamily="18" charset="0"/>
              </a:rPr>
              <a:t>başka bir Kişinin Taşınmazı, Kanuna aykırı bir şekilde İcrada </a:t>
            </a:r>
            <a:r>
              <a:rPr lang="tr-TR" sz="3200" b="1" dirty="0" smtClean="0">
                <a:latin typeface="Times New Roman" panose="02020603050405020304" pitchFamily="18" charset="0"/>
                <a:cs typeface="Times New Roman" panose="02020603050405020304" pitchFamily="18" charset="0"/>
              </a:rPr>
              <a:t>Berrin’e</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B’ye)</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ihale edilmiş </a:t>
            </a:r>
            <a:r>
              <a:rPr lang="tr-TR" sz="3200" dirty="0" smtClean="0">
                <a:latin typeface="Times New Roman" panose="02020603050405020304" pitchFamily="18" charset="0"/>
                <a:cs typeface="Times New Roman" panose="02020603050405020304" pitchFamily="18" charset="0"/>
              </a:rPr>
              <a:t>ve </a:t>
            </a:r>
            <a:r>
              <a:rPr lang="tr-TR" sz="3200" b="1" dirty="0" smtClean="0">
                <a:latin typeface="Times New Roman" panose="02020603050405020304" pitchFamily="18" charset="0"/>
                <a:cs typeface="Times New Roman" panose="02020603050405020304" pitchFamily="18" charset="0"/>
              </a:rPr>
              <a:t>Tescil yapılmıştır. </a:t>
            </a:r>
          </a:p>
          <a:p>
            <a:pPr algn="just"/>
            <a:r>
              <a:rPr lang="tr-TR" sz="3200" b="1" dirty="0" smtClean="0">
                <a:latin typeface="Times New Roman" panose="02020603050405020304" pitchFamily="18" charset="0"/>
                <a:cs typeface="Times New Roman" panose="02020603050405020304" pitchFamily="18" charset="0"/>
              </a:rPr>
              <a:t>Berrin</a:t>
            </a:r>
            <a:r>
              <a:rPr lang="tr-TR" sz="3200" dirty="0" smtClean="0">
                <a:latin typeface="Times New Roman" panose="02020603050405020304" pitchFamily="18" charset="0"/>
                <a:cs typeface="Times New Roman" panose="02020603050405020304" pitchFamily="18" charset="0"/>
              </a:rPr>
              <a:t> (B) </a:t>
            </a:r>
            <a:r>
              <a:rPr lang="tr-TR" sz="3200" b="1" dirty="0" smtClean="0">
                <a:latin typeface="Times New Roman" panose="02020603050405020304" pitchFamily="18" charset="0"/>
                <a:cs typeface="Times New Roman" panose="02020603050405020304" pitchFamily="18" charset="0"/>
              </a:rPr>
              <a:t>adına yapılan Tecil</a:t>
            </a:r>
            <a:r>
              <a:rPr lang="tr-TR" sz="3200" dirty="0" smtClean="0">
                <a:latin typeface="Times New Roman" panose="02020603050405020304" pitchFamily="18" charset="0"/>
                <a:cs typeface="Times New Roman" panose="02020603050405020304" pitchFamily="18" charset="0"/>
              </a:rPr>
              <a:t>, </a:t>
            </a:r>
            <a:r>
              <a:rPr lang="tr-TR" sz="3200" b="1" u="sng" dirty="0" smtClean="0">
                <a:latin typeface="Times New Roman" panose="02020603050405020304" pitchFamily="18" charset="0"/>
                <a:cs typeface="Times New Roman" panose="02020603050405020304" pitchFamily="18" charset="0"/>
              </a:rPr>
              <a:t>Yolsuz bir Tescildir. </a:t>
            </a:r>
          </a:p>
          <a:p>
            <a:pPr algn="just"/>
            <a:r>
              <a:rPr lang="tr-TR" sz="3200" b="1" dirty="0" smtClean="0">
                <a:latin typeface="Times New Roman" panose="02020603050405020304" pitchFamily="18" charset="0"/>
                <a:cs typeface="Times New Roman" panose="02020603050405020304" pitchFamily="18" charset="0"/>
              </a:rPr>
              <a:t>Ümit </a:t>
            </a:r>
            <a:r>
              <a:rPr lang="tr-TR" sz="3200" i="1" dirty="0" smtClean="0">
                <a:latin typeface="Times New Roman" panose="02020603050405020304" pitchFamily="18" charset="0"/>
                <a:cs typeface="Times New Roman" panose="02020603050405020304" pitchFamily="18" charset="0"/>
              </a:rPr>
              <a:t>(Ü), </a:t>
            </a:r>
            <a:r>
              <a:rPr lang="tr-TR" sz="3200" dirty="0" smtClean="0">
                <a:latin typeface="Times New Roman" panose="02020603050405020304" pitchFamily="18" charset="0"/>
                <a:cs typeface="Times New Roman" panose="02020603050405020304" pitchFamily="18" charset="0"/>
              </a:rPr>
              <a:t>bu Kayda dayanarak, </a:t>
            </a:r>
            <a:r>
              <a:rPr lang="tr-TR" sz="3200" b="1" dirty="0" smtClean="0">
                <a:latin typeface="Times New Roman" panose="02020603050405020304" pitchFamily="18" charset="0"/>
                <a:cs typeface="Times New Roman" panose="02020603050405020304" pitchFamily="18" charset="0"/>
              </a:rPr>
              <a:t>Taşınmazın Mülkiyetini </a:t>
            </a:r>
            <a:r>
              <a:rPr lang="tr-TR" sz="3200" b="1" dirty="0" err="1" smtClean="0">
                <a:latin typeface="Times New Roman" panose="02020603050405020304" pitchFamily="18" charset="0"/>
                <a:cs typeface="Times New Roman" panose="02020603050405020304" pitchFamily="18" charset="0"/>
              </a:rPr>
              <a:t>iyiniyetle</a:t>
            </a:r>
            <a:r>
              <a:rPr lang="tr-TR" sz="3200" b="1" dirty="0" smtClean="0">
                <a:latin typeface="Times New Roman" panose="02020603050405020304" pitchFamily="18" charset="0"/>
                <a:cs typeface="Times New Roman" panose="02020603050405020304" pitchFamily="18" charset="0"/>
              </a:rPr>
              <a:t> Berrin’den </a:t>
            </a:r>
            <a:r>
              <a:rPr lang="tr-TR" sz="3200" i="1" dirty="0" smtClean="0">
                <a:latin typeface="Times New Roman" panose="02020603050405020304" pitchFamily="18" charset="0"/>
                <a:cs typeface="Times New Roman" panose="02020603050405020304" pitchFamily="18" charset="0"/>
              </a:rPr>
              <a:t>(B’den</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kazanırsa,  </a:t>
            </a:r>
            <a:r>
              <a:rPr lang="tr-TR" sz="3200" b="1" dirty="0" smtClean="0">
                <a:latin typeface="Times New Roman" panose="02020603050405020304" pitchFamily="18" charset="0"/>
                <a:cs typeface="Times New Roman" panose="02020603050405020304" pitchFamily="18" charset="0"/>
              </a:rPr>
              <a:t>Ümit’in Kazanımı</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MK m. 1023 </a:t>
            </a:r>
            <a:r>
              <a:rPr lang="tr-TR" sz="3200" dirty="0" smtClean="0">
                <a:latin typeface="Times New Roman" panose="02020603050405020304" pitchFamily="18" charset="0"/>
                <a:cs typeface="Times New Roman" panose="02020603050405020304" pitchFamily="18" charset="0"/>
              </a:rPr>
              <a:t>uyarınca</a:t>
            </a:r>
            <a:r>
              <a:rPr lang="tr-TR" sz="3200" b="1" i="1"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korunur</a:t>
            </a:r>
            <a:r>
              <a:rPr lang="tr-TR" sz="2400" b="1" dirty="0" smtClean="0">
                <a:latin typeface="Times New Roman" panose="02020603050405020304" pitchFamily="18" charset="0"/>
                <a:cs typeface="Times New Roman" panose="02020603050405020304" pitchFamily="18" charset="0"/>
              </a:rPr>
              <a:t>. </a:t>
            </a:r>
            <a:endParaRPr lang="tr-T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402626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1570854105"/>
              </p:ext>
            </p:extLst>
          </p:nvPr>
        </p:nvGraphicFramePr>
        <p:xfrm>
          <a:off x="1981201" y="188912"/>
          <a:ext cx="8229601" cy="6336432"/>
        </p:xfrm>
        <a:graphic>
          <a:graphicData uri="http://schemas.openxmlformats.org/drawingml/2006/table">
            <a:tbl>
              <a:tblPr firstRow="1" bandRow="1">
                <a:tableStyleId>{5C22544A-7EE6-4342-B048-85BDC9FD1C3A}</a:tableStyleId>
              </a:tblPr>
              <a:tblGrid>
                <a:gridCol w="3986213"/>
                <a:gridCol w="4243388"/>
              </a:tblGrid>
              <a:tr h="6336432">
                <a:tc>
                  <a:txBody>
                    <a:bodyPr/>
                    <a:lstStyle/>
                    <a:p>
                      <a:endParaRPr lang="tr-TR" dirty="0" smtClean="0"/>
                    </a:p>
                    <a:p>
                      <a:r>
                        <a:rPr lang="tr-TR" sz="2000" dirty="0" smtClean="0"/>
                        <a:t>                            </a:t>
                      </a:r>
                    </a:p>
                    <a:p>
                      <a:r>
                        <a:rPr lang="tr-TR" sz="2000" dirty="0" smtClean="0"/>
                        <a:t>                 satış sözleşmesi </a:t>
                      </a:r>
                    </a:p>
                    <a:p>
                      <a:r>
                        <a:rPr lang="tr-TR" dirty="0" smtClean="0"/>
                        <a:t>          </a:t>
                      </a:r>
                      <a:r>
                        <a:rPr lang="tr-TR" sz="2800" dirty="0" smtClean="0"/>
                        <a:t>A                          B</a:t>
                      </a:r>
                    </a:p>
                    <a:p>
                      <a:r>
                        <a:rPr lang="tr-TR" sz="2800" dirty="0" smtClean="0"/>
                        <a:t> </a:t>
                      </a:r>
                    </a:p>
                    <a:p>
                      <a:pPr algn="just"/>
                      <a:r>
                        <a:rPr lang="tr-TR" sz="2800" dirty="0" smtClean="0"/>
                        <a:t>   </a:t>
                      </a:r>
                      <a:r>
                        <a:rPr lang="tr-TR" sz="2400" b="0" dirty="0" smtClean="0"/>
                        <a:t>Bir taşınmazı sahte bir kaydı</a:t>
                      </a:r>
                      <a:r>
                        <a:rPr lang="tr-TR" sz="2400" b="0" baseline="0" dirty="0" smtClean="0"/>
                        <a:t> kullanarak elde edilen Mirasçılık Belgesine dayanarak veya Sahte bir Vekaletname kullanarak (A) kendi adına tescil ettiriyor. Bu tescil yolsuzdur. İyiniyetli (B)’nin bu yolsuz tescile dayanan ayni hak kazanımı korunur.</a:t>
                      </a:r>
                      <a:endParaRPr lang="tr-TR" sz="2400" b="0" dirty="0" smtClean="0"/>
                    </a:p>
                  </a:txBody>
                  <a:tcPr>
                    <a:lnR w="12700" cap="flat" cmpd="sng" algn="ctr">
                      <a:solidFill>
                        <a:schemeClr val="tx1"/>
                      </a:solidFill>
                      <a:prstDash val="solid"/>
                      <a:round/>
                      <a:headEnd type="none" w="med" len="med"/>
                      <a:tailEnd type="none" w="med" len="med"/>
                    </a:lnR>
                  </a:tcPr>
                </a:tc>
                <a:tc>
                  <a:txBody>
                    <a:bodyPr/>
                    <a:lstStyle/>
                    <a:p>
                      <a:endParaRPr lang="tr-TR" dirty="0" smtClean="0"/>
                    </a:p>
                    <a:p>
                      <a:endParaRPr lang="tr-TR" dirty="0" smtClean="0"/>
                    </a:p>
                    <a:p>
                      <a:r>
                        <a:rPr lang="tr-TR" dirty="0" smtClean="0"/>
                        <a:t>               </a:t>
                      </a:r>
                      <a:r>
                        <a:rPr lang="tr-TR" sz="2000" dirty="0" smtClean="0"/>
                        <a:t>satış sözleşmesi</a:t>
                      </a:r>
                    </a:p>
                    <a:p>
                      <a:r>
                        <a:rPr lang="tr-TR" dirty="0" smtClean="0"/>
                        <a:t>   </a:t>
                      </a:r>
                      <a:r>
                        <a:rPr lang="tr-TR" sz="2800" dirty="0" smtClean="0"/>
                        <a:t>B</a:t>
                      </a:r>
                      <a:r>
                        <a:rPr lang="tr-TR" sz="2800" baseline="0" dirty="0" smtClean="0"/>
                        <a:t>                            Ü</a:t>
                      </a:r>
                    </a:p>
                    <a:p>
                      <a:endParaRPr lang="tr-TR" sz="2800" baseline="0" dirty="0" smtClean="0"/>
                    </a:p>
                    <a:p>
                      <a:pPr algn="just"/>
                      <a:r>
                        <a:rPr lang="tr-TR" sz="2200" b="0" baseline="0" dirty="0" smtClean="0"/>
                        <a:t>(A)’ nın borcu için Soyadı benzerliği sebebiyle başka bir kişinin taşınmazı kanuna aykırı olarak İcrada  (B)’ ye İhale edilmiş ve tescil yapılmıştır. (B) adına yapılan tescil yolsuzdur. (Ü) bu kayda güvenerek taşınmazın mülkiyetini iyiniyetle (B)’ den kazanırsa (Ü)’ nün bu kazanımı korunur.</a:t>
                      </a:r>
                    </a:p>
                  </a:txBody>
                  <a:tcPr>
                    <a:lnL w="12700" cap="flat" cmpd="sng" algn="ctr">
                      <a:solidFill>
                        <a:schemeClr val="tx1"/>
                      </a:solidFill>
                      <a:prstDash val="solid"/>
                      <a:round/>
                      <a:headEnd type="none" w="med" len="med"/>
                      <a:tailEnd type="none" w="med" len="med"/>
                    </a:lnL>
                  </a:tcPr>
                </a:tc>
              </a:tr>
            </a:tbl>
          </a:graphicData>
        </a:graphic>
      </p:graphicFrame>
      <p:sp>
        <p:nvSpPr>
          <p:cNvPr id="5" name="4 Sol Sağ Ok"/>
          <p:cNvSpPr/>
          <p:nvPr/>
        </p:nvSpPr>
        <p:spPr>
          <a:xfrm>
            <a:off x="2927648" y="1196752"/>
            <a:ext cx="2160240" cy="216024"/>
          </a:xfrm>
          <a:prstGeom prst="lef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6" name="5 Sol Sağ Ok"/>
          <p:cNvSpPr/>
          <p:nvPr/>
        </p:nvSpPr>
        <p:spPr>
          <a:xfrm>
            <a:off x="6672064" y="1196752"/>
            <a:ext cx="2160240" cy="216024"/>
          </a:xfrm>
          <a:prstGeom prst="lef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Tree>
    <p:extLst>
      <p:ext uri="{BB962C8B-B14F-4D97-AF65-F5344CB8AC3E}">
        <p14:creationId xmlns:p14="http://schemas.microsoft.com/office/powerpoint/2010/main" val="3933032675"/>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Örnek 5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2400" b="1" dirty="0" smtClean="0">
                <a:latin typeface="Times New Roman" panose="02020603050405020304" pitchFamily="18" charset="0"/>
                <a:cs typeface="Times New Roman" panose="02020603050405020304" pitchFamily="18" charset="0"/>
              </a:rPr>
              <a:t>Ayla’nın (</a:t>
            </a:r>
            <a:r>
              <a:rPr lang="tr-TR" sz="2400" i="1" dirty="0" smtClean="0">
                <a:latin typeface="Times New Roman" panose="02020603050405020304" pitchFamily="18" charset="0"/>
                <a:cs typeface="Times New Roman" panose="02020603050405020304" pitchFamily="18" charset="0"/>
              </a:rPr>
              <a:t>A’nın) </a:t>
            </a:r>
            <a:r>
              <a:rPr lang="tr-TR" sz="2400" dirty="0" smtClean="0">
                <a:latin typeface="Times New Roman" panose="02020603050405020304" pitchFamily="18" charset="0"/>
                <a:cs typeface="Times New Roman" panose="02020603050405020304" pitchFamily="18" charset="0"/>
              </a:rPr>
              <a:t>Maliki olduğu Taşınmazın Maliki olarak Sicilde </a:t>
            </a:r>
            <a:r>
              <a:rPr lang="tr-TR" sz="2400" b="1" dirty="0" err="1" smtClean="0">
                <a:latin typeface="Times New Roman" panose="02020603050405020304" pitchFamily="18" charset="0"/>
                <a:cs typeface="Times New Roman" panose="02020603050405020304" pitchFamily="18" charset="0"/>
              </a:rPr>
              <a:t>Behire</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(B) </a:t>
            </a:r>
            <a:r>
              <a:rPr lang="tr-TR" sz="2400" dirty="0" smtClean="0">
                <a:latin typeface="Times New Roman" panose="02020603050405020304" pitchFamily="18" charset="0"/>
                <a:cs typeface="Times New Roman" panose="02020603050405020304" pitchFamily="18" charset="0"/>
              </a:rPr>
              <a:t>gözükmektedir. </a:t>
            </a:r>
          </a:p>
          <a:p>
            <a:pPr algn="just"/>
            <a:r>
              <a:rPr lang="tr-TR" sz="2400" b="1" dirty="0" err="1" smtClean="0">
                <a:latin typeface="Times New Roman" panose="02020603050405020304" pitchFamily="18" charset="0"/>
                <a:cs typeface="Times New Roman" panose="02020603050405020304" pitchFamily="18" charset="0"/>
              </a:rPr>
              <a:t>Behire</a:t>
            </a:r>
            <a:r>
              <a:rPr lang="tr-TR" sz="2400" b="1"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(B) </a:t>
            </a:r>
            <a:r>
              <a:rPr lang="tr-TR" sz="2400" b="1" dirty="0" smtClean="0">
                <a:latin typeface="Times New Roman" panose="02020603050405020304" pitchFamily="18" charset="0"/>
                <a:cs typeface="Times New Roman" panose="02020603050405020304" pitchFamily="18" charset="0"/>
              </a:rPr>
              <a:t>adına mevcut Tescil</a:t>
            </a:r>
            <a:r>
              <a:rPr lang="tr-TR" sz="2400" dirty="0" smtClean="0">
                <a:latin typeface="Times New Roman" panose="02020603050405020304" pitchFamily="18" charset="0"/>
                <a:cs typeface="Times New Roman" panose="02020603050405020304" pitchFamily="18" charset="0"/>
              </a:rPr>
              <a:t>, </a:t>
            </a:r>
            <a:r>
              <a:rPr lang="tr-TR" sz="2400" b="1" u="sng" dirty="0" smtClean="0">
                <a:latin typeface="Times New Roman" panose="02020603050405020304" pitchFamily="18" charset="0"/>
                <a:cs typeface="Times New Roman" panose="02020603050405020304" pitchFamily="18" charset="0"/>
              </a:rPr>
              <a:t>Yolsuz bir Tescildir. </a:t>
            </a:r>
          </a:p>
          <a:p>
            <a:pPr algn="just"/>
            <a:r>
              <a:rPr lang="tr-TR" sz="2400" b="1" dirty="0" err="1" smtClean="0">
                <a:latin typeface="Times New Roman" panose="02020603050405020304" pitchFamily="18" charset="0"/>
                <a:cs typeface="Times New Roman" panose="02020603050405020304" pitchFamily="18" charset="0"/>
              </a:rPr>
              <a:t>Behire</a:t>
            </a:r>
            <a:r>
              <a:rPr lang="tr-TR" sz="2400" b="1"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B)</a:t>
            </a:r>
            <a:r>
              <a:rPr lang="tr-TR" sz="2400" b="1"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bu</a:t>
            </a:r>
            <a:r>
              <a:rPr lang="tr-TR" sz="2400" b="1" dirty="0" smtClean="0">
                <a:latin typeface="Times New Roman" panose="02020603050405020304" pitchFamily="18" charset="0"/>
                <a:cs typeface="Times New Roman" panose="02020603050405020304" pitchFamily="18" charset="0"/>
              </a:rPr>
              <a:t> Taşınmazı Ülkü’ye </a:t>
            </a:r>
            <a:r>
              <a:rPr lang="tr-TR" sz="2400" i="1" dirty="0" smtClean="0">
                <a:latin typeface="Times New Roman" panose="02020603050405020304" pitchFamily="18" charset="0"/>
                <a:cs typeface="Times New Roman" panose="02020603050405020304" pitchFamily="18" charset="0"/>
              </a:rPr>
              <a:t>(Ü)</a:t>
            </a:r>
            <a:r>
              <a:rPr lang="tr-TR" sz="2400" b="1" dirty="0" smtClean="0">
                <a:latin typeface="Times New Roman" panose="02020603050405020304" pitchFamily="18" charset="0"/>
                <a:cs typeface="Times New Roman" panose="02020603050405020304" pitchFamily="18" charset="0"/>
              </a:rPr>
              <a:t> satmış, </a:t>
            </a:r>
            <a:r>
              <a:rPr lang="tr-TR" sz="2400" dirty="0" smtClean="0">
                <a:latin typeface="Times New Roman" panose="02020603050405020304" pitchFamily="18" charset="0"/>
                <a:cs typeface="Times New Roman" panose="02020603050405020304" pitchFamily="18" charset="0"/>
              </a:rPr>
              <a:t>fakat </a:t>
            </a:r>
            <a:r>
              <a:rPr lang="tr-TR" sz="2400" b="1" dirty="0" smtClean="0">
                <a:latin typeface="Times New Roman" panose="02020603050405020304" pitchFamily="18" charset="0"/>
                <a:cs typeface="Times New Roman" panose="02020603050405020304" pitchFamily="18" charset="0"/>
              </a:rPr>
              <a:t>Tescilden kaçınmıştır</a:t>
            </a:r>
            <a:r>
              <a:rPr lang="tr-TR" sz="2400" dirty="0" smtClean="0">
                <a:latin typeface="Times New Roman" panose="02020603050405020304" pitchFamily="18" charset="0"/>
                <a:cs typeface="Times New Roman" panose="02020603050405020304" pitchFamily="18" charset="0"/>
              </a:rPr>
              <a:t>. </a:t>
            </a:r>
          </a:p>
          <a:p>
            <a:pPr algn="just"/>
            <a:r>
              <a:rPr lang="tr-TR" sz="2400" b="1" dirty="0" smtClean="0">
                <a:latin typeface="Times New Roman" panose="02020603050405020304" pitchFamily="18" charset="0"/>
                <a:cs typeface="Times New Roman" panose="02020603050405020304" pitchFamily="18" charset="0"/>
              </a:rPr>
              <a:t>Ülkü</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Ü), </a:t>
            </a:r>
            <a:r>
              <a:rPr lang="tr-TR" sz="2400" b="1" dirty="0" err="1" smtClean="0">
                <a:latin typeface="Times New Roman" panose="02020603050405020304" pitchFamily="18" charset="0"/>
                <a:cs typeface="Times New Roman" panose="02020603050405020304" pitchFamily="18" charset="0"/>
              </a:rPr>
              <a:t>Behire’yi</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B’yi) </a:t>
            </a:r>
            <a:r>
              <a:rPr lang="tr-TR" sz="2400" b="1" dirty="0" smtClean="0">
                <a:latin typeface="Times New Roman" panose="02020603050405020304" pitchFamily="18" charset="0"/>
                <a:cs typeface="Times New Roman" panose="02020603050405020304" pitchFamily="18" charset="0"/>
              </a:rPr>
              <a:t>dava etmiş </a:t>
            </a:r>
            <a:r>
              <a:rPr lang="tr-TR" sz="2400" dirty="0" smtClean="0">
                <a:latin typeface="Times New Roman" panose="02020603050405020304" pitchFamily="18" charset="0"/>
                <a:cs typeface="Times New Roman" panose="02020603050405020304" pitchFamily="18" charset="0"/>
              </a:rPr>
              <a:t>ve </a:t>
            </a:r>
            <a:r>
              <a:rPr lang="tr-TR" sz="2400" b="1" dirty="0" smtClean="0">
                <a:latin typeface="Times New Roman" panose="02020603050405020304" pitchFamily="18" charset="0"/>
                <a:cs typeface="Times New Roman" panose="02020603050405020304" pitchFamily="18" charset="0"/>
              </a:rPr>
              <a:t>Mahkemeden</a:t>
            </a:r>
            <a:r>
              <a:rPr lang="tr-TR" sz="2400" dirty="0" smtClean="0">
                <a:latin typeface="Times New Roman" panose="02020603050405020304" pitchFamily="18" charset="0"/>
                <a:cs typeface="Times New Roman" panose="02020603050405020304" pitchFamily="18" charset="0"/>
              </a:rPr>
              <a:t> </a:t>
            </a:r>
            <a:r>
              <a:rPr lang="tr-TR" sz="2400" b="1" i="1" dirty="0" smtClean="0">
                <a:latin typeface="Times New Roman" panose="02020603050405020304" pitchFamily="18" charset="0"/>
                <a:cs typeface="Times New Roman" panose="02020603050405020304" pitchFamily="18" charset="0"/>
              </a:rPr>
              <a:t>MK m. 716 </a:t>
            </a:r>
            <a:r>
              <a:rPr lang="tr-TR" sz="2400" dirty="0" smtClean="0">
                <a:latin typeface="Times New Roman" panose="02020603050405020304" pitchFamily="18" charset="0"/>
                <a:cs typeface="Times New Roman" panose="02020603050405020304" pitchFamily="18" charset="0"/>
              </a:rPr>
              <a:t>uyarınca </a:t>
            </a:r>
            <a:r>
              <a:rPr lang="tr-TR" sz="2400" b="1" dirty="0" smtClean="0">
                <a:latin typeface="Times New Roman" panose="02020603050405020304" pitchFamily="18" charset="0"/>
                <a:cs typeface="Times New Roman" panose="02020603050405020304" pitchFamily="18" charset="0"/>
              </a:rPr>
              <a:t>İlâm almış </a:t>
            </a:r>
            <a:r>
              <a:rPr lang="tr-TR" sz="2400" dirty="0" smtClean="0">
                <a:latin typeface="Times New Roman" panose="02020603050405020304" pitchFamily="18" charset="0"/>
                <a:cs typeface="Times New Roman" panose="02020603050405020304" pitchFamily="18" charset="0"/>
              </a:rPr>
              <a:t>ve buna dayanarak </a:t>
            </a:r>
            <a:r>
              <a:rPr lang="tr-TR" sz="2400" b="1" i="1" dirty="0" smtClean="0">
                <a:latin typeface="Times New Roman" panose="02020603050405020304" pitchFamily="18" charset="0"/>
                <a:cs typeface="Times New Roman" panose="02020603050405020304" pitchFamily="18" charset="0"/>
              </a:rPr>
              <a:t>adına Tescili </a:t>
            </a:r>
            <a:r>
              <a:rPr lang="tr-TR" sz="2400" b="1" dirty="0" smtClean="0">
                <a:latin typeface="Times New Roman" panose="02020603050405020304" pitchFamily="18" charset="0"/>
                <a:cs typeface="Times New Roman" panose="02020603050405020304" pitchFamily="18" charset="0"/>
              </a:rPr>
              <a:t>yaptırmıştır</a:t>
            </a:r>
            <a:r>
              <a:rPr lang="tr-TR" sz="2400" dirty="0" smtClean="0">
                <a:latin typeface="Times New Roman" panose="02020603050405020304" pitchFamily="18" charset="0"/>
                <a:cs typeface="Times New Roman" panose="02020603050405020304" pitchFamily="18" charset="0"/>
              </a:rPr>
              <a:t>. </a:t>
            </a:r>
          </a:p>
          <a:p>
            <a:pPr algn="just"/>
            <a:r>
              <a:rPr lang="tr-TR" sz="2400" b="1" dirty="0" smtClean="0">
                <a:latin typeface="Times New Roman" panose="02020603050405020304" pitchFamily="18" charset="0"/>
                <a:cs typeface="Times New Roman" panose="02020603050405020304" pitchFamily="18" charset="0"/>
              </a:rPr>
              <a:t>Ülkü’nün </a:t>
            </a: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Ü’nün)</a:t>
            </a:r>
            <a:r>
              <a:rPr lang="tr-TR" sz="2400" dirty="0" smtClean="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İyiniyetli olmak şartı </a:t>
            </a:r>
            <a:r>
              <a:rPr lang="tr-TR" sz="2400" dirty="0" smtClean="0">
                <a:latin typeface="Times New Roman" panose="02020603050405020304" pitchFamily="18" charset="0"/>
                <a:cs typeface="Times New Roman" panose="02020603050405020304" pitchFamily="18" charset="0"/>
              </a:rPr>
              <a:t>ile </a:t>
            </a:r>
            <a:r>
              <a:rPr lang="tr-TR" sz="2400" b="1" dirty="0" smtClean="0">
                <a:latin typeface="Times New Roman" panose="02020603050405020304" pitchFamily="18" charset="0"/>
                <a:cs typeface="Times New Roman" panose="02020603050405020304" pitchFamily="18" charset="0"/>
              </a:rPr>
              <a:t>Mahkeme Kararı ile kazanması geçerlidir; </a:t>
            </a:r>
            <a:r>
              <a:rPr lang="tr-TR" sz="2400" dirty="0" smtClean="0">
                <a:latin typeface="Times New Roman" panose="02020603050405020304" pitchFamily="18" charset="0"/>
                <a:cs typeface="Times New Roman" panose="02020603050405020304" pitchFamily="18" charset="0"/>
              </a:rPr>
              <a:t>çünkü, bu </a:t>
            </a:r>
            <a:r>
              <a:rPr lang="tr-TR" sz="2400" b="1" dirty="0" smtClean="0">
                <a:latin typeface="Times New Roman" panose="02020603050405020304" pitchFamily="18" charset="0"/>
                <a:cs typeface="Times New Roman" panose="02020603050405020304" pitchFamily="18" charset="0"/>
              </a:rPr>
              <a:t>Karar </a:t>
            </a:r>
            <a:r>
              <a:rPr lang="tr-TR" sz="2400" dirty="0" smtClean="0">
                <a:latin typeface="Times New Roman" panose="02020603050405020304" pitchFamily="18" charset="0"/>
                <a:cs typeface="Times New Roman" panose="02020603050405020304" pitchFamily="18" charset="0"/>
              </a:rPr>
              <a:t>da Sicildeki </a:t>
            </a:r>
            <a:r>
              <a:rPr lang="tr-TR" sz="2400" b="1" dirty="0" err="1" smtClean="0">
                <a:latin typeface="Times New Roman" panose="02020603050405020304" pitchFamily="18" charset="0"/>
                <a:cs typeface="Times New Roman" panose="02020603050405020304" pitchFamily="18" charset="0"/>
              </a:rPr>
              <a:t>Behire</a:t>
            </a:r>
            <a:r>
              <a:rPr lang="tr-TR" sz="2400" b="1"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B) </a:t>
            </a:r>
            <a:r>
              <a:rPr lang="tr-TR" sz="2400" dirty="0" smtClean="0">
                <a:latin typeface="Times New Roman" panose="02020603050405020304" pitchFamily="18" charset="0"/>
                <a:cs typeface="Times New Roman" panose="02020603050405020304" pitchFamily="18" charset="0"/>
              </a:rPr>
              <a:t>adına mevcut kayda dayanmaktadır. </a:t>
            </a:r>
          </a:p>
          <a:p>
            <a:pPr marL="0" indent="0" algn="just">
              <a:buNone/>
            </a:pPr>
            <a:endParaRPr lang="tr-TR"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644908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Örnek 6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Ayfer’in</a:t>
            </a:r>
            <a:r>
              <a:rPr lang="tr-TR" sz="3600" dirty="0" smtClean="0">
                <a:latin typeface="Times New Roman" panose="02020603050405020304" pitchFamily="18" charset="0"/>
                <a:cs typeface="Times New Roman" panose="02020603050405020304" pitchFamily="18" charset="0"/>
              </a:rPr>
              <a:t> (</a:t>
            </a:r>
            <a:r>
              <a:rPr lang="tr-TR" sz="3600" i="1" dirty="0" smtClean="0">
                <a:latin typeface="Times New Roman" panose="02020603050405020304" pitchFamily="18" charset="0"/>
                <a:cs typeface="Times New Roman" panose="02020603050405020304" pitchFamily="18" charset="0"/>
              </a:rPr>
              <a:t>A’nın) </a:t>
            </a:r>
            <a:r>
              <a:rPr lang="tr-TR" sz="3600" dirty="0">
                <a:latin typeface="Times New Roman" panose="02020603050405020304" pitchFamily="18" charset="0"/>
                <a:cs typeface="Times New Roman" panose="02020603050405020304" pitchFamily="18" charset="0"/>
              </a:rPr>
              <a:t>M</a:t>
            </a:r>
            <a:r>
              <a:rPr lang="tr-TR" sz="3600" dirty="0" smtClean="0">
                <a:latin typeface="Times New Roman" panose="02020603050405020304" pitchFamily="18" charset="0"/>
                <a:cs typeface="Times New Roman" panose="02020603050405020304" pitchFamily="18" charset="0"/>
              </a:rPr>
              <a:t>alik olduğu Taşınmaz üzerinde </a:t>
            </a:r>
            <a:r>
              <a:rPr lang="tr-TR" sz="3600" b="1" dirty="0" smtClean="0">
                <a:latin typeface="Times New Roman" panose="02020603050405020304" pitchFamily="18" charset="0"/>
                <a:cs typeface="Times New Roman" panose="02020603050405020304" pitchFamily="18" charset="0"/>
              </a:rPr>
              <a:t>Birsen’e</a:t>
            </a:r>
            <a:r>
              <a:rPr lang="tr-TR" sz="3600" dirty="0" smtClean="0">
                <a:latin typeface="Times New Roman" panose="02020603050405020304" pitchFamily="18" charset="0"/>
                <a:cs typeface="Times New Roman" panose="02020603050405020304" pitchFamily="18" charset="0"/>
              </a:rPr>
              <a:t> (</a:t>
            </a:r>
            <a:r>
              <a:rPr lang="tr-TR" sz="3600" i="1" dirty="0" smtClean="0">
                <a:latin typeface="Times New Roman" panose="02020603050405020304" pitchFamily="18" charset="0"/>
                <a:cs typeface="Times New Roman" panose="02020603050405020304" pitchFamily="18" charset="0"/>
              </a:rPr>
              <a:t>B’ye)</a:t>
            </a:r>
            <a:r>
              <a:rPr lang="tr-TR" sz="3600" dirty="0" smtClean="0">
                <a:latin typeface="Times New Roman" panose="02020603050405020304" pitchFamily="18" charset="0"/>
                <a:cs typeface="Times New Roman" panose="02020603050405020304" pitchFamily="18" charset="0"/>
              </a:rPr>
              <a:t> ait Sınırlı Ayni Hak yolsuz olarak terkin edilmiştir. </a:t>
            </a:r>
          </a:p>
          <a:p>
            <a:pPr algn="just"/>
            <a:r>
              <a:rPr lang="tr-TR" sz="3600" b="1" dirty="0" smtClean="0">
                <a:latin typeface="Times New Roman" panose="02020603050405020304" pitchFamily="18" charset="0"/>
                <a:cs typeface="Times New Roman" panose="02020603050405020304" pitchFamily="18" charset="0"/>
              </a:rPr>
              <a:t>Ayfer, </a:t>
            </a:r>
            <a:r>
              <a:rPr lang="tr-TR" sz="3600" dirty="0" smtClean="0">
                <a:latin typeface="Times New Roman" panose="02020603050405020304" pitchFamily="18" charset="0"/>
                <a:cs typeface="Times New Roman" panose="02020603050405020304" pitchFamily="18" charset="0"/>
              </a:rPr>
              <a:t>bu Taşınmazı </a:t>
            </a:r>
            <a:r>
              <a:rPr lang="tr-TR" sz="3600" dirty="0" err="1" smtClean="0">
                <a:latin typeface="Times New Roman" panose="02020603050405020304" pitchFamily="18" charset="0"/>
                <a:cs typeface="Times New Roman" panose="02020603050405020304" pitchFamily="18" charset="0"/>
              </a:rPr>
              <a:t>İyiniyet</a:t>
            </a:r>
            <a:r>
              <a:rPr lang="tr-TR" sz="3600" dirty="0" smtClean="0">
                <a:latin typeface="Times New Roman" panose="02020603050405020304" pitchFamily="18" charset="0"/>
                <a:cs typeface="Times New Roman" panose="02020603050405020304" pitchFamily="18" charset="0"/>
              </a:rPr>
              <a:t> Sahibi </a:t>
            </a:r>
            <a:r>
              <a:rPr lang="tr-TR" sz="3600" b="1" dirty="0" smtClean="0">
                <a:latin typeface="Times New Roman" panose="02020603050405020304" pitchFamily="18" charset="0"/>
                <a:cs typeface="Times New Roman" panose="02020603050405020304" pitchFamily="18" charset="0"/>
              </a:rPr>
              <a:t>Ülgen’e</a:t>
            </a:r>
            <a:r>
              <a:rPr lang="tr-TR" sz="3600" dirty="0" smtClean="0">
                <a:latin typeface="Times New Roman" panose="02020603050405020304" pitchFamily="18" charset="0"/>
                <a:cs typeface="Times New Roman" panose="02020603050405020304" pitchFamily="18" charset="0"/>
              </a:rPr>
              <a:t> (</a:t>
            </a:r>
            <a:r>
              <a:rPr lang="tr-TR" sz="3600" i="1" dirty="0" smtClean="0">
                <a:latin typeface="Times New Roman" panose="02020603050405020304" pitchFamily="18" charset="0"/>
                <a:cs typeface="Times New Roman" panose="02020603050405020304" pitchFamily="18" charset="0"/>
              </a:rPr>
              <a:t>Ü’ye) </a:t>
            </a:r>
            <a:r>
              <a:rPr lang="tr-TR" sz="3600" dirty="0" smtClean="0">
                <a:latin typeface="Times New Roman" panose="02020603050405020304" pitchFamily="18" charset="0"/>
                <a:cs typeface="Times New Roman" panose="02020603050405020304" pitchFamily="18" charset="0"/>
              </a:rPr>
              <a:t>satarak devrederse, </a:t>
            </a:r>
            <a:r>
              <a:rPr lang="tr-TR" sz="3600" b="1" dirty="0" smtClean="0">
                <a:latin typeface="Times New Roman" panose="02020603050405020304" pitchFamily="18" charset="0"/>
                <a:cs typeface="Times New Roman" panose="02020603050405020304" pitchFamily="18" charset="0"/>
              </a:rPr>
              <a:t>Ülgen</a:t>
            </a:r>
            <a:r>
              <a:rPr lang="tr-TR" sz="3600" dirty="0" smtClean="0">
                <a:latin typeface="Times New Roman" panose="02020603050405020304" pitchFamily="18" charset="0"/>
                <a:cs typeface="Times New Roman" panose="02020603050405020304" pitchFamily="18" charset="0"/>
              </a:rPr>
              <a:t> (</a:t>
            </a:r>
            <a:r>
              <a:rPr lang="tr-TR" sz="3600" i="1" dirty="0" smtClean="0">
                <a:latin typeface="Times New Roman" panose="02020603050405020304" pitchFamily="18" charset="0"/>
                <a:cs typeface="Times New Roman" panose="02020603050405020304" pitchFamily="18" charset="0"/>
              </a:rPr>
              <a:t>Ü), </a:t>
            </a:r>
            <a:r>
              <a:rPr lang="tr-TR" sz="3600" dirty="0" smtClean="0">
                <a:latin typeface="Times New Roman" panose="02020603050405020304" pitchFamily="18" charset="0"/>
                <a:cs typeface="Times New Roman" panose="02020603050405020304" pitchFamily="18" charset="0"/>
              </a:rPr>
              <a:t>bu Mülkiyet Hakkını, Sınırlı Ayni Hakla kısıtlı olmaksızın kazanır.  </a:t>
            </a: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225057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3329412699"/>
              </p:ext>
            </p:extLst>
          </p:nvPr>
        </p:nvGraphicFramePr>
        <p:xfrm>
          <a:off x="1981201" y="260350"/>
          <a:ext cx="8229601" cy="6337002"/>
        </p:xfrm>
        <a:graphic>
          <a:graphicData uri="http://schemas.openxmlformats.org/drawingml/2006/table">
            <a:tbl>
              <a:tblPr firstRow="1" bandRow="1">
                <a:tableStyleId>{5C22544A-7EE6-4342-B048-85BDC9FD1C3A}</a:tableStyleId>
              </a:tblPr>
              <a:tblGrid>
                <a:gridCol w="4114800"/>
                <a:gridCol w="4114801"/>
              </a:tblGrid>
              <a:tr h="6337002">
                <a:tc>
                  <a:txBody>
                    <a:bodyPr/>
                    <a:lstStyle/>
                    <a:p>
                      <a:endParaRPr lang="tr-TR" dirty="0" smtClean="0"/>
                    </a:p>
                    <a:p>
                      <a:endParaRPr lang="tr-TR" dirty="0" smtClean="0"/>
                    </a:p>
                    <a:p>
                      <a:r>
                        <a:rPr lang="tr-TR" sz="2000" dirty="0" smtClean="0"/>
                        <a:t>                    satış sözleşmesi</a:t>
                      </a:r>
                    </a:p>
                    <a:p>
                      <a:r>
                        <a:rPr lang="tr-TR" baseline="0" dirty="0" smtClean="0"/>
                        <a:t>      </a:t>
                      </a:r>
                      <a:r>
                        <a:rPr lang="tr-TR" sz="2800" baseline="0" dirty="0" smtClean="0"/>
                        <a:t>B                                Ü</a:t>
                      </a:r>
                    </a:p>
                    <a:p>
                      <a:endParaRPr lang="tr-TR" sz="2800" baseline="0" dirty="0" smtClean="0"/>
                    </a:p>
                    <a:p>
                      <a:endParaRPr lang="tr-TR" sz="2200" b="0" baseline="0" dirty="0" smtClean="0"/>
                    </a:p>
                    <a:p>
                      <a:pPr algn="just"/>
                      <a:r>
                        <a:rPr lang="tr-TR" sz="2200" b="0" baseline="0" dirty="0" smtClean="0"/>
                        <a:t>(A)’ nın malik olduğu taşınmazın maliki olarak Sicilde (B) gözükmektedir. (B) adına mevcut tescil yolsuzdur. (B) bu taşınmazı (Ü)’ ye satmış, fakat tescilden kaçınmıştır. (Ü) , (B)’ </a:t>
                      </a:r>
                      <a:r>
                        <a:rPr lang="tr-TR" sz="2200" b="0" baseline="0" dirty="0" err="1" smtClean="0"/>
                        <a:t>yi</a:t>
                      </a:r>
                      <a:r>
                        <a:rPr lang="tr-TR" sz="2200" b="0" baseline="0" dirty="0" smtClean="0"/>
                        <a:t> dava etmiş ve Mahkemeden ilam alarak adına tescil yaptırmıştır. Burada iyiniyetli (Ü)’ nün ayni hak kazanımı korunur.</a:t>
                      </a:r>
                    </a:p>
                  </a:txBody>
                  <a:tcPr>
                    <a:lnR w="12700" cap="flat" cmpd="sng" algn="ctr">
                      <a:solidFill>
                        <a:schemeClr val="tx1"/>
                      </a:solidFill>
                      <a:prstDash val="solid"/>
                      <a:round/>
                      <a:headEnd type="none" w="med" len="med"/>
                      <a:tailEnd type="none" w="med" len="med"/>
                    </a:lnR>
                  </a:tcPr>
                </a:tc>
                <a:tc>
                  <a:txBody>
                    <a:bodyPr/>
                    <a:lstStyle/>
                    <a:p>
                      <a:endParaRPr lang="tr-TR" dirty="0" smtClean="0"/>
                    </a:p>
                    <a:p>
                      <a:endParaRPr lang="tr-TR" dirty="0" smtClean="0"/>
                    </a:p>
                    <a:p>
                      <a:r>
                        <a:rPr lang="tr-TR" sz="2000" dirty="0" smtClean="0"/>
                        <a:t>                   satış sözleşmesi</a:t>
                      </a:r>
                    </a:p>
                    <a:p>
                      <a:r>
                        <a:rPr lang="tr-TR" baseline="0" dirty="0" smtClean="0"/>
                        <a:t>    </a:t>
                      </a:r>
                      <a:r>
                        <a:rPr lang="tr-TR" sz="2800" baseline="0" dirty="0" smtClean="0"/>
                        <a:t>A                                  Ü</a:t>
                      </a:r>
                    </a:p>
                    <a:p>
                      <a:endParaRPr lang="tr-TR" sz="2800" baseline="0" dirty="0" smtClean="0"/>
                    </a:p>
                    <a:p>
                      <a:endParaRPr lang="tr-TR" sz="2800" baseline="0" dirty="0" smtClean="0"/>
                    </a:p>
                    <a:p>
                      <a:pPr algn="just"/>
                      <a:r>
                        <a:rPr lang="tr-TR" sz="2200" b="0" baseline="0" dirty="0" smtClean="0"/>
                        <a:t>(A)’ nın malik olduğu taşınmaz üzerinde (B)’ ye ait Sınırlı Ayni Hak yolsuz olarak terkin edilmiştir. (A) bu taşınmazı iyiniyetli (Ü)’ ye temlik ederse (Ü)’ nün bu kazanımı korunur. </a:t>
                      </a:r>
                      <a:endParaRPr lang="tr-TR" sz="2200" b="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bl>
          </a:graphicData>
        </a:graphic>
      </p:graphicFrame>
      <p:sp>
        <p:nvSpPr>
          <p:cNvPr id="6" name="5 Sol Sağ Ok"/>
          <p:cNvSpPr/>
          <p:nvPr/>
        </p:nvSpPr>
        <p:spPr>
          <a:xfrm>
            <a:off x="2783632" y="1196752"/>
            <a:ext cx="2592288" cy="288032"/>
          </a:xfrm>
          <a:prstGeom prst="lef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Sol Sağ Ok"/>
          <p:cNvSpPr/>
          <p:nvPr/>
        </p:nvSpPr>
        <p:spPr>
          <a:xfrm>
            <a:off x="6888088" y="1196752"/>
            <a:ext cx="2592288" cy="288032"/>
          </a:xfrm>
          <a:prstGeom prst="lef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561633339"/>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Medeni Kanun m. 1023’ün Kapsamına Girmeyen Haller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Medeni Kanun </a:t>
            </a:r>
            <a:r>
              <a:rPr lang="tr-TR" sz="3600" b="1" i="1" dirty="0" smtClean="0">
                <a:latin typeface="Times New Roman" panose="02020603050405020304" pitchFamily="18" charset="0"/>
                <a:cs typeface="Times New Roman" panose="02020603050405020304" pitchFamily="18" charset="0"/>
              </a:rPr>
              <a:t>m. 1023</a:t>
            </a:r>
            <a:r>
              <a:rPr lang="tr-TR" sz="3600" dirty="0" smtClean="0">
                <a:latin typeface="Times New Roman" panose="02020603050405020304" pitchFamily="18" charset="0"/>
                <a:cs typeface="Times New Roman" panose="02020603050405020304" pitchFamily="18" charset="0"/>
              </a:rPr>
              <a:t>, sadece bir </a:t>
            </a:r>
            <a:r>
              <a:rPr lang="tr-TR" sz="3600" b="1" i="1" dirty="0" smtClean="0">
                <a:latin typeface="Times New Roman" panose="02020603050405020304" pitchFamily="18" charset="0"/>
                <a:cs typeface="Times New Roman" panose="02020603050405020304" pitchFamily="18" charset="0"/>
              </a:rPr>
              <a:t>Ayni Hak </a:t>
            </a:r>
            <a:r>
              <a:rPr lang="tr-TR" sz="3600" b="1" dirty="0" smtClean="0">
                <a:latin typeface="Times New Roman" panose="02020603050405020304" pitchFamily="18" charset="0"/>
                <a:cs typeface="Times New Roman" panose="02020603050405020304" pitchFamily="18" charset="0"/>
              </a:rPr>
              <a:t>kazanılmasına dayanak oluşturan</a:t>
            </a:r>
            <a:r>
              <a:rPr lang="tr-TR" sz="3600" dirty="0" smtClean="0">
                <a:latin typeface="Times New Roman" panose="02020603050405020304" pitchFamily="18" charset="0"/>
                <a:cs typeface="Times New Roman" panose="02020603050405020304" pitchFamily="18" charset="0"/>
              </a:rPr>
              <a:t> bir </a:t>
            </a:r>
            <a:r>
              <a:rPr lang="tr-TR" sz="3600" b="1" dirty="0" smtClean="0">
                <a:latin typeface="Times New Roman" panose="02020603050405020304" pitchFamily="18" charset="0"/>
                <a:cs typeface="Times New Roman" panose="02020603050405020304" pitchFamily="18" charset="0"/>
              </a:rPr>
              <a:t>Tescilin Yolsuzluğunun </a:t>
            </a:r>
            <a:r>
              <a:rPr lang="tr-TR" sz="3600" b="1" dirty="0">
                <a:latin typeface="Times New Roman" panose="02020603050405020304" pitchFamily="18" charset="0"/>
                <a:cs typeface="Times New Roman" panose="02020603050405020304" pitchFamily="18" charset="0"/>
              </a:rPr>
              <a:t>S</a:t>
            </a:r>
            <a:r>
              <a:rPr lang="tr-TR" sz="3600" b="1" dirty="0" smtClean="0">
                <a:latin typeface="Times New Roman" panose="02020603050405020304" pitchFamily="18" charset="0"/>
                <a:cs typeface="Times New Roman" panose="02020603050405020304" pitchFamily="18" charset="0"/>
              </a:rPr>
              <a:t>onuçlarından </a:t>
            </a:r>
            <a:r>
              <a:rPr lang="tr-TR" sz="3600" b="1" i="1" dirty="0" err="1">
                <a:latin typeface="Times New Roman" panose="02020603050405020304" pitchFamily="18" charset="0"/>
                <a:cs typeface="Times New Roman" panose="02020603050405020304" pitchFamily="18" charset="0"/>
              </a:rPr>
              <a:t>İ</a:t>
            </a:r>
            <a:r>
              <a:rPr lang="tr-TR" sz="3600" b="1" i="1" dirty="0" err="1" smtClean="0">
                <a:latin typeface="Times New Roman" panose="02020603050405020304" pitchFamily="18" charset="0"/>
                <a:cs typeface="Times New Roman" panose="02020603050405020304" pitchFamily="18" charset="0"/>
              </a:rPr>
              <a:t>yiniyetle</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Ayni Hakkı kazanan kimseyi korur. </a:t>
            </a:r>
          </a:p>
          <a:p>
            <a:pPr algn="just"/>
            <a:r>
              <a:rPr lang="tr-TR" sz="3600" b="1" i="1" dirty="0" smtClean="0">
                <a:latin typeface="Times New Roman" panose="02020603050405020304" pitchFamily="18" charset="0"/>
                <a:cs typeface="Times New Roman" panose="02020603050405020304" pitchFamily="18" charset="0"/>
              </a:rPr>
              <a:t>Eğer bir Ayni Hak kazanılması başka sebeplerle geçersiz ise,</a:t>
            </a:r>
            <a:r>
              <a:rPr lang="tr-TR" sz="3600" b="1" dirty="0" smtClean="0">
                <a:latin typeface="Times New Roman" panose="02020603050405020304" pitchFamily="18" charset="0"/>
                <a:cs typeface="Times New Roman" panose="02020603050405020304" pitchFamily="18" charset="0"/>
              </a:rPr>
              <a:t> kazanmak isteyen Kişinin </a:t>
            </a:r>
            <a:r>
              <a:rPr lang="tr-TR" sz="3600" b="1" i="1" dirty="0" smtClean="0">
                <a:latin typeface="Times New Roman" panose="02020603050405020304" pitchFamily="18" charset="0"/>
                <a:cs typeface="Times New Roman" panose="02020603050405020304" pitchFamily="18" charset="0"/>
              </a:rPr>
              <a:t>İyiniyetli olması, MK m. 1023 hükmünden </a:t>
            </a:r>
            <a:r>
              <a:rPr lang="tr-TR" sz="3600" b="1" dirty="0" smtClean="0">
                <a:latin typeface="Times New Roman" panose="02020603050405020304" pitchFamily="18" charset="0"/>
                <a:cs typeface="Times New Roman" panose="02020603050405020304" pitchFamily="18" charset="0"/>
              </a:rPr>
              <a:t>yararlanmasına olanak tanımaz. </a:t>
            </a:r>
            <a:endParaRPr lang="tr-T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836030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81200" y="0"/>
            <a:ext cx="8229600" cy="1196752"/>
          </a:xfrm>
        </p:spPr>
        <p:txBody>
          <a:bodyPr>
            <a:normAutofit/>
          </a:bodyPr>
          <a:lstStyle/>
          <a:p>
            <a:r>
              <a:rPr lang="tr-TR" sz="3200" b="1" dirty="0"/>
              <a:t>MK. m. 1023’ ün Kapsamına Girmeyen Haller</a:t>
            </a:r>
            <a:endParaRPr lang="tr-TR" sz="3200" dirty="0"/>
          </a:p>
        </p:txBody>
      </p:sp>
      <p:graphicFrame>
        <p:nvGraphicFramePr>
          <p:cNvPr id="4" name="3 İçerik Yer Tutucusu"/>
          <p:cNvGraphicFramePr>
            <a:graphicFrameLocks noGrp="1"/>
          </p:cNvGraphicFramePr>
          <p:nvPr>
            <p:ph idx="1"/>
            <p:extLst>
              <p:ext uri="{D42A27DB-BD31-4B8C-83A1-F6EECF244321}">
                <p14:modId xmlns:p14="http://schemas.microsoft.com/office/powerpoint/2010/main" val="2122210367"/>
              </p:ext>
            </p:extLst>
          </p:nvPr>
        </p:nvGraphicFramePr>
        <p:xfrm>
          <a:off x="1981200" y="1196752"/>
          <a:ext cx="8229600" cy="52580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81200608"/>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İçerik Yer Tutucusu"/>
          <p:cNvGraphicFramePr>
            <a:graphicFrameLocks noGrp="1"/>
          </p:cNvGraphicFramePr>
          <p:nvPr>
            <p:ph idx="1"/>
            <p:extLst>
              <p:ext uri="{D42A27DB-BD31-4B8C-83A1-F6EECF244321}">
                <p14:modId xmlns:p14="http://schemas.microsoft.com/office/powerpoint/2010/main" val="3912871353"/>
              </p:ext>
            </p:extLst>
          </p:nvPr>
        </p:nvGraphicFramePr>
        <p:xfrm>
          <a:off x="1981200" y="260648"/>
          <a:ext cx="8229600" cy="61941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32209523"/>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Taşınmazın Özel Mülkiyete Elverişli Olmadığı Haller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5400" b="1" i="1" dirty="0" smtClean="0">
                <a:latin typeface="Times New Roman" panose="02020603050405020304" pitchFamily="18" charset="0"/>
                <a:cs typeface="Times New Roman" panose="02020603050405020304" pitchFamily="18" charset="0"/>
              </a:rPr>
              <a:t>Kamu Malı durumundaki Taşınmaz</a:t>
            </a:r>
            <a:r>
              <a:rPr lang="tr-TR" sz="5400" dirty="0" smtClean="0">
                <a:latin typeface="Times New Roman" panose="02020603050405020304" pitchFamily="18" charset="0"/>
                <a:cs typeface="Times New Roman" panose="02020603050405020304" pitchFamily="18" charset="0"/>
              </a:rPr>
              <a:t>, </a:t>
            </a:r>
            <a:r>
              <a:rPr lang="tr-TR" sz="5400" b="1" dirty="0" smtClean="0">
                <a:latin typeface="Times New Roman" panose="02020603050405020304" pitchFamily="18" charset="0"/>
                <a:cs typeface="Times New Roman" panose="02020603050405020304" pitchFamily="18" charset="0"/>
              </a:rPr>
              <a:t>Tapu Sicilinde </a:t>
            </a:r>
            <a:r>
              <a:rPr lang="tr-TR" sz="5400" b="1" i="1" dirty="0" smtClean="0">
                <a:latin typeface="Times New Roman" panose="02020603050405020304" pitchFamily="18" charset="0"/>
                <a:cs typeface="Times New Roman" panose="02020603050405020304" pitchFamily="18" charset="0"/>
              </a:rPr>
              <a:t>Özel</a:t>
            </a:r>
            <a:r>
              <a:rPr lang="tr-TR" sz="5400" b="1" dirty="0" smtClean="0">
                <a:latin typeface="Times New Roman" panose="02020603050405020304" pitchFamily="18" charset="0"/>
                <a:cs typeface="Times New Roman" panose="02020603050405020304" pitchFamily="18" charset="0"/>
              </a:rPr>
              <a:t> </a:t>
            </a:r>
            <a:r>
              <a:rPr lang="tr-TR" sz="5400" b="1" i="1" dirty="0" smtClean="0">
                <a:latin typeface="Times New Roman" panose="02020603050405020304" pitchFamily="18" charset="0"/>
                <a:cs typeface="Times New Roman" panose="02020603050405020304" pitchFamily="18" charset="0"/>
              </a:rPr>
              <a:t>Mülkiyete elverişli </a:t>
            </a:r>
            <a:r>
              <a:rPr lang="tr-TR" sz="5400" dirty="0" smtClean="0">
                <a:latin typeface="Times New Roman" panose="02020603050405020304" pitchFamily="18" charset="0"/>
                <a:cs typeface="Times New Roman" panose="02020603050405020304" pitchFamily="18" charset="0"/>
              </a:rPr>
              <a:t>gibi görünse dahi, </a:t>
            </a:r>
            <a:r>
              <a:rPr lang="tr-TR" sz="5400" b="1" i="1" dirty="0" smtClean="0">
                <a:latin typeface="Times New Roman" panose="02020603050405020304" pitchFamily="18" charset="0"/>
                <a:cs typeface="Times New Roman" panose="02020603050405020304" pitchFamily="18" charset="0"/>
              </a:rPr>
              <a:t>MK m. 1023 uyarınca </a:t>
            </a:r>
            <a:r>
              <a:rPr lang="tr-TR" sz="5400" b="1" dirty="0" smtClean="0">
                <a:latin typeface="Times New Roman" panose="02020603050405020304" pitchFamily="18" charset="0"/>
                <a:cs typeface="Times New Roman" panose="02020603050405020304" pitchFamily="18" charset="0"/>
              </a:rPr>
              <a:t>kazanılması mümkün değildir. </a:t>
            </a:r>
            <a:endParaRPr lang="tr-TR"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8257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smtClean="0">
                <a:latin typeface="Times New Roman" panose="02020603050405020304" pitchFamily="18" charset="0"/>
                <a:cs typeface="Times New Roman" panose="02020603050405020304" pitchFamily="18" charset="0"/>
              </a:rPr>
              <a:t>*</a:t>
            </a:r>
            <a:r>
              <a:rPr lang="tr-TR" sz="3200" b="1" dirty="0" smtClean="0">
                <a:latin typeface="Times New Roman" panose="02020603050405020304" pitchFamily="18" charset="0"/>
                <a:cs typeface="Times New Roman" panose="02020603050405020304" pitchFamily="18" charset="0"/>
              </a:rPr>
              <a:t>Tescile </a:t>
            </a:r>
            <a:r>
              <a:rPr lang="tr-TR" sz="3200" b="1" dirty="0">
                <a:latin typeface="Times New Roman" panose="02020603050405020304" pitchFamily="18" charset="0"/>
                <a:cs typeface="Times New Roman" panose="02020603050405020304" pitchFamily="18" charset="0"/>
              </a:rPr>
              <a:t>ait İlkeler</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Terkin hakkında </a:t>
            </a:r>
            <a:r>
              <a:rPr lang="tr-TR" sz="3200" dirty="0">
                <a:latin typeface="Times New Roman" panose="02020603050405020304" pitchFamily="18" charset="0"/>
                <a:cs typeface="Times New Roman" panose="02020603050405020304" pitchFamily="18" charset="0"/>
              </a:rPr>
              <a:t>da </a:t>
            </a:r>
            <a:r>
              <a:rPr lang="tr-TR" sz="3200" b="1" dirty="0">
                <a:latin typeface="Times New Roman" panose="02020603050405020304" pitchFamily="18" charset="0"/>
                <a:cs typeface="Times New Roman" panose="02020603050405020304" pitchFamily="18" charset="0"/>
              </a:rPr>
              <a:t>geçerlidir. </a:t>
            </a:r>
          </a:p>
          <a:p>
            <a:pPr marL="0" indent="0" algn="just">
              <a:buNone/>
            </a:pPr>
            <a:r>
              <a:rPr lang="tr-TR" sz="3200" b="1" dirty="0" smtClean="0">
                <a:latin typeface="Times New Roman" panose="02020603050405020304" pitchFamily="18" charset="0"/>
                <a:cs typeface="Times New Roman" panose="02020603050405020304" pitchFamily="18" charset="0"/>
              </a:rPr>
              <a:t>*Tescil </a:t>
            </a:r>
            <a:r>
              <a:rPr lang="tr-TR" sz="3200" b="1" dirty="0">
                <a:latin typeface="Times New Roman" panose="02020603050405020304" pitchFamily="18" charset="0"/>
                <a:cs typeface="Times New Roman" panose="02020603050405020304" pitchFamily="18" charset="0"/>
              </a:rPr>
              <a:t>edilmiş bir Ayni Hak, </a:t>
            </a:r>
            <a:r>
              <a:rPr lang="tr-TR" sz="3200" dirty="0">
                <a:latin typeface="Times New Roman" panose="02020603050405020304" pitchFamily="18" charset="0"/>
                <a:cs typeface="Times New Roman" panose="02020603050405020304" pitchFamily="18" charset="0"/>
              </a:rPr>
              <a:t>kural olarak </a:t>
            </a:r>
            <a:r>
              <a:rPr lang="tr-TR" sz="3200" b="1" i="1" dirty="0">
                <a:latin typeface="Times New Roman" panose="02020603050405020304" pitchFamily="18" charset="0"/>
                <a:cs typeface="Times New Roman" panose="02020603050405020304" pitchFamily="18" charset="0"/>
              </a:rPr>
              <a:t>Terkinle </a:t>
            </a:r>
            <a:r>
              <a:rPr lang="tr-TR" sz="3200" b="1" dirty="0">
                <a:latin typeface="Times New Roman" panose="02020603050405020304" pitchFamily="18" charset="0"/>
                <a:cs typeface="Times New Roman" panose="02020603050405020304" pitchFamily="18" charset="0"/>
              </a:rPr>
              <a:t>sona erer; </a:t>
            </a:r>
            <a:r>
              <a:rPr lang="tr-TR" sz="3200" dirty="0">
                <a:latin typeface="Times New Roman" panose="02020603050405020304" pitchFamily="18" charset="0"/>
                <a:cs typeface="Times New Roman" panose="02020603050405020304" pitchFamily="18" charset="0"/>
              </a:rPr>
              <a:t>fakat </a:t>
            </a:r>
            <a:r>
              <a:rPr lang="tr-TR" sz="3200" b="1" dirty="0">
                <a:latin typeface="Times New Roman" panose="02020603050405020304" pitchFamily="18" charset="0"/>
                <a:cs typeface="Times New Roman" panose="02020603050405020304" pitchFamily="18" charset="0"/>
              </a:rPr>
              <a:t>Terkin yapılmadan Ayni Hakkın sona erdiği haller </a:t>
            </a:r>
            <a:r>
              <a:rPr lang="tr-TR" sz="3200" dirty="0">
                <a:latin typeface="Times New Roman" panose="02020603050405020304" pitchFamily="18" charset="0"/>
                <a:cs typeface="Times New Roman" panose="02020603050405020304" pitchFamily="18" charset="0"/>
              </a:rPr>
              <a:t>de </a:t>
            </a:r>
            <a:r>
              <a:rPr lang="tr-TR" sz="3200" b="1" dirty="0">
                <a:latin typeface="Times New Roman" panose="02020603050405020304" pitchFamily="18" charset="0"/>
                <a:cs typeface="Times New Roman" panose="02020603050405020304" pitchFamily="18" charset="0"/>
              </a:rPr>
              <a:t>vardır </a:t>
            </a:r>
            <a:r>
              <a:rPr lang="tr-TR" sz="3200"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a:t>
            </a:r>
            <a:r>
              <a:rPr lang="tr-TR" i="1" dirty="0" smtClean="0">
                <a:latin typeface="Times New Roman" panose="02020603050405020304" pitchFamily="18" charset="0"/>
                <a:cs typeface="Times New Roman" panose="02020603050405020304" pitchFamily="18" charset="0"/>
              </a:rPr>
              <a:t>m. 717</a:t>
            </a:r>
            <a:r>
              <a:rPr lang="tr-TR" i="1" dirty="0">
                <a:latin typeface="Times New Roman" panose="02020603050405020304" pitchFamily="18" charset="0"/>
                <a:cs typeface="Times New Roman" panose="02020603050405020304" pitchFamily="18" charset="0"/>
              </a:rPr>
              <a:t>, 783, 797, 843 /1, 858)</a:t>
            </a:r>
          </a:p>
          <a:p>
            <a:pPr marL="0" indent="0" algn="just">
              <a:buNone/>
            </a:pPr>
            <a:r>
              <a:rPr lang="tr-TR" sz="3200" dirty="0">
                <a:latin typeface="Times New Roman" panose="02020603050405020304" pitchFamily="18" charset="0"/>
                <a:cs typeface="Times New Roman" panose="02020603050405020304" pitchFamily="18" charset="0"/>
              </a:rPr>
              <a:t>*Diğer  taraftan, </a:t>
            </a:r>
            <a:r>
              <a:rPr lang="tr-TR" sz="3200" b="1" dirty="0">
                <a:latin typeface="Times New Roman" panose="02020603050405020304" pitchFamily="18" charset="0"/>
                <a:cs typeface="Times New Roman" panose="02020603050405020304" pitchFamily="18" charset="0"/>
              </a:rPr>
              <a:t>Ayni Hakkın tescil edilmeden kazanıldığı hallerde </a:t>
            </a:r>
            <a:r>
              <a:rPr lang="tr-TR" sz="3200"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705 / II), </a:t>
            </a:r>
            <a:r>
              <a:rPr lang="tr-TR" sz="3200" b="1" dirty="0" smtClean="0">
                <a:latin typeface="Times New Roman" panose="02020603050405020304" pitchFamily="18" charset="0"/>
                <a:cs typeface="Times New Roman" panose="02020603050405020304" pitchFamily="18" charset="0"/>
              </a:rPr>
              <a:t>Hakkı  Kazanan Kişi</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bunu </a:t>
            </a:r>
            <a:r>
              <a:rPr lang="tr-TR" sz="3200" b="1" i="1" dirty="0" smtClean="0">
                <a:latin typeface="Times New Roman" panose="02020603050405020304" pitchFamily="18" charset="0"/>
                <a:cs typeface="Times New Roman" panose="02020603050405020304" pitchFamily="18" charset="0"/>
              </a:rPr>
              <a:t>Tescil </a:t>
            </a:r>
            <a:r>
              <a:rPr lang="tr-TR" sz="3200" b="1" i="1" dirty="0">
                <a:latin typeface="Times New Roman" panose="02020603050405020304" pitchFamily="18" charset="0"/>
                <a:cs typeface="Times New Roman" panose="02020603050405020304" pitchFamily="18" charset="0"/>
              </a:rPr>
              <a:t>yapılmadan kazanırken</a:t>
            </a:r>
            <a:r>
              <a:rPr lang="tr-TR" sz="3200"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Hakkı Kaybeden </a:t>
            </a:r>
            <a:r>
              <a:rPr lang="tr-TR" sz="3200" dirty="0" smtClean="0">
                <a:latin typeface="Times New Roman" panose="02020603050405020304" pitchFamily="18" charset="0"/>
                <a:cs typeface="Times New Roman" panose="02020603050405020304" pitchFamily="18" charset="0"/>
              </a:rPr>
              <a:t>ise, </a:t>
            </a:r>
            <a:r>
              <a:rPr lang="tr-TR" sz="3200" b="1" i="1" dirty="0">
                <a:latin typeface="Times New Roman" panose="02020603050405020304" pitchFamily="18" charset="0"/>
                <a:cs typeface="Times New Roman" panose="02020603050405020304" pitchFamily="18" charset="0"/>
              </a:rPr>
              <a:t>onu </a:t>
            </a:r>
            <a:r>
              <a:rPr lang="tr-TR" sz="3200" b="1" i="1" dirty="0" smtClean="0">
                <a:latin typeface="Times New Roman" panose="02020603050405020304" pitchFamily="18" charset="0"/>
                <a:cs typeface="Times New Roman" panose="02020603050405020304" pitchFamily="18" charset="0"/>
              </a:rPr>
              <a:t>Terkin </a:t>
            </a:r>
            <a:r>
              <a:rPr lang="tr-TR" sz="3200" b="1" i="1" dirty="0">
                <a:latin typeface="Times New Roman" panose="02020603050405020304" pitchFamily="18" charset="0"/>
                <a:cs typeface="Times New Roman" panose="02020603050405020304" pitchFamily="18" charset="0"/>
              </a:rPr>
              <a:t>yapılmaksızın kaybeder. </a:t>
            </a:r>
          </a:p>
        </p:txBody>
      </p:sp>
    </p:spTree>
    <p:extLst>
      <p:ext uri="{BB962C8B-B14F-4D97-AF65-F5344CB8AC3E}">
        <p14:creationId xmlns:p14="http://schemas.microsoft.com/office/powerpoint/2010/main" val="49233501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latin typeface="+mn-lt"/>
              </a:rPr>
              <a:t>Ayni Hak Niteliği bulunmamasına rağmen </a:t>
            </a:r>
            <a:r>
              <a:rPr lang="tr-TR" sz="4000" b="1" i="1" dirty="0" smtClean="0">
                <a:latin typeface="+mn-lt"/>
              </a:rPr>
              <a:t>Ayni Hakmış gibi Tescil Edilmiş Haklar </a:t>
            </a:r>
            <a:endParaRPr lang="tr-TR" sz="4000" b="1" i="1" dirty="0">
              <a:latin typeface="+mn-lt"/>
            </a:endParaRPr>
          </a:p>
        </p:txBody>
      </p:sp>
      <p:sp>
        <p:nvSpPr>
          <p:cNvPr id="3" name="İçerik Yer Tutucusu 2"/>
          <p:cNvSpPr>
            <a:spLocks noGrp="1"/>
          </p:cNvSpPr>
          <p:nvPr>
            <p:ph idx="1"/>
          </p:nvPr>
        </p:nvSpPr>
        <p:spPr/>
        <p:txBody>
          <a:bodyPr>
            <a:normAutofit/>
          </a:bodyPr>
          <a:lstStyle/>
          <a:p>
            <a:pPr algn="just"/>
            <a:r>
              <a:rPr lang="tr-TR" sz="3600" b="1" i="1" dirty="0" smtClean="0">
                <a:latin typeface="Times New Roman" panose="02020603050405020304" pitchFamily="18" charset="0"/>
                <a:cs typeface="Times New Roman" panose="02020603050405020304" pitchFamily="18" charset="0"/>
              </a:rPr>
              <a:t>Eğer Ayni Hak niteliği taşımamasına rağmen, Ayni Hakmış gibi tescil edilmiş haklar söz konusu ise, </a:t>
            </a:r>
            <a:r>
              <a:rPr lang="tr-TR" sz="3600" dirty="0" smtClean="0">
                <a:latin typeface="Times New Roman" panose="02020603050405020304" pitchFamily="18" charset="0"/>
                <a:cs typeface="Times New Roman" panose="02020603050405020304" pitchFamily="18" charset="0"/>
              </a:rPr>
              <a:t>böyle hallerde</a:t>
            </a:r>
            <a:r>
              <a:rPr lang="tr-TR" sz="3600" b="1" dirty="0" smtClean="0">
                <a:latin typeface="Times New Roman" panose="02020603050405020304" pitchFamily="18" charset="0"/>
                <a:cs typeface="Times New Roman" panose="02020603050405020304" pitchFamily="18" charset="0"/>
              </a:rPr>
              <a:t>, MK m. 1023’e dayanarak</a:t>
            </a:r>
            <a:r>
              <a:rPr lang="tr-TR" sz="3600" b="1" i="1"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bu Hakkı kazanmak söz konusu olamaz. </a:t>
            </a:r>
          </a:p>
          <a:p>
            <a:pPr algn="just"/>
            <a:r>
              <a:rPr lang="tr-TR" sz="3600" dirty="0" smtClean="0">
                <a:latin typeface="Times New Roman" panose="02020603050405020304" pitchFamily="18" charset="0"/>
                <a:cs typeface="Times New Roman" panose="02020603050405020304" pitchFamily="18" charset="0"/>
              </a:rPr>
              <a:t>Yüklü Taşınmazın sayfasında herhangi bir </a:t>
            </a:r>
            <a:r>
              <a:rPr lang="tr-TR" sz="3600" dirty="0">
                <a:latin typeface="Times New Roman" panose="02020603050405020304" pitchFamily="18" charset="0"/>
                <a:cs typeface="Times New Roman" panose="02020603050405020304" pitchFamily="18" charset="0"/>
              </a:rPr>
              <a:t>K</a:t>
            </a:r>
            <a:r>
              <a:rPr lang="tr-TR" sz="3600" dirty="0" smtClean="0">
                <a:latin typeface="Times New Roman" panose="02020603050405020304" pitchFamily="18" charset="0"/>
                <a:cs typeface="Times New Roman" panose="02020603050405020304" pitchFamily="18" charset="0"/>
              </a:rPr>
              <a:t>ayıt olmaksızın Yararlanan </a:t>
            </a:r>
            <a:r>
              <a:rPr lang="tr-TR" sz="3600" dirty="0">
                <a:latin typeface="Times New Roman" panose="02020603050405020304" pitchFamily="18" charset="0"/>
                <a:cs typeface="Times New Roman" panose="02020603050405020304" pitchFamily="18" charset="0"/>
              </a:rPr>
              <a:t>T</a:t>
            </a:r>
            <a:r>
              <a:rPr lang="tr-TR" sz="3600" dirty="0" smtClean="0">
                <a:latin typeface="Times New Roman" panose="02020603050405020304" pitchFamily="18" charset="0"/>
                <a:cs typeface="Times New Roman" panose="02020603050405020304" pitchFamily="18" charset="0"/>
              </a:rPr>
              <a:t>aşınmazın sayfasına kaydedilmiş bir İrtifak Hakkı da MK m. 1023 yolu ile bu İrtifakın kazanılmasını sağlamaz. </a:t>
            </a: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651679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Ayni Hakkın Kazanılmasına Yol Açan Hukuki Sebepteki Sakatlıklar </a:t>
            </a:r>
            <a:endParaRPr lang="tr-TR" b="1" dirty="0">
              <a:latin typeface="+mn-lt"/>
            </a:endParaRPr>
          </a:p>
        </p:txBody>
      </p:sp>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Örnek olarak </a:t>
            </a:r>
            <a:r>
              <a:rPr lang="tr-TR" b="1" dirty="0" smtClean="0">
                <a:latin typeface="Times New Roman" panose="02020603050405020304" pitchFamily="18" charset="0"/>
                <a:cs typeface="Times New Roman" panose="02020603050405020304" pitchFamily="18" charset="0"/>
              </a:rPr>
              <a:t>Akın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A), </a:t>
            </a:r>
            <a:r>
              <a:rPr lang="tr-TR" b="1" i="1" dirty="0" smtClean="0">
                <a:latin typeface="Times New Roman" panose="02020603050405020304" pitchFamily="18" charset="0"/>
                <a:cs typeface="Times New Roman" panose="02020603050405020304" pitchFamily="18" charset="0"/>
              </a:rPr>
              <a:t>Taşınmazını</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Bahadır’a</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B’ye) </a:t>
            </a:r>
            <a:r>
              <a:rPr lang="tr-TR" b="1" dirty="0" smtClean="0">
                <a:latin typeface="Times New Roman" panose="02020603050405020304" pitchFamily="18" charset="0"/>
                <a:cs typeface="Times New Roman" panose="02020603050405020304" pitchFamily="18" charset="0"/>
              </a:rPr>
              <a:t>satmıştır. </a:t>
            </a:r>
            <a:r>
              <a:rPr lang="tr-TR" dirty="0" smtClean="0">
                <a:latin typeface="Times New Roman" panose="02020603050405020304" pitchFamily="18" charset="0"/>
                <a:cs typeface="Times New Roman" panose="02020603050405020304" pitchFamily="18" charset="0"/>
              </a:rPr>
              <a:t>Fakat bu </a:t>
            </a:r>
            <a:r>
              <a:rPr lang="tr-TR" b="1" dirty="0" smtClean="0">
                <a:latin typeface="Times New Roman" panose="02020603050405020304" pitchFamily="18" charset="0"/>
                <a:cs typeface="Times New Roman" panose="02020603050405020304" pitchFamily="18" charset="0"/>
              </a:rPr>
              <a:t>Satış, herhangi bir sebeple hükümsüzdür. </a:t>
            </a:r>
          </a:p>
          <a:p>
            <a:pPr algn="just"/>
            <a:r>
              <a:rPr lang="tr-TR" b="1" dirty="0" smtClean="0">
                <a:latin typeface="Times New Roman" panose="02020603050405020304" pitchFamily="18" charset="0"/>
                <a:cs typeface="Times New Roman" panose="02020603050405020304" pitchFamily="18" charset="0"/>
              </a:rPr>
              <a:t>Bahadır</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B), </a:t>
            </a:r>
            <a:r>
              <a:rPr lang="tr-TR" b="1" dirty="0" smtClean="0">
                <a:latin typeface="Times New Roman" panose="02020603050405020304" pitchFamily="18" charset="0"/>
                <a:cs typeface="Times New Roman" panose="02020603050405020304" pitchFamily="18" charset="0"/>
              </a:rPr>
              <a:t>Satışın Hükümsüzlüğünü bilmese </a:t>
            </a:r>
            <a:r>
              <a:rPr lang="tr-TR" dirty="0" smtClean="0">
                <a:latin typeface="Times New Roman" panose="02020603050405020304" pitchFamily="18" charset="0"/>
                <a:cs typeface="Times New Roman" panose="02020603050405020304" pitchFamily="18" charset="0"/>
              </a:rPr>
              <a:t>dahi, bu </a:t>
            </a:r>
            <a:r>
              <a:rPr lang="tr-TR" b="1" dirty="0" smtClean="0">
                <a:latin typeface="Times New Roman" panose="02020603050405020304" pitchFamily="18" charset="0"/>
                <a:cs typeface="Times New Roman" panose="02020603050405020304" pitchFamily="18" charset="0"/>
              </a:rPr>
              <a:t>Satışa</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dayanarak adına yapılacak Tescil </a:t>
            </a:r>
            <a:r>
              <a:rPr lang="tr-TR" dirty="0" smtClean="0">
                <a:latin typeface="Times New Roman" panose="02020603050405020304" pitchFamily="18" charset="0"/>
                <a:cs typeface="Times New Roman" panose="02020603050405020304" pitchFamily="18" charset="0"/>
              </a:rPr>
              <a:t>ile </a:t>
            </a:r>
            <a:r>
              <a:rPr lang="tr-TR" b="1" i="1" dirty="0" smtClean="0">
                <a:latin typeface="Times New Roman" panose="02020603050405020304" pitchFamily="18" charset="0"/>
                <a:cs typeface="Times New Roman" panose="02020603050405020304" pitchFamily="18" charset="0"/>
              </a:rPr>
              <a:t>Mülkiyet Hakkını </a:t>
            </a:r>
            <a:r>
              <a:rPr lang="tr-TR" b="1" dirty="0" smtClean="0">
                <a:latin typeface="Times New Roman" panose="02020603050405020304" pitchFamily="18" charset="0"/>
                <a:cs typeface="Times New Roman" panose="02020603050405020304" pitchFamily="18" charset="0"/>
              </a:rPr>
              <a:t>kazanamaz. </a:t>
            </a:r>
          </a:p>
          <a:p>
            <a:pPr algn="just"/>
            <a:r>
              <a:rPr lang="tr-TR" dirty="0" smtClean="0">
                <a:latin typeface="Times New Roman" panose="02020603050405020304" pitchFamily="18" charset="0"/>
                <a:cs typeface="Times New Roman" panose="02020603050405020304" pitchFamily="18" charset="0"/>
              </a:rPr>
              <a:t>Zira  bu halde, </a:t>
            </a:r>
            <a:r>
              <a:rPr lang="tr-TR" b="1" dirty="0" smtClean="0">
                <a:latin typeface="Times New Roman" panose="02020603050405020304" pitchFamily="18" charset="0"/>
                <a:cs typeface="Times New Roman" panose="02020603050405020304" pitchFamily="18" charset="0"/>
              </a:rPr>
              <a:t>Yolsuz bir Kayda güven değil</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geçersiz bir Satışa güven söz konusudur. </a:t>
            </a:r>
          </a:p>
          <a:p>
            <a:pPr algn="just"/>
            <a:r>
              <a:rPr lang="tr-TR" dirty="0" smtClean="0">
                <a:latin typeface="Times New Roman" panose="02020603050405020304" pitchFamily="18" charset="0"/>
                <a:cs typeface="Times New Roman" panose="02020603050405020304" pitchFamily="18" charset="0"/>
              </a:rPr>
              <a:t>Fakat </a:t>
            </a:r>
            <a:r>
              <a:rPr lang="tr-TR" b="1" dirty="0" smtClean="0">
                <a:latin typeface="Times New Roman" panose="02020603050405020304" pitchFamily="18" charset="0"/>
                <a:cs typeface="Times New Roman" panose="02020603050405020304" pitchFamily="18" charset="0"/>
              </a:rPr>
              <a:t>Bahadır </a:t>
            </a:r>
            <a:r>
              <a:rPr lang="tr-TR" i="1" dirty="0" smtClean="0">
                <a:latin typeface="Times New Roman" panose="02020603050405020304" pitchFamily="18" charset="0"/>
                <a:cs typeface="Times New Roman" panose="02020603050405020304" pitchFamily="18" charset="0"/>
              </a:rPr>
              <a:t>(B), </a:t>
            </a:r>
            <a:r>
              <a:rPr lang="tr-TR" dirty="0" smtClean="0">
                <a:latin typeface="Times New Roman" panose="02020603050405020304" pitchFamily="18" charset="0"/>
                <a:cs typeface="Times New Roman" panose="02020603050405020304" pitchFamily="18" charset="0"/>
              </a:rPr>
              <a:t>bu </a:t>
            </a:r>
            <a:r>
              <a:rPr lang="tr-TR" b="1" i="1" dirty="0" smtClean="0">
                <a:latin typeface="Times New Roman" panose="02020603050405020304" pitchFamily="18" charset="0"/>
                <a:cs typeface="Times New Roman" panose="02020603050405020304" pitchFamily="18" charset="0"/>
              </a:rPr>
              <a:t>Taşınmazı</a:t>
            </a:r>
            <a:r>
              <a:rPr lang="tr-TR" dirty="0" smtClean="0">
                <a:latin typeface="Times New Roman" panose="02020603050405020304" pitchFamily="18" charset="0"/>
                <a:cs typeface="Times New Roman" panose="02020603050405020304" pitchFamily="18" charset="0"/>
              </a:rPr>
              <a:t>, </a:t>
            </a:r>
            <a:r>
              <a:rPr lang="tr-TR" b="1" dirty="0" err="1" smtClean="0">
                <a:latin typeface="Times New Roman" panose="02020603050405020304" pitchFamily="18" charset="0"/>
                <a:cs typeface="Times New Roman" panose="02020603050405020304" pitchFamily="18" charset="0"/>
              </a:rPr>
              <a:t>İyiniyet</a:t>
            </a:r>
            <a:r>
              <a:rPr lang="tr-TR" b="1" dirty="0" smtClean="0">
                <a:latin typeface="Times New Roman" panose="02020603050405020304" pitchFamily="18" charset="0"/>
                <a:cs typeface="Times New Roman" panose="02020603050405020304" pitchFamily="18" charset="0"/>
              </a:rPr>
              <a:t> Sahibi bir Üçüncü Kişiye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örneğin  Ünal’a) </a:t>
            </a:r>
            <a:r>
              <a:rPr lang="tr-TR" b="1" dirty="0" smtClean="0">
                <a:latin typeface="Times New Roman" panose="02020603050405020304" pitchFamily="18" charset="0"/>
                <a:cs typeface="Times New Roman" panose="02020603050405020304" pitchFamily="18" charset="0"/>
              </a:rPr>
              <a:t>temlik etse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Ünal’ın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Ü’nün) </a:t>
            </a:r>
            <a:r>
              <a:rPr lang="tr-TR" b="1" dirty="0" smtClean="0">
                <a:latin typeface="Times New Roman" panose="02020603050405020304" pitchFamily="18" charset="0"/>
                <a:cs typeface="Times New Roman" panose="02020603050405020304" pitchFamily="18" charset="0"/>
              </a:rPr>
              <a:t>Kazanımı</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korunur. </a:t>
            </a:r>
            <a:r>
              <a:rPr lang="tr-TR" dirty="0" smtClean="0">
                <a:latin typeface="Times New Roman" panose="02020603050405020304" pitchFamily="18" charset="0"/>
                <a:cs typeface="Times New Roman" panose="02020603050405020304" pitchFamily="18" charset="0"/>
              </a:rPr>
              <a:t>Zira, </a:t>
            </a:r>
            <a:r>
              <a:rPr lang="tr-TR" b="1" dirty="0" smtClean="0">
                <a:latin typeface="Times New Roman" panose="02020603050405020304" pitchFamily="18" charset="0"/>
                <a:cs typeface="Times New Roman" panose="02020603050405020304" pitchFamily="18" charset="0"/>
              </a:rPr>
              <a:t>onun güveni</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Tapu Sicilinde </a:t>
            </a:r>
            <a:r>
              <a:rPr lang="tr-TR" b="1" i="1" dirty="0" smtClean="0">
                <a:latin typeface="Times New Roman" panose="02020603050405020304" pitchFamily="18" charset="0"/>
                <a:cs typeface="Times New Roman" panose="02020603050405020304" pitchFamily="18" charset="0"/>
              </a:rPr>
              <a:t>Bahadır</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B) </a:t>
            </a:r>
            <a:r>
              <a:rPr lang="tr-TR" b="1" i="1" dirty="0" smtClean="0">
                <a:latin typeface="Times New Roman" panose="02020603050405020304" pitchFamily="18" charset="0"/>
                <a:cs typeface="Times New Roman" panose="02020603050405020304" pitchFamily="18" charset="0"/>
              </a:rPr>
              <a:t>adına mevcut Tescile </a:t>
            </a:r>
            <a:r>
              <a:rPr lang="tr-TR" b="1" dirty="0" smtClean="0">
                <a:latin typeface="Times New Roman" panose="02020603050405020304" pitchFamily="18" charset="0"/>
                <a:cs typeface="Times New Roman" panose="02020603050405020304" pitchFamily="18" charset="0"/>
              </a:rPr>
              <a:t>ilişkindir. </a:t>
            </a:r>
          </a:p>
          <a:p>
            <a:pPr algn="just"/>
            <a:endParaRPr lang="tr-TR" b="1" dirty="0" smtClean="0">
              <a:latin typeface="Times New Roman" panose="02020603050405020304" pitchFamily="18" charset="0"/>
              <a:cs typeface="Times New Roman" panose="02020603050405020304" pitchFamily="18" charset="0"/>
            </a:endParaRP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5834644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3600" b="1" dirty="0" smtClean="0">
                <a:latin typeface="+mn-lt"/>
              </a:rPr>
              <a:t>Ayni Hakkı Devreden veya Kuran Kişinin Ehliyetindeki Sakatlıklar ve Tasarruf Ehliyetindeki Eksiklikler </a:t>
            </a:r>
            <a:endParaRPr lang="tr-TR" sz="3600" b="1" dirty="0">
              <a:latin typeface="+mn-lt"/>
            </a:endParaRPr>
          </a:p>
        </p:txBody>
      </p:sp>
      <p:sp>
        <p:nvSpPr>
          <p:cNvPr id="3" name="İçerik Yer Tutucusu 2"/>
          <p:cNvSpPr>
            <a:spLocks noGrp="1"/>
          </p:cNvSpPr>
          <p:nvPr>
            <p:ph idx="1"/>
          </p:nvPr>
        </p:nvSpPr>
        <p:spPr>
          <a:xfrm>
            <a:off x="838200" y="1864261"/>
            <a:ext cx="10515600" cy="4351338"/>
          </a:xfrm>
        </p:spPr>
        <p:txBody>
          <a:bodyPr/>
          <a:lstStyle/>
          <a:p>
            <a:pPr algn="just"/>
            <a:r>
              <a:rPr lang="tr-TR" sz="4000" b="1" u="sng" dirty="0" smtClean="0">
                <a:latin typeface="Times New Roman" panose="02020603050405020304" pitchFamily="18" charset="0"/>
                <a:cs typeface="Times New Roman" panose="02020603050405020304" pitchFamily="18" charset="0"/>
              </a:rPr>
              <a:t>Örnek 1:</a:t>
            </a:r>
          </a:p>
          <a:p>
            <a:pPr algn="just"/>
            <a:r>
              <a:rPr lang="tr-TR"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Ahmet Demir’in</a:t>
            </a:r>
            <a:r>
              <a:rPr lang="tr-TR" sz="3600"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M</a:t>
            </a:r>
            <a:r>
              <a:rPr lang="tr-TR" sz="3600" b="1" dirty="0" smtClean="0">
                <a:latin typeface="Times New Roman" panose="02020603050405020304" pitchFamily="18" charset="0"/>
                <a:cs typeface="Times New Roman" panose="02020603050405020304" pitchFamily="18" charset="0"/>
              </a:rPr>
              <a:t>alik olarak Tescil edilmiş olduğu bir Taşınmazı,</a:t>
            </a:r>
            <a:r>
              <a:rPr lang="tr-TR" sz="3600" dirty="0" smtClean="0">
                <a:latin typeface="Times New Roman" panose="02020603050405020304" pitchFamily="18" charset="0"/>
                <a:cs typeface="Times New Roman" panose="02020603050405020304" pitchFamily="18" charset="0"/>
              </a:rPr>
              <a:t> tesadüfen </a:t>
            </a:r>
            <a:r>
              <a:rPr lang="tr-TR" sz="3600" b="1" dirty="0" smtClean="0">
                <a:latin typeface="Times New Roman" panose="02020603050405020304" pitchFamily="18" charset="0"/>
                <a:cs typeface="Times New Roman" panose="02020603050405020304" pitchFamily="18" charset="0"/>
              </a:rPr>
              <a:t>aynı Adı taşıyan (</a:t>
            </a:r>
            <a:r>
              <a:rPr lang="tr-TR" sz="3600" b="1" i="1" dirty="0">
                <a:latin typeface="Times New Roman" panose="02020603050405020304" pitchFamily="18" charset="0"/>
                <a:cs typeface="Times New Roman" panose="02020603050405020304" pitchFamily="18" charset="0"/>
              </a:rPr>
              <a:t>A</a:t>
            </a:r>
            <a:r>
              <a:rPr lang="tr-TR" sz="3600" b="1" i="1" dirty="0" smtClean="0">
                <a:latin typeface="Times New Roman" panose="02020603050405020304" pitchFamily="18" charset="0"/>
                <a:cs typeface="Times New Roman" panose="02020603050405020304" pitchFamily="18" charset="0"/>
              </a:rPr>
              <a:t>daş) </a:t>
            </a:r>
            <a:r>
              <a:rPr lang="tr-TR" sz="3600" b="1" dirty="0" smtClean="0">
                <a:latin typeface="Times New Roman" panose="02020603050405020304" pitchFamily="18" charset="0"/>
                <a:cs typeface="Times New Roman" panose="02020603050405020304" pitchFamily="18" charset="0"/>
              </a:rPr>
              <a:t>bir kimse </a:t>
            </a:r>
            <a:r>
              <a:rPr lang="tr-TR" sz="3600" dirty="0" smtClean="0">
                <a:latin typeface="Times New Roman" panose="02020603050405020304" pitchFamily="18" charset="0"/>
                <a:cs typeface="Times New Roman" panose="02020603050405020304" pitchFamily="18" charset="0"/>
              </a:rPr>
              <a:t>veya başka bir Kişi, sanki </a:t>
            </a:r>
            <a:r>
              <a:rPr lang="tr-TR" sz="3600" b="1" i="1" dirty="0" smtClean="0">
                <a:latin typeface="Times New Roman" panose="02020603050405020304" pitchFamily="18" charset="0"/>
                <a:cs typeface="Times New Roman" panose="02020603050405020304" pitchFamily="18" charset="0"/>
              </a:rPr>
              <a:t>Ahmet Demir </a:t>
            </a:r>
            <a:r>
              <a:rPr lang="tr-TR" sz="3600" dirty="0" smtClean="0">
                <a:latin typeface="Times New Roman" panose="02020603050405020304" pitchFamily="18" charset="0"/>
                <a:cs typeface="Times New Roman" panose="02020603050405020304" pitchFamily="18" charset="0"/>
              </a:rPr>
              <a:t>kendisi imiş gibi </a:t>
            </a:r>
            <a:r>
              <a:rPr lang="tr-TR" sz="3600" b="1" dirty="0" err="1" smtClean="0">
                <a:latin typeface="Times New Roman" panose="02020603050405020304" pitchFamily="18" charset="0"/>
                <a:cs typeface="Times New Roman" panose="02020603050405020304" pitchFamily="18" charset="0"/>
              </a:rPr>
              <a:t>Behlül’e</a:t>
            </a:r>
            <a:r>
              <a:rPr lang="tr-TR"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a:t>
            </a:r>
            <a:r>
              <a:rPr lang="tr-TR" sz="3600" i="1" dirty="0" smtClean="0">
                <a:latin typeface="Times New Roman" panose="02020603050405020304" pitchFamily="18" charset="0"/>
                <a:cs typeface="Times New Roman" panose="02020603050405020304" pitchFamily="18" charset="0"/>
              </a:rPr>
              <a:t>B’ye) </a:t>
            </a:r>
            <a:r>
              <a:rPr lang="tr-TR" sz="3600" b="1" dirty="0" smtClean="0">
                <a:latin typeface="Times New Roman" panose="02020603050405020304" pitchFamily="18" charset="0"/>
                <a:cs typeface="Times New Roman" panose="02020603050405020304" pitchFamily="18" charset="0"/>
              </a:rPr>
              <a:t>devrederse</a:t>
            </a:r>
            <a:r>
              <a:rPr lang="tr-TR" sz="3600" dirty="0" smtClean="0">
                <a:latin typeface="Times New Roman" panose="02020603050405020304" pitchFamily="18" charset="0"/>
                <a:cs typeface="Times New Roman" panose="02020603050405020304" pitchFamily="18" charset="0"/>
              </a:rPr>
              <a:t> veya  </a:t>
            </a:r>
            <a:r>
              <a:rPr lang="tr-TR" sz="3600" b="1" dirty="0" smtClean="0">
                <a:latin typeface="Times New Roman" panose="02020603050405020304" pitchFamily="18" charset="0"/>
                <a:cs typeface="Times New Roman" panose="02020603050405020304" pitchFamily="18" charset="0"/>
              </a:rPr>
              <a:t>Sınırlı  </a:t>
            </a:r>
            <a:r>
              <a:rPr lang="tr-TR" sz="3600" dirty="0" smtClean="0">
                <a:latin typeface="Times New Roman" panose="02020603050405020304" pitchFamily="18" charset="0"/>
                <a:cs typeface="Times New Roman" panose="02020603050405020304" pitchFamily="18" charset="0"/>
              </a:rPr>
              <a:t>bir </a:t>
            </a:r>
            <a:r>
              <a:rPr lang="tr-TR" sz="3600" b="1" dirty="0" smtClean="0">
                <a:latin typeface="Times New Roman" panose="02020603050405020304" pitchFamily="18" charset="0"/>
                <a:cs typeface="Times New Roman" panose="02020603050405020304" pitchFamily="18" charset="0"/>
              </a:rPr>
              <a:t>Ayni Hak kurarsa</a:t>
            </a:r>
            <a:r>
              <a:rPr lang="tr-TR" sz="3600" dirty="0" smtClean="0">
                <a:latin typeface="Times New Roman" panose="02020603050405020304" pitchFamily="18" charset="0"/>
                <a:cs typeface="Times New Roman" panose="02020603050405020304" pitchFamily="18" charset="0"/>
              </a:rPr>
              <a:t>, </a:t>
            </a:r>
            <a:r>
              <a:rPr lang="tr-TR" sz="3600" b="1" dirty="0" err="1" smtClean="0">
                <a:latin typeface="Times New Roman" panose="02020603050405020304" pitchFamily="18" charset="0"/>
                <a:cs typeface="Times New Roman" panose="02020603050405020304" pitchFamily="18" charset="0"/>
              </a:rPr>
              <a:t>Behlül</a:t>
            </a:r>
            <a:r>
              <a:rPr lang="tr-TR" sz="3600" dirty="0" smtClean="0">
                <a:latin typeface="Times New Roman" panose="02020603050405020304" pitchFamily="18" charset="0"/>
                <a:cs typeface="Times New Roman" panose="02020603050405020304" pitchFamily="18" charset="0"/>
              </a:rPr>
              <a:t> (</a:t>
            </a:r>
            <a:r>
              <a:rPr lang="tr-TR" sz="3600" i="1" dirty="0" smtClean="0">
                <a:latin typeface="Times New Roman" panose="02020603050405020304" pitchFamily="18" charset="0"/>
                <a:cs typeface="Times New Roman" panose="02020603050405020304" pitchFamily="18" charset="0"/>
              </a:rPr>
              <a:t>B), </a:t>
            </a:r>
            <a:r>
              <a:rPr lang="tr-TR" sz="3600" dirty="0" smtClean="0">
                <a:latin typeface="Times New Roman" panose="02020603050405020304" pitchFamily="18" charset="0"/>
                <a:cs typeface="Times New Roman" panose="02020603050405020304" pitchFamily="18" charset="0"/>
              </a:rPr>
              <a:t>sözü geçen sahtekârlığı bilmese dahi kazanması geçerli olamaz. </a:t>
            </a:r>
          </a:p>
          <a:p>
            <a:pPr algn="just"/>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894204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u="sng" dirty="0" smtClean="0">
                <a:latin typeface="Times New Roman" panose="02020603050405020304" pitchFamily="18" charset="0"/>
                <a:cs typeface="Times New Roman" panose="02020603050405020304" pitchFamily="18" charset="0"/>
              </a:rPr>
              <a:t>Örnek 2: </a:t>
            </a:r>
            <a:r>
              <a:rPr lang="tr-TR" b="1" dirty="0" smtClean="0">
                <a:latin typeface="Times New Roman" panose="02020603050405020304" pitchFamily="18" charset="0"/>
                <a:cs typeface="Times New Roman" panose="02020603050405020304" pitchFamily="18" charset="0"/>
              </a:rPr>
              <a:t>Aydın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A)</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Malik olduğu Taşınmazda</a:t>
            </a:r>
            <a:r>
              <a:rPr lang="tr-TR" b="1" dirty="0" smtClean="0">
                <a:latin typeface="Times New Roman" panose="02020603050405020304" pitchFamily="18" charset="0"/>
                <a:cs typeface="Times New Roman" panose="02020603050405020304" pitchFamily="18" charset="0"/>
              </a:rPr>
              <a:t>, Bahattin’e</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B’ye) </a:t>
            </a:r>
            <a:r>
              <a:rPr lang="tr-TR" dirty="0" smtClean="0">
                <a:latin typeface="Times New Roman" panose="02020603050405020304" pitchFamily="18" charset="0"/>
                <a:cs typeface="Times New Roman" panose="02020603050405020304" pitchFamily="18" charset="0"/>
              </a:rPr>
              <a:t>bir </a:t>
            </a:r>
            <a:r>
              <a:rPr lang="tr-TR" b="1" dirty="0" smtClean="0">
                <a:latin typeface="Times New Roman" panose="02020603050405020304" pitchFamily="18" charset="0"/>
                <a:cs typeface="Times New Roman" panose="02020603050405020304" pitchFamily="18" charset="0"/>
              </a:rPr>
              <a:t>İrtifak Hakkı tanıyarak bu Hakkı tescil ettirse</a:t>
            </a:r>
            <a:r>
              <a:rPr lang="tr-TR" dirty="0" smtClean="0">
                <a:latin typeface="Times New Roman" panose="02020603050405020304" pitchFamily="18" charset="0"/>
                <a:cs typeface="Times New Roman" panose="02020603050405020304" pitchFamily="18" charset="0"/>
              </a:rPr>
              <a:t>, fakat bu </a:t>
            </a:r>
            <a:r>
              <a:rPr lang="tr-TR" b="1" dirty="0" smtClean="0">
                <a:latin typeface="Times New Roman" panose="02020603050405020304" pitchFamily="18" charset="0"/>
                <a:cs typeface="Times New Roman" panose="02020603050405020304" pitchFamily="18" charset="0"/>
              </a:rPr>
              <a:t>İşlemi yaptırırken </a:t>
            </a:r>
            <a:r>
              <a:rPr lang="tr-TR" b="1" i="1" dirty="0" smtClean="0">
                <a:latin typeface="Times New Roman" panose="02020603050405020304" pitchFamily="18" charset="0"/>
                <a:cs typeface="Times New Roman" panose="02020603050405020304" pitchFamily="18" charset="0"/>
              </a:rPr>
              <a:t>Ayırt Etme Gücü bulunmasa</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Bahattin’in</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B’nin) </a:t>
            </a:r>
            <a:r>
              <a:rPr lang="tr-TR" b="1" dirty="0" smtClean="0">
                <a:latin typeface="Times New Roman" panose="02020603050405020304" pitchFamily="18" charset="0"/>
                <a:cs typeface="Times New Roman" panose="02020603050405020304" pitchFamily="18" charset="0"/>
              </a:rPr>
              <a:t>kazanması geçerli olmaz. </a:t>
            </a:r>
          </a:p>
          <a:p>
            <a:pPr algn="just"/>
            <a:r>
              <a:rPr lang="tr-TR" b="1" dirty="0" smtClean="0">
                <a:latin typeface="Times New Roman" panose="02020603050405020304" pitchFamily="18" charset="0"/>
                <a:cs typeface="Times New Roman" panose="02020603050405020304" pitchFamily="18" charset="0"/>
              </a:rPr>
              <a:t>Bahattin’in </a:t>
            </a:r>
            <a:r>
              <a:rPr lang="tr-TR" i="1" dirty="0" smtClean="0">
                <a:latin typeface="Times New Roman" panose="02020603050405020304" pitchFamily="18" charset="0"/>
                <a:cs typeface="Times New Roman" panose="02020603050405020304" pitchFamily="18" charset="0"/>
              </a:rPr>
              <a:t>(B’nin)</a:t>
            </a:r>
            <a:r>
              <a:rPr lang="tr-TR" b="1" dirty="0" smtClean="0">
                <a:latin typeface="Times New Roman" panose="02020603050405020304" pitchFamily="18" charset="0"/>
                <a:cs typeface="Times New Roman" panose="02020603050405020304" pitchFamily="18" charset="0"/>
              </a:rPr>
              <a:t>, Aydın’ın (</a:t>
            </a:r>
            <a:r>
              <a:rPr lang="tr-TR" i="1" dirty="0" smtClean="0">
                <a:latin typeface="Times New Roman" panose="02020603050405020304" pitchFamily="18" charset="0"/>
                <a:cs typeface="Times New Roman" panose="02020603050405020304" pitchFamily="18" charset="0"/>
              </a:rPr>
              <a:t>A’nın) </a:t>
            </a:r>
            <a:r>
              <a:rPr lang="tr-TR" b="1" dirty="0" smtClean="0">
                <a:latin typeface="Times New Roman" panose="02020603050405020304" pitchFamily="18" charset="0"/>
                <a:cs typeface="Times New Roman" panose="02020603050405020304" pitchFamily="18" charset="0"/>
              </a:rPr>
              <a:t>Ehliyetsizliğini bilmemesi durumu etkilemez. </a:t>
            </a:r>
          </a:p>
          <a:p>
            <a:pPr algn="just"/>
            <a:r>
              <a:rPr lang="tr-TR" dirty="0" smtClean="0">
                <a:latin typeface="Times New Roman" panose="02020603050405020304" pitchFamily="18" charset="0"/>
                <a:cs typeface="Times New Roman" panose="02020603050405020304" pitchFamily="18" charset="0"/>
              </a:rPr>
              <a:t>Aynı şekilde, </a:t>
            </a:r>
            <a:r>
              <a:rPr lang="tr-TR" b="1" dirty="0" smtClean="0">
                <a:latin typeface="Times New Roman" panose="02020603050405020304" pitchFamily="18" charset="0"/>
                <a:cs typeface="Times New Roman" panose="02020603050405020304" pitchFamily="18" charset="0"/>
              </a:rPr>
              <a:t>Ayni Hakkında Tasarruf Eden Kişinin Tasarruf Yetkisindeki Eksiklikler </a:t>
            </a:r>
            <a:r>
              <a:rPr lang="tr-TR" dirty="0" smtClean="0">
                <a:latin typeface="Times New Roman" panose="02020603050405020304" pitchFamily="18" charset="0"/>
                <a:cs typeface="Times New Roman" panose="02020603050405020304" pitchFamily="18" charset="0"/>
              </a:rPr>
              <a:t>de, karşı taraf İyiniyetli olsa bile Hak kazanılmasını önler. </a:t>
            </a:r>
          </a:p>
          <a:p>
            <a:pPr algn="just"/>
            <a:endParaRPr lang="tr-TR" b="1" dirty="0" smtClean="0">
              <a:latin typeface="Times New Roman" panose="02020603050405020304" pitchFamily="18" charset="0"/>
              <a:cs typeface="Times New Roman" panose="02020603050405020304" pitchFamily="18" charset="0"/>
            </a:endParaRPr>
          </a:p>
          <a:p>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0386257"/>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Hak Sahibi Adına Hareket Eden Temsilcinin Temsil Yetkisindeki Sakatlıklar </a:t>
            </a:r>
            <a:endParaRPr lang="tr-TR" b="1" dirty="0">
              <a:latin typeface="+mn-lt"/>
            </a:endParaRPr>
          </a:p>
        </p:txBody>
      </p:sp>
      <p:sp>
        <p:nvSpPr>
          <p:cNvPr id="3" name="İçerik Yer Tutucusu 2"/>
          <p:cNvSpPr>
            <a:spLocks noGrp="1"/>
          </p:cNvSpPr>
          <p:nvPr>
            <p:ph idx="1"/>
          </p:nvPr>
        </p:nvSpPr>
        <p:spPr/>
        <p:txBody>
          <a:bodyPr>
            <a:normAutofit lnSpcReduction="10000"/>
          </a:bodyPr>
          <a:lstStyle/>
          <a:p>
            <a:pPr algn="just"/>
            <a:r>
              <a:rPr lang="tr-TR" sz="4000" b="1" i="1" dirty="0" smtClean="0">
                <a:latin typeface="Times New Roman" panose="02020603050405020304" pitchFamily="18" charset="0"/>
                <a:cs typeface="Times New Roman" panose="02020603050405020304" pitchFamily="18" charset="0"/>
              </a:rPr>
              <a:t>Hak Sahibi adına hareket ederek Tescili yaptıran Temsilcinin Temsil Yetkisi yoksa, </a:t>
            </a:r>
            <a:r>
              <a:rPr lang="tr-TR" sz="4000" b="1" i="1" u="sng" dirty="0" smtClean="0">
                <a:latin typeface="Times New Roman" panose="02020603050405020304" pitchFamily="18" charset="0"/>
                <a:cs typeface="Times New Roman" panose="02020603050405020304" pitchFamily="18" charset="0"/>
              </a:rPr>
              <a:t>Vekâletname sahte ise</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yapılan Tescil geçerli olmaz </a:t>
            </a:r>
            <a:r>
              <a:rPr lang="tr-TR" sz="4000" dirty="0" smtClean="0">
                <a:latin typeface="Times New Roman" panose="02020603050405020304" pitchFamily="18" charset="0"/>
                <a:cs typeface="Times New Roman" panose="02020603050405020304" pitchFamily="18" charset="0"/>
              </a:rPr>
              <a:t>ve </a:t>
            </a:r>
            <a:r>
              <a:rPr lang="tr-TR" sz="4000" b="1" dirty="0" smtClean="0">
                <a:latin typeface="Times New Roman" panose="02020603050405020304" pitchFamily="18" charset="0"/>
                <a:cs typeface="Times New Roman" panose="02020603050405020304" pitchFamily="18" charset="0"/>
              </a:rPr>
              <a:t>konusunu teşkil eden </a:t>
            </a:r>
            <a:r>
              <a:rPr lang="tr-TR" sz="4000" b="1" i="1" dirty="0" smtClean="0">
                <a:latin typeface="Times New Roman" panose="02020603050405020304" pitchFamily="18" charset="0"/>
                <a:cs typeface="Times New Roman" panose="02020603050405020304" pitchFamily="18" charset="0"/>
              </a:rPr>
              <a:t>Ayni Hakkı </a:t>
            </a:r>
            <a:r>
              <a:rPr lang="tr-TR" sz="4000" b="1" dirty="0" smtClean="0">
                <a:latin typeface="Times New Roman" panose="02020603050405020304" pitchFamily="18" charset="0"/>
                <a:cs typeface="Times New Roman" panose="02020603050405020304" pitchFamily="18" charset="0"/>
              </a:rPr>
              <a:t>kazandırmaz. </a:t>
            </a:r>
          </a:p>
          <a:p>
            <a:pPr algn="just"/>
            <a:r>
              <a:rPr lang="tr-TR" sz="4000" b="1" i="1" dirty="0" smtClean="0">
                <a:latin typeface="Times New Roman" panose="02020603050405020304" pitchFamily="18" charset="0"/>
                <a:cs typeface="Times New Roman" panose="02020603050405020304" pitchFamily="18" charset="0"/>
              </a:rPr>
              <a:t>Temsilcinin Temsil Yetkisinin varlığına güvenilmiş olması, </a:t>
            </a:r>
            <a:r>
              <a:rPr lang="tr-TR" sz="4000" b="1" dirty="0" smtClean="0">
                <a:latin typeface="Times New Roman" panose="02020603050405020304" pitchFamily="18" charset="0"/>
                <a:cs typeface="Times New Roman" panose="02020603050405020304" pitchFamily="18" charset="0"/>
              </a:rPr>
              <a:t>MK m. 1023’ün kapsamı dışındadır. </a:t>
            </a:r>
            <a:endParaRPr lang="tr-TR"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148824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just"/>
            <a:r>
              <a:rPr lang="tr-TR" sz="3600" b="1" dirty="0" smtClean="0">
                <a:latin typeface="+mn-lt"/>
              </a:rPr>
              <a:t>Çift Tapulu Taşınmazlarda Yolsuz Tapuya Dayanan Kazanımlar </a:t>
            </a:r>
            <a:r>
              <a:rPr lang="tr-TR" sz="3600" dirty="0" smtClean="0">
                <a:latin typeface="+mn-lt"/>
              </a:rPr>
              <a:t>(</a:t>
            </a:r>
            <a:r>
              <a:rPr lang="tr-TR" sz="2400" b="1" i="1" dirty="0" err="1" smtClean="0">
                <a:latin typeface="Times New Roman" panose="02020603050405020304" pitchFamily="18" charset="0"/>
                <a:cs typeface="Times New Roman" panose="02020603050405020304" pitchFamily="18" charset="0"/>
              </a:rPr>
              <a:t>Oğuzman</a:t>
            </a:r>
            <a:r>
              <a:rPr lang="tr-TR" sz="2400" b="1" i="1" dirty="0" smtClean="0">
                <a:latin typeface="Times New Roman" panose="02020603050405020304" pitchFamily="18" charset="0"/>
                <a:cs typeface="Times New Roman" panose="02020603050405020304" pitchFamily="18" charset="0"/>
              </a:rPr>
              <a:t> / </a:t>
            </a:r>
            <a:r>
              <a:rPr lang="tr-TR" sz="2400" b="1" i="1" dirty="0" err="1" smtClean="0">
                <a:latin typeface="Times New Roman" panose="02020603050405020304" pitchFamily="18" charset="0"/>
                <a:cs typeface="Times New Roman" panose="02020603050405020304" pitchFamily="18" charset="0"/>
              </a:rPr>
              <a:t>Seliçi</a:t>
            </a:r>
            <a:r>
              <a:rPr lang="tr-TR" sz="2400" b="1" i="1" dirty="0" smtClean="0">
                <a:latin typeface="Times New Roman" panose="02020603050405020304" pitchFamily="18" charset="0"/>
                <a:cs typeface="Times New Roman" panose="02020603050405020304" pitchFamily="18" charset="0"/>
              </a:rPr>
              <a:t> / Oktay- Özdemir, </a:t>
            </a:r>
            <a:r>
              <a:rPr lang="tr-TR" sz="2400" i="1" dirty="0" smtClean="0">
                <a:latin typeface="Times New Roman" panose="02020603050405020304" pitchFamily="18" charset="0"/>
                <a:cs typeface="Times New Roman" panose="02020603050405020304" pitchFamily="18" charset="0"/>
              </a:rPr>
              <a:t>Eşya H., Ders Kitabı, İst. 2018, s. 135 vd.)</a:t>
            </a:r>
            <a:endParaRPr lang="tr-TR" sz="2400" i="1"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Kural olarak bir Taşınmazın Sicilde yalnız bir sayfası bulunur.  </a:t>
            </a:r>
            <a:r>
              <a:rPr lang="tr-TR" dirty="0" smtClean="0">
                <a:latin typeface="Times New Roman" panose="02020603050405020304" pitchFamily="18" charset="0"/>
                <a:cs typeface="Times New Roman" panose="02020603050405020304" pitchFamily="18" charset="0"/>
              </a:rPr>
              <a:t>Fakat </a:t>
            </a:r>
            <a:r>
              <a:rPr lang="tr-TR" dirty="0" err="1" smtClean="0">
                <a:latin typeface="Times New Roman" panose="02020603050405020304" pitchFamily="18" charset="0"/>
                <a:cs typeface="Times New Roman" panose="02020603050405020304" pitchFamily="18" charset="0"/>
              </a:rPr>
              <a:t>istisnaen</a:t>
            </a:r>
            <a:r>
              <a:rPr lang="tr-TR" dirty="0" smtClean="0">
                <a:latin typeface="Times New Roman" panose="02020603050405020304" pitchFamily="18" charset="0"/>
                <a:cs typeface="Times New Roman" panose="02020603050405020304" pitchFamily="18" charset="0"/>
              </a:rPr>
              <a:t> bir Taşınmaza, Sicilde birden çok sayfa açıldığı hallerle karşılaşılabilir. </a:t>
            </a:r>
          </a:p>
          <a:p>
            <a:pPr algn="just"/>
            <a:r>
              <a:rPr lang="tr-TR" dirty="0" smtClean="0">
                <a:latin typeface="Times New Roman" panose="02020603050405020304" pitchFamily="18" charset="0"/>
                <a:cs typeface="Times New Roman" panose="02020603050405020304" pitchFamily="18" charset="0"/>
              </a:rPr>
              <a:t>Özellikle, </a:t>
            </a:r>
            <a:r>
              <a:rPr lang="tr-TR" b="1" i="1" dirty="0" smtClean="0">
                <a:latin typeface="Times New Roman" panose="02020603050405020304" pitchFamily="18" charset="0"/>
                <a:cs typeface="Times New Roman" panose="02020603050405020304" pitchFamily="18" charset="0"/>
              </a:rPr>
              <a:t>Kadastro görmemiş yerlerde</a:t>
            </a:r>
            <a:r>
              <a:rPr lang="tr-TR" b="1" dirty="0" smtClean="0">
                <a:latin typeface="Times New Roman" panose="02020603050405020304" pitchFamily="18" charset="0"/>
                <a:cs typeface="Times New Roman" panose="02020603050405020304" pitchFamily="18" charset="0"/>
              </a:rPr>
              <a:t>, Tapuda Çift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ayıt yapıldığı durumlara rastlanmaktadır. </a:t>
            </a:r>
          </a:p>
          <a:p>
            <a:pPr algn="just"/>
            <a:r>
              <a:rPr lang="tr-TR" dirty="0" smtClean="0">
                <a:latin typeface="Times New Roman" panose="02020603050405020304" pitchFamily="18" charset="0"/>
                <a:cs typeface="Times New Roman" panose="02020603050405020304" pitchFamily="18" charset="0"/>
              </a:rPr>
              <a:t>Hatta </a:t>
            </a:r>
            <a:r>
              <a:rPr lang="tr-TR" b="1" dirty="0" smtClean="0">
                <a:latin typeface="Times New Roman" panose="02020603050405020304" pitchFamily="18" charset="0"/>
                <a:cs typeface="Times New Roman" panose="02020603050405020304" pitchFamily="18" charset="0"/>
              </a:rPr>
              <a:t>bizzat </a:t>
            </a:r>
            <a:r>
              <a:rPr lang="tr-TR" b="1" i="1" dirty="0" smtClean="0">
                <a:latin typeface="Times New Roman" panose="02020603050405020304" pitchFamily="18" charset="0"/>
                <a:cs typeface="Times New Roman" panose="02020603050405020304" pitchFamily="18" charset="0"/>
              </a:rPr>
              <a:t>Kanun Koyucu</a:t>
            </a:r>
            <a:r>
              <a:rPr lang="tr-TR" dirty="0" smtClean="0">
                <a:latin typeface="Times New Roman" panose="02020603050405020304" pitchFamily="18" charset="0"/>
                <a:cs typeface="Times New Roman" panose="02020603050405020304" pitchFamily="18" charset="0"/>
              </a:rPr>
              <a:t>, bu ihtimalleri öngören </a:t>
            </a:r>
            <a:r>
              <a:rPr lang="tr-TR" b="1" dirty="0" smtClean="0">
                <a:latin typeface="Times New Roman" panose="02020603050405020304" pitchFamily="18" charset="0"/>
                <a:cs typeface="Times New Roman" panose="02020603050405020304" pitchFamily="18" charset="0"/>
              </a:rPr>
              <a:t>«</a:t>
            </a:r>
            <a:r>
              <a:rPr lang="tr-TR" b="1" u="sng" dirty="0" smtClean="0">
                <a:latin typeface="Times New Roman" panose="02020603050405020304" pitchFamily="18" charset="0"/>
                <a:cs typeface="Times New Roman" panose="02020603050405020304" pitchFamily="18" charset="0"/>
              </a:rPr>
              <a:t>Mükerrer Tapu»</a:t>
            </a:r>
            <a:r>
              <a:rPr lang="tr-TR" u="sng" dirty="0" smtClean="0">
                <a:latin typeface="Times New Roman" panose="02020603050405020304" pitchFamily="18" charset="0"/>
                <a:cs typeface="Times New Roman" panose="02020603050405020304" pitchFamily="18" charset="0"/>
              </a:rPr>
              <a:t>,</a:t>
            </a:r>
            <a:r>
              <a:rPr lang="tr-TR" dirty="0" smtClean="0">
                <a:latin typeface="Times New Roman" panose="02020603050405020304" pitchFamily="18" charset="0"/>
                <a:cs typeface="Times New Roman" panose="02020603050405020304" pitchFamily="18" charset="0"/>
              </a:rPr>
              <a:t> «</a:t>
            </a:r>
            <a:r>
              <a:rPr lang="tr-TR" b="1" u="sng" dirty="0" smtClean="0">
                <a:latin typeface="Times New Roman" panose="02020603050405020304" pitchFamily="18" charset="0"/>
                <a:cs typeface="Times New Roman" panose="02020603050405020304" pitchFamily="18" charset="0"/>
              </a:rPr>
              <a:t>Çift Tapu» </a:t>
            </a:r>
            <a:r>
              <a:rPr lang="tr-TR" dirty="0" smtClean="0">
                <a:latin typeface="Times New Roman" panose="02020603050405020304" pitchFamily="18" charset="0"/>
                <a:cs typeface="Times New Roman" panose="02020603050405020304" pitchFamily="18" charset="0"/>
              </a:rPr>
              <a:t>adı verilen Kayıtların nasıl düzeltileceğini bildiren hüküm sevk etmiştir (</a:t>
            </a:r>
            <a:r>
              <a:rPr lang="tr-TR" i="1" dirty="0" smtClean="0">
                <a:latin typeface="Times New Roman" panose="02020603050405020304" pitchFamily="18" charset="0"/>
                <a:cs typeface="Times New Roman" panose="02020603050405020304" pitchFamily="18" charset="0"/>
              </a:rPr>
              <a:t>1515 sayılı K. m. 2). </a:t>
            </a:r>
          </a:p>
          <a:p>
            <a:pPr algn="just"/>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5904188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Örneğin</a:t>
            </a:r>
            <a:r>
              <a:rPr lang="tr-TR" dirty="0" smtClean="0">
                <a:latin typeface="Times New Roman" panose="02020603050405020304" pitchFamily="18" charset="0"/>
                <a:cs typeface="Times New Roman" panose="02020603050405020304" pitchFamily="18" charset="0"/>
              </a:rPr>
              <a:t>, bir Taşınmaza ait Tapuda Malik olarak (A) tescil edilmiş iken, bunun farkına varılmadığı için (B) bu Taşınmazı Olağanüstü Zamanaşımı ile kazanmış sayılarak (</a:t>
            </a:r>
            <a:r>
              <a:rPr lang="tr-TR" i="1" dirty="0" smtClean="0">
                <a:latin typeface="Times New Roman" panose="02020603050405020304" pitchFamily="18" charset="0"/>
                <a:cs typeface="Times New Roman" panose="02020603050405020304" pitchFamily="18" charset="0"/>
              </a:rPr>
              <a:t>MK m. 713</a:t>
            </a:r>
            <a:r>
              <a:rPr lang="tr-TR" dirty="0" smtClean="0">
                <a:latin typeface="Times New Roman" panose="02020603050405020304" pitchFamily="18" charset="0"/>
                <a:cs typeface="Times New Roman" panose="02020603050405020304" pitchFamily="18" charset="0"/>
              </a:rPr>
              <a:t>), (B), Malik olarak tescil edilmiş olabilir. </a:t>
            </a:r>
          </a:p>
          <a:p>
            <a:pPr algn="just"/>
            <a:r>
              <a:rPr lang="tr-TR" dirty="0" smtClean="0">
                <a:latin typeface="Times New Roman" panose="02020603050405020304" pitchFamily="18" charset="0"/>
                <a:cs typeface="Times New Roman" panose="02020603050405020304" pitchFamily="18" charset="0"/>
              </a:rPr>
              <a:t>Bir Taşınmaz bölündüğü ve her bir parsele yeni sayfa açıldığı halde, eski sayfanın kapatılması unutulmuş olabilir. </a:t>
            </a:r>
          </a:p>
          <a:p>
            <a:pPr algn="just"/>
            <a:r>
              <a:rPr lang="tr-TR" dirty="0" smtClean="0">
                <a:latin typeface="Times New Roman" panose="02020603050405020304" pitchFamily="18" charset="0"/>
                <a:cs typeface="Times New Roman" panose="02020603050405020304" pitchFamily="18" charset="0"/>
              </a:rPr>
              <a:t>Kadastrosu yapılmamış yerlerde, devir işleminde önceki kayıtla bağlantı kurulmadan Zabıt Defterinde yeni bir kayıt yapılmış olabilir.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291536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800" b="1" u="sng" dirty="0" smtClean="0">
                <a:latin typeface="Times New Roman" panose="02020603050405020304" pitchFamily="18" charset="0"/>
                <a:cs typeface="Times New Roman" panose="02020603050405020304" pitchFamily="18" charset="0"/>
              </a:rPr>
              <a:t>Burada çözülmesi gereken mesele şudur</a:t>
            </a:r>
            <a:r>
              <a:rPr lang="tr-TR" sz="4800" u="sng" dirty="0" smtClean="0">
                <a:latin typeface="Times New Roman" panose="02020603050405020304" pitchFamily="18" charset="0"/>
                <a:cs typeface="Times New Roman" panose="02020603050405020304" pitchFamily="18" charset="0"/>
              </a:rPr>
              <a:t>: </a:t>
            </a:r>
          </a:p>
          <a:p>
            <a:pPr algn="just"/>
            <a:r>
              <a:rPr lang="tr-TR" sz="4400" dirty="0" smtClean="0">
                <a:latin typeface="Times New Roman" panose="02020603050405020304" pitchFamily="18" charset="0"/>
                <a:cs typeface="Times New Roman" panose="02020603050405020304" pitchFamily="18" charset="0"/>
              </a:rPr>
              <a:t>(</a:t>
            </a:r>
            <a:r>
              <a:rPr lang="tr-TR" sz="4400" b="1" dirty="0" smtClean="0">
                <a:latin typeface="Times New Roman" panose="02020603050405020304" pitchFamily="18" charset="0"/>
                <a:cs typeface="Times New Roman" panose="02020603050405020304" pitchFamily="18" charset="0"/>
              </a:rPr>
              <a:t>A), </a:t>
            </a:r>
            <a:r>
              <a:rPr lang="tr-TR" sz="4400" b="1" dirty="0">
                <a:latin typeface="Times New Roman" panose="02020603050405020304" pitchFamily="18" charset="0"/>
                <a:cs typeface="Times New Roman" panose="02020603050405020304" pitchFamily="18" charset="0"/>
              </a:rPr>
              <a:t>M</a:t>
            </a:r>
            <a:r>
              <a:rPr lang="tr-TR" sz="4400" b="1" dirty="0" smtClean="0">
                <a:latin typeface="Times New Roman" panose="02020603050405020304" pitchFamily="18" charset="0"/>
                <a:cs typeface="Times New Roman" panose="02020603050405020304" pitchFamily="18" charset="0"/>
              </a:rPr>
              <a:t>alik olarak tescil edilmişken, </a:t>
            </a:r>
            <a:r>
              <a:rPr lang="tr-TR" sz="4400" b="1" i="1" dirty="0" smtClean="0">
                <a:latin typeface="Times New Roman" panose="02020603050405020304" pitchFamily="18" charset="0"/>
                <a:cs typeface="Times New Roman" panose="02020603050405020304" pitchFamily="18" charset="0"/>
              </a:rPr>
              <a:t>aynı Taşınmaz için yeni bir </a:t>
            </a:r>
            <a:r>
              <a:rPr lang="tr-TR" sz="4400" b="1" i="1" dirty="0">
                <a:latin typeface="Times New Roman" panose="02020603050405020304" pitchFamily="18" charset="0"/>
                <a:cs typeface="Times New Roman" panose="02020603050405020304" pitchFamily="18" charset="0"/>
              </a:rPr>
              <a:t>K</a:t>
            </a:r>
            <a:r>
              <a:rPr lang="tr-TR" sz="4400" b="1" i="1" dirty="0" smtClean="0">
                <a:latin typeface="Times New Roman" panose="02020603050405020304" pitchFamily="18" charset="0"/>
                <a:cs typeface="Times New Roman" panose="02020603050405020304" pitchFamily="18" charset="0"/>
              </a:rPr>
              <a:t>ayıtla (B) Malik olarak tescil edilmiş olur </a:t>
            </a:r>
            <a:r>
              <a:rPr lang="tr-TR" sz="4400" i="1" dirty="0" smtClean="0">
                <a:latin typeface="Times New Roman" panose="02020603050405020304" pitchFamily="18" charset="0"/>
                <a:cs typeface="Times New Roman" panose="02020603050405020304" pitchFamily="18" charset="0"/>
              </a:rPr>
              <a:t>ise,</a:t>
            </a:r>
            <a:r>
              <a:rPr lang="tr-TR" sz="4400" dirty="0" smtClean="0">
                <a:latin typeface="Times New Roman" panose="02020603050405020304" pitchFamily="18" charset="0"/>
                <a:cs typeface="Times New Roman" panose="02020603050405020304" pitchFamily="18" charset="0"/>
              </a:rPr>
              <a:t> </a:t>
            </a:r>
            <a:r>
              <a:rPr lang="tr-TR" sz="4400" b="1" dirty="0" smtClean="0">
                <a:latin typeface="Times New Roman" panose="02020603050405020304" pitchFamily="18" charset="0"/>
                <a:cs typeface="Times New Roman" panose="02020603050405020304" pitchFamily="18" charset="0"/>
              </a:rPr>
              <a:t>(B) adına yapılan Tescil, Yolsuz bir Tescildir.  </a:t>
            </a:r>
          </a:p>
        </p:txBody>
      </p:sp>
    </p:spTree>
    <p:extLst>
      <p:ext uri="{BB962C8B-B14F-4D97-AF65-F5344CB8AC3E}">
        <p14:creationId xmlns:p14="http://schemas.microsoft.com/office/powerpoint/2010/main" val="308334543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800" b="1" dirty="0">
                <a:latin typeface="Times New Roman" panose="02020603050405020304" pitchFamily="18" charset="0"/>
                <a:cs typeface="Times New Roman" panose="02020603050405020304" pitchFamily="18" charset="0"/>
              </a:rPr>
              <a:t>Acaba </a:t>
            </a:r>
            <a:r>
              <a:rPr lang="tr-TR" sz="4800" b="1" i="1" dirty="0">
                <a:latin typeface="Times New Roman" panose="02020603050405020304" pitchFamily="18" charset="0"/>
                <a:cs typeface="Times New Roman" panose="02020603050405020304" pitchFamily="18" charset="0"/>
              </a:rPr>
              <a:t>Üçüncü Kişi (Ü)’nün</a:t>
            </a:r>
            <a:r>
              <a:rPr lang="tr-TR" sz="4800" b="1" dirty="0">
                <a:latin typeface="Times New Roman" panose="02020603050405020304" pitchFamily="18" charset="0"/>
                <a:cs typeface="Times New Roman" panose="02020603050405020304" pitchFamily="18" charset="0"/>
              </a:rPr>
              <a:t>, (B)’den </a:t>
            </a:r>
            <a:r>
              <a:rPr lang="tr-TR" sz="4800" b="1" i="1" dirty="0">
                <a:latin typeface="Times New Roman" panose="02020603050405020304" pitchFamily="18" charset="0"/>
                <a:cs typeface="Times New Roman" panose="02020603050405020304" pitchFamily="18" charset="0"/>
              </a:rPr>
              <a:t>Ayni Hak </a:t>
            </a:r>
            <a:r>
              <a:rPr lang="tr-TR" sz="4800" b="1" dirty="0">
                <a:latin typeface="Times New Roman" panose="02020603050405020304" pitchFamily="18" charset="0"/>
                <a:cs typeface="Times New Roman" panose="02020603050405020304" pitchFamily="18" charset="0"/>
              </a:rPr>
              <a:t>kazanması, </a:t>
            </a:r>
            <a:r>
              <a:rPr lang="tr-TR" sz="4800" b="1" i="1" dirty="0">
                <a:latin typeface="Times New Roman" panose="02020603050405020304" pitchFamily="18" charset="0"/>
                <a:cs typeface="Times New Roman" panose="02020603050405020304" pitchFamily="18" charset="0"/>
              </a:rPr>
              <a:t>MK m. 1023’teki Korumadan </a:t>
            </a:r>
            <a:r>
              <a:rPr lang="tr-TR" sz="4800" b="1" dirty="0">
                <a:latin typeface="Times New Roman" panose="02020603050405020304" pitchFamily="18" charset="0"/>
                <a:cs typeface="Times New Roman" panose="02020603050405020304" pitchFamily="18" charset="0"/>
              </a:rPr>
              <a:t>yararlanacak mıdır? </a:t>
            </a:r>
          </a:p>
          <a:p>
            <a:pPr algn="just"/>
            <a:r>
              <a:rPr lang="tr-TR" sz="4400" b="1" u="sng" dirty="0" smtClean="0">
                <a:latin typeface="Times New Roman" panose="02020603050405020304" pitchFamily="18" charset="0"/>
                <a:cs typeface="Times New Roman" panose="02020603050405020304" pitchFamily="18" charset="0"/>
              </a:rPr>
              <a:t>Doktrinde hâkim fikre </a:t>
            </a:r>
            <a:r>
              <a:rPr lang="tr-TR" sz="4400" u="sng" dirty="0" smtClean="0">
                <a:latin typeface="Times New Roman" panose="02020603050405020304" pitchFamily="18" charset="0"/>
                <a:cs typeface="Times New Roman" panose="02020603050405020304" pitchFamily="18" charset="0"/>
              </a:rPr>
              <a:t>ve </a:t>
            </a:r>
            <a:r>
              <a:rPr lang="tr-TR" sz="4400" b="1" u="sng" dirty="0" smtClean="0">
                <a:latin typeface="Times New Roman" panose="02020603050405020304" pitchFamily="18" charset="0"/>
                <a:cs typeface="Times New Roman" panose="02020603050405020304" pitchFamily="18" charset="0"/>
              </a:rPr>
              <a:t>Yargıtay’ın görüşüne göre</a:t>
            </a:r>
            <a:r>
              <a:rPr lang="tr-TR" sz="4400" b="1" dirty="0" smtClean="0">
                <a:latin typeface="Times New Roman" panose="02020603050405020304" pitchFamily="18" charset="0"/>
                <a:cs typeface="Times New Roman" panose="02020603050405020304" pitchFamily="18" charset="0"/>
              </a:rPr>
              <a:t>, </a:t>
            </a:r>
            <a:r>
              <a:rPr lang="tr-TR" sz="4400" b="1" i="1" dirty="0" smtClean="0">
                <a:latin typeface="Times New Roman" panose="02020603050405020304" pitchFamily="18" charset="0"/>
                <a:cs typeface="Times New Roman" panose="02020603050405020304" pitchFamily="18" charset="0"/>
              </a:rPr>
              <a:t>Çift Tapu halinde, </a:t>
            </a:r>
            <a:r>
              <a:rPr lang="tr-TR" sz="4400" b="1" dirty="0" smtClean="0">
                <a:latin typeface="Times New Roman" panose="02020603050405020304" pitchFamily="18" charset="0"/>
                <a:cs typeface="Times New Roman" panose="02020603050405020304" pitchFamily="18" charset="0"/>
              </a:rPr>
              <a:t>MK m. 1023 hükmü uygulanamaz. </a:t>
            </a:r>
          </a:p>
          <a:p>
            <a:pPr algn="just"/>
            <a:endParaRPr lang="tr-TR" sz="4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7092707"/>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i="1" dirty="0" err="1">
                <a:latin typeface="Times New Roman" panose="02020603050405020304" pitchFamily="18" charset="0"/>
                <a:cs typeface="Times New Roman" panose="02020603050405020304" pitchFamily="18" charset="0"/>
              </a:rPr>
              <a:t>Oğuzman</a:t>
            </a:r>
            <a:r>
              <a:rPr lang="tr-TR" sz="3200" b="1" i="1" dirty="0">
                <a:latin typeface="Times New Roman" panose="02020603050405020304" pitchFamily="18" charset="0"/>
                <a:cs typeface="Times New Roman" panose="02020603050405020304" pitchFamily="18" charset="0"/>
              </a:rPr>
              <a:t> / </a:t>
            </a:r>
            <a:r>
              <a:rPr lang="tr-TR" sz="3200" b="1" i="1" dirty="0" err="1">
                <a:latin typeface="Times New Roman" panose="02020603050405020304" pitchFamily="18" charset="0"/>
                <a:cs typeface="Times New Roman" panose="02020603050405020304" pitchFamily="18" charset="0"/>
              </a:rPr>
              <a:t>Seliçi</a:t>
            </a:r>
            <a:r>
              <a:rPr lang="tr-TR" sz="3200" b="1" i="1" dirty="0">
                <a:latin typeface="Times New Roman" panose="02020603050405020304" pitchFamily="18" charset="0"/>
                <a:cs typeface="Times New Roman" panose="02020603050405020304" pitchFamily="18" charset="0"/>
              </a:rPr>
              <a:t> / Oktay – Özdemir’e göre</a:t>
            </a:r>
            <a:r>
              <a:rPr lang="tr-TR" sz="3200" b="1" dirty="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Çift Tapu halinde, </a:t>
            </a:r>
            <a:r>
              <a:rPr lang="tr-TR" sz="3200" b="1" dirty="0">
                <a:latin typeface="Times New Roman" panose="02020603050405020304" pitchFamily="18" charset="0"/>
                <a:cs typeface="Times New Roman" panose="02020603050405020304" pitchFamily="18" charset="0"/>
              </a:rPr>
              <a:t>yolsuz bulunan İkinci Tapu Kaydına dayanan Kazanımlarda, MK m. 1023 uygulanamaz. </a:t>
            </a:r>
          </a:p>
          <a:p>
            <a:pPr algn="just"/>
            <a:r>
              <a:rPr lang="tr-TR" sz="3200" dirty="0" smtClean="0">
                <a:latin typeface="Times New Roman" panose="02020603050405020304" pitchFamily="18" charset="0"/>
                <a:cs typeface="Times New Roman" panose="02020603050405020304" pitchFamily="18" charset="0"/>
              </a:rPr>
              <a:t>Zira, Tapu Sicilinde asıl sayfanın ve bu sayfada başkasına ait Tescilin mevcudiyetini hiç kimse bilmediğini ileri süremeyeceği için </a:t>
            </a:r>
            <a:r>
              <a:rPr lang="tr-TR" sz="3200" i="1" dirty="0" smtClean="0">
                <a:latin typeface="Times New Roman" panose="02020603050405020304" pitchFamily="18" charset="0"/>
                <a:cs typeface="Times New Roman" panose="02020603050405020304" pitchFamily="18" charset="0"/>
              </a:rPr>
              <a:t>(MK m. 1020 / f.3) </a:t>
            </a:r>
            <a:r>
              <a:rPr lang="tr-TR" sz="3200" dirty="0">
                <a:latin typeface="Times New Roman" panose="02020603050405020304" pitchFamily="18" charset="0"/>
                <a:cs typeface="Times New Roman" panose="02020603050405020304" pitchFamily="18" charset="0"/>
              </a:rPr>
              <a:t>İ</a:t>
            </a:r>
            <a:r>
              <a:rPr lang="tr-TR" sz="3200" dirty="0" smtClean="0">
                <a:latin typeface="Times New Roman" panose="02020603050405020304" pitchFamily="18" charset="0"/>
                <a:cs typeface="Times New Roman" panose="02020603050405020304" pitchFamily="18" charset="0"/>
              </a:rPr>
              <a:t>kinci </a:t>
            </a:r>
            <a:r>
              <a:rPr lang="tr-TR" sz="3200" dirty="0">
                <a:latin typeface="Times New Roman" panose="02020603050405020304" pitchFamily="18" charset="0"/>
                <a:cs typeface="Times New Roman" panose="02020603050405020304" pitchFamily="18" charset="0"/>
              </a:rPr>
              <a:t>S</a:t>
            </a:r>
            <a:r>
              <a:rPr lang="tr-TR" sz="3200" dirty="0" smtClean="0">
                <a:latin typeface="Times New Roman" panose="02020603050405020304" pitchFamily="18" charset="0"/>
                <a:cs typeface="Times New Roman" panose="02020603050405020304" pitchFamily="18" charset="0"/>
              </a:rPr>
              <a:t>ayfadaki kayda dayanan kazanmada </a:t>
            </a:r>
            <a:r>
              <a:rPr lang="tr-TR" sz="3200" dirty="0" err="1" smtClean="0">
                <a:latin typeface="Times New Roman" panose="02020603050405020304" pitchFamily="18" charset="0"/>
                <a:cs typeface="Times New Roman" panose="02020603050405020304" pitchFamily="18" charset="0"/>
              </a:rPr>
              <a:t>iyiniyet</a:t>
            </a:r>
            <a:r>
              <a:rPr lang="tr-TR" sz="3200" dirty="0" smtClean="0">
                <a:latin typeface="Times New Roman" panose="02020603050405020304" pitchFamily="18" charset="0"/>
                <a:cs typeface="Times New Roman" panose="02020603050405020304" pitchFamily="18" charset="0"/>
              </a:rPr>
              <a:t> iddia edilemez. </a:t>
            </a:r>
          </a:p>
          <a:p>
            <a:pPr marL="0" indent="0" algn="just">
              <a:buNone/>
            </a:pP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37266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Mülkiyet Hakkının Tescilsiz Kazanılması </a:t>
            </a:r>
            <a:br>
              <a:rPr lang="tr-TR" b="1" dirty="0" smtClean="0">
                <a:latin typeface="+mn-lt"/>
              </a:rPr>
            </a:br>
            <a:endParaRPr lang="tr-TR" b="1" dirty="0">
              <a:latin typeface="+mn-lt"/>
            </a:endParaRPr>
          </a:p>
        </p:txBody>
      </p:sp>
      <p:sp>
        <p:nvSpPr>
          <p:cNvPr id="3" name="İçerik Yer Tutucusu 2"/>
          <p:cNvSpPr>
            <a:spLocks noGrp="1"/>
          </p:cNvSpPr>
          <p:nvPr>
            <p:ph idx="1"/>
          </p:nvPr>
        </p:nvSpPr>
        <p:spPr/>
        <p:txBody>
          <a:bodyPr>
            <a:normAutofit fontScale="92500" lnSpcReduction="10000"/>
          </a:bodyPr>
          <a:lstStyle/>
          <a:p>
            <a:pPr algn="just"/>
            <a:r>
              <a:rPr lang="tr-TR" b="1" dirty="0" smtClean="0">
                <a:latin typeface="Times New Roman" panose="02020603050405020304" pitchFamily="18" charset="0"/>
                <a:cs typeface="Times New Roman" panose="02020603050405020304" pitchFamily="18" charset="0"/>
              </a:rPr>
              <a:t>MK </a:t>
            </a:r>
            <a:r>
              <a:rPr lang="tr-TR" b="1" dirty="0">
                <a:latin typeface="Times New Roman" panose="02020603050405020304" pitchFamily="18" charset="0"/>
                <a:cs typeface="Times New Roman" panose="02020603050405020304" pitchFamily="18" charset="0"/>
              </a:rPr>
              <a:t>705 / II’ </a:t>
            </a:r>
            <a:r>
              <a:rPr lang="tr-TR" b="1" dirty="0" err="1">
                <a:latin typeface="Times New Roman" panose="02020603050405020304" pitchFamily="18" charset="0"/>
                <a:cs typeface="Times New Roman" panose="02020603050405020304" pitchFamily="18" charset="0"/>
              </a:rPr>
              <a:t>nin</a:t>
            </a:r>
            <a:r>
              <a:rPr lang="tr-TR" b="1" dirty="0">
                <a:latin typeface="Times New Roman" panose="02020603050405020304" pitchFamily="18" charset="0"/>
                <a:cs typeface="Times New Roman" panose="02020603050405020304" pitchFamily="18" charset="0"/>
              </a:rPr>
              <a:t> birinci cümlesine göre</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Miras</a:t>
            </a:r>
            <a:r>
              <a:rPr lang="tr-TR" i="1" dirty="0">
                <a:latin typeface="Times New Roman" panose="02020603050405020304" pitchFamily="18" charset="0"/>
                <a:cs typeface="Times New Roman" panose="02020603050405020304" pitchFamily="18" charset="0"/>
              </a:rPr>
              <a:t>, mahkeme kararı, cebri icra, işgal, kamulaştırma halleri ile kanunda öngörülen diğer hallerde, mülkiyet tescilden önce kazanılır.”</a:t>
            </a:r>
          </a:p>
          <a:p>
            <a:pPr algn="just"/>
            <a:r>
              <a:rPr lang="tr-TR" b="1" dirty="0">
                <a:latin typeface="Times New Roman" panose="02020603050405020304" pitchFamily="18" charset="0"/>
                <a:cs typeface="Times New Roman" panose="02020603050405020304" pitchFamily="18" charset="0"/>
              </a:rPr>
              <a:t>Kanunda öngörülen diğer hallere örnek olarak</a:t>
            </a:r>
            <a:r>
              <a:rPr lang="tr-TR" dirty="0">
                <a:latin typeface="Times New Roman" panose="02020603050405020304" pitchFamily="18" charset="0"/>
                <a:cs typeface="Times New Roman" panose="02020603050405020304" pitchFamily="18" charset="0"/>
              </a:rPr>
              <a:t>, MK </a:t>
            </a:r>
            <a:r>
              <a:rPr lang="tr-TR" dirty="0" smtClean="0">
                <a:latin typeface="Times New Roman" panose="02020603050405020304" pitchFamily="18" charset="0"/>
                <a:cs typeface="Times New Roman" panose="02020603050405020304" pitchFamily="18" charset="0"/>
              </a:rPr>
              <a:t>m. 54</a:t>
            </a:r>
            <a:r>
              <a:rPr lang="tr-TR" dirty="0">
                <a:latin typeface="Times New Roman" panose="02020603050405020304" pitchFamily="18" charset="0"/>
                <a:cs typeface="Times New Roman" panose="02020603050405020304" pitchFamily="18" charset="0"/>
              </a:rPr>
              <a:t>, 105, 708, 713, </a:t>
            </a:r>
            <a:r>
              <a:rPr lang="tr-TR" dirty="0" smtClean="0">
                <a:latin typeface="Times New Roman" panose="02020603050405020304" pitchFamily="18" charset="0"/>
                <a:cs typeface="Times New Roman" panose="02020603050405020304" pitchFamily="18" charset="0"/>
              </a:rPr>
              <a:t>716, TTK m. 153 / 1,179 / 4 </a:t>
            </a:r>
            <a:r>
              <a:rPr lang="tr-TR" b="1" dirty="0" smtClean="0">
                <a:latin typeface="Times New Roman" panose="02020603050405020304" pitchFamily="18" charset="0"/>
                <a:cs typeface="Times New Roman" panose="02020603050405020304" pitchFamily="18" charset="0"/>
              </a:rPr>
              <a:t>hükümleri </a:t>
            </a:r>
            <a:r>
              <a:rPr lang="tr-TR" b="1" dirty="0">
                <a:latin typeface="Times New Roman" panose="02020603050405020304" pitchFamily="18" charset="0"/>
                <a:cs typeface="Times New Roman" panose="02020603050405020304" pitchFamily="18" charset="0"/>
              </a:rPr>
              <a:t>verilebilir. </a:t>
            </a:r>
            <a:endParaRPr lang="tr-TR" b="1"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MK m. 54 / I</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hükmüne göre sona eren </a:t>
            </a:r>
            <a:r>
              <a:rPr lang="tr-TR" dirty="0" smtClean="0">
                <a:latin typeface="Times New Roman" panose="02020603050405020304" pitchFamily="18" charset="0"/>
                <a:cs typeface="Times New Roman" panose="02020603050405020304" pitchFamily="18" charset="0"/>
              </a:rPr>
              <a:t>veya</a:t>
            </a:r>
            <a:r>
              <a:rPr lang="tr-TR" b="1" dirty="0" smtClean="0">
                <a:latin typeface="Times New Roman" panose="02020603050405020304" pitchFamily="18" charset="0"/>
                <a:cs typeface="Times New Roman" panose="02020603050405020304" pitchFamily="18" charset="0"/>
              </a:rPr>
              <a:t> MK m. 54 / III</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hükmüne göre,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ukuka veya Ahlâka aykırı amaç güttüğü için Kişiliği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ahkeme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ararıyla sona eren Tüzel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işilerin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aşınmaz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alları, </a:t>
            </a:r>
            <a:r>
              <a:rPr lang="tr-TR" b="1" dirty="0" smtClean="0">
                <a:latin typeface="Times New Roman" panose="02020603050405020304" pitchFamily="18" charset="0"/>
                <a:cs typeface="Times New Roman" panose="02020603050405020304" pitchFamily="18" charset="0"/>
              </a:rPr>
              <a:t>Tescilden önce </a:t>
            </a:r>
            <a:r>
              <a:rPr lang="tr-TR" dirty="0" smtClean="0">
                <a:latin typeface="Times New Roman" panose="02020603050405020304" pitchFamily="18" charset="0"/>
                <a:cs typeface="Times New Roman" panose="02020603050405020304" pitchFamily="18" charset="0"/>
              </a:rPr>
              <a:t>Kamu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uruluşuna intikal eder. </a:t>
            </a:r>
          </a:p>
          <a:p>
            <a:pPr algn="just"/>
            <a:r>
              <a:rPr lang="tr-TR" b="1" dirty="0" smtClean="0">
                <a:latin typeface="Times New Roman" panose="02020603050405020304" pitchFamily="18" charset="0"/>
                <a:cs typeface="Times New Roman" panose="02020603050405020304" pitchFamily="18" charset="0"/>
              </a:rPr>
              <a:t>MK m. 105 / I</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hükmüne göre</a:t>
            </a:r>
            <a:r>
              <a:rPr lang="tr-TR" dirty="0" smtClean="0">
                <a:latin typeface="Times New Roman" panose="02020603050405020304" pitchFamily="18" charset="0"/>
                <a:cs typeface="Times New Roman" panose="02020603050405020304" pitchFamily="18" charset="0"/>
              </a:rPr>
              <a:t>, bir Vakfın, Vakıf Siciline tesciliyle birlikte, Vakfedilen Taşınmazların Mülkiyeti, </a:t>
            </a:r>
            <a:r>
              <a:rPr lang="tr-TR" b="1" dirty="0" smtClean="0">
                <a:latin typeface="Times New Roman" panose="02020603050405020304" pitchFamily="18" charset="0"/>
                <a:cs typeface="Times New Roman" panose="02020603050405020304" pitchFamily="18" charset="0"/>
              </a:rPr>
              <a:t>Tapu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iciline tescil edilmeden önce </a:t>
            </a:r>
            <a:r>
              <a:rPr lang="tr-TR" dirty="0" smtClean="0">
                <a:latin typeface="Times New Roman" panose="02020603050405020304" pitchFamily="18" charset="0"/>
                <a:cs typeface="Times New Roman" panose="02020603050405020304" pitchFamily="18" charset="0"/>
              </a:rPr>
              <a:t>Vakfa geçer. </a:t>
            </a:r>
            <a:endParaRPr lang="tr-TR" dirty="0">
              <a:latin typeface="Times New Roman" panose="02020603050405020304" pitchFamily="18" charset="0"/>
              <a:cs typeface="Times New Roman" panose="02020603050405020304" pitchFamily="18" charset="0"/>
            </a:endParaRP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5586211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Bu düşünceye karşı, </a:t>
            </a:r>
            <a:r>
              <a:rPr lang="tr-TR" b="1" i="1" dirty="0" smtClean="0">
                <a:latin typeface="Times New Roman" panose="02020603050405020304" pitchFamily="18" charset="0"/>
                <a:cs typeface="Times New Roman" panose="02020603050405020304" pitchFamily="18" charset="0"/>
              </a:rPr>
              <a:t>MK m. 1020 hükmünün</a:t>
            </a:r>
            <a:r>
              <a:rPr lang="tr-TR" b="1" dirty="0" smtClean="0">
                <a:latin typeface="Times New Roman" panose="02020603050405020304" pitchFamily="18" charset="0"/>
                <a:cs typeface="Times New Roman" panose="02020603050405020304" pitchFamily="18" charset="0"/>
              </a:rPr>
              <a:t>, bir Taşınmaza ait tek sayfadaki Tescilleri nazara aldığı, </a:t>
            </a:r>
            <a:r>
              <a:rPr lang="tr-TR" b="1" i="1" dirty="0" smtClean="0">
                <a:latin typeface="Times New Roman" panose="02020603050405020304" pitchFamily="18" charset="0"/>
                <a:cs typeface="Times New Roman" panose="02020603050405020304" pitchFamily="18" charset="0"/>
              </a:rPr>
              <a:t>bir Taşınmaz için birden çok sayfa bulunması halinde</a:t>
            </a:r>
            <a:r>
              <a:rPr lang="tr-TR" b="1" dirty="0" smtClean="0">
                <a:latin typeface="Times New Roman" panose="02020603050405020304" pitchFamily="18" charset="0"/>
                <a:cs typeface="Times New Roman" panose="02020603050405020304" pitchFamily="18" charset="0"/>
              </a:rPr>
              <a:t>, «Kamuya Açıklık Prensibinin» işlemeyeceği ileri sürülebilir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Fakat</a:t>
            </a:r>
            <a:r>
              <a:rPr lang="tr-TR" b="1" dirty="0" smtClean="0">
                <a:latin typeface="Times New Roman" panose="02020603050405020304" pitchFamily="18" charset="0"/>
                <a:cs typeface="Times New Roman" panose="02020603050405020304" pitchFamily="18" charset="0"/>
              </a:rPr>
              <a:t> bu takdirde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Kamuya Açıklık Prensibi, </a:t>
            </a:r>
            <a:r>
              <a:rPr lang="tr-TR" dirty="0" smtClean="0">
                <a:latin typeface="Times New Roman" panose="02020603050405020304" pitchFamily="18" charset="0"/>
                <a:cs typeface="Times New Roman" panose="02020603050405020304" pitchFamily="18" charset="0"/>
              </a:rPr>
              <a:t>hiçbir sayfa için işlemeyeceğinden, </a:t>
            </a:r>
            <a:r>
              <a:rPr lang="tr-TR" b="1" dirty="0" smtClean="0">
                <a:latin typeface="Times New Roman" panose="02020603050405020304" pitchFamily="18" charset="0"/>
                <a:cs typeface="Times New Roman" panose="02020603050405020304" pitchFamily="18" charset="0"/>
              </a:rPr>
              <a:t>Kamuya Açıklık Prensibine bağlı olan </a:t>
            </a:r>
            <a:r>
              <a:rPr lang="tr-TR" b="1" dirty="0" err="1" smtClean="0">
                <a:latin typeface="Times New Roman" panose="02020603050405020304" pitchFamily="18" charset="0"/>
                <a:cs typeface="Times New Roman" panose="02020603050405020304" pitchFamily="18" charset="0"/>
              </a:rPr>
              <a:t>İyiniyetin</a:t>
            </a:r>
            <a:r>
              <a:rPr lang="tr-TR" b="1" dirty="0" smtClean="0">
                <a:latin typeface="Times New Roman" panose="02020603050405020304" pitchFamily="18" charset="0"/>
                <a:cs typeface="Times New Roman" panose="02020603050405020304" pitchFamily="18" charset="0"/>
              </a:rPr>
              <a:t> Korunması </a:t>
            </a:r>
            <a:r>
              <a:rPr lang="tr-TR" dirty="0" smtClean="0">
                <a:latin typeface="Times New Roman" panose="02020603050405020304" pitchFamily="18" charset="0"/>
                <a:cs typeface="Times New Roman" panose="02020603050405020304" pitchFamily="18" charset="0"/>
              </a:rPr>
              <a:t>da </a:t>
            </a:r>
            <a:r>
              <a:rPr lang="tr-TR" b="1" dirty="0" smtClean="0">
                <a:latin typeface="Times New Roman" panose="02020603050405020304" pitchFamily="18" charset="0"/>
                <a:cs typeface="Times New Roman" panose="02020603050405020304" pitchFamily="18" charset="0"/>
              </a:rPr>
              <a:t>söz konusu olmaz </a:t>
            </a:r>
            <a:r>
              <a:rPr lang="tr-TR" dirty="0" smtClean="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bu takdirde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bir Hak ancak gerçek Hak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ahibinden kazanılabileceği </a:t>
            </a:r>
            <a:r>
              <a:rPr lang="tr-TR" dirty="0" smtClean="0">
                <a:latin typeface="Times New Roman" panose="02020603050405020304" pitchFamily="18" charset="0"/>
                <a:cs typeface="Times New Roman" panose="02020603050405020304" pitchFamily="18" charset="0"/>
              </a:rPr>
              <a:t>için, </a:t>
            </a:r>
            <a:r>
              <a:rPr lang="tr-TR" b="1" dirty="0" smtClean="0">
                <a:latin typeface="Times New Roman" panose="02020603050405020304" pitchFamily="18" charset="0"/>
                <a:cs typeface="Times New Roman" panose="02020603050405020304" pitchFamily="18" charset="0"/>
              </a:rPr>
              <a:t>Yolsuz Kayda dayanan Kazanımlar korunmaz.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454915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marL="0" indent="0"/>
            <a:r>
              <a:rPr lang="tr-TR" b="1" dirty="0">
                <a:latin typeface="Times New Roman" panose="02020603050405020304" pitchFamily="18" charset="0"/>
                <a:cs typeface="Times New Roman" panose="02020603050405020304" pitchFamily="18" charset="0"/>
              </a:rPr>
              <a:t>Tapu Siciline Güven İlkesinin Hükmü </a:t>
            </a:r>
            <a:r>
              <a:rPr lang="tr-TR" b="1" dirty="0" smtClean="0">
                <a:latin typeface="Times New Roman" panose="02020603050405020304" pitchFamily="18" charset="0"/>
                <a:cs typeface="Times New Roman" panose="02020603050405020304" pitchFamily="18" charset="0"/>
              </a:rPr>
              <a:t>(</a:t>
            </a:r>
            <a:r>
              <a:rPr lang="tr-TR" b="1" dirty="0" smtClean="0">
                <a:latin typeface="Calibri Light" panose="020F0302020204030204" pitchFamily="34" charset="0"/>
                <a:cs typeface="Times New Roman" panose="02020603050405020304" pitchFamily="18" charset="0"/>
              </a:rPr>
              <a:t>Tescilin Olumlu Hükmünün Sonuçları) </a:t>
            </a:r>
            <a:endParaRPr lang="tr-TR" dirty="0">
              <a:latin typeface="Calibri Light" panose="020F0302020204030204" pitchFamily="34" charset="0"/>
              <a:cs typeface="Times New Roman" panose="02020603050405020304" pitchFamily="18" charset="0"/>
            </a:endParaRPr>
          </a:p>
        </p:txBody>
      </p:sp>
      <p:sp>
        <p:nvSpPr>
          <p:cNvPr id="3" name="İçerik Yer Tutucusu 2"/>
          <p:cNvSpPr>
            <a:spLocks noGrp="1"/>
          </p:cNvSpPr>
          <p:nvPr>
            <p:ph idx="1"/>
          </p:nvPr>
        </p:nvSpPr>
        <p:spPr/>
        <p:txBody>
          <a:bodyPr>
            <a:normAutofit lnSpcReduction="10000"/>
          </a:bodyPr>
          <a:lstStyle/>
          <a:p>
            <a:pPr algn="just"/>
            <a:r>
              <a:rPr lang="tr-TR" b="1" dirty="0" smtClean="0">
                <a:latin typeface="Times New Roman" panose="02020603050405020304" pitchFamily="18" charset="0"/>
                <a:cs typeface="Times New Roman" panose="02020603050405020304" pitchFamily="18" charset="0"/>
              </a:rPr>
              <a:t>Tapu </a:t>
            </a:r>
            <a:r>
              <a:rPr lang="tr-TR" b="1" dirty="0">
                <a:latin typeface="Times New Roman" panose="02020603050405020304" pitchFamily="18" charset="0"/>
                <a:cs typeface="Times New Roman" panose="02020603050405020304" pitchFamily="18" charset="0"/>
              </a:rPr>
              <a:t>Siciline Güven İlkesine </a:t>
            </a:r>
            <a:r>
              <a:rPr lang="tr-TR" b="1"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1023</a:t>
            </a:r>
            <a:r>
              <a:rPr lang="tr-TR" b="1" i="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ilişkin </a:t>
            </a:r>
            <a:r>
              <a:rPr lang="tr-TR" b="1" dirty="0">
                <a:latin typeface="Times New Roman" panose="02020603050405020304" pitchFamily="18" charset="0"/>
                <a:cs typeface="Times New Roman" panose="02020603050405020304" pitchFamily="18" charset="0"/>
              </a:rPr>
              <a:t>Ş</a:t>
            </a:r>
            <a:r>
              <a:rPr lang="tr-TR" b="1" dirty="0" smtClean="0">
                <a:latin typeface="Times New Roman" panose="02020603050405020304" pitchFamily="18" charset="0"/>
                <a:cs typeface="Times New Roman" panose="02020603050405020304" pitchFamily="18" charset="0"/>
              </a:rPr>
              <a:t>artların </a:t>
            </a:r>
            <a:r>
              <a:rPr lang="tr-TR" b="1" dirty="0">
                <a:latin typeface="Times New Roman" panose="02020603050405020304" pitchFamily="18" charset="0"/>
                <a:cs typeface="Times New Roman" panose="02020603050405020304" pitchFamily="18" charset="0"/>
              </a:rPr>
              <a:t>gerçekleşmesiyle </a:t>
            </a:r>
            <a:r>
              <a:rPr lang="tr-TR" b="1" dirty="0" smtClean="0">
                <a:latin typeface="Times New Roman" panose="02020603050405020304" pitchFamily="18" charset="0"/>
                <a:cs typeface="Times New Roman" panose="02020603050405020304" pitchFamily="18" charset="0"/>
              </a:rPr>
              <a:t>birlikte, Ayni Hak </a:t>
            </a:r>
            <a:r>
              <a:rPr lang="tr-TR" b="1" dirty="0">
                <a:latin typeface="Times New Roman" panose="02020603050405020304" pitchFamily="18" charset="0"/>
                <a:cs typeface="Times New Roman" panose="02020603050405020304" pitchFamily="18" charset="0"/>
              </a:rPr>
              <a:t>kazanılmış olur.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Söz </a:t>
            </a:r>
            <a:r>
              <a:rPr lang="tr-TR" dirty="0">
                <a:latin typeface="Times New Roman" panose="02020603050405020304" pitchFamily="18" charset="0"/>
                <a:cs typeface="Times New Roman" panose="02020603050405020304" pitchFamily="18" charset="0"/>
              </a:rPr>
              <a:t>konusu </a:t>
            </a:r>
            <a:r>
              <a:rPr lang="tr-TR" dirty="0" smtClean="0">
                <a:latin typeface="Times New Roman" panose="02020603050405020304" pitchFamily="18" charset="0"/>
                <a:cs typeface="Times New Roman" panose="02020603050405020304" pitchFamily="18" charset="0"/>
              </a:rPr>
              <a:t>İlkeye </a:t>
            </a:r>
            <a:r>
              <a:rPr lang="tr-TR" dirty="0">
                <a:latin typeface="Times New Roman" panose="02020603050405020304" pitchFamily="18" charset="0"/>
                <a:cs typeface="Times New Roman" panose="02020603050405020304" pitchFamily="18" charset="0"/>
              </a:rPr>
              <a:t>dayalı olarak </a:t>
            </a:r>
            <a:r>
              <a:rPr lang="tr-TR" b="1" dirty="0" smtClean="0">
                <a:latin typeface="Times New Roman" panose="02020603050405020304" pitchFamily="18" charset="0"/>
                <a:cs typeface="Times New Roman" panose="02020603050405020304" pitchFamily="18" charset="0"/>
              </a:rPr>
              <a:t>Ayni Hak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azanılması</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ukuki </a:t>
            </a:r>
            <a:r>
              <a:rPr lang="tr-TR" dirty="0">
                <a:latin typeface="Times New Roman" panose="02020603050405020304" pitchFamily="18" charset="0"/>
                <a:cs typeface="Times New Roman" panose="02020603050405020304" pitchFamily="18" charset="0"/>
              </a:rPr>
              <a:t>N</a:t>
            </a:r>
            <a:r>
              <a:rPr lang="tr-TR" dirty="0" smtClean="0">
                <a:latin typeface="Times New Roman" panose="02020603050405020304" pitchFamily="18" charset="0"/>
                <a:cs typeface="Times New Roman" panose="02020603050405020304" pitchFamily="18" charset="0"/>
              </a:rPr>
              <a:t>iteliği bakımından, </a:t>
            </a:r>
            <a:r>
              <a:rPr lang="tr-TR" dirty="0">
                <a:latin typeface="Times New Roman" panose="02020603050405020304" pitchFamily="18" charset="0"/>
                <a:cs typeface="Times New Roman" panose="02020603050405020304" pitchFamily="18" charset="0"/>
              </a:rPr>
              <a:t>bir </a:t>
            </a:r>
            <a:r>
              <a:rPr lang="tr-TR" b="1" u="sng" dirty="0" smtClean="0">
                <a:latin typeface="Times New Roman" panose="02020603050405020304" pitchFamily="18" charset="0"/>
                <a:cs typeface="Times New Roman" panose="02020603050405020304" pitchFamily="18" charset="0"/>
              </a:rPr>
              <a:t>İtirazdır</a:t>
            </a:r>
            <a:r>
              <a:rPr lang="tr-TR" b="1" u="sng" dirty="0">
                <a:latin typeface="Times New Roman" panose="02020603050405020304" pitchFamily="18" charset="0"/>
                <a:cs typeface="Times New Roman" panose="02020603050405020304" pitchFamily="18" charset="0"/>
              </a:rPr>
              <a:t>.</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Bu bağlamda, </a:t>
            </a:r>
            <a:r>
              <a:rPr lang="tr-TR" b="1" dirty="0" smtClean="0">
                <a:latin typeface="Times New Roman" panose="02020603050405020304" pitchFamily="18" charset="0"/>
                <a:cs typeface="Times New Roman" panose="02020603050405020304" pitchFamily="18" charset="0"/>
              </a:rPr>
              <a:t>Hâkim </a:t>
            </a:r>
            <a:r>
              <a:rPr lang="tr-TR" b="1" dirty="0">
                <a:latin typeface="Times New Roman" panose="02020603050405020304" pitchFamily="18" charset="0"/>
                <a:cs typeface="Times New Roman" panose="02020603050405020304" pitchFamily="18" charset="0"/>
              </a:rPr>
              <a:t>tarafından </a:t>
            </a:r>
            <a:r>
              <a:rPr lang="tr-TR" b="1" dirty="0" err="1">
                <a:latin typeface="Times New Roman" panose="02020603050405020304" pitchFamily="18" charset="0"/>
                <a:cs typeface="Times New Roman" panose="02020603050405020304" pitchFamily="18" charset="0"/>
              </a:rPr>
              <a:t>re’sen</a:t>
            </a:r>
            <a:r>
              <a:rPr lang="tr-TR" b="1" dirty="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dikkate </a:t>
            </a:r>
            <a:r>
              <a:rPr lang="tr-TR" b="1" dirty="0">
                <a:latin typeface="Times New Roman" panose="02020603050405020304" pitchFamily="18" charset="0"/>
                <a:cs typeface="Times New Roman" panose="02020603050405020304" pitchFamily="18" charset="0"/>
              </a:rPr>
              <a:t>alınması gerekir. </a:t>
            </a:r>
          </a:p>
          <a:p>
            <a:pPr algn="just"/>
            <a:r>
              <a:rPr lang="tr-TR" b="1" dirty="0" smtClean="0">
                <a:latin typeface="Times New Roman" panose="02020603050405020304" pitchFamily="18" charset="0"/>
                <a:cs typeface="Times New Roman" panose="02020603050405020304" pitchFamily="18" charset="0"/>
              </a:rPr>
              <a:t>Ayrıca, </a:t>
            </a:r>
            <a:r>
              <a:rPr lang="tr-TR" b="1" dirty="0">
                <a:latin typeface="Times New Roman" panose="02020603050405020304" pitchFamily="18" charset="0"/>
                <a:cs typeface="Times New Roman" panose="02020603050405020304" pitchFamily="18" charset="0"/>
              </a:rPr>
              <a:t>Güven İlkesi çerçevesinde </a:t>
            </a:r>
            <a:r>
              <a:rPr lang="tr-TR" b="1" dirty="0" smtClean="0">
                <a:latin typeface="Times New Roman" panose="02020603050405020304" pitchFamily="18" charset="0"/>
                <a:cs typeface="Times New Roman" panose="02020603050405020304" pitchFamily="18" charset="0"/>
              </a:rPr>
              <a:t>Ayni Hak Kazanmanın, </a:t>
            </a:r>
            <a:r>
              <a:rPr lang="tr-TR" b="1" dirty="0">
                <a:latin typeface="Times New Roman" panose="02020603050405020304" pitchFamily="18" charset="0"/>
                <a:cs typeface="Times New Roman" panose="02020603050405020304" pitchFamily="18" charset="0"/>
              </a:rPr>
              <a:t>iki önemli </a:t>
            </a:r>
            <a:r>
              <a:rPr lang="tr-TR" b="1" dirty="0" smtClean="0">
                <a:latin typeface="Times New Roman" panose="02020603050405020304" pitchFamily="18" charset="0"/>
                <a:cs typeface="Times New Roman" panose="02020603050405020304" pitchFamily="18" charset="0"/>
              </a:rPr>
              <a:t>Sonucu </a:t>
            </a:r>
            <a:r>
              <a:rPr lang="tr-TR" b="1" dirty="0">
                <a:latin typeface="Times New Roman" panose="02020603050405020304" pitchFamily="18" charset="0"/>
                <a:cs typeface="Times New Roman" panose="02020603050405020304" pitchFamily="18" charset="0"/>
              </a:rPr>
              <a:t>daha vardır: </a:t>
            </a:r>
            <a:r>
              <a:rPr lang="tr-TR" sz="2400" b="1" i="1"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Ayan, Eşya H. I, 10. B., s. 224 vd.)</a:t>
            </a:r>
            <a:endParaRPr lang="tr-TR" sz="2400" i="1" dirty="0">
              <a:latin typeface="Times New Roman" panose="02020603050405020304" pitchFamily="18" charset="0"/>
              <a:cs typeface="Times New Roman" panose="02020603050405020304" pitchFamily="18" charset="0"/>
            </a:endParaRPr>
          </a:p>
          <a:p>
            <a:pPr marL="0" indent="0" algn="just">
              <a:buNone/>
            </a:pP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1)Ayni </a:t>
            </a:r>
            <a:r>
              <a:rPr lang="tr-TR" b="1" i="1" dirty="0" smtClean="0">
                <a:latin typeface="Times New Roman" panose="02020603050405020304" pitchFamily="18" charset="0"/>
                <a:cs typeface="Times New Roman" panose="02020603050405020304" pitchFamily="18" charset="0"/>
              </a:rPr>
              <a:t>Hakkın</a:t>
            </a:r>
            <a:r>
              <a:rPr lang="tr-TR" b="1" i="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Tapu Sicilinde </a:t>
            </a:r>
            <a:r>
              <a:rPr lang="tr-TR" b="1" i="1" dirty="0">
                <a:latin typeface="Times New Roman" panose="02020603050405020304" pitchFamily="18" charset="0"/>
                <a:cs typeface="Times New Roman" panose="02020603050405020304" pitchFamily="18" charset="0"/>
              </a:rPr>
              <a:t>mevcut </a:t>
            </a:r>
            <a:r>
              <a:rPr lang="tr-TR" b="1" i="1" dirty="0" smtClean="0">
                <a:latin typeface="Times New Roman" panose="02020603050405020304" pitchFamily="18" charset="0"/>
                <a:cs typeface="Times New Roman" panose="02020603050405020304" pitchFamily="18" charset="0"/>
              </a:rPr>
              <a:t>Sınır </a:t>
            </a:r>
            <a:r>
              <a:rPr lang="tr-TR" b="1" i="1" dirty="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Kapsamı </a:t>
            </a:r>
            <a:r>
              <a:rPr lang="tr-TR" b="1" i="1" dirty="0">
                <a:latin typeface="Times New Roman" panose="02020603050405020304" pitchFamily="18" charset="0"/>
                <a:cs typeface="Times New Roman" panose="02020603050405020304" pitchFamily="18" charset="0"/>
              </a:rPr>
              <a:t>içinde kazanılması </a:t>
            </a:r>
          </a:p>
          <a:p>
            <a:pPr marL="0" indent="0" algn="just">
              <a:buNone/>
            </a:pPr>
            <a:r>
              <a:rPr lang="tr-TR" b="1" dirty="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2)Önceki </a:t>
            </a:r>
            <a:r>
              <a:rPr lang="tr-TR" b="1" i="1" dirty="0" smtClean="0">
                <a:latin typeface="Times New Roman" panose="02020603050405020304" pitchFamily="18" charset="0"/>
                <a:cs typeface="Times New Roman" panose="02020603050405020304" pitchFamily="18" charset="0"/>
              </a:rPr>
              <a:t>Hak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ahibinin Ayni Hakla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lişkisini </a:t>
            </a:r>
            <a:r>
              <a:rPr lang="tr-TR" b="1" i="1" dirty="0">
                <a:latin typeface="Times New Roman" panose="02020603050405020304" pitchFamily="18" charset="0"/>
                <a:cs typeface="Times New Roman" panose="02020603050405020304" pitchFamily="18" charset="0"/>
              </a:rPr>
              <a:t>tümüyle yitirmesi   </a:t>
            </a:r>
          </a:p>
          <a:p>
            <a:pPr marL="0" indent="0">
              <a:buNone/>
            </a:pP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368957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76414"/>
            <a:ext cx="10515600" cy="1325563"/>
          </a:xfrm>
        </p:spPr>
        <p:txBody>
          <a:bodyPr>
            <a:noAutofit/>
          </a:bodyPr>
          <a:lstStyle/>
          <a:p>
            <a:r>
              <a:rPr lang="tr-TR" sz="3600" b="1" dirty="0" smtClean="0">
                <a:latin typeface="Times New Roman" panose="02020603050405020304" pitchFamily="18" charset="0"/>
                <a:cs typeface="Times New Roman" panose="02020603050405020304" pitchFamily="18" charset="0"/>
              </a:rPr>
              <a:t>Ayni </a:t>
            </a:r>
            <a:r>
              <a:rPr lang="tr-TR" sz="3600" b="1" dirty="0">
                <a:latin typeface="Times New Roman" panose="02020603050405020304" pitchFamily="18" charset="0"/>
                <a:cs typeface="Times New Roman" panose="02020603050405020304" pitchFamily="18" charset="0"/>
              </a:rPr>
              <a:t>Hakkın, Tapu Sicilinde Mevcut Sınır ve Kapsamı İçinde Kazanılması</a:t>
            </a:r>
            <a:r>
              <a:rPr lang="tr-TR" sz="3600" dirty="0">
                <a:latin typeface="Times New Roman" panose="02020603050405020304" pitchFamily="18" charset="0"/>
                <a:cs typeface="Times New Roman" panose="02020603050405020304" pitchFamily="18" charset="0"/>
              </a:rPr>
              <a:t> </a:t>
            </a:r>
            <a:br>
              <a:rPr lang="tr-TR" sz="3600" dirty="0">
                <a:latin typeface="Times New Roman" panose="02020603050405020304" pitchFamily="18" charset="0"/>
                <a:cs typeface="Times New Roman" panose="02020603050405020304" pitchFamily="18" charset="0"/>
              </a:rPr>
            </a:br>
            <a:endParaRPr lang="tr-TR" sz="3600" dirty="0"/>
          </a:p>
        </p:txBody>
      </p:sp>
      <p:sp>
        <p:nvSpPr>
          <p:cNvPr id="3" name="İçerik Yer Tutucusu 2"/>
          <p:cNvSpPr>
            <a:spLocks noGrp="1"/>
          </p:cNvSpPr>
          <p:nvPr>
            <p:ph idx="1"/>
          </p:nvPr>
        </p:nvSpPr>
        <p:spPr/>
        <p:txBody>
          <a:bodyPr>
            <a:normAutofit lnSpcReduction="10000"/>
          </a:bodyPr>
          <a:lstStyle/>
          <a:p>
            <a:pPr algn="just"/>
            <a:r>
              <a:rPr lang="tr-TR" b="1" dirty="0" smtClean="0">
                <a:latin typeface="Times New Roman" panose="02020603050405020304" pitchFamily="18" charset="0"/>
                <a:cs typeface="Times New Roman" panose="02020603050405020304" pitchFamily="18" charset="0"/>
              </a:rPr>
              <a:t>Tapuda </a:t>
            </a:r>
            <a:r>
              <a:rPr lang="tr-TR" b="1" dirty="0">
                <a:latin typeface="Times New Roman" panose="02020603050405020304" pitchFamily="18" charset="0"/>
                <a:cs typeface="Times New Roman" panose="02020603050405020304" pitchFamily="18" charset="0"/>
              </a:rPr>
              <a:t>görülmeyen </a:t>
            </a:r>
            <a:r>
              <a:rPr lang="tr-TR" b="1" dirty="0" smtClean="0">
                <a:latin typeface="Times New Roman" panose="02020603050405020304" pitchFamily="18" charset="0"/>
                <a:cs typeface="Times New Roman" panose="02020603050405020304" pitchFamily="18" charset="0"/>
              </a:rPr>
              <a:t>Sınır </a:t>
            </a:r>
            <a:r>
              <a:rPr lang="tr-TR" b="1" dirty="0">
                <a:latin typeface="Times New Roman" panose="02020603050405020304" pitchFamily="18" charset="0"/>
                <a:cs typeface="Times New Roman" panose="02020603050405020304" pitchFamily="18" charset="0"/>
              </a:rPr>
              <a:t>ve </a:t>
            </a:r>
            <a:r>
              <a:rPr lang="tr-TR" b="1" dirty="0" smtClean="0">
                <a:latin typeface="Times New Roman" panose="02020603050405020304" pitchFamily="18" charset="0"/>
                <a:cs typeface="Times New Roman" panose="02020603050405020304" pitchFamily="18" charset="0"/>
              </a:rPr>
              <a:t>Şartlar</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örneğin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aklı </a:t>
            </a:r>
            <a:r>
              <a:rPr lang="tr-TR" dirty="0">
                <a:latin typeface="Times New Roman" panose="02020603050405020304" pitchFamily="18" charset="0"/>
                <a:cs typeface="Times New Roman" panose="02020603050405020304" pitchFamily="18" charset="0"/>
              </a:rPr>
              <a:t>bir </a:t>
            </a:r>
            <a:r>
              <a:rPr lang="tr-TR" dirty="0" smtClean="0">
                <a:latin typeface="Times New Roman" panose="02020603050405020304" pitchFamily="18" charset="0"/>
                <a:cs typeface="Times New Roman" panose="02020603050405020304" pitchFamily="18" charset="0"/>
              </a:rPr>
              <a:t>Sebep </a:t>
            </a:r>
            <a:r>
              <a:rPr lang="tr-TR" dirty="0">
                <a:latin typeface="Times New Roman" panose="02020603050405020304" pitchFamily="18" charset="0"/>
                <a:cs typeface="Times New Roman" panose="02020603050405020304" pitchFamily="18" charset="0"/>
              </a:rPr>
              <a:t>bulunmaksızın (</a:t>
            </a:r>
            <a:r>
              <a:rPr lang="tr-TR" i="1" dirty="0">
                <a:latin typeface="Times New Roman" panose="02020603050405020304" pitchFamily="18" charset="0"/>
                <a:cs typeface="Times New Roman" panose="02020603050405020304" pitchFamily="18" charset="0"/>
              </a:rPr>
              <a:t>yolsuz olarak</a:t>
            </a:r>
            <a:r>
              <a:rPr lang="tr-TR" dirty="0">
                <a:latin typeface="Times New Roman" panose="02020603050405020304" pitchFamily="18" charset="0"/>
                <a:cs typeface="Times New Roman" panose="02020603050405020304" pitchFamily="18" charset="0"/>
              </a:rPr>
              <a:t>) terkin edilmiş </a:t>
            </a:r>
            <a:r>
              <a:rPr lang="tr-TR" dirty="0" smtClean="0">
                <a:latin typeface="Times New Roman" panose="02020603050405020304" pitchFamily="18" charset="0"/>
                <a:cs typeface="Times New Roman" panose="02020603050405020304" pitchFamily="18" charset="0"/>
              </a:rPr>
              <a:t>Sınırlı Ayni Haklar ile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escil </a:t>
            </a:r>
            <a:r>
              <a:rPr lang="tr-TR" dirty="0">
                <a:latin typeface="Times New Roman" panose="02020603050405020304" pitchFamily="18" charset="0"/>
                <a:cs typeface="Times New Roman" panose="02020603050405020304" pitchFamily="18" charset="0"/>
              </a:rPr>
              <a:t>dışı kazanılmış </a:t>
            </a:r>
            <a:r>
              <a:rPr lang="tr-TR" dirty="0" smtClean="0">
                <a:latin typeface="Times New Roman" panose="02020603050405020304" pitchFamily="18" charset="0"/>
                <a:cs typeface="Times New Roman" panose="02020603050405020304" pitchFamily="18" charset="0"/>
              </a:rPr>
              <a:t>Ayni Haklar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705</a:t>
            </a:r>
            <a:r>
              <a:rPr lang="tr-TR"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yeni </a:t>
            </a:r>
            <a:r>
              <a:rPr lang="tr-TR" b="1" dirty="0" smtClean="0">
                <a:latin typeface="Times New Roman" panose="02020603050405020304" pitchFamily="18" charset="0"/>
                <a:cs typeface="Times New Roman" panose="02020603050405020304" pitchFamily="18" charset="0"/>
              </a:rPr>
              <a:t>Hak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ahibini </a:t>
            </a:r>
            <a:r>
              <a:rPr lang="tr-TR" b="1" dirty="0">
                <a:latin typeface="Times New Roman" panose="02020603050405020304" pitchFamily="18" charset="0"/>
                <a:cs typeface="Times New Roman" panose="02020603050405020304" pitchFamily="18" charset="0"/>
              </a:rPr>
              <a:t>bağlamazlar.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Bunlar</a:t>
            </a:r>
            <a:r>
              <a:rPr lang="tr-TR"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Mülkiyet Hakkının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azanılmasında</a:t>
            </a:r>
            <a:r>
              <a:rPr lang="tr-TR" b="1"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olduğu gibi ya</a:t>
            </a:r>
            <a:r>
              <a:rPr lang="tr-TR" b="1" dirty="0">
                <a:latin typeface="Times New Roman" panose="02020603050405020304" pitchFamily="18" charset="0"/>
                <a:cs typeface="Times New Roman" panose="02020603050405020304" pitchFamily="18" charset="0"/>
              </a:rPr>
              <a:t> tamamen ortadan kalkarlar</a:t>
            </a:r>
            <a:r>
              <a:rPr lang="tr-TR" dirty="0">
                <a:latin typeface="Times New Roman" panose="02020603050405020304" pitchFamily="18" charset="0"/>
                <a:cs typeface="Times New Roman" panose="02020603050405020304" pitchFamily="18" charset="0"/>
              </a:rPr>
              <a:t>, ya da </a:t>
            </a:r>
            <a:r>
              <a:rPr lang="tr-TR" b="1" i="1" dirty="0" smtClean="0">
                <a:latin typeface="Times New Roman" panose="02020603050405020304" pitchFamily="18" charset="0"/>
                <a:cs typeface="Times New Roman" panose="02020603050405020304" pitchFamily="18" charset="0"/>
              </a:rPr>
              <a:t>Sınırlı Ayni Hak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azanılmasında </a:t>
            </a:r>
            <a:r>
              <a:rPr lang="tr-TR" dirty="0">
                <a:latin typeface="Times New Roman" panose="02020603050405020304" pitchFamily="18" charset="0"/>
                <a:cs typeface="Times New Roman" panose="02020603050405020304" pitchFamily="18" charset="0"/>
              </a:rPr>
              <a:t>olduğu </a:t>
            </a:r>
            <a:r>
              <a:rPr lang="tr-TR" dirty="0" smtClean="0">
                <a:latin typeface="Times New Roman" panose="02020603050405020304" pitchFamily="18" charset="0"/>
                <a:cs typeface="Times New Roman" panose="02020603050405020304" pitchFamily="18" charset="0"/>
              </a:rPr>
              <a:t>gibi,</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azanılan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aktan </a:t>
            </a:r>
            <a:r>
              <a:rPr lang="tr-TR" b="1" dirty="0">
                <a:latin typeface="Times New Roman" panose="02020603050405020304" pitchFamily="18" charset="0"/>
                <a:cs typeface="Times New Roman" panose="02020603050405020304" pitchFamily="18" charset="0"/>
              </a:rPr>
              <a:t>sonra gelirler.</a:t>
            </a:r>
          </a:p>
          <a:p>
            <a:pPr algn="just"/>
            <a:r>
              <a:rPr lang="tr-TR" dirty="0">
                <a:latin typeface="Times New Roman" panose="02020603050405020304" pitchFamily="18" charset="0"/>
                <a:cs typeface="Times New Roman" panose="02020603050405020304" pitchFamily="18" charset="0"/>
              </a:rPr>
              <a:t>Sadece </a:t>
            </a:r>
            <a:r>
              <a:rPr lang="tr-TR" b="1" dirty="0" smtClean="0">
                <a:latin typeface="Times New Roman" panose="02020603050405020304" pitchFamily="18" charset="0"/>
                <a:cs typeface="Times New Roman" panose="02020603050405020304" pitchFamily="18" charset="0"/>
              </a:rPr>
              <a:t>Doğrudan Doğruya Kanundan Doğan Sınırlamalar</a:t>
            </a:r>
            <a:r>
              <a:rPr lang="tr-TR" dirty="0" smtClean="0">
                <a:latin typeface="Times New Roman" panose="02020603050405020304" pitchFamily="18" charset="0"/>
                <a:cs typeface="Times New Roman" panose="02020603050405020304" pitchFamily="18" charset="0"/>
              </a:rPr>
              <a:t>, </a:t>
            </a:r>
            <a:r>
              <a:rPr lang="tr-TR" b="1" i="1" dirty="0" err="1">
                <a:latin typeface="Times New Roman" panose="02020603050405020304" pitchFamily="18" charset="0"/>
                <a:cs typeface="Times New Roman" panose="02020603050405020304" pitchFamily="18" charset="0"/>
              </a:rPr>
              <a:t>İ</a:t>
            </a:r>
            <a:r>
              <a:rPr lang="tr-TR" b="1" i="1" dirty="0" err="1" smtClean="0">
                <a:latin typeface="Times New Roman" panose="02020603050405020304" pitchFamily="18" charset="0"/>
                <a:cs typeface="Times New Roman" panose="02020603050405020304" pitchFamily="18" charset="0"/>
              </a:rPr>
              <a:t>yiniyetle</a:t>
            </a:r>
            <a:r>
              <a:rPr lang="tr-TR" b="1" i="1" dirty="0" smtClean="0">
                <a:latin typeface="Times New Roman" panose="02020603050405020304" pitchFamily="18" charset="0"/>
                <a:cs typeface="Times New Roman" panose="02020603050405020304" pitchFamily="18" charset="0"/>
              </a:rPr>
              <a:t> Ayni Hak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azanan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işiye </a:t>
            </a:r>
            <a:r>
              <a:rPr lang="tr-TR" b="1" dirty="0">
                <a:latin typeface="Times New Roman" panose="02020603050405020304" pitchFamily="18" charset="0"/>
                <a:cs typeface="Times New Roman" panose="02020603050405020304" pitchFamily="18" charset="0"/>
              </a:rPr>
              <a:t>karşı</a:t>
            </a:r>
            <a:r>
              <a:rPr lang="tr-TR" dirty="0">
                <a:latin typeface="Times New Roman" panose="02020603050405020304" pitchFamily="18" charset="0"/>
                <a:cs typeface="Times New Roman" panose="02020603050405020304" pitchFamily="18" charset="0"/>
              </a:rPr>
              <a:t> da </a:t>
            </a:r>
            <a:r>
              <a:rPr lang="tr-TR" b="1" dirty="0">
                <a:latin typeface="Times New Roman" panose="02020603050405020304" pitchFamily="18" charset="0"/>
                <a:cs typeface="Times New Roman" panose="02020603050405020304" pitchFamily="18" charset="0"/>
              </a:rPr>
              <a:t>ileri sürülebilirler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 m. 732, 865, 867</a:t>
            </a:r>
            <a:r>
              <a:rPr lang="tr-TR" dirty="0">
                <a:latin typeface="Times New Roman" panose="02020603050405020304" pitchFamily="18" charset="0"/>
                <a:cs typeface="Times New Roman" panose="02020603050405020304" pitchFamily="18" charset="0"/>
              </a:rPr>
              <a:t>). Çünkü, </a:t>
            </a:r>
            <a:r>
              <a:rPr lang="tr-TR" b="1" dirty="0">
                <a:latin typeface="Times New Roman" panose="02020603050405020304" pitchFamily="18" charset="0"/>
                <a:cs typeface="Times New Roman" panose="02020603050405020304" pitchFamily="18" charset="0"/>
              </a:rPr>
              <a:t>bunların </a:t>
            </a:r>
            <a:r>
              <a:rPr lang="tr-TR" b="1" i="1" dirty="0" smtClean="0">
                <a:latin typeface="Times New Roman" panose="02020603050405020304" pitchFamily="18" charset="0"/>
                <a:cs typeface="Times New Roman" panose="02020603050405020304" pitchFamily="18" charset="0"/>
              </a:rPr>
              <a:t>Yeni </a:t>
            </a:r>
            <a:r>
              <a:rPr lang="tr-TR" b="1" i="1" dirty="0" err="1">
                <a:latin typeface="Times New Roman" panose="02020603050405020304" pitchFamily="18" charset="0"/>
                <a:cs typeface="Times New Roman" panose="02020603050405020304" pitchFamily="18" charset="0"/>
              </a:rPr>
              <a:t>M</a:t>
            </a:r>
            <a:r>
              <a:rPr lang="tr-TR" b="1" i="1" dirty="0" err="1" smtClean="0">
                <a:latin typeface="Times New Roman" panose="02020603050405020304" pitchFamily="18" charset="0"/>
                <a:cs typeface="Times New Roman" panose="02020603050405020304" pitchFamily="18" charset="0"/>
              </a:rPr>
              <a:t>üktesiplere</a:t>
            </a:r>
            <a:r>
              <a:rPr lang="tr-TR" b="1" i="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karşı ileri </a:t>
            </a:r>
            <a:r>
              <a:rPr lang="tr-TR" b="1" dirty="0" smtClean="0">
                <a:latin typeface="Times New Roman" panose="02020603050405020304" pitchFamily="18" charset="0"/>
                <a:cs typeface="Times New Roman" panose="02020603050405020304" pitchFamily="18" charset="0"/>
              </a:rPr>
              <a:t>sürülmeleri,</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Tapu Kütüğüne Şerh </a:t>
            </a:r>
            <a:r>
              <a:rPr lang="tr-TR" b="1" i="1" dirty="0">
                <a:latin typeface="Times New Roman" panose="02020603050405020304" pitchFamily="18" charset="0"/>
                <a:cs typeface="Times New Roman" panose="02020603050405020304" pitchFamily="18" charset="0"/>
              </a:rPr>
              <a:t>edilmelerine </a:t>
            </a:r>
            <a:r>
              <a:rPr lang="tr-TR" b="1" dirty="0">
                <a:latin typeface="Times New Roman" panose="02020603050405020304" pitchFamily="18" charset="0"/>
                <a:cs typeface="Times New Roman" panose="02020603050405020304" pitchFamily="18" charset="0"/>
              </a:rPr>
              <a:t>bağlı değildir. </a:t>
            </a:r>
          </a:p>
          <a:p>
            <a:pPr marL="0" indent="0">
              <a:buNone/>
            </a:pPr>
            <a:endParaRPr lang="tr-TR" dirty="0"/>
          </a:p>
        </p:txBody>
      </p:sp>
    </p:spTree>
    <p:extLst>
      <p:ext uri="{BB962C8B-B14F-4D97-AF65-F5344CB8AC3E}">
        <p14:creationId xmlns:p14="http://schemas.microsoft.com/office/powerpoint/2010/main" val="1612595415"/>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24178"/>
            <a:ext cx="10495844" cy="1870781"/>
          </a:xfrm>
        </p:spPr>
        <p:txBody>
          <a:bodyPr>
            <a:normAutofit fontScale="90000"/>
          </a:bodyPr>
          <a:lstStyle/>
          <a:p>
            <a:pPr lvl="0"/>
            <a:r>
              <a:rPr lang="tr-TR" b="1" dirty="0" smtClean="0">
                <a:latin typeface="Times New Roman" panose="02020603050405020304" pitchFamily="18" charset="0"/>
                <a:cs typeface="Times New Roman" panose="02020603050405020304" pitchFamily="18" charset="0"/>
              </a:rPr>
              <a:t>Önceki Hak Sahibinin Ayni Hakla İlişkisini Tümüyle Yitirmesi </a:t>
            </a:r>
            <a:r>
              <a:rPr lang="tr-TR" dirty="0">
                <a:latin typeface="Times New Roman" panose="02020603050405020304" pitchFamily="18" charset="0"/>
                <a:cs typeface="Times New Roman" panose="02020603050405020304" pitchFamily="18" charset="0"/>
              </a:rPr>
              <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p:cNvSpPr>
            <a:spLocks noGrp="1"/>
          </p:cNvSpPr>
          <p:nvPr>
            <p:ph idx="1"/>
          </p:nvPr>
        </p:nvSpPr>
        <p:spPr/>
        <p:txBody>
          <a:bodyPr>
            <a:noAutofit/>
          </a:bodyPr>
          <a:lstStyle/>
          <a:p>
            <a:pPr algn="just"/>
            <a:r>
              <a:rPr lang="tr-TR" sz="2400" b="1" dirty="0" smtClean="0">
                <a:latin typeface="Times New Roman" panose="02020603050405020304" pitchFamily="18" charset="0"/>
                <a:cs typeface="Times New Roman" panose="02020603050405020304" pitchFamily="18" charset="0"/>
              </a:rPr>
              <a:t>Güven </a:t>
            </a:r>
            <a:r>
              <a:rPr lang="tr-TR" sz="2400" b="1" dirty="0">
                <a:latin typeface="Times New Roman" panose="02020603050405020304" pitchFamily="18" charset="0"/>
                <a:cs typeface="Times New Roman" panose="02020603050405020304" pitchFamily="18" charset="0"/>
              </a:rPr>
              <a:t>İlkesine dayanılarak </a:t>
            </a:r>
            <a:r>
              <a:rPr lang="tr-TR" sz="2400" b="1" dirty="0" smtClean="0">
                <a:latin typeface="Times New Roman" panose="02020603050405020304" pitchFamily="18" charset="0"/>
                <a:cs typeface="Times New Roman" panose="02020603050405020304" pitchFamily="18" charset="0"/>
              </a:rPr>
              <a:t>Ayni Hak </a:t>
            </a:r>
            <a:r>
              <a:rPr lang="tr-TR" sz="2400" b="1" dirty="0">
                <a:latin typeface="Times New Roman" panose="02020603050405020304" pitchFamily="18" charset="0"/>
                <a:cs typeface="Times New Roman" panose="02020603050405020304" pitchFamily="18" charset="0"/>
              </a:rPr>
              <a:t>kazanılan hallerde, gerçek </a:t>
            </a:r>
            <a:r>
              <a:rPr lang="tr-TR" sz="2400" b="1" dirty="0" smtClean="0">
                <a:latin typeface="Times New Roman" panose="02020603050405020304" pitchFamily="18" charset="0"/>
                <a:cs typeface="Times New Roman" panose="02020603050405020304" pitchFamily="18" charset="0"/>
              </a:rPr>
              <a:t>Hak </a:t>
            </a:r>
            <a:r>
              <a:rPr lang="tr-TR" sz="2400" b="1" dirty="0">
                <a:latin typeface="Times New Roman" panose="02020603050405020304" pitchFamily="18" charset="0"/>
                <a:cs typeface="Times New Roman" panose="02020603050405020304" pitchFamily="18" charset="0"/>
              </a:rPr>
              <a:t>S</a:t>
            </a:r>
            <a:r>
              <a:rPr lang="tr-TR" sz="2400" b="1" dirty="0" smtClean="0">
                <a:latin typeface="Times New Roman" panose="02020603050405020304" pitchFamily="18" charset="0"/>
                <a:cs typeface="Times New Roman" panose="02020603050405020304" pitchFamily="18" charset="0"/>
              </a:rPr>
              <a:t>ahibinin </a:t>
            </a:r>
            <a:r>
              <a:rPr lang="tr-TR" sz="2400" b="1" dirty="0">
                <a:latin typeface="Times New Roman" panose="02020603050405020304" pitchFamily="18" charset="0"/>
                <a:cs typeface="Times New Roman" panose="02020603050405020304" pitchFamily="18" charset="0"/>
              </a:rPr>
              <a:t>kazanılan </a:t>
            </a:r>
            <a:r>
              <a:rPr lang="tr-TR" sz="2400" b="1" dirty="0" smtClean="0">
                <a:latin typeface="Times New Roman" panose="02020603050405020304" pitchFamily="18" charset="0"/>
                <a:cs typeface="Times New Roman" panose="02020603050405020304" pitchFamily="18" charset="0"/>
              </a:rPr>
              <a:t>Ayni Hakla </a:t>
            </a:r>
            <a:r>
              <a:rPr lang="tr-TR" sz="2400" b="1" dirty="0">
                <a:latin typeface="Times New Roman" panose="02020603050405020304" pitchFamily="18" charset="0"/>
                <a:cs typeface="Times New Roman" panose="02020603050405020304" pitchFamily="18" charset="0"/>
              </a:rPr>
              <a:t>bağdaşmayan </a:t>
            </a:r>
            <a:r>
              <a:rPr lang="tr-TR" sz="2400" b="1" dirty="0" smtClean="0">
                <a:latin typeface="Times New Roman" panose="02020603050405020304" pitchFamily="18" charset="0"/>
                <a:cs typeface="Times New Roman" panose="02020603050405020304" pitchFamily="18" charset="0"/>
              </a:rPr>
              <a:t>Hakları </a:t>
            </a:r>
            <a:r>
              <a:rPr lang="tr-TR" sz="2400" b="1" dirty="0">
                <a:latin typeface="Times New Roman" panose="02020603050405020304" pitchFamily="18" charset="0"/>
                <a:cs typeface="Times New Roman" panose="02020603050405020304" pitchFamily="18" charset="0"/>
              </a:rPr>
              <a:t>kesin olarak sona erer. </a:t>
            </a:r>
            <a:r>
              <a:rPr lang="tr-TR" sz="2400" b="1" dirty="0" smtClean="0">
                <a:latin typeface="Times New Roman" panose="02020603050405020304" pitchFamily="18" charset="0"/>
                <a:cs typeface="Times New Roman" panose="02020603050405020304" pitchFamily="18" charset="0"/>
              </a:rPr>
              <a:t>Örneğin</a:t>
            </a:r>
            <a:r>
              <a:rPr lang="tr-TR" sz="2400" b="1" dirty="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(A)’ya ait bir </a:t>
            </a:r>
            <a:r>
              <a:rPr lang="tr-TR" sz="2400" dirty="0" smtClean="0">
                <a:latin typeface="Times New Roman" panose="02020603050405020304" pitchFamily="18" charset="0"/>
                <a:cs typeface="Times New Roman" panose="02020603050405020304" pitchFamily="18" charset="0"/>
              </a:rPr>
              <a:t>Taşınmaz </a:t>
            </a:r>
            <a:r>
              <a:rPr lang="tr-TR" sz="2400" dirty="0">
                <a:latin typeface="Times New Roman" panose="02020603050405020304" pitchFamily="18" charset="0"/>
                <a:cs typeface="Times New Roman" panose="02020603050405020304" pitchFamily="18" charset="0"/>
              </a:rPr>
              <a:t>yolsuz olarak (B)’</a:t>
            </a:r>
            <a:r>
              <a:rPr lang="tr-TR" sz="2400" dirty="0" err="1">
                <a:latin typeface="Times New Roman" panose="02020603050405020304" pitchFamily="18" charset="0"/>
                <a:cs typeface="Times New Roman" panose="02020603050405020304" pitchFamily="18" charset="0"/>
              </a:rPr>
              <a:t>nin</a:t>
            </a:r>
            <a:r>
              <a:rPr lang="tr-TR" sz="2400" dirty="0">
                <a:latin typeface="Times New Roman" panose="02020603050405020304" pitchFamily="18" charset="0"/>
                <a:cs typeface="Times New Roman" panose="02020603050405020304" pitchFamily="18" charset="0"/>
              </a:rPr>
              <a:t> üzerine </a:t>
            </a:r>
            <a:r>
              <a:rPr lang="tr-TR" sz="2400" dirty="0" smtClean="0">
                <a:latin typeface="Times New Roman" panose="02020603050405020304" pitchFamily="18" charset="0"/>
                <a:cs typeface="Times New Roman" panose="02020603050405020304" pitchFamily="18" charset="0"/>
              </a:rPr>
              <a:t>Tescil </a:t>
            </a:r>
            <a:r>
              <a:rPr lang="tr-TR" sz="2400" dirty="0">
                <a:latin typeface="Times New Roman" panose="02020603050405020304" pitchFamily="18" charset="0"/>
                <a:cs typeface="Times New Roman" panose="02020603050405020304" pitchFamily="18" charset="0"/>
              </a:rPr>
              <a:t>edilir ve (B) de bu </a:t>
            </a:r>
            <a:r>
              <a:rPr lang="tr-TR" sz="2400" dirty="0" smtClean="0">
                <a:latin typeface="Times New Roman" panose="02020603050405020304" pitchFamily="18" charset="0"/>
                <a:cs typeface="Times New Roman" panose="02020603050405020304" pitchFamily="18" charset="0"/>
              </a:rPr>
              <a:t>Taşınmazı </a:t>
            </a:r>
            <a:r>
              <a:rPr lang="tr-TR" sz="2400" dirty="0">
                <a:latin typeface="Times New Roman" panose="02020603050405020304" pitchFamily="18" charset="0"/>
                <a:cs typeface="Times New Roman" panose="02020603050405020304" pitchFamily="18" charset="0"/>
              </a:rPr>
              <a:t>(C)’ye satıp onun üzerine </a:t>
            </a:r>
            <a:r>
              <a:rPr lang="tr-TR" sz="2400" dirty="0" smtClean="0">
                <a:latin typeface="Times New Roman" panose="02020603050405020304" pitchFamily="18" charset="0"/>
                <a:cs typeface="Times New Roman" panose="02020603050405020304" pitchFamily="18" charset="0"/>
              </a:rPr>
              <a:t>Tescil </a:t>
            </a:r>
            <a:r>
              <a:rPr lang="tr-TR" sz="2400" dirty="0">
                <a:latin typeface="Times New Roman" panose="02020603050405020304" pitchFamily="18" charset="0"/>
                <a:cs typeface="Times New Roman" panose="02020603050405020304" pitchFamily="18" charset="0"/>
              </a:rPr>
              <a:t>ettirirse, artık (A) </a:t>
            </a:r>
            <a:r>
              <a:rPr lang="tr-TR" sz="2400" dirty="0" smtClean="0">
                <a:latin typeface="Times New Roman" panose="02020603050405020304" pitchFamily="18" charset="0"/>
                <a:cs typeface="Times New Roman" panose="02020603050405020304" pitchFamily="18" charset="0"/>
              </a:rPr>
              <a:t>Mülkiyet Hakkını </a:t>
            </a:r>
            <a:r>
              <a:rPr lang="tr-TR" sz="2400" dirty="0">
                <a:latin typeface="Times New Roman" panose="02020603050405020304" pitchFamily="18" charset="0"/>
                <a:cs typeface="Times New Roman" panose="02020603050405020304" pitchFamily="18" charset="0"/>
              </a:rPr>
              <a:t>kaybeder. </a:t>
            </a:r>
            <a:endParaRPr lang="tr-TR" sz="2400" dirty="0" smtClean="0">
              <a:latin typeface="Times New Roman" panose="02020603050405020304" pitchFamily="18" charset="0"/>
              <a:cs typeface="Times New Roman" panose="02020603050405020304" pitchFamily="18" charset="0"/>
            </a:endParaRPr>
          </a:p>
          <a:p>
            <a:pPr algn="just"/>
            <a:r>
              <a:rPr lang="tr-TR" sz="2400" b="1" dirty="0" smtClean="0">
                <a:latin typeface="Times New Roman" panose="02020603050405020304" pitchFamily="18" charset="0"/>
                <a:cs typeface="Times New Roman" panose="02020603050405020304" pitchFamily="18" charset="0"/>
              </a:rPr>
              <a:t>Buna </a:t>
            </a:r>
            <a:r>
              <a:rPr lang="tr-TR" sz="2400" b="1" dirty="0">
                <a:latin typeface="Times New Roman" panose="02020603050405020304" pitchFamily="18" charset="0"/>
                <a:cs typeface="Times New Roman" panose="02020603050405020304" pitchFamily="18" charset="0"/>
              </a:rPr>
              <a:t>karşılık</a:t>
            </a:r>
            <a:r>
              <a:rPr lang="tr-TR" sz="2400" dirty="0">
                <a:latin typeface="Times New Roman" panose="02020603050405020304" pitchFamily="18" charset="0"/>
                <a:cs typeface="Times New Roman" panose="02020603050405020304" pitchFamily="18" charset="0"/>
              </a:rPr>
              <a:t>, (B), </a:t>
            </a:r>
            <a:r>
              <a:rPr lang="tr-TR" sz="2400" dirty="0" smtClean="0">
                <a:latin typeface="Times New Roman" panose="02020603050405020304" pitchFamily="18" charset="0"/>
                <a:cs typeface="Times New Roman" panose="02020603050405020304" pitchFamily="18" charset="0"/>
              </a:rPr>
              <a:t>Taşınmazı </a:t>
            </a:r>
            <a:r>
              <a:rPr lang="tr-TR" sz="2400" dirty="0">
                <a:latin typeface="Times New Roman" panose="02020603050405020304" pitchFamily="18" charset="0"/>
                <a:cs typeface="Times New Roman" panose="02020603050405020304" pitchFamily="18" charset="0"/>
              </a:rPr>
              <a:t>(C)’ye satmayıp da onun lehine </a:t>
            </a:r>
            <a:r>
              <a:rPr lang="tr-TR" sz="2400" dirty="0" smtClean="0">
                <a:latin typeface="Times New Roman" panose="02020603050405020304" pitchFamily="18" charset="0"/>
                <a:cs typeface="Times New Roman" panose="02020603050405020304" pitchFamily="18" charset="0"/>
              </a:rPr>
              <a:t>Sınırlı Ayni Hak</a:t>
            </a:r>
            <a:r>
              <a:rPr lang="tr-TR" sz="2400" dirty="0">
                <a:latin typeface="Times New Roman" panose="02020603050405020304" pitchFamily="18" charset="0"/>
                <a:cs typeface="Times New Roman" panose="02020603050405020304" pitchFamily="18" charset="0"/>
              </a:rPr>
              <a:t>, mesela bir </a:t>
            </a:r>
            <a:r>
              <a:rPr lang="tr-TR" sz="2400" dirty="0" smtClean="0">
                <a:latin typeface="Times New Roman" panose="02020603050405020304" pitchFamily="18" charset="0"/>
                <a:cs typeface="Times New Roman" panose="02020603050405020304" pitchFamily="18" charset="0"/>
              </a:rPr>
              <a:t>İpotek </a:t>
            </a:r>
            <a:r>
              <a:rPr lang="tr-TR" sz="2400" dirty="0">
                <a:latin typeface="Times New Roman" panose="02020603050405020304" pitchFamily="18" charset="0"/>
                <a:cs typeface="Times New Roman" panose="02020603050405020304" pitchFamily="18" charset="0"/>
              </a:rPr>
              <a:t>tesis ederse, (A) </a:t>
            </a:r>
            <a:r>
              <a:rPr lang="tr-TR" sz="2400" dirty="0" smtClean="0">
                <a:latin typeface="Times New Roman" panose="02020603050405020304" pitchFamily="18" charset="0"/>
                <a:cs typeface="Times New Roman" panose="02020603050405020304" pitchFamily="18" charset="0"/>
              </a:rPr>
              <a:t>Mülkiyet Hakkını </a:t>
            </a:r>
            <a:r>
              <a:rPr lang="tr-TR" sz="2400" dirty="0">
                <a:latin typeface="Times New Roman" panose="02020603050405020304" pitchFamily="18" charset="0"/>
                <a:cs typeface="Times New Roman" panose="02020603050405020304" pitchFamily="18" charset="0"/>
              </a:rPr>
              <a:t>kaybetmez; fakat, onun </a:t>
            </a:r>
            <a:r>
              <a:rPr lang="tr-TR" sz="2400" dirty="0" smtClean="0">
                <a:latin typeface="Times New Roman" panose="02020603050405020304" pitchFamily="18" charset="0"/>
                <a:cs typeface="Times New Roman" panose="02020603050405020304" pitchFamily="18" charset="0"/>
              </a:rPr>
              <a:t>Mülkiyet Hakkı </a:t>
            </a:r>
            <a:r>
              <a:rPr lang="tr-TR" sz="2400" dirty="0">
                <a:latin typeface="Times New Roman" panose="02020603050405020304" pitchFamily="18" charset="0"/>
                <a:cs typeface="Times New Roman" panose="02020603050405020304" pitchFamily="18" charset="0"/>
              </a:rPr>
              <a:t>artık </a:t>
            </a:r>
            <a:r>
              <a:rPr lang="tr-TR" sz="2400" dirty="0" smtClean="0">
                <a:latin typeface="Times New Roman" panose="02020603050405020304" pitchFamily="18" charset="0"/>
                <a:cs typeface="Times New Roman" panose="02020603050405020304" pitchFamily="18" charset="0"/>
              </a:rPr>
              <a:t>İpotekle </a:t>
            </a:r>
            <a:r>
              <a:rPr lang="tr-TR" sz="2400" dirty="0">
                <a:latin typeface="Times New Roman" panose="02020603050405020304" pitchFamily="18" charset="0"/>
                <a:cs typeface="Times New Roman" panose="02020603050405020304" pitchFamily="18" charset="0"/>
              </a:rPr>
              <a:t>kayıtlanmış bir haktır. </a:t>
            </a:r>
          </a:p>
          <a:p>
            <a:pPr algn="just"/>
            <a:r>
              <a:rPr lang="tr-TR" sz="2400" dirty="0">
                <a:latin typeface="Times New Roman" panose="02020603050405020304" pitchFamily="18" charset="0"/>
                <a:cs typeface="Times New Roman" panose="02020603050405020304" pitchFamily="18" charset="0"/>
              </a:rPr>
              <a:t>Böyle bir durumda, </a:t>
            </a:r>
            <a:r>
              <a:rPr lang="tr-TR" sz="2400" b="1" dirty="0" smtClean="0">
                <a:latin typeface="Times New Roman" panose="02020603050405020304" pitchFamily="18" charset="0"/>
                <a:cs typeface="Times New Roman" panose="02020603050405020304" pitchFamily="18" charset="0"/>
              </a:rPr>
              <a:t>Zarara </a:t>
            </a:r>
            <a:r>
              <a:rPr lang="tr-TR" sz="2400" b="1" dirty="0">
                <a:latin typeface="Times New Roman" panose="02020603050405020304" pitchFamily="18" charset="0"/>
                <a:cs typeface="Times New Roman" panose="02020603050405020304" pitchFamily="18" charset="0"/>
              </a:rPr>
              <a:t>maruz kalan </a:t>
            </a:r>
            <a:r>
              <a:rPr lang="tr-TR" sz="2400" b="1" dirty="0" smtClean="0">
                <a:latin typeface="Times New Roman" panose="02020603050405020304" pitchFamily="18" charset="0"/>
                <a:cs typeface="Times New Roman" panose="02020603050405020304" pitchFamily="18" charset="0"/>
              </a:rPr>
              <a:t>Önceki </a:t>
            </a:r>
            <a:r>
              <a:rPr lang="tr-TR" sz="2400" b="1" dirty="0">
                <a:latin typeface="Times New Roman" panose="02020603050405020304" pitchFamily="18" charset="0"/>
                <a:cs typeface="Times New Roman" panose="02020603050405020304" pitchFamily="18" charset="0"/>
              </a:rPr>
              <a:t>H</a:t>
            </a:r>
            <a:r>
              <a:rPr lang="tr-TR" sz="2400" b="1" dirty="0" smtClean="0">
                <a:latin typeface="Times New Roman" panose="02020603050405020304" pitchFamily="18" charset="0"/>
                <a:cs typeface="Times New Roman" panose="02020603050405020304" pitchFamily="18" charset="0"/>
              </a:rPr>
              <a:t>ak Sahibinin, </a:t>
            </a:r>
            <a:r>
              <a:rPr lang="tr-TR" sz="2400" b="1" dirty="0">
                <a:latin typeface="Times New Roman" panose="02020603050405020304" pitchFamily="18" charset="0"/>
                <a:cs typeface="Times New Roman" panose="02020603050405020304" pitchFamily="18" charset="0"/>
              </a:rPr>
              <a:t>D</a:t>
            </a:r>
            <a:r>
              <a:rPr lang="tr-TR" sz="2400" b="1" dirty="0" smtClean="0">
                <a:latin typeface="Times New Roman" panose="02020603050405020304" pitchFamily="18" charset="0"/>
                <a:cs typeface="Times New Roman" panose="02020603050405020304" pitchFamily="18" charset="0"/>
              </a:rPr>
              <a:t>evri </a:t>
            </a:r>
            <a:r>
              <a:rPr lang="tr-TR" sz="2400" dirty="0" smtClean="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T</a:t>
            </a:r>
            <a:r>
              <a:rPr lang="tr-TR" sz="2400" i="1" dirty="0" smtClean="0">
                <a:latin typeface="Times New Roman" panose="02020603050405020304" pitchFamily="18" charset="0"/>
                <a:cs typeface="Times New Roman" panose="02020603050405020304" pitchFamily="18" charset="0"/>
              </a:rPr>
              <a:t>emliki</a:t>
            </a:r>
            <a:r>
              <a:rPr lang="tr-TR" sz="2400" i="1" dirty="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yapan</a:t>
            </a:r>
            <a:r>
              <a:rPr lang="tr-TR" sz="2400" dirty="0">
                <a:latin typeface="Times New Roman" panose="02020603050405020304" pitchFamily="18" charset="0"/>
                <a:cs typeface="Times New Roman" panose="02020603050405020304" pitchFamily="18" charset="0"/>
              </a:rPr>
              <a:t> </a:t>
            </a:r>
            <a:r>
              <a:rPr lang="tr-TR" sz="2400" b="1" dirty="0" smtClean="0">
                <a:latin typeface="Times New Roman" panose="02020603050405020304" pitchFamily="18" charset="0"/>
                <a:cs typeface="Times New Roman" panose="02020603050405020304" pitchFamily="18" charset="0"/>
              </a:rPr>
              <a:t>Yolsuz Tescil </a:t>
            </a:r>
            <a:r>
              <a:rPr lang="tr-TR" sz="2400" b="1" dirty="0">
                <a:latin typeface="Times New Roman" panose="02020603050405020304" pitchFamily="18" charset="0"/>
                <a:cs typeface="Times New Roman" panose="02020603050405020304" pitchFamily="18" charset="0"/>
              </a:rPr>
              <a:t>sahibi </a:t>
            </a:r>
            <a:r>
              <a:rPr lang="tr-TR" sz="2400" b="1" dirty="0" smtClean="0">
                <a:latin typeface="Times New Roman" panose="02020603050405020304" pitchFamily="18" charset="0"/>
                <a:cs typeface="Times New Roman" panose="02020603050405020304" pitchFamily="18" charset="0"/>
              </a:rPr>
              <a:t>Kişi </a:t>
            </a:r>
            <a:r>
              <a:rPr lang="tr-TR" sz="2400" b="1" dirty="0">
                <a:latin typeface="Times New Roman" panose="02020603050405020304" pitchFamily="18" charset="0"/>
                <a:cs typeface="Times New Roman" panose="02020603050405020304" pitchFamily="18" charset="0"/>
              </a:rPr>
              <a:t>aleyhine </a:t>
            </a:r>
            <a:r>
              <a:rPr lang="tr-TR" sz="2400" b="1" u="sng" dirty="0" smtClean="0">
                <a:latin typeface="Times New Roman" panose="02020603050405020304" pitchFamily="18" charset="0"/>
                <a:cs typeface="Times New Roman" panose="02020603050405020304" pitchFamily="18" charset="0"/>
              </a:rPr>
              <a:t>Sebepsiz Zenginleşme </a:t>
            </a:r>
            <a:r>
              <a:rPr lang="tr-TR" sz="2400"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BK m. 77- </a:t>
            </a:r>
            <a:r>
              <a:rPr lang="tr-TR" sz="2400" i="1" dirty="0" smtClean="0">
                <a:latin typeface="Times New Roman" panose="02020603050405020304" pitchFamily="18" charset="0"/>
                <a:cs typeface="Times New Roman" panose="02020603050405020304" pitchFamily="18" charset="0"/>
              </a:rPr>
              <a:t>82</a:t>
            </a: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veya </a:t>
            </a:r>
            <a:r>
              <a:rPr lang="tr-TR" sz="2400" b="1" u="sng" dirty="0">
                <a:latin typeface="Times New Roman" panose="02020603050405020304" pitchFamily="18" charset="0"/>
                <a:cs typeface="Times New Roman" panose="02020603050405020304" pitchFamily="18" charset="0"/>
              </a:rPr>
              <a:t>genel </a:t>
            </a:r>
            <a:r>
              <a:rPr lang="tr-TR" sz="2400" b="1" u="sng" dirty="0" smtClean="0">
                <a:latin typeface="Times New Roman" panose="02020603050405020304" pitchFamily="18" charset="0"/>
                <a:cs typeface="Times New Roman" panose="02020603050405020304" pitchFamily="18" charset="0"/>
              </a:rPr>
              <a:t>Haksız Fiil Sorumluluğu </a:t>
            </a:r>
            <a:r>
              <a:rPr lang="tr-TR" sz="2400" b="1" u="sng" dirty="0">
                <a:latin typeface="Times New Roman" panose="02020603050405020304" pitchFamily="18" charset="0"/>
                <a:cs typeface="Times New Roman" panose="02020603050405020304" pitchFamily="18" charset="0"/>
              </a:rPr>
              <a:t>E</a:t>
            </a:r>
            <a:r>
              <a:rPr lang="tr-TR" sz="2400" b="1" u="sng" dirty="0" smtClean="0">
                <a:latin typeface="Times New Roman" panose="02020603050405020304" pitchFamily="18" charset="0"/>
                <a:cs typeface="Times New Roman" panose="02020603050405020304" pitchFamily="18" charset="0"/>
              </a:rPr>
              <a:t>sasları </a:t>
            </a:r>
            <a:r>
              <a:rPr lang="tr-TR" sz="2400"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BK m. 49 vd</a:t>
            </a:r>
            <a:r>
              <a:rPr lang="tr-TR" sz="2400" dirty="0" smtClean="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çerçevesinde </a:t>
            </a:r>
            <a:r>
              <a:rPr lang="tr-TR" sz="2400" b="1" dirty="0" smtClean="0">
                <a:latin typeface="Times New Roman" panose="02020603050405020304" pitchFamily="18" charset="0"/>
                <a:cs typeface="Times New Roman" panose="02020603050405020304" pitchFamily="18" charset="0"/>
              </a:rPr>
              <a:t>Dava </a:t>
            </a:r>
            <a:r>
              <a:rPr lang="tr-TR" sz="2400" b="1" dirty="0">
                <a:latin typeface="Times New Roman" panose="02020603050405020304" pitchFamily="18" charset="0"/>
                <a:cs typeface="Times New Roman" panose="02020603050405020304" pitchFamily="18" charset="0"/>
              </a:rPr>
              <a:t>açması mümkündür. </a:t>
            </a:r>
          </a:p>
          <a:p>
            <a:pPr marL="0" indent="0">
              <a:buNone/>
            </a:pPr>
            <a:endParaRPr lang="tr-TR" dirty="0"/>
          </a:p>
        </p:txBody>
      </p:sp>
    </p:spTree>
    <p:extLst>
      <p:ext uri="{BB962C8B-B14F-4D97-AF65-F5344CB8AC3E}">
        <p14:creationId xmlns:p14="http://schemas.microsoft.com/office/powerpoint/2010/main" val="244997471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28600"/>
            <a:ext cx="10235609" cy="2273004"/>
          </a:xfrm>
        </p:spPr>
        <p:txBody>
          <a:bodyPr>
            <a:normAutofit/>
          </a:bodyPr>
          <a:lstStyle/>
          <a:p>
            <a:pPr lvl="0" indent="449263" eaLnBrk="0" fontAlgn="base" hangingPunct="0">
              <a:lnSpc>
                <a:spcPct val="100000"/>
              </a:lnSpc>
              <a:spcAft>
                <a:spcPct val="0"/>
              </a:spcAft>
            </a:pPr>
            <a:r>
              <a:rPr kumimoji="0" lang="tr-TR" altLang="tr-TR"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MK 1023</a:t>
            </a:r>
            <a:r>
              <a:rPr kumimoji="0" lang="tr-TR" altLang="tr-TR"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’ü</a:t>
            </a:r>
            <a:r>
              <a:rPr kumimoji="0" lang="tr-TR" altLang="tr-TR"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 Uygulanmadığı Bazı </a:t>
            </a:r>
            <a:r>
              <a:rPr kumimoji="0" lang="tr-TR" altLang="tr-TR" b="1"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Ö</a:t>
            </a:r>
            <a:r>
              <a:rPr kumimoji="0" lang="tr-TR" altLang="tr-TR"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zel Durumlar  (</a:t>
            </a:r>
            <a:r>
              <a:rPr kumimoji="0" lang="tr-TR" altLang="tr-TR" sz="2700" b="1" i="1"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Sirmen, </a:t>
            </a:r>
            <a:r>
              <a:rPr kumimoji="0" lang="tr-TR" altLang="tr-TR" sz="2700" i="1"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Eşya H., 6. </a:t>
            </a:r>
            <a:r>
              <a:rPr lang="tr-TR" altLang="tr-TR" sz="2700" i="1" dirty="0">
                <a:latin typeface="Times New Roman" panose="02020603050405020304" pitchFamily="18" charset="0"/>
                <a:ea typeface="Calibri" panose="020F0502020204030204" pitchFamily="34" charset="0"/>
                <a:cs typeface="Times New Roman" panose="02020603050405020304" pitchFamily="18" charset="0"/>
              </a:rPr>
              <a:t>B</a:t>
            </a:r>
            <a:r>
              <a:rPr kumimoji="0" lang="tr-TR" altLang="tr-TR" sz="2700" i="1"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tr-TR" altLang="tr-TR" sz="2700" i="1" dirty="0">
                <a:latin typeface="Times New Roman" panose="02020603050405020304" pitchFamily="18" charset="0"/>
                <a:ea typeface="Calibri" panose="020F0502020204030204" pitchFamily="34" charset="0"/>
                <a:cs typeface="Times New Roman" panose="02020603050405020304" pitchFamily="18" charset="0"/>
              </a:rPr>
              <a:t>s</a:t>
            </a:r>
            <a:r>
              <a:rPr kumimoji="0" lang="tr-TR" altLang="tr-TR" sz="2700" i="1"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203 vd.)</a:t>
            </a:r>
            <a:r>
              <a:rPr kumimoji="0" lang="tr-TR" altLang="tr-TR" sz="270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r>
            <a:br>
              <a:rPr kumimoji="0" lang="tr-TR" altLang="tr-TR" sz="2700" i="1"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br>
            <a:r>
              <a:rPr kumimoji="0" lang="tr-TR" altLang="tr-TR" sz="27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r>
            <a:br>
              <a:rPr kumimoji="0" lang="tr-TR" altLang="tr-TR" sz="27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br>
            <a:endParaRPr lang="tr-TR" sz="27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lstStyle/>
          <a:p>
            <a:pPr marL="0" indent="0">
              <a:buNone/>
            </a:pPr>
            <a:endParaRPr lang="tr-TR" dirty="0"/>
          </a:p>
        </p:txBody>
      </p:sp>
      <p:graphicFrame>
        <p:nvGraphicFramePr>
          <p:cNvPr id="5" name="Diyagram 4"/>
          <p:cNvGraphicFramePr/>
          <p:nvPr>
            <p:extLst>
              <p:ext uri="{D42A27DB-BD31-4B8C-83A1-F6EECF244321}">
                <p14:modId xmlns:p14="http://schemas.microsoft.com/office/powerpoint/2010/main" val="491175043"/>
              </p:ext>
            </p:extLst>
          </p:nvPr>
        </p:nvGraphicFramePr>
        <p:xfrm>
          <a:off x="1107584" y="2112135"/>
          <a:ext cx="9775064" cy="34719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3"/>
          <p:cNvSpPr>
            <a:spLocks noChangeArrowheads="1"/>
          </p:cNvSpPr>
          <p:nvPr/>
        </p:nvSpPr>
        <p:spPr bwMode="auto">
          <a:xfrm>
            <a:off x="0" y="36861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137595916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i="1" dirty="0" smtClean="0">
                <a:latin typeface="Times New Roman" panose="02020603050405020304" pitchFamily="18" charset="0"/>
                <a:cs typeface="Times New Roman" panose="02020603050405020304" pitchFamily="18" charset="0"/>
              </a:rPr>
              <a:t>Çift Tapu</a:t>
            </a:r>
            <a:r>
              <a:rPr lang="tr-TR" sz="3600" b="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Eşyaya Bağlı İrtifaklar </a:t>
            </a:r>
            <a:r>
              <a:rPr lang="tr-TR" sz="3600" b="1" dirty="0" smtClean="0">
                <a:latin typeface="Times New Roman" panose="02020603050405020304" pitchFamily="18" charset="0"/>
                <a:cs typeface="Times New Roman" panose="02020603050405020304" pitchFamily="18" charset="0"/>
              </a:rPr>
              <a:t>ile </a:t>
            </a:r>
            <a:r>
              <a:rPr lang="tr-TR" sz="3600" b="1" i="1" dirty="0" smtClean="0">
                <a:latin typeface="Times New Roman" panose="02020603050405020304" pitchFamily="18" charset="0"/>
                <a:cs typeface="Times New Roman" panose="02020603050405020304" pitchFamily="18" charset="0"/>
              </a:rPr>
              <a:t>Bağımsız ve Sürekli Haklarda </a:t>
            </a:r>
            <a:r>
              <a:rPr lang="tr-TR" sz="3600" b="1" dirty="0" smtClean="0">
                <a:latin typeface="Times New Roman" panose="02020603050405020304" pitchFamily="18" charset="0"/>
                <a:cs typeface="Times New Roman" panose="02020603050405020304" pitchFamily="18" charset="0"/>
              </a:rPr>
              <a:t>MK 1023 uygulanmaz. </a:t>
            </a:r>
          </a:p>
          <a:p>
            <a:pPr algn="just"/>
            <a:r>
              <a:rPr lang="tr-TR" sz="3600" dirty="0" smtClean="0">
                <a:latin typeface="Times New Roman" panose="02020603050405020304" pitchFamily="18" charset="0"/>
                <a:cs typeface="Times New Roman" panose="02020603050405020304" pitchFamily="18" charset="0"/>
              </a:rPr>
              <a:t>Bu durumlarda, Sicildeki Yolsuz Tescile rağmen, MK 1023’ün uygulanması mümkün değildir. </a:t>
            </a:r>
          </a:p>
          <a:p>
            <a:pPr algn="just"/>
            <a:r>
              <a:rPr lang="tr-TR" sz="3600" dirty="0" smtClean="0">
                <a:latin typeface="Times New Roman" panose="02020603050405020304" pitchFamily="18" charset="0"/>
                <a:cs typeface="Times New Roman" panose="02020603050405020304" pitchFamily="18" charset="0"/>
              </a:rPr>
              <a:t> Ancak bu </a:t>
            </a:r>
            <a:r>
              <a:rPr lang="tr-TR" sz="3600" b="1" i="1" dirty="0" smtClean="0">
                <a:latin typeface="Times New Roman" panose="02020603050405020304" pitchFamily="18" charset="0"/>
                <a:cs typeface="Times New Roman" panose="02020603050405020304" pitchFamily="18" charset="0"/>
              </a:rPr>
              <a:t>yolsuzluklardan dolayı zarara uğrayan İyiniyetli Üçüncü Kişiler</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MK 1007 gereğince zararlarını </a:t>
            </a:r>
            <a:r>
              <a:rPr lang="tr-TR" sz="3600" b="1" i="1" dirty="0" smtClean="0">
                <a:latin typeface="Times New Roman" panose="02020603050405020304" pitchFamily="18" charset="0"/>
                <a:cs typeface="Times New Roman" panose="02020603050405020304" pitchFamily="18" charset="0"/>
              </a:rPr>
              <a:t>Devletten</a:t>
            </a:r>
            <a:r>
              <a:rPr lang="tr-TR" sz="3600" b="1" dirty="0" smtClean="0">
                <a:latin typeface="Times New Roman" panose="02020603050405020304" pitchFamily="18" charset="0"/>
                <a:cs typeface="Times New Roman" panose="02020603050405020304" pitchFamily="18" charset="0"/>
              </a:rPr>
              <a:t> isteyebilirler</a:t>
            </a:r>
            <a:r>
              <a:rPr lang="tr-TR" sz="3600" dirty="0" smtClean="0">
                <a:latin typeface="Times New Roman" panose="02020603050405020304" pitchFamily="18" charset="0"/>
                <a:cs typeface="Times New Roman" panose="02020603050405020304" pitchFamily="18" charset="0"/>
              </a:rPr>
              <a:t>. </a:t>
            </a:r>
          </a:p>
          <a:p>
            <a:pPr marL="0" indent="0" algn="just">
              <a:buNone/>
            </a:pPr>
            <a:endParaRPr lang="tr-TR" sz="4000" b="1" dirty="0"/>
          </a:p>
        </p:txBody>
      </p:sp>
    </p:spTree>
    <p:extLst>
      <p:ext uri="{BB962C8B-B14F-4D97-AF65-F5344CB8AC3E}">
        <p14:creationId xmlns:p14="http://schemas.microsoft.com/office/powerpoint/2010/main" val="412385115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59556" y="0"/>
            <a:ext cx="10281716" cy="2201333"/>
          </a:xfrm>
        </p:spPr>
        <p:txBody>
          <a:bodyPr>
            <a:noAutofit/>
          </a:bodyPr>
          <a:lstStyle/>
          <a:p>
            <a:r>
              <a:rPr lang="tr-TR" sz="3600" b="1" dirty="0" smtClean="0">
                <a:latin typeface="Calibri" panose="020F0502020204030204" pitchFamily="34" charset="0"/>
              </a:rPr>
              <a:t>Çift Tapulu </a:t>
            </a:r>
            <a:r>
              <a:rPr lang="tr-TR" sz="3600" b="1" dirty="0">
                <a:latin typeface="Calibri" panose="020F0502020204030204" pitchFamily="34" charset="0"/>
              </a:rPr>
              <a:t>T</a:t>
            </a:r>
            <a:r>
              <a:rPr lang="tr-TR" sz="3600" b="1" dirty="0" smtClean="0">
                <a:latin typeface="Calibri" panose="020F0502020204030204" pitchFamily="34" charset="0"/>
              </a:rPr>
              <a:t>aşınmazlarda </a:t>
            </a:r>
            <a:r>
              <a:rPr lang="tr-TR" sz="3600" b="1" dirty="0">
                <a:latin typeface="Calibri" panose="020F0502020204030204" pitchFamily="34" charset="0"/>
              </a:rPr>
              <a:t>Y</a:t>
            </a:r>
            <a:r>
              <a:rPr lang="tr-TR" sz="3600" b="1" dirty="0" smtClean="0">
                <a:latin typeface="Calibri" panose="020F0502020204030204" pitchFamily="34" charset="0"/>
              </a:rPr>
              <a:t>olsuz </a:t>
            </a:r>
            <a:r>
              <a:rPr lang="tr-TR" sz="3600" b="1" dirty="0">
                <a:latin typeface="Calibri" panose="020F0502020204030204" pitchFamily="34" charset="0"/>
              </a:rPr>
              <a:t>T</a:t>
            </a:r>
            <a:r>
              <a:rPr lang="tr-TR" sz="3600" b="1" dirty="0" smtClean="0">
                <a:latin typeface="Calibri" panose="020F0502020204030204" pitchFamily="34" charset="0"/>
              </a:rPr>
              <a:t>apuya </a:t>
            </a:r>
            <a:r>
              <a:rPr lang="tr-TR" sz="3600" b="1" dirty="0">
                <a:latin typeface="Calibri" panose="020F0502020204030204" pitchFamily="34" charset="0"/>
              </a:rPr>
              <a:t>D</a:t>
            </a:r>
            <a:r>
              <a:rPr lang="tr-TR" sz="3600" b="1" dirty="0" smtClean="0">
                <a:latin typeface="Calibri" panose="020F0502020204030204" pitchFamily="34" charset="0"/>
              </a:rPr>
              <a:t>ayanan </a:t>
            </a:r>
            <a:r>
              <a:rPr lang="tr-TR" sz="3600" b="1" dirty="0">
                <a:latin typeface="Calibri" panose="020F0502020204030204" pitchFamily="34" charset="0"/>
              </a:rPr>
              <a:t>K</a:t>
            </a:r>
            <a:r>
              <a:rPr lang="tr-TR" sz="3600" b="1" dirty="0" smtClean="0">
                <a:latin typeface="Calibri" panose="020F0502020204030204" pitchFamily="34" charset="0"/>
              </a:rPr>
              <a:t>azanımlar</a:t>
            </a:r>
            <a:r>
              <a:rPr lang="tr-TR" sz="3600" dirty="0" smtClean="0">
                <a:latin typeface="Calibri" panose="020F0502020204030204" pitchFamily="34" charset="0"/>
              </a:rPr>
              <a:t/>
            </a:r>
            <a:br>
              <a:rPr lang="tr-TR" sz="3600" dirty="0" smtClean="0">
                <a:latin typeface="Calibri" panose="020F0502020204030204" pitchFamily="34" charset="0"/>
              </a:rPr>
            </a:br>
            <a:r>
              <a:rPr lang="tr-TR" sz="3600" dirty="0" smtClean="0">
                <a:latin typeface="Calibri" panose="020F0502020204030204" pitchFamily="34" charset="0"/>
              </a:rPr>
              <a:t> (</a:t>
            </a:r>
            <a:r>
              <a:rPr lang="tr-TR" sz="2400" b="1" i="1" dirty="0" err="1" smtClean="0">
                <a:latin typeface="Times New Roman" panose="02020603050405020304" pitchFamily="18" charset="0"/>
                <a:cs typeface="Times New Roman" panose="02020603050405020304" pitchFamily="18" charset="0"/>
              </a:rPr>
              <a:t>Oğuzman</a:t>
            </a:r>
            <a:r>
              <a:rPr lang="tr-TR" sz="2400" b="1" i="1" dirty="0" smtClean="0">
                <a:latin typeface="Times New Roman" panose="02020603050405020304" pitchFamily="18" charset="0"/>
                <a:cs typeface="Times New Roman" panose="02020603050405020304" pitchFamily="18" charset="0"/>
              </a:rPr>
              <a:t> / </a:t>
            </a:r>
            <a:r>
              <a:rPr lang="tr-TR" sz="2400" b="1" i="1" dirty="0" err="1" smtClean="0">
                <a:latin typeface="Times New Roman" panose="02020603050405020304" pitchFamily="18" charset="0"/>
                <a:cs typeface="Times New Roman" panose="02020603050405020304" pitchFamily="18" charset="0"/>
              </a:rPr>
              <a:t>Seliçi</a:t>
            </a:r>
            <a:r>
              <a:rPr lang="tr-TR" sz="2400" b="1" i="1" dirty="0" smtClean="0">
                <a:latin typeface="Times New Roman" panose="02020603050405020304" pitchFamily="18" charset="0"/>
                <a:cs typeface="Times New Roman" panose="02020603050405020304" pitchFamily="18" charset="0"/>
              </a:rPr>
              <a:t> / Oktay- Özdemir</a:t>
            </a:r>
            <a:r>
              <a:rPr lang="tr-TR" sz="2400" i="1" dirty="0" smtClean="0">
                <a:latin typeface="Times New Roman" panose="02020603050405020304" pitchFamily="18" charset="0"/>
                <a:cs typeface="Times New Roman" panose="02020603050405020304" pitchFamily="18" charset="0"/>
              </a:rPr>
              <a:t>, Eşya H., 17. B., s. 241 vd.; </a:t>
            </a:r>
            <a:r>
              <a:rPr lang="tr-TR" sz="2400" b="1" i="1" dirty="0" smtClean="0">
                <a:latin typeface="Times New Roman" panose="02020603050405020304" pitchFamily="18" charset="0"/>
                <a:cs typeface="Times New Roman" panose="02020603050405020304" pitchFamily="18" charset="0"/>
              </a:rPr>
              <a:t>Sirmen</a:t>
            </a:r>
            <a:r>
              <a:rPr lang="tr-TR" sz="2400" i="1" dirty="0" smtClean="0">
                <a:latin typeface="Times New Roman" panose="02020603050405020304" pitchFamily="18" charset="0"/>
                <a:cs typeface="Times New Roman" panose="02020603050405020304" pitchFamily="18" charset="0"/>
              </a:rPr>
              <a:t>, Eşya H., 6. B., s. 203 vd.) </a:t>
            </a:r>
            <a:r>
              <a:rPr lang="tr-TR" sz="2400" dirty="0" smtClean="0">
                <a:latin typeface="Times New Roman" panose="02020603050405020304" pitchFamily="18" charset="0"/>
                <a:cs typeface="Times New Roman" panose="02020603050405020304" pitchFamily="18" charset="0"/>
              </a:rPr>
              <a:t/>
            </a:r>
            <a:br>
              <a:rPr lang="tr-TR" sz="2400" dirty="0" smtClean="0">
                <a:latin typeface="Times New Roman" panose="02020603050405020304" pitchFamily="18" charset="0"/>
                <a:cs typeface="Times New Roman" panose="02020603050405020304" pitchFamily="18" charset="0"/>
              </a:rPr>
            </a:br>
            <a:endParaRPr lang="tr-TR" sz="24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p:txBody>
          <a:bodyPr>
            <a:normAutofit lnSpcReduction="10000"/>
          </a:bodyPr>
          <a:lstStyle/>
          <a:p>
            <a:pPr algn="just"/>
            <a:r>
              <a:rPr lang="tr-TR" sz="2400" b="1" dirty="0" smtClean="0">
                <a:latin typeface="Times New Roman" panose="02020603050405020304" pitchFamily="18" charset="0"/>
                <a:cs typeface="Times New Roman" panose="02020603050405020304" pitchFamily="18" charset="0"/>
              </a:rPr>
              <a:t>Kural </a:t>
            </a:r>
            <a:r>
              <a:rPr lang="tr-TR" sz="2400" b="1" dirty="0">
                <a:latin typeface="Times New Roman" panose="02020603050405020304" pitchFamily="18" charset="0"/>
                <a:cs typeface="Times New Roman" panose="02020603050405020304" pitchFamily="18" charset="0"/>
              </a:rPr>
              <a:t>olarak, bir </a:t>
            </a:r>
            <a:r>
              <a:rPr lang="tr-TR" sz="2400" b="1" dirty="0" smtClean="0">
                <a:latin typeface="Times New Roman" panose="02020603050405020304" pitchFamily="18" charset="0"/>
                <a:cs typeface="Times New Roman" panose="02020603050405020304" pitchFamily="18" charset="0"/>
              </a:rPr>
              <a:t>Taşınmazın </a:t>
            </a:r>
            <a:r>
              <a:rPr lang="tr-TR" sz="2400" b="1" dirty="0">
                <a:latin typeface="Times New Roman" panose="02020603050405020304" pitchFamily="18" charset="0"/>
                <a:cs typeface="Times New Roman" panose="02020603050405020304" pitchFamily="18" charset="0"/>
              </a:rPr>
              <a:t>T</a:t>
            </a:r>
            <a:r>
              <a:rPr lang="tr-TR" sz="2400" b="1" dirty="0" smtClean="0">
                <a:latin typeface="Times New Roman" panose="02020603050405020304" pitchFamily="18" charset="0"/>
                <a:cs typeface="Times New Roman" panose="02020603050405020304" pitchFamily="18" charset="0"/>
              </a:rPr>
              <a:t>apu </a:t>
            </a:r>
            <a:r>
              <a:rPr lang="tr-TR" sz="2400" b="1" dirty="0">
                <a:latin typeface="Times New Roman" panose="02020603050405020304" pitchFamily="18" charset="0"/>
                <a:cs typeface="Times New Roman" panose="02020603050405020304" pitchFamily="18" charset="0"/>
              </a:rPr>
              <a:t>K</a:t>
            </a:r>
            <a:r>
              <a:rPr lang="tr-TR" sz="2400" b="1" dirty="0" smtClean="0">
                <a:latin typeface="Times New Roman" panose="02020603050405020304" pitchFamily="18" charset="0"/>
                <a:cs typeface="Times New Roman" panose="02020603050405020304" pitchFamily="18" charset="0"/>
              </a:rPr>
              <a:t>ütüğünde </a:t>
            </a:r>
            <a:r>
              <a:rPr lang="tr-TR" sz="2400" b="1" dirty="0">
                <a:latin typeface="Times New Roman" panose="02020603050405020304" pitchFamily="18" charset="0"/>
                <a:cs typeface="Times New Roman" panose="02020603050405020304" pitchFamily="18" charset="0"/>
              </a:rPr>
              <a:t>yalnız bir sayfası bulunur</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Fakat </a:t>
            </a:r>
            <a:r>
              <a:rPr lang="tr-TR" sz="2400" dirty="0">
                <a:latin typeface="Times New Roman" panose="02020603050405020304" pitchFamily="18" charset="0"/>
                <a:cs typeface="Times New Roman" panose="02020603050405020304" pitchFamily="18" charset="0"/>
              </a:rPr>
              <a:t>bunun da </a:t>
            </a:r>
            <a:r>
              <a:rPr lang="tr-TR" sz="2400" b="1" dirty="0">
                <a:latin typeface="Times New Roman" panose="02020603050405020304" pitchFamily="18" charset="0"/>
                <a:cs typeface="Times New Roman" panose="02020603050405020304" pitchFamily="18" charset="0"/>
              </a:rPr>
              <a:t>bazı </a:t>
            </a:r>
            <a:r>
              <a:rPr lang="tr-TR" sz="2400" b="1" dirty="0" smtClean="0">
                <a:latin typeface="Times New Roman" panose="02020603050405020304" pitchFamily="18" charset="0"/>
                <a:cs typeface="Times New Roman" panose="02020603050405020304" pitchFamily="18" charset="0"/>
              </a:rPr>
              <a:t>İstisnaları </a:t>
            </a:r>
            <a:r>
              <a:rPr lang="tr-TR" sz="2400" dirty="0">
                <a:latin typeface="Times New Roman" panose="02020603050405020304" pitchFamily="18" charset="0"/>
                <a:cs typeface="Times New Roman" panose="02020603050405020304" pitchFamily="18" charset="0"/>
              </a:rPr>
              <a:t>vardır. </a:t>
            </a:r>
            <a:r>
              <a:rPr lang="tr-TR" sz="2400" b="1" dirty="0">
                <a:latin typeface="Times New Roman" panose="02020603050405020304" pitchFamily="18" charset="0"/>
                <a:cs typeface="Times New Roman" panose="02020603050405020304" pitchFamily="18" charset="0"/>
              </a:rPr>
              <a:t>Bu durumlarda, bir </a:t>
            </a:r>
            <a:r>
              <a:rPr lang="tr-TR" sz="2400" b="1" dirty="0" smtClean="0">
                <a:latin typeface="Times New Roman" panose="02020603050405020304" pitchFamily="18" charset="0"/>
                <a:cs typeface="Times New Roman" panose="02020603050405020304" pitchFamily="18" charset="0"/>
              </a:rPr>
              <a:t>Taşınmaza </a:t>
            </a:r>
            <a:r>
              <a:rPr lang="tr-TR" sz="2400" b="1" dirty="0">
                <a:latin typeface="Times New Roman" panose="02020603050405020304" pitchFamily="18" charset="0"/>
                <a:cs typeface="Times New Roman" panose="02020603050405020304" pitchFamily="18" charset="0"/>
              </a:rPr>
              <a:t>K</a:t>
            </a:r>
            <a:r>
              <a:rPr lang="tr-TR" sz="2400" b="1" dirty="0" smtClean="0">
                <a:latin typeface="Times New Roman" panose="02020603050405020304" pitchFamily="18" charset="0"/>
                <a:cs typeface="Times New Roman" panose="02020603050405020304" pitchFamily="18" charset="0"/>
              </a:rPr>
              <a:t>ütükte </a:t>
            </a:r>
            <a:r>
              <a:rPr lang="tr-TR" sz="2400" b="1" dirty="0">
                <a:latin typeface="Times New Roman" panose="02020603050405020304" pitchFamily="18" charset="0"/>
                <a:cs typeface="Times New Roman" panose="02020603050405020304" pitchFamily="18" charset="0"/>
              </a:rPr>
              <a:t>birden çok sayfa açıldığı hallerle karşılaşılabilir</a:t>
            </a:r>
            <a:r>
              <a:rPr lang="tr-TR" sz="2400" dirty="0">
                <a:latin typeface="Times New Roman" panose="02020603050405020304" pitchFamily="18" charset="0"/>
                <a:cs typeface="Times New Roman" panose="02020603050405020304" pitchFamily="18" charset="0"/>
              </a:rPr>
              <a:t>. </a:t>
            </a:r>
            <a:endParaRPr lang="tr-TR" sz="2400" dirty="0" smtClean="0">
              <a:latin typeface="Times New Roman" panose="02020603050405020304" pitchFamily="18" charset="0"/>
              <a:cs typeface="Times New Roman" panose="02020603050405020304" pitchFamily="18" charset="0"/>
            </a:endParaRPr>
          </a:p>
          <a:p>
            <a:pPr algn="just"/>
            <a:r>
              <a:rPr lang="tr-TR" sz="2400" dirty="0" smtClean="0">
                <a:latin typeface="Times New Roman" panose="02020603050405020304" pitchFamily="18" charset="0"/>
                <a:cs typeface="Times New Roman" panose="02020603050405020304" pitchFamily="18" charset="0"/>
              </a:rPr>
              <a:t>Özellikle </a:t>
            </a:r>
            <a:r>
              <a:rPr lang="tr-TR" sz="2400" b="1" dirty="0">
                <a:latin typeface="Times New Roman" panose="02020603050405020304" pitchFamily="18" charset="0"/>
                <a:cs typeface="Times New Roman" panose="02020603050405020304" pitchFamily="18" charset="0"/>
              </a:rPr>
              <a:t>K</a:t>
            </a:r>
            <a:r>
              <a:rPr lang="tr-TR" sz="2400" b="1" dirty="0" smtClean="0">
                <a:latin typeface="Times New Roman" panose="02020603050405020304" pitchFamily="18" charset="0"/>
                <a:cs typeface="Times New Roman" panose="02020603050405020304" pitchFamily="18" charset="0"/>
              </a:rPr>
              <a:t>adastro </a:t>
            </a:r>
            <a:r>
              <a:rPr lang="tr-TR" sz="2400" b="1" dirty="0">
                <a:latin typeface="Times New Roman" panose="02020603050405020304" pitchFamily="18" charset="0"/>
                <a:cs typeface="Times New Roman" panose="02020603050405020304" pitchFamily="18" charset="0"/>
              </a:rPr>
              <a:t>görmemiş yerlerde </a:t>
            </a:r>
            <a:r>
              <a:rPr lang="tr-TR" sz="2400" b="1" i="1" dirty="0" smtClean="0">
                <a:latin typeface="Times New Roman" panose="02020603050405020304" pitchFamily="18" charset="0"/>
                <a:cs typeface="Times New Roman" panose="02020603050405020304" pitchFamily="18" charset="0"/>
              </a:rPr>
              <a:t>Tapuda </a:t>
            </a:r>
            <a:r>
              <a:rPr lang="tr-TR" sz="2400" b="1" i="1" dirty="0">
                <a:latin typeface="Times New Roman" panose="02020603050405020304" pitchFamily="18" charset="0"/>
                <a:cs typeface="Times New Roman" panose="02020603050405020304" pitchFamily="18" charset="0"/>
              </a:rPr>
              <a:t>Ç</a:t>
            </a:r>
            <a:r>
              <a:rPr lang="tr-TR" sz="2400" b="1" i="1" dirty="0" smtClean="0">
                <a:latin typeface="Times New Roman" panose="02020603050405020304" pitchFamily="18" charset="0"/>
                <a:cs typeface="Times New Roman" panose="02020603050405020304" pitchFamily="18" charset="0"/>
              </a:rPr>
              <a:t>ift </a:t>
            </a:r>
            <a:r>
              <a:rPr lang="tr-TR" sz="2400" b="1" i="1" dirty="0">
                <a:latin typeface="Times New Roman" panose="02020603050405020304" pitchFamily="18" charset="0"/>
                <a:cs typeface="Times New Roman" panose="02020603050405020304" pitchFamily="18" charset="0"/>
              </a:rPr>
              <a:t>K</a:t>
            </a:r>
            <a:r>
              <a:rPr lang="tr-TR" sz="2400" b="1" i="1" dirty="0" smtClean="0">
                <a:latin typeface="Times New Roman" panose="02020603050405020304" pitchFamily="18" charset="0"/>
                <a:cs typeface="Times New Roman" panose="02020603050405020304" pitchFamily="18" charset="0"/>
              </a:rPr>
              <a:t>ayıt </a:t>
            </a:r>
            <a:r>
              <a:rPr lang="tr-TR" sz="2400" b="1" i="1" dirty="0">
                <a:latin typeface="Times New Roman" panose="02020603050405020304" pitchFamily="18" charset="0"/>
                <a:cs typeface="Times New Roman" panose="02020603050405020304" pitchFamily="18" charset="0"/>
              </a:rPr>
              <a:t>yapıldığı durumlara </a:t>
            </a:r>
            <a:r>
              <a:rPr lang="tr-TR" sz="2400" dirty="0">
                <a:latin typeface="Times New Roman" panose="02020603050405020304" pitchFamily="18" charset="0"/>
                <a:cs typeface="Times New Roman" panose="02020603050405020304" pitchFamily="18" charset="0"/>
              </a:rPr>
              <a:t>rastlanmaktadır. </a:t>
            </a:r>
            <a:r>
              <a:rPr lang="tr-TR" sz="2400" dirty="0" smtClean="0">
                <a:latin typeface="Times New Roman" panose="02020603050405020304" pitchFamily="18" charset="0"/>
                <a:cs typeface="Times New Roman" panose="02020603050405020304" pitchFamily="18" charset="0"/>
              </a:rPr>
              <a:t>Böylece </a:t>
            </a:r>
            <a:r>
              <a:rPr lang="tr-TR" sz="2400" b="1" dirty="0">
                <a:latin typeface="Times New Roman" panose="02020603050405020304" pitchFamily="18" charset="0"/>
                <a:cs typeface="Times New Roman" panose="02020603050405020304" pitchFamily="18" charset="0"/>
              </a:rPr>
              <a:t>T</a:t>
            </a:r>
            <a:r>
              <a:rPr lang="tr-TR" sz="2400" b="1" dirty="0" smtClean="0">
                <a:latin typeface="Times New Roman" panose="02020603050405020304" pitchFamily="18" charset="0"/>
                <a:cs typeface="Times New Roman" panose="02020603050405020304" pitchFamily="18" charset="0"/>
              </a:rPr>
              <a:t>aşınmazın </a:t>
            </a:r>
            <a:r>
              <a:rPr lang="tr-TR" sz="2400" b="1" dirty="0">
                <a:latin typeface="Times New Roman" panose="02020603050405020304" pitchFamily="18" charset="0"/>
                <a:cs typeface="Times New Roman" panose="02020603050405020304" pitchFamily="18" charset="0"/>
              </a:rPr>
              <a:t>K</a:t>
            </a:r>
            <a:r>
              <a:rPr lang="tr-TR" sz="2400" b="1" dirty="0" smtClean="0">
                <a:latin typeface="Times New Roman" panose="02020603050405020304" pitchFamily="18" charset="0"/>
                <a:cs typeface="Times New Roman" panose="02020603050405020304" pitchFamily="18" charset="0"/>
              </a:rPr>
              <a:t>ütükte </a:t>
            </a:r>
            <a:r>
              <a:rPr lang="tr-TR" sz="2400" b="1" dirty="0">
                <a:latin typeface="Times New Roman" panose="02020603050405020304" pitchFamily="18" charset="0"/>
                <a:cs typeface="Times New Roman" panose="02020603050405020304" pitchFamily="18" charset="0"/>
              </a:rPr>
              <a:t>iki ayrı sayfaya farklı kimseler lehine kaydedilmesi mümkündür. </a:t>
            </a:r>
            <a:r>
              <a:rPr lang="tr-TR" sz="2400" dirty="0" smtClean="0">
                <a:latin typeface="Times New Roman" panose="02020603050405020304" pitchFamily="18" charset="0"/>
                <a:cs typeface="Times New Roman" panose="02020603050405020304" pitchFamily="18" charset="0"/>
              </a:rPr>
              <a:t>Bu </a:t>
            </a:r>
            <a:r>
              <a:rPr lang="tr-TR" sz="2400" dirty="0">
                <a:latin typeface="Times New Roman" panose="02020603050405020304" pitchFamily="18" charset="0"/>
                <a:cs typeface="Times New Roman" panose="02020603050405020304" pitchFamily="18" charset="0"/>
              </a:rPr>
              <a:t>durum </a:t>
            </a:r>
            <a:r>
              <a:rPr lang="tr-TR" sz="2400" dirty="0" smtClean="0">
                <a:latin typeface="Times New Roman" panose="02020603050405020304" pitchFamily="18" charset="0"/>
                <a:cs typeface="Times New Roman" panose="02020603050405020304" pitchFamily="18" charset="0"/>
              </a:rPr>
              <a:t>“</a:t>
            </a:r>
            <a:r>
              <a:rPr lang="tr-TR" sz="2400" b="1" u="sng" dirty="0">
                <a:latin typeface="Times New Roman" panose="02020603050405020304" pitchFamily="18" charset="0"/>
                <a:cs typeface="Times New Roman" panose="02020603050405020304" pitchFamily="18" charset="0"/>
              </a:rPr>
              <a:t>M</a:t>
            </a:r>
            <a:r>
              <a:rPr lang="tr-TR" sz="2400" b="1" u="sng" dirty="0" smtClean="0">
                <a:latin typeface="Times New Roman" panose="02020603050405020304" pitchFamily="18" charset="0"/>
                <a:cs typeface="Times New Roman" panose="02020603050405020304" pitchFamily="18" charset="0"/>
              </a:rPr>
              <a:t>ükerrer </a:t>
            </a:r>
            <a:r>
              <a:rPr lang="tr-TR" sz="2400" b="1" u="sng" dirty="0">
                <a:latin typeface="Times New Roman" panose="02020603050405020304" pitchFamily="18" charset="0"/>
                <a:cs typeface="Times New Roman" panose="02020603050405020304" pitchFamily="18" charset="0"/>
              </a:rPr>
              <a:t>T</a:t>
            </a:r>
            <a:r>
              <a:rPr lang="tr-TR" sz="2400" b="1" u="sng" dirty="0" smtClean="0">
                <a:latin typeface="Times New Roman" panose="02020603050405020304" pitchFamily="18" charset="0"/>
                <a:cs typeface="Times New Roman" panose="02020603050405020304" pitchFamily="18" charset="0"/>
              </a:rPr>
              <a:t>apu</a:t>
            </a:r>
            <a:r>
              <a:rPr lang="tr-TR" sz="2400" dirty="0">
                <a:latin typeface="Times New Roman" panose="02020603050405020304" pitchFamily="18" charset="0"/>
                <a:cs typeface="Times New Roman" panose="02020603050405020304" pitchFamily="18" charset="0"/>
              </a:rPr>
              <a:t>” veya </a:t>
            </a:r>
            <a:r>
              <a:rPr lang="tr-TR" sz="2400" dirty="0" smtClean="0">
                <a:latin typeface="Times New Roman" panose="02020603050405020304" pitchFamily="18" charset="0"/>
                <a:cs typeface="Times New Roman" panose="02020603050405020304" pitchFamily="18" charset="0"/>
              </a:rPr>
              <a:t>“</a:t>
            </a:r>
            <a:r>
              <a:rPr lang="tr-TR" sz="2400" b="1" u="sng" dirty="0">
                <a:latin typeface="Times New Roman" panose="02020603050405020304" pitchFamily="18" charset="0"/>
                <a:cs typeface="Times New Roman" panose="02020603050405020304" pitchFamily="18" charset="0"/>
              </a:rPr>
              <a:t>Ç</a:t>
            </a:r>
            <a:r>
              <a:rPr lang="tr-TR" sz="2400" b="1" u="sng" dirty="0" smtClean="0">
                <a:latin typeface="Times New Roman" panose="02020603050405020304" pitchFamily="18" charset="0"/>
                <a:cs typeface="Times New Roman" panose="02020603050405020304" pitchFamily="18" charset="0"/>
              </a:rPr>
              <a:t>ift </a:t>
            </a:r>
            <a:r>
              <a:rPr lang="tr-TR" sz="2400" b="1" u="sng" dirty="0">
                <a:latin typeface="Times New Roman" panose="02020603050405020304" pitchFamily="18" charset="0"/>
                <a:cs typeface="Times New Roman" panose="02020603050405020304" pitchFamily="18" charset="0"/>
              </a:rPr>
              <a:t>T</a:t>
            </a:r>
            <a:r>
              <a:rPr lang="tr-TR" sz="2400" b="1" u="sng" dirty="0" smtClean="0">
                <a:latin typeface="Times New Roman" panose="02020603050405020304" pitchFamily="18" charset="0"/>
                <a:cs typeface="Times New Roman" panose="02020603050405020304" pitchFamily="18" charset="0"/>
              </a:rPr>
              <a:t>apu</a:t>
            </a:r>
            <a:r>
              <a:rPr lang="tr-TR" sz="2400" u="sng" dirty="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olarak adlandırılır. </a:t>
            </a:r>
            <a:endParaRPr lang="tr-TR" sz="2400" dirty="0" smtClean="0">
              <a:latin typeface="Times New Roman" panose="02020603050405020304" pitchFamily="18" charset="0"/>
              <a:cs typeface="Times New Roman" panose="02020603050405020304" pitchFamily="18" charset="0"/>
            </a:endParaRPr>
          </a:p>
          <a:p>
            <a:pPr algn="just"/>
            <a:r>
              <a:rPr lang="tr-TR" sz="2400" b="1" i="1" dirty="0" smtClean="0">
                <a:latin typeface="Times New Roman" panose="02020603050405020304" pitchFamily="18" charset="0"/>
                <a:cs typeface="Times New Roman" panose="02020603050405020304" pitchFamily="18" charset="0"/>
              </a:rPr>
              <a:t>Örneğin</a:t>
            </a:r>
            <a:r>
              <a:rPr lang="tr-TR" sz="2400" dirty="0">
                <a:latin typeface="Times New Roman" panose="02020603050405020304" pitchFamily="18" charset="0"/>
                <a:cs typeface="Times New Roman" panose="02020603050405020304" pitchFamily="18" charset="0"/>
              </a:rPr>
              <a:t>, bir </a:t>
            </a:r>
            <a:r>
              <a:rPr lang="tr-TR" sz="2400" dirty="0" smtClean="0">
                <a:latin typeface="Times New Roman" panose="02020603050405020304" pitchFamily="18" charset="0"/>
                <a:cs typeface="Times New Roman" panose="02020603050405020304" pitchFamily="18" charset="0"/>
              </a:rPr>
              <a:t>Taşınmaza </a:t>
            </a:r>
            <a:r>
              <a:rPr lang="tr-TR" sz="2400" dirty="0">
                <a:latin typeface="Times New Roman" panose="02020603050405020304" pitchFamily="18" charset="0"/>
                <a:cs typeface="Times New Roman" panose="02020603050405020304" pitchFamily="18" charset="0"/>
              </a:rPr>
              <a:t>ait Tapuda Malik olarak (A) Tescil edilmiş iken, bunun farkına varılmadığı için, (B) bu </a:t>
            </a:r>
            <a:r>
              <a:rPr lang="tr-TR" sz="2400" b="1" dirty="0">
                <a:latin typeface="Times New Roman" panose="02020603050405020304" pitchFamily="18" charset="0"/>
                <a:cs typeface="Times New Roman" panose="02020603050405020304" pitchFamily="18" charset="0"/>
              </a:rPr>
              <a:t>Taşınmazı </a:t>
            </a:r>
            <a:r>
              <a:rPr lang="tr-TR" sz="2400" b="1" i="1" dirty="0">
                <a:latin typeface="Times New Roman" panose="02020603050405020304" pitchFamily="18" charset="0"/>
                <a:cs typeface="Times New Roman" panose="02020603050405020304" pitchFamily="18" charset="0"/>
              </a:rPr>
              <a:t>Olağanüstü Zamanaşımı</a:t>
            </a:r>
            <a:r>
              <a:rPr lang="tr-TR" sz="2400" i="1" dirty="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ile kazanmış sayılarak </a:t>
            </a:r>
            <a:r>
              <a:rPr lang="tr-TR" sz="2400" dirty="0">
                <a:latin typeface="Times New Roman" panose="02020603050405020304" pitchFamily="18" charset="0"/>
                <a:cs typeface="Times New Roman" panose="02020603050405020304" pitchFamily="18" charset="0"/>
              </a:rPr>
              <a:t>(</a:t>
            </a:r>
            <a:r>
              <a:rPr lang="tr-TR" sz="2400" i="1" dirty="0">
                <a:latin typeface="Times New Roman" panose="02020603050405020304" pitchFamily="18" charset="0"/>
                <a:cs typeface="Times New Roman" panose="02020603050405020304" pitchFamily="18" charset="0"/>
              </a:rPr>
              <a:t>MK m. </a:t>
            </a:r>
            <a:r>
              <a:rPr lang="tr-TR" sz="2400" i="1" dirty="0" smtClean="0">
                <a:latin typeface="Times New Roman" panose="02020603050405020304" pitchFamily="18" charset="0"/>
                <a:cs typeface="Times New Roman" panose="02020603050405020304" pitchFamily="18" charset="0"/>
              </a:rPr>
              <a:t>713</a:t>
            </a:r>
            <a:r>
              <a:rPr lang="tr-TR" sz="2400" dirty="0" smtClean="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(B</a:t>
            </a:r>
            <a:r>
              <a:rPr lang="tr-TR" sz="2400" b="1" dirty="0" smtClean="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Malik olarak Tescil edilmiş olabilir. </a:t>
            </a:r>
            <a:endParaRPr lang="tr-TR" sz="2400" b="1" dirty="0" smtClean="0">
              <a:latin typeface="Times New Roman" panose="02020603050405020304" pitchFamily="18" charset="0"/>
              <a:cs typeface="Times New Roman" panose="02020603050405020304" pitchFamily="18" charset="0"/>
            </a:endParaRPr>
          </a:p>
          <a:p>
            <a:pPr algn="just"/>
            <a:r>
              <a:rPr lang="tr-TR" sz="2400" dirty="0">
                <a:latin typeface="Times New Roman" panose="02020603050405020304" pitchFamily="18" charset="0"/>
                <a:cs typeface="Times New Roman" panose="02020603050405020304" pitchFamily="18" charset="0"/>
              </a:rPr>
              <a:t>Hatta bizzat </a:t>
            </a:r>
            <a:r>
              <a:rPr lang="tr-TR" sz="2400" b="1" dirty="0" smtClean="0">
                <a:latin typeface="Times New Roman" panose="02020603050405020304" pitchFamily="18" charset="0"/>
                <a:cs typeface="Times New Roman" panose="02020603050405020304" pitchFamily="18" charset="0"/>
              </a:rPr>
              <a:t>Kanun Koyucu, </a:t>
            </a:r>
            <a:r>
              <a:rPr lang="tr-TR" sz="2400" dirty="0">
                <a:latin typeface="Times New Roman" panose="02020603050405020304" pitchFamily="18" charset="0"/>
                <a:cs typeface="Times New Roman" panose="02020603050405020304" pitchFamily="18" charset="0"/>
              </a:rPr>
              <a:t>bu ihtimalleri öngören </a:t>
            </a:r>
            <a:r>
              <a:rPr lang="tr-TR" sz="2400" b="1" u="sng" dirty="0">
                <a:latin typeface="Times New Roman" panose="02020603050405020304" pitchFamily="18" charset="0"/>
                <a:cs typeface="Times New Roman" panose="02020603050405020304" pitchFamily="18" charset="0"/>
              </a:rPr>
              <a:t>“Mükerrer Tapu”, “Çift Tapu” </a:t>
            </a:r>
            <a:r>
              <a:rPr lang="tr-TR" sz="2400" dirty="0">
                <a:latin typeface="Times New Roman" panose="02020603050405020304" pitchFamily="18" charset="0"/>
                <a:cs typeface="Times New Roman" panose="02020603050405020304" pitchFamily="18" charset="0"/>
              </a:rPr>
              <a:t>adı verilen </a:t>
            </a:r>
            <a:r>
              <a:rPr lang="tr-TR" sz="2400" dirty="0" smtClean="0">
                <a:latin typeface="Times New Roman" panose="02020603050405020304" pitchFamily="18" charset="0"/>
                <a:cs typeface="Times New Roman" panose="02020603050405020304" pitchFamily="18" charset="0"/>
              </a:rPr>
              <a:t>Kayıtların </a:t>
            </a:r>
            <a:r>
              <a:rPr lang="tr-TR" sz="2400" dirty="0">
                <a:latin typeface="Times New Roman" panose="02020603050405020304" pitchFamily="18" charset="0"/>
                <a:cs typeface="Times New Roman" panose="02020603050405020304" pitchFamily="18" charset="0"/>
              </a:rPr>
              <a:t>nasıl düzeltileceğini bildiren hüküm sevk etmiştir (</a:t>
            </a:r>
            <a:r>
              <a:rPr lang="tr-TR" sz="2400" i="1" dirty="0">
                <a:latin typeface="Times New Roman" panose="02020603050405020304" pitchFamily="18" charset="0"/>
                <a:cs typeface="Times New Roman" panose="02020603050405020304" pitchFamily="18" charset="0"/>
              </a:rPr>
              <a:t>1515 sayılı K. m.2). </a:t>
            </a:r>
          </a:p>
          <a:p>
            <a:pPr marL="0" indent="0" algn="just">
              <a:buNone/>
            </a:pPr>
            <a:endParaRPr lang="tr-TR" sz="2400" dirty="0"/>
          </a:p>
          <a:p>
            <a:pPr algn="just"/>
            <a:endParaRPr lang="tr-TR" sz="2400" i="1" dirty="0"/>
          </a:p>
          <a:p>
            <a:pPr marL="0" indent="0">
              <a:buNone/>
            </a:pPr>
            <a:endParaRPr lang="tr-TR" sz="2000" dirty="0"/>
          </a:p>
        </p:txBody>
      </p:sp>
    </p:spTree>
    <p:extLst>
      <p:ext uri="{BB962C8B-B14F-4D97-AF65-F5344CB8AC3E}">
        <p14:creationId xmlns:p14="http://schemas.microsoft.com/office/powerpoint/2010/main" val="8878886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93898" y="258799"/>
            <a:ext cx="10515600" cy="1325563"/>
          </a:xfrm>
        </p:spPr>
        <p:txBody>
          <a:bodyPr>
            <a:normAutofit/>
          </a:bodyPr>
          <a:lstStyle/>
          <a:p>
            <a:r>
              <a:rPr lang="tr-TR" b="1" dirty="0" smtClean="0">
                <a:latin typeface="+mn-lt"/>
              </a:rPr>
              <a:t>Çift Tapunun Ortaya Çıkabileceği Değişik Olasılıklar</a:t>
            </a:r>
            <a:endParaRPr lang="tr-TR" b="1" dirty="0">
              <a:latin typeface="+mn-lt"/>
            </a:endParaRPr>
          </a:p>
        </p:txBody>
      </p:sp>
      <p:sp>
        <p:nvSpPr>
          <p:cNvPr id="3" name="İçerik Yer Tutucusu 2"/>
          <p:cNvSpPr>
            <a:spLocks noGrp="1"/>
          </p:cNvSpPr>
          <p:nvPr>
            <p:ph idx="1"/>
          </p:nvPr>
        </p:nvSpPr>
        <p:spPr/>
        <p:txBody>
          <a:bodyPr>
            <a:normAutofit lnSpcReduction="10000"/>
          </a:bodyPr>
          <a:lstStyle/>
          <a:p>
            <a:r>
              <a:rPr lang="tr-TR" sz="2400" b="1" dirty="0" smtClean="0">
                <a:latin typeface="Times New Roman" panose="02020603050405020304" pitchFamily="18" charset="0"/>
                <a:cs typeface="Times New Roman" panose="02020603050405020304" pitchFamily="18" charset="0"/>
              </a:rPr>
              <a:t>Çift Tapu</a:t>
            </a:r>
            <a:r>
              <a:rPr lang="tr-TR" sz="2400" b="1" dirty="0">
                <a:latin typeface="Times New Roman" panose="02020603050405020304" pitchFamily="18" charset="0"/>
                <a:cs typeface="Times New Roman" panose="02020603050405020304" pitchFamily="18" charset="0"/>
              </a:rPr>
              <a:t>, değişik olasılıklarda ortaya çıkabilir. </a:t>
            </a:r>
            <a:endParaRPr lang="tr-TR" sz="2400" b="1" dirty="0" smtClean="0">
              <a:latin typeface="Times New Roman" panose="02020603050405020304" pitchFamily="18" charset="0"/>
              <a:cs typeface="Times New Roman" panose="02020603050405020304" pitchFamily="18" charset="0"/>
            </a:endParaRPr>
          </a:p>
          <a:p>
            <a:pPr algn="just"/>
            <a:r>
              <a:rPr lang="tr-TR" sz="2400" b="1" dirty="0" smtClean="0">
                <a:latin typeface="Times New Roman" panose="02020603050405020304" pitchFamily="18" charset="0"/>
                <a:cs typeface="Times New Roman" panose="02020603050405020304" pitchFamily="18" charset="0"/>
              </a:rPr>
              <a:t>Örneğin</a:t>
            </a:r>
            <a:r>
              <a:rPr lang="tr-TR" sz="2400" dirty="0">
                <a:latin typeface="Times New Roman" panose="02020603050405020304" pitchFamily="18" charset="0"/>
                <a:cs typeface="Times New Roman" panose="02020603050405020304" pitchFamily="18" charset="0"/>
              </a:rPr>
              <a:t>, </a:t>
            </a:r>
            <a:r>
              <a:rPr lang="tr-TR" sz="2400" b="1" i="1" dirty="0">
                <a:latin typeface="Times New Roman" panose="02020603050405020304" pitchFamily="18" charset="0"/>
                <a:cs typeface="Times New Roman" panose="02020603050405020304" pitchFamily="18" charset="0"/>
              </a:rPr>
              <a:t>İ</a:t>
            </a:r>
            <a:r>
              <a:rPr lang="tr-TR" sz="2400" b="1" i="1" dirty="0" smtClean="0">
                <a:latin typeface="Times New Roman" panose="02020603050405020304" pitchFamily="18" charset="0"/>
                <a:cs typeface="Times New Roman" panose="02020603050405020304" pitchFamily="18" charset="0"/>
              </a:rPr>
              <a:t>lk </a:t>
            </a:r>
            <a:r>
              <a:rPr lang="tr-TR" sz="2400" b="1" i="1" dirty="0">
                <a:latin typeface="Times New Roman" panose="02020603050405020304" pitchFamily="18" charset="0"/>
                <a:cs typeface="Times New Roman" panose="02020603050405020304" pitchFamily="18" charset="0"/>
              </a:rPr>
              <a:t>O</a:t>
            </a:r>
            <a:r>
              <a:rPr lang="tr-TR" sz="2400" b="1" i="1" dirty="0" smtClean="0">
                <a:latin typeface="Times New Roman" panose="02020603050405020304" pitchFamily="18" charset="0"/>
                <a:cs typeface="Times New Roman" panose="02020603050405020304" pitchFamily="18" charset="0"/>
              </a:rPr>
              <a:t>lasılıkta</a:t>
            </a:r>
            <a:r>
              <a:rPr lang="tr-TR" sz="2400" b="1" dirty="0" smtClean="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bir Taşınmaz </a:t>
            </a:r>
            <a:r>
              <a:rPr lang="tr-TR" sz="2400" dirty="0">
                <a:latin typeface="Times New Roman" panose="02020603050405020304" pitchFamily="18" charset="0"/>
                <a:cs typeface="Times New Roman" panose="02020603050405020304" pitchFamily="18" charset="0"/>
              </a:rPr>
              <a:t>bölündüğü ve her bir </a:t>
            </a:r>
            <a:r>
              <a:rPr lang="tr-TR" sz="2400" dirty="0" smtClean="0">
                <a:latin typeface="Times New Roman" panose="02020603050405020304" pitchFamily="18" charset="0"/>
                <a:cs typeface="Times New Roman" panose="02020603050405020304" pitchFamily="18" charset="0"/>
              </a:rPr>
              <a:t>Parsele </a:t>
            </a:r>
            <a:r>
              <a:rPr lang="tr-TR" sz="2400" dirty="0">
                <a:latin typeface="Times New Roman" panose="02020603050405020304" pitchFamily="18" charset="0"/>
                <a:cs typeface="Times New Roman" panose="02020603050405020304" pitchFamily="18" charset="0"/>
              </a:rPr>
              <a:t>yeni sayfa açıldığı halde, </a:t>
            </a:r>
            <a:r>
              <a:rPr lang="tr-TR" sz="2400" dirty="0" smtClean="0">
                <a:latin typeface="Times New Roman" panose="02020603050405020304" pitchFamily="18" charset="0"/>
                <a:cs typeface="Times New Roman" panose="02020603050405020304" pitchFamily="18" charset="0"/>
              </a:rPr>
              <a:t>Eski </a:t>
            </a:r>
            <a:r>
              <a:rPr lang="tr-TR" sz="2400" dirty="0">
                <a:latin typeface="Times New Roman" panose="02020603050405020304" pitchFamily="18" charset="0"/>
                <a:cs typeface="Times New Roman" panose="02020603050405020304" pitchFamily="18" charset="0"/>
              </a:rPr>
              <a:t>S</a:t>
            </a:r>
            <a:r>
              <a:rPr lang="tr-TR" sz="2400" dirty="0" smtClean="0">
                <a:latin typeface="Times New Roman" panose="02020603050405020304" pitchFamily="18" charset="0"/>
                <a:cs typeface="Times New Roman" panose="02020603050405020304" pitchFamily="18" charset="0"/>
              </a:rPr>
              <a:t>ayfanın </a:t>
            </a:r>
            <a:r>
              <a:rPr lang="tr-TR" sz="2400" dirty="0">
                <a:latin typeface="Times New Roman" panose="02020603050405020304" pitchFamily="18" charset="0"/>
                <a:cs typeface="Times New Roman" panose="02020603050405020304" pitchFamily="18" charset="0"/>
              </a:rPr>
              <a:t>K</a:t>
            </a:r>
            <a:r>
              <a:rPr lang="tr-TR" sz="2400" dirty="0" smtClean="0">
                <a:latin typeface="Times New Roman" panose="02020603050405020304" pitchFamily="18" charset="0"/>
                <a:cs typeface="Times New Roman" panose="02020603050405020304" pitchFamily="18" charset="0"/>
              </a:rPr>
              <a:t>apatılması </a:t>
            </a:r>
            <a:r>
              <a:rPr lang="tr-TR" sz="2400" dirty="0">
                <a:latin typeface="Times New Roman" panose="02020603050405020304" pitchFamily="18" charset="0"/>
                <a:cs typeface="Times New Roman" panose="02020603050405020304" pitchFamily="18" charset="0"/>
              </a:rPr>
              <a:t>unutulmuş olabilir. </a:t>
            </a:r>
            <a:r>
              <a:rPr lang="tr-TR" sz="2400" dirty="0" smtClean="0">
                <a:latin typeface="Times New Roman" panose="02020603050405020304" pitchFamily="18" charset="0"/>
                <a:cs typeface="Times New Roman" panose="02020603050405020304" pitchFamily="18" charset="0"/>
              </a:rPr>
              <a:t>(</a:t>
            </a:r>
            <a:r>
              <a:rPr lang="tr-TR" sz="2000" i="1" dirty="0" err="1" smtClean="0">
                <a:latin typeface="Times New Roman" panose="02020603050405020304" pitchFamily="18" charset="0"/>
                <a:cs typeface="Times New Roman" panose="02020603050405020304" pitchFamily="18" charset="0"/>
              </a:rPr>
              <a:t>Oğuzman</a:t>
            </a:r>
            <a:r>
              <a:rPr lang="tr-TR" sz="2000" i="1" dirty="0" smtClean="0">
                <a:latin typeface="Times New Roman" panose="02020603050405020304" pitchFamily="18" charset="0"/>
                <a:cs typeface="Times New Roman" panose="02020603050405020304" pitchFamily="18" charset="0"/>
              </a:rPr>
              <a:t> / </a:t>
            </a:r>
            <a:r>
              <a:rPr lang="tr-TR" sz="2000" i="1" dirty="0" err="1" smtClean="0">
                <a:latin typeface="Times New Roman" panose="02020603050405020304" pitchFamily="18" charset="0"/>
                <a:cs typeface="Times New Roman" panose="02020603050405020304" pitchFamily="18" charset="0"/>
              </a:rPr>
              <a:t>Seliçi</a:t>
            </a:r>
            <a:r>
              <a:rPr lang="tr-TR" sz="2000" i="1" dirty="0" smtClean="0">
                <a:latin typeface="Times New Roman" panose="02020603050405020304" pitchFamily="18" charset="0"/>
                <a:cs typeface="Times New Roman" panose="02020603050405020304" pitchFamily="18" charset="0"/>
              </a:rPr>
              <a:t> / Oktay- Özdemir, Eşya H., 17. B., s. 242, </a:t>
            </a:r>
            <a:r>
              <a:rPr lang="tr-TR" sz="2000" i="1" dirty="0" err="1" smtClean="0">
                <a:latin typeface="Times New Roman" panose="02020603050405020304" pitchFamily="18" charset="0"/>
                <a:cs typeface="Times New Roman" panose="02020603050405020304" pitchFamily="18" charset="0"/>
              </a:rPr>
              <a:t>dn</a:t>
            </a:r>
            <a:r>
              <a:rPr lang="tr-TR" sz="2000" i="1" dirty="0" smtClean="0">
                <a:latin typeface="Times New Roman" panose="02020603050405020304" pitchFamily="18" charset="0"/>
                <a:cs typeface="Times New Roman" panose="02020603050405020304" pitchFamily="18" charset="0"/>
              </a:rPr>
              <a:t>. 758)</a:t>
            </a:r>
          </a:p>
          <a:p>
            <a:pPr algn="just"/>
            <a:r>
              <a:rPr lang="tr-TR" sz="2400" b="1" i="1" dirty="0">
                <a:latin typeface="Times New Roman" panose="02020603050405020304" pitchFamily="18" charset="0"/>
                <a:cs typeface="Times New Roman" panose="02020603050405020304" pitchFamily="18" charset="0"/>
              </a:rPr>
              <a:t>İkinci </a:t>
            </a:r>
            <a:r>
              <a:rPr lang="tr-TR" sz="2400" b="1" i="1" dirty="0" smtClean="0">
                <a:latin typeface="Times New Roman" panose="02020603050405020304" pitchFamily="18" charset="0"/>
                <a:cs typeface="Times New Roman" panose="02020603050405020304" pitchFamily="18" charset="0"/>
              </a:rPr>
              <a:t>Olasılıkta</a:t>
            </a:r>
            <a:r>
              <a:rPr lang="tr-TR" sz="2400" dirty="0">
                <a:latin typeface="Times New Roman" panose="02020603050405020304" pitchFamily="18" charset="0"/>
                <a:cs typeface="Times New Roman" panose="02020603050405020304" pitchFamily="18" charset="0"/>
              </a:rPr>
              <a:t>, </a:t>
            </a:r>
            <a:r>
              <a:rPr lang="tr-TR" sz="2400" dirty="0" smtClean="0">
                <a:latin typeface="Times New Roman" panose="02020603050405020304" pitchFamily="18" charset="0"/>
                <a:cs typeface="Times New Roman" panose="02020603050405020304" pitchFamily="18" charset="0"/>
              </a:rPr>
              <a:t>Taşınmazlar Tapu Kütüğüne </a:t>
            </a:r>
            <a:r>
              <a:rPr lang="tr-TR" sz="2400" dirty="0">
                <a:latin typeface="Times New Roman" panose="02020603050405020304" pitchFamily="18" charset="0"/>
                <a:cs typeface="Times New Roman" panose="02020603050405020304" pitchFamily="18" charset="0"/>
              </a:rPr>
              <a:t>geçirilirken aynı </a:t>
            </a:r>
            <a:r>
              <a:rPr lang="tr-TR" sz="2400" dirty="0" smtClean="0">
                <a:latin typeface="Times New Roman" panose="02020603050405020304" pitchFamily="18" charset="0"/>
                <a:cs typeface="Times New Roman" panose="02020603050405020304" pitchFamily="18" charset="0"/>
              </a:rPr>
              <a:t>Taşınmaza </a:t>
            </a:r>
            <a:r>
              <a:rPr lang="tr-TR" sz="2400" dirty="0">
                <a:latin typeface="Times New Roman" panose="02020603050405020304" pitchFamily="18" charset="0"/>
                <a:cs typeface="Times New Roman" panose="02020603050405020304" pitchFamily="18" charset="0"/>
              </a:rPr>
              <a:t>yanlışlıkla iki ayrı sayfa açılır ve her biri başka bir </a:t>
            </a:r>
            <a:r>
              <a:rPr lang="tr-TR" sz="2400" dirty="0" smtClean="0">
                <a:latin typeface="Times New Roman" panose="02020603050405020304" pitchFamily="18" charset="0"/>
                <a:cs typeface="Times New Roman" panose="02020603050405020304" pitchFamily="18" charset="0"/>
              </a:rPr>
              <a:t>Malik </a:t>
            </a:r>
            <a:r>
              <a:rPr lang="tr-TR" sz="2400" dirty="0">
                <a:latin typeface="Times New Roman" panose="02020603050405020304" pitchFamily="18" charset="0"/>
                <a:cs typeface="Times New Roman" panose="02020603050405020304" pitchFamily="18" charset="0"/>
              </a:rPr>
              <a:t>lehine kaydedilmiş olabilir. </a:t>
            </a:r>
            <a:endParaRPr lang="tr-TR" sz="2400" i="1" dirty="0">
              <a:latin typeface="Times New Roman" panose="02020603050405020304" pitchFamily="18" charset="0"/>
              <a:cs typeface="Times New Roman" panose="02020603050405020304" pitchFamily="18" charset="0"/>
            </a:endParaRPr>
          </a:p>
          <a:p>
            <a:pPr algn="just"/>
            <a:r>
              <a:rPr lang="tr-TR" sz="2400" b="1" i="1" dirty="0">
                <a:latin typeface="Times New Roman" panose="02020603050405020304" pitchFamily="18" charset="0"/>
                <a:cs typeface="Times New Roman" panose="02020603050405020304" pitchFamily="18" charset="0"/>
              </a:rPr>
              <a:t>Üçüncü </a:t>
            </a:r>
            <a:r>
              <a:rPr lang="tr-TR" sz="2400" b="1" i="1" dirty="0" smtClean="0">
                <a:latin typeface="Times New Roman" panose="02020603050405020304" pitchFamily="18" charset="0"/>
                <a:cs typeface="Times New Roman" panose="02020603050405020304" pitchFamily="18" charset="0"/>
              </a:rPr>
              <a:t>Olasılıkta</a:t>
            </a:r>
            <a:r>
              <a:rPr lang="tr-TR" sz="2400" b="1" dirty="0">
                <a:latin typeface="Times New Roman" panose="02020603050405020304" pitchFamily="18" charset="0"/>
                <a:cs typeface="Times New Roman" panose="02020603050405020304" pitchFamily="18" charset="0"/>
              </a:rPr>
              <a:t>, </a:t>
            </a:r>
            <a:r>
              <a:rPr lang="tr-TR" sz="2400" dirty="0">
                <a:latin typeface="Times New Roman" panose="02020603050405020304" pitchFamily="18" charset="0"/>
                <a:cs typeface="Times New Roman" panose="02020603050405020304" pitchFamily="18" charset="0"/>
              </a:rPr>
              <a:t>bir </a:t>
            </a:r>
            <a:r>
              <a:rPr lang="tr-TR" sz="2400" dirty="0" smtClean="0">
                <a:latin typeface="Times New Roman" panose="02020603050405020304" pitchFamily="18" charset="0"/>
                <a:cs typeface="Times New Roman" panose="02020603050405020304" pitchFamily="18" charset="0"/>
              </a:rPr>
              <a:t>Malik </a:t>
            </a:r>
            <a:r>
              <a:rPr lang="tr-TR" sz="2400" dirty="0">
                <a:latin typeface="Times New Roman" panose="02020603050405020304" pitchFamily="18" charset="0"/>
                <a:cs typeface="Times New Roman" panose="02020603050405020304" pitchFamily="18" charset="0"/>
              </a:rPr>
              <a:t>başkasının </a:t>
            </a:r>
            <a:r>
              <a:rPr lang="tr-TR" sz="2400" dirty="0" smtClean="0">
                <a:latin typeface="Times New Roman" panose="02020603050405020304" pitchFamily="18" charset="0"/>
                <a:cs typeface="Times New Roman" panose="02020603050405020304" pitchFamily="18" charset="0"/>
              </a:rPr>
              <a:t>Tapulu </a:t>
            </a:r>
            <a:r>
              <a:rPr lang="tr-TR" sz="2400" dirty="0">
                <a:latin typeface="Times New Roman" panose="02020603050405020304" pitchFamily="18" charset="0"/>
                <a:cs typeface="Times New Roman" panose="02020603050405020304" pitchFamily="18" charset="0"/>
              </a:rPr>
              <a:t>yeri aleyhine kendi </a:t>
            </a:r>
            <a:r>
              <a:rPr lang="tr-TR" sz="2400" dirty="0" smtClean="0">
                <a:latin typeface="Times New Roman" panose="02020603050405020304" pitchFamily="18" charset="0"/>
                <a:cs typeface="Times New Roman" panose="02020603050405020304" pitchFamily="18" charset="0"/>
              </a:rPr>
              <a:t>Taşınmazının </a:t>
            </a:r>
            <a:r>
              <a:rPr lang="tr-TR" sz="2400" dirty="0">
                <a:latin typeface="Times New Roman" panose="02020603050405020304" pitchFamily="18" charset="0"/>
                <a:cs typeface="Times New Roman" panose="02020603050405020304" pitchFamily="18" charset="0"/>
              </a:rPr>
              <a:t>S</a:t>
            </a:r>
            <a:r>
              <a:rPr lang="tr-TR" sz="2400" dirty="0" smtClean="0">
                <a:latin typeface="Times New Roman" panose="02020603050405020304" pitchFamily="18" charset="0"/>
                <a:cs typeface="Times New Roman" panose="02020603050405020304" pitchFamily="18" charset="0"/>
              </a:rPr>
              <a:t>ınırlarını </a:t>
            </a:r>
            <a:r>
              <a:rPr lang="tr-TR" sz="2400" dirty="0">
                <a:latin typeface="Times New Roman" panose="02020603050405020304" pitchFamily="18" charset="0"/>
                <a:cs typeface="Times New Roman" panose="02020603050405020304" pitchFamily="18" charset="0"/>
              </a:rPr>
              <a:t>genişletir ve bu </a:t>
            </a:r>
            <a:r>
              <a:rPr lang="tr-TR" sz="2400" dirty="0" smtClean="0">
                <a:latin typeface="Times New Roman" panose="02020603050405020304" pitchFamily="18" charset="0"/>
                <a:cs typeface="Times New Roman" panose="02020603050405020304" pitchFamily="18" charset="0"/>
              </a:rPr>
              <a:t>Sınırlara </a:t>
            </a:r>
            <a:r>
              <a:rPr lang="tr-TR" sz="2400" dirty="0">
                <a:latin typeface="Times New Roman" panose="02020603050405020304" pitchFamily="18" charset="0"/>
                <a:cs typeface="Times New Roman" panose="02020603050405020304" pitchFamily="18" charset="0"/>
              </a:rPr>
              <a:t>göre </a:t>
            </a:r>
            <a:r>
              <a:rPr lang="tr-TR" sz="2400" dirty="0" smtClean="0">
                <a:latin typeface="Times New Roman" panose="02020603050405020304" pitchFamily="18" charset="0"/>
                <a:cs typeface="Times New Roman" panose="02020603050405020304" pitchFamily="18" charset="0"/>
              </a:rPr>
              <a:t>Kütüğe </a:t>
            </a:r>
            <a:r>
              <a:rPr lang="tr-TR" sz="2400" dirty="0">
                <a:latin typeface="Times New Roman" panose="02020603050405020304" pitchFamily="18" charset="0"/>
                <a:cs typeface="Times New Roman" panose="02020603050405020304" pitchFamily="18" charset="0"/>
              </a:rPr>
              <a:t>bir </a:t>
            </a:r>
            <a:r>
              <a:rPr lang="tr-TR" sz="2400" dirty="0" smtClean="0">
                <a:latin typeface="Times New Roman" panose="02020603050405020304" pitchFamily="18" charset="0"/>
                <a:cs typeface="Times New Roman" panose="02020603050405020304" pitchFamily="18" charset="0"/>
              </a:rPr>
              <a:t>Kayıt </a:t>
            </a:r>
            <a:r>
              <a:rPr lang="tr-TR" sz="2400" dirty="0">
                <a:latin typeface="Times New Roman" panose="02020603050405020304" pitchFamily="18" charset="0"/>
                <a:cs typeface="Times New Roman" panose="02020603050405020304" pitchFamily="18" charset="0"/>
              </a:rPr>
              <a:t>yapılmasını sağlar ise, yine </a:t>
            </a:r>
            <a:r>
              <a:rPr lang="tr-TR" sz="2400" dirty="0" smtClean="0">
                <a:latin typeface="Times New Roman" panose="02020603050405020304" pitchFamily="18" charset="0"/>
                <a:cs typeface="Times New Roman" panose="02020603050405020304" pitchFamily="18" charset="0"/>
              </a:rPr>
              <a:t>Çift Tapu </a:t>
            </a:r>
            <a:r>
              <a:rPr lang="tr-TR" sz="2400" dirty="0">
                <a:latin typeface="Times New Roman" panose="02020603050405020304" pitchFamily="18" charset="0"/>
                <a:cs typeface="Times New Roman" panose="02020603050405020304" pitchFamily="18" charset="0"/>
              </a:rPr>
              <a:t>söz konusu olur. </a:t>
            </a:r>
            <a:endParaRPr lang="tr-TR" sz="2400" dirty="0" smtClean="0">
              <a:latin typeface="Times New Roman" panose="02020603050405020304" pitchFamily="18" charset="0"/>
              <a:cs typeface="Times New Roman" panose="02020603050405020304" pitchFamily="18" charset="0"/>
            </a:endParaRPr>
          </a:p>
          <a:p>
            <a:pPr algn="just"/>
            <a:r>
              <a:rPr lang="tr-TR" sz="2400" b="1" dirty="0">
                <a:latin typeface="Times New Roman" panose="02020603050405020304" pitchFamily="18" charset="0"/>
                <a:cs typeface="Times New Roman" panose="02020603050405020304" pitchFamily="18" charset="0"/>
              </a:rPr>
              <a:t>Kadastrosu yapılmamış yerlerde, </a:t>
            </a:r>
            <a:r>
              <a:rPr lang="tr-TR" sz="2400" b="1" dirty="0" smtClean="0">
                <a:latin typeface="Times New Roman" panose="02020603050405020304" pitchFamily="18" charset="0"/>
                <a:cs typeface="Times New Roman" panose="02020603050405020304" pitchFamily="18" charset="0"/>
              </a:rPr>
              <a:t>Devir </a:t>
            </a:r>
            <a:r>
              <a:rPr lang="tr-TR" sz="2400" b="1" dirty="0">
                <a:latin typeface="Times New Roman" panose="02020603050405020304" pitchFamily="18" charset="0"/>
                <a:cs typeface="Times New Roman" panose="02020603050405020304" pitchFamily="18" charset="0"/>
              </a:rPr>
              <a:t>İ</a:t>
            </a:r>
            <a:r>
              <a:rPr lang="tr-TR" sz="2400" b="1" dirty="0" smtClean="0">
                <a:latin typeface="Times New Roman" panose="02020603050405020304" pitchFamily="18" charset="0"/>
                <a:cs typeface="Times New Roman" panose="02020603050405020304" pitchFamily="18" charset="0"/>
              </a:rPr>
              <a:t>şleminde </a:t>
            </a:r>
            <a:r>
              <a:rPr lang="tr-TR" sz="2400" b="1" dirty="0">
                <a:latin typeface="Times New Roman" panose="02020603050405020304" pitchFamily="18" charset="0"/>
                <a:cs typeface="Times New Roman" panose="02020603050405020304" pitchFamily="18" charset="0"/>
              </a:rPr>
              <a:t>önceki </a:t>
            </a:r>
            <a:r>
              <a:rPr lang="tr-TR" sz="2400" b="1" dirty="0" smtClean="0">
                <a:latin typeface="Times New Roman" panose="02020603050405020304" pitchFamily="18" charset="0"/>
                <a:cs typeface="Times New Roman" panose="02020603050405020304" pitchFamily="18" charset="0"/>
              </a:rPr>
              <a:t>Kayıtla </a:t>
            </a:r>
            <a:r>
              <a:rPr lang="tr-TR" sz="2400" b="1" dirty="0">
                <a:latin typeface="Times New Roman" panose="02020603050405020304" pitchFamily="18" charset="0"/>
                <a:cs typeface="Times New Roman" panose="02020603050405020304" pitchFamily="18" charset="0"/>
              </a:rPr>
              <a:t>bağlantı kurulmadan </a:t>
            </a:r>
            <a:r>
              <a:rPr lang="tr-TR" sz="2400" b="1" dirty="0" smtClean="0">
                <a:latin typeface="Times New Roman" panose="02020603050405020304" pitchFamily="18" charset="0"/>
                <a:cs typeface="Times New Roman" panose="02020603050405020304" pitchFamily="18" charset="0"/>
              </a:rPr>
              <a:t>Zabıt </a:t>
            </a:r>
            <a:r>
              <a:rPr lang="tr-TR" sz="2400" b="1" dirty="0">
                <a:latin typeface="Times New Roman" panose="02020603050405020304" pitchFamily="18" charset="0"/>
                <a:cs typeface="Times New Roman" panose="02020603050405020304" pitchFamily="18" charset="0"/>
              </a:rPr>
              <a:t>D</a:t>
            </a:r>
            <a:r>
              <a:rPr lang="tr-TR" sz="2400" b="1" dirty="0" smtClean="0">
                <a:latin typeface="Times New Roman" panose="02020603050405020304" pitchFamily="18" charset="0"/>
                <a:cs typeface="Times New Roman" panose="02020603050405020304" pitchFamily="18" charset="0"/>
              </a:rPr>
              <a:t>efterinde </a:t>
            </a:r>
            <a:r>
              <a:rPr lang="tr-TR" sz="2400" b="1" dirty="0">
                <a:latin typeface="Times New Roman" panose="02020603050405020304" pitchFamily="18" charset="0"/>
                <a:cs typeface="Times New Roman" panose="02020603050405020304" pitchFamily="18" charset="0"/>
              </a:rPr>
              <a:t>yeni bir </a:t>
            </a:r>
            <a:r>
              <a:rPr lang="tr-TR" sz="2400" b="1" dirty="0" smtClean="0">
                <a:latin typeface="Times New Roman" panose="02020603050405020304" pitchFamily="18" charset="0"/>
                <a:cs typeface="Times New Roman" panose="02020603050405020304" pitchFamily="18" charset="0"/>
              </a:rPr>
              <a:t>Kayıt </a:t>
            </a:r>
            <a:r>
              <a:rPr lang="tr-TR" sz="2400" b="1" dirty="0">
                <a:latin typeface="Times New Roman" panose="02020603050405020304" pitchFamily="18" charset="0"/>
                <a:cs typeface="Times New Roman" panose="02020603050405020304" pitchFamily="18" charset="0"/>
              </a:rPr>
              <a:t>yapılmış olabilir</a:t>
            </a:r>
            <a:r>
              <a:rPr lang="tr-TR" sz="2400" dirty="0" smtClean="0">
                <a:latin typeface="Times New Roman" panose="02020603050405020304" pitchFamily="18" charset="0"/>
                <a:cs typeface="Times New Roman" panose="02020603050405020304" pitchFamily="18" charset="0"/>
              </a:rPr>
              <a:t>. (</a:t>
            </a:r>
            <a:r>
              <a:rPr lang="tr-TR" sz="2000" i="1" dirty="0" err="1">
                <a:latin typeface="Times New Roman" panose="02020603050405020304" pitchFamily="18" charset="0"/>
                <a:cs typeface="Times New Roman" panose="02020603050405020304" pitchFamily="18" charset="0"/>
              </a:rPr>
              <a:t>Yarg</a:t>
            </a:r>
            <a:r>
              <a:rPr lang="tr-TR" sz="2000" i="1" dirty="0">
                <a:latin typeface="Times New Roman" panose="02020603050405020304" pitchFamily="18" charset="0"/>
                <a:cs typeface="Times New Roman" panose="02020603050405020304" pitchFamily="18" charset="0"/>
              </a:rPr>
              <a:t>. 1.HD. 19.10.1979, 11987 / 11784 (YKD. 1980 / 1, s.20). </a:t>
            </a:r>
          </a:p>
          <a:p>
            <a:pPr marL="0" indent="0" algn="just">
              <a:buNone/>
            </a:pPr>
            <a:endParaRPr lang="tr-TR" sz="2400" dirty="0" smtClean="0"/>
          </a:p>
          <a:p>
            <a:pPr algn="just"/>
            <a:endParaRPr lang="tr-TR" sz="2400" i="1" dirty="0"/>
          </a:p>
          <a:p>
            <a:pPr marL="0" indent="0" algn="just">
              <a:buNone/>
            </a:pPr>
            <a:endParaRPr lang="tr-TR" sz="2400" dirty="0" smtClean="0"/>
          </a:p>
          <a:p>
            <a:pPr algn="just"/>
            <a:endParaRPr lang="tr-TR" sz="2400" dirty="0" smtClean="0"/>
          </a:p>
          <a:p>
            <a:endParaRPr lang="tr-TR" dirty="0" smtClean="0"/>
          </a:p>
        </p:txBody>
      </p:sp>
    </p:spTree>
    <p:extLst>
      <p:ext uri="{BB962C8B-B14F-4D97-AF65-F5344CB8AC3E}">
        <p14:creationId xmlns:p14="http://schemas.microsoft.com/office/powerpoint/2010/main" val="178165171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05636"/>
            <a:ext cx="10515600" cy="1325563"/>
          </a:xfrm>
        </p:spPr>
        <p:txBody>
          <a:bodyPr>
            <a:normAutofit/>
          </a:bodyPr>
          <a:lstStyle/>
          <a:p>
            <a:r>
              <a:rPr lang="tr-TR" b="1" dirty="0" smtClean="0">
                <a:latin typeface="+mn-lt"/>
              </a:rPr>
              <a:t>Çift Tapuda İyiniyetli Üçüncü Kişinin </a:t>
            </a:r>
            <a:r>
              <a:rPr lang="tr-TR" b="1" i="1" dirty="0" smtClean="0">
                <a:latin typeface="+mn-lt"/>
              </a:rPr>
              <a:t>MK m. 1023 </a:t>
            </a:r>
            <a:r>
              <a:rPr lang="tr-TR" b="1" dirty="0" smtClean="0">
                <a:latin typeface="+mn-lt"/>
              </a:rPr>
              <a:t>karşısında Hukuki Durumu </a:t>
            </a:r>
            <a:endParaRPr lang="tr-TR" b="1" dirty="0">
              <a:latin typeface="+mn-lt"/>
            </a:endParaRPr>
          </a:p>
        </p:txBody>
      </p:sp>
      <p:sp>
        <p:nvSpPr>
          <p:cNvPr id="3" name="İçerik Yer Tutucusu 2"/>
          <p:cNvSpPr>
            <a:spLocks noGrp="1"/>
          </p:cNvSpPr>
          <p:nvPr>
            <p:ph idx="1"/>
          </p:nvPr>
        </p:nvSpPr>
        <p:spPr/>
        <p:txBody>
          <a:bodyPr>
            <a:normAutofit fontScale="92500" lnSpcReduction="10000"/>
          </a:bodyPr>
          <a:lstStyle/>
          <a:p>
            <a:pPr algn="just"/>
            <a:r>
              <a:rPr lang="tr-TR" sz="4400" b="1" dirty="0" smtClean="0">
                <a:latin typeface="Times New Roman" panose="02020603050405020304" pitchFamily="18" charset="0"/>
                <a:cs typeface="Times New Roman" panose="02020603050405020304" pitchFamily="18" charset="0"/>
              </a:rPr>
              <a:t>Çift </a:t>
            </a:r>
            <a:r>
              <a:rPr lang="tr-TR" sz="4400" b="1" dirty="0">
                <a:latin typeface="Times New Roman" panose="02020603050405020304" pitchFamily="18" charset="0"/>
                <a:cs typeface="Times New Roman" panose="02020603050405020304" pitchFamily="18" charset="0"/>
              </a:rPr>
              <a:t>T</a:t>
            </a:r>
            <a:r>
              <a:rPr lang="tr-TR" sz="4400" b="1" dirty="0" smtClean="0">
                <a:latin typeface="Times New Roman" panose="02020603050405020304" pitchFamily="18" charset="0"/>
                <a:cs typeface="Times New Roman" panose="02020603050405020304" pitchFamily="18" charset="0"/>
              </a:rPr>
              <a:t>apuda</a:t>
            </a:r>
            <a:r>
              <a:rPr lang="tr-TR" sz="4400" b="1" dirty="0">
                <a:latin typeface="Times New Roman" panose="02020603050405020304" pitchFamily="18" charset="0"/>
                <a:cs typeface="Times New Roman" panose="02020603050405020304" pitchFamily="18" charset="0"/>
              </a:rPr>
              <a:t>, </a:t>
            </a:r>
            <a:r>
              <a:rPr lang="tr-TR" sz="4400" b="1" dirty="0" smtClean="0">
                <a:latin typeface="Times New Roman" panose="02020603050405020304" pitchFamily="18" charset="0"/>
                <a:cs typeface="Times New Roman" panose="02020603050405020304" pitchFamily="18" charset="0"/>
              </a:rPr>
              <a:t>Yolsuz </a:t>
            </a:r>
            <a:r>
              <a:rPr lang="tr-TR" sz="4400" b="1" dirty="0">
                <a:latin typeface="Times New Roman" panose="02020603050405020304" pitchFamily="18" charset="0"/>
                <a:cs typeface="Times New Roman" panose="02020603050405020304" pitchFamily="18" charset="0"/>
              </a:rPr>
              <a:t>T</a:t>
            </a:r>
            <a:r>
              <a:rPr lang="tr-TR" sz="4400" b="1" dirty="0" smtClean="0">
                <a:latin typeface="Times New Roman" panose="02020603050405020304" pitchFamily="18" charset="0"/>
                <a:cs typeface="Times New Roman" panose="02020603050405020304" pitchFamily="18" charset="0"/>
              </a:rPr>
              <a:t>escili </a:t>
            </a:r>
            <a:r>
              <a:rPr lang="tr-TR" sz="4400" b="1" dirty="0">
                <a:latin typeface="Times New Roman" panose="02020603050405020304" pitchFamily="18" charset="0"/>
                <a:cs typeface="Times New Roman" panose="02020603050405020304" pitchFamily="18" charset="0"/>
              </a:rPr>
              <a:t>görerek </a:t>
            </a:r>
            <a:r>
              <a:rPr lang="tr-TR" sz="4400" b="1" dirty="0" smtClean="0">
                <a:latin typeface="Times New Roman" panose="02020603050405020304" pitchFamily="18" charset="0"/>
                <a:cs typeface="Times New Roman" panose="02020603050405020304" pitchFamily="18" charset="0"/>
              </a:rPr>
              <a:t>Hakkı </a:t>
            </a:r>
            <a:r>
              <a:rPr lang="tr-TR" sz="4400" b="1" dirty="0">
                <a:latin typeface="Times New Roman" panose="02020603050405020304" pitchFamily="18" charset="0"/>
                <a:cs typeface="Times New Roman" panose="02020603050405020304" pitchFamily="18" charset="0"/>
              </a:rPr>
              <a:t>edinen </a:t>
            </a:r>
            <a:r>
              <a:rPr lang="tr-TR" sz="4400" b="1" dirty="0" smtClean="0">
                <a:latin typeface="Times New Roman" panose="02020603050405020304" pitchFamily="18" charset="0"/>
                <a:cs typeface="Times New Roman" panose="02020603050405020304" pitchFamily="18" charset="0"/>
              </a:rPr>
              <a:t>İyiniyetli </a:t>
            </a:r>
            <a:r>
              <a:rPr lang="tr-TR" sz="4400" b="1" dirty="0">
                <a:latin typeface="Times New Roman" panose="02020603050405020304" pitchFamily="18" charset="0"/>
                <a:cs typeface="Times New Roman" panose="02020603050405020304" pitchFamily="18" charset="0"/>
              </a:rPr>
              <a:t>Ü</a:t>
            </a:r>
            <a:r>
              <a:rPr lang="tr-TR" sz="4400" b="1" dirty="0" smtClean="0">
                <a:latin typeface="Times New Roman" panose="02020603050405020304" pitchFamily="18" charset="0"/>
                <a:cs typeface="Times New Roman" panose="02020603050405020304" pitchFamily="18" charset="0"/>
              </a:rPr>
              <a:t>çüncü </a:t>
            </a:r>
            <a:r>
              <a:rPr lang="tr-TR" sz="4400" b="1" dirty="0">
                <a:latin typeface="Times New Roman" panose="02020603050405020304" pitchFamily="18" charset="0"/>
                <a:cs typeface="Times New Roman" panose="02020603050405020304" pitchFamily="18" charset="0"/>
              </a:rPr>
              <a:t>K</a:t>
            </a:r>
            <a:r>
              <a:rPr lang="tr-TR" sz="4400" b="1" dirty="0" smtClean="0">
                <a:latin typeface="Times New Roman" panose="02020603050405020304" pitchFamily="18" charset="0"/>
                <a:cs typeface="Times New Roman" panose="02020603050405020304" pitchFamily="18" charset="0"/>
              </a:rPr>
              <a:t>işinin MK m. 1023 hükmüne </a:t>
            </a:r>
            <a:r>
              <a:rPr lang="tr-TR" sz="4400" b="1" dirty="0">
                <a:latin typeface="Times New Roman" panose="02020603050405020304" pitchFamily="18" charset="0"/>
                <a:cs typeface="Times New Roman" panose="02020603050405020304" pitchFamily="18" charset="0"/>
              </a:rPr>
              <a:t>dayanıp dayanamayacağı önemli bir sorundur</a:t>
            </a:r>
            <a:r>
              <a:rPr lang="tr-TR" sz="4400" dirty="0" smtClean="0">
                <a:latin typeface="Times New Roman" panose="02020603050405020304" pitchFamily="18" charset="0"/>
                <a:cs typeface="Times New Roman" panose="02020603050405020304" pitchFamily="18" charset="0"/>
              </a:rPr>
              <a:t>.</a:t>
            </a:r>
          </a:p>
          <a:p>
            <a:pPr algn="just"/>
            <a:r>
              <a:rPr lang="tr-TR" sz="4400" b="1" i="1" dirty="0" smtClean="0">
                <a:latin typeface="Times New Roman" panose="02020603050405020304" pitchFamily="18" charset="0"/>
                <a:cs typeface="Times New Roman" panose="02020603050405020304" pitchFamily="18" charset="0"/>
              </a:rPr>
              <a:t>Örneğin</a:t>
            </a:r>
            <a:r>
              <a:rPr lang="tr-TR" sz="4400" i="1" dirty="0">
                <a:latin typeface="Times New Roman" panose="02020603050405020304" pitchFamily="18" charset="0"/>
                <a:cs typeface="Times New Roman" panose="02020603050405020304" pitchFamily="18" charset="0"/>
              </a:rPr>
              <a:t>, </a:t>
            </a:r>
            <a:r>
              <a:rPr lang="tr-TR" sz="4400" dirty="0">
                <a:latin typeface="Times New Roman" panose="02020603050405020304" pitchFamily="18" charset="0"/>
                <a:cs typeface="Times New Roman" panose="02020603050405020304" pitchFamily="18" charset="0"/>
              </a:rPr>
              <a:t>(A) </a:t>
            </a:r>
            <a:r>
              <a:rPr lang="tr-TR" sz="4400" dirty="0" smtClean="0">
                <a:latin typeface="Times New Roman" panose="02020603050405020304" pitchFamily="18" charset="0"/>
                <a:cs typeface="Times New Roman" panose="02020603050405020304" pitchFamily="18" charset="0"/>
              </a:rPr>
              <a:t>Malik </a:t>
            </a:r>
            <a:r>
              <a:rPr lang="tr-TR" sz="4400" dirty="0">
                <a:latin typeface="Times New Roman" panose="02020603050405020304" pitchFamily="18" charset="0"/>
                <a:cs typeface="Times New Roman" panose="02020603050405020304" pitchFamily="18" charset="0"/>
              </a:rPr>
              <a:t>olarak tescil edilmişken, aynı </a:t>
            </a:r>
            <a:r>
              <a:rPr lang="tr-TR" sz="4400" dirty="0" smtClean="0">
                <a:latin typeface="Times New Roman" panose="02020603050405020304" pitchFamily="18" charset="0"/>
                <a:cs typeface="Times New Roman" panose="02020603050405020304" pitchFamily="18" charset="0"/>
              </a:rPr>
              <a:t>Taşınmaz </a:t>
            </a:r>
            <a:r>
              <a:rPr lang="tr-TR" sz="4400" dirty="0">
                <a:latin typeface="Times New Roman" panose="02020603050405020304" pitchFamily="18" charset="0"/>
                <a:cs typeface="Times New Roman" panose="02020603050405020304" pitchFamily="18" charset="0"/>
              </a:rPr>
              <a:t>için yeni bir </a:t>
            </a:r>
            <a:r>
              <a:rPr lang="tr-TR" sz="4400" dirty="0" smtClean="0">
                <a:latin typeface="Times New Roman" panose="02020603050405020304" pitchFamily="18" charset="0"/>
                <a:cs typeface="Times New Roman" panose="02020603050405020304" pitchFamily="18" charset="0"/>
              </a:rPr>
              <a:t>Kayıt ile </a:t>
            </a:r>
            <a:r>
              <a:rPr lang="tr-TR" sz="4400" dirty="0">
                <a:latin typeface="Times New Roman" panose="02020603050405020304" pitchFamily="18" charset="0"/>
                <a:cs typeface="Times New Roman" panose="02020603050405020304" pitchFamily="18" charset="0"/>
              </a:rPr>
              <a:t>(B) </a:t>
            </a:r>
            <a:r>
              <a:rPr lang="tr-TR" sz="4400" dirty="0" smtClean="0">
                <a:latin typeface="Times New Roman" panose="02020603050405020304" pitchFamily="18" charset="0"/>
                <a:cs typeface="Times New Roman" panose="02020603050405020304" pitchFamily="18" charset="0"/>
              </a:rPr>
              <a:t>Malik </a:t>
            </a:r>
            <a:r>
              <a:rPr lang="tr-TR" sz="4400" dirty="0">
                <a:latin typeface="Times New Roman" panose="02020603050405020304" pitchFamily="18" charset="0"/>
                <a:cs typeface="Times New Roman" panose="02020603050405020304" pitchFamily="18" charset="0"/>
              </a:rPr>
              <a:t>olarak tescil edilmiş olursa, (B) adına yapılan </a:t>
            </a:r>
            <a:r>
              <a:rPr lang="tr-TR" sz="4400" dirty="0" smtClean="0">
                <a:latin typeface="Times New Roman" panose="02020603050405020304" pitchFamily="18" charset="0"/>
                <a:cs typeface="Times New Roman" panose="02020603050405020304" pitchFamily="18" charset="0"/>
              </a:rPr>
              <a:t>Tescil, </a:t>
            </a:r>
            <a:r>
              <a:rPr lang="tr-TR" sz="4400" b="1" dirty="0" smtClean="0">
                <a:latin typeface="Times New Roman" panose="02020603050405020304" pitchFamily="18" charset="0"/>
                <a:cs typeface="Times New Roman" panose="02020603050405020304" pitchFamily="18" charset="0"/>
              </a:rPr>
              <a:t>Yolsuz bir Tescildir.  </a:t>
            </a:r>
          </a:p>
          <a:p>
            <a:pPr marL="0" indent="0" algn="just">
              <a:buNone/>
            </a:pPr>
            <a:endParaRPr lang="tr-TR" sz="4400" b="1" dirty="0" smtClean="0"/>
          </a:p>
        </p:txBody>
      </p:sp>
    </p:spTree>
    <p:extLst>
      <p:ext uri="{BB962C8B-B14F-4D97-AF65-F5344CB8AC3E}">
        <p14:creationId xmlns:p14="http://schemas.microsoft.com/office/powerpoint/2010/main" val="1180657481"/>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sz="3200" b="1" dirty="0" smtClean="0">
                <a:latin typeface="Times New Roman" panose="02020603050405020304" pitchFamily="18" charset="0"/>
                <a:cs typeface="Times New Roman" panose="02020603050405020304" pitchFamily="18" charset="0"/>
              </a:rPr>
              <a:t>Acaba Üçüncü Kişi (Ü)’nün, (B)’den Ayni Hak Kazanması, </a:t>
            </a:r>
            <a:r>
              <a:rPr lang="tr-TR" sz="3200" b="1" i="1" dirty="0" smtClean="0">
                <a:latin typeface="Times New Roman" panose="02020603050405020304" pitchFamily="18" charset="0"/>
                <a:cs typeface="Times New Roman" panose="02020603050405020304" pitchFamily="18" charset="0"/>
              </a:rPr>
              <a:t>MK m. 1023 hükmündeki </a:t>
            </a:r>
            <a:r>
              <a:rPr lang="tr-TR" sz="3200" b="1" dirty="0" smtClean="0">
                <a:latin typeface="Times New Roman" panose="02020603050405020304" pitchFamily="18" charset="0"/>
                <a:cs typeface="Times New Roman" panose="02020603050405020304" pitchFamily="18" charset="0"/>
              </a:rPr>
              <a:t>Korumadan yararlanacak mıdır? </a:t>
            </a:r>
            <a:endParaRPr lang="tr-TR" sz="3200" b="1" dirty="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a:t>
            </a:r>
            <a:r>
              <a:rPr lang="tr-TR" dirty="0">
                <a:latin typeface="Times New Roman" panose="02020603050405020304" pitchFamily="18" charset="0"/>
                <a:cs typeface="Times New Roman" panose="02020603050405020304" pitchFamily="18" charset="0"/>
              </a:rPr>
              <a:t>konuda </a:t>
            </a:r>
            <a:r>
              <a:rPr lang="tr-TR" b="1" dirty="0">
                <a:latin typeface="Times New Roman" panose="02020603050405020304" pitchFamily="18" charset="0"/>
                <a:cs typeface="Times New Roman" panose="02020603050405020304" pitchFamily="18" charset="0"/>
              </a:rPr>
              <a:t>Öğretideki değişik görüşleri</a:t>
            </a:r>
            <a:r>
              <a:rPr lang="tr-TR" dirty="0">
                <a:latin typeface="Times New Roman" panose="02020603050405020304" pitchFamily="18" charset="0"/>
                <a:cs typeface="Times New Roman" panose="02020603050405020304" pitchFamily="18" charset="0"/>
              </a:rPr>
              <a:t>, kısaca açıklamakta fayda vardır. </a:t>
            </a:r>
          </a:p>
          <a:p>
            <a:pPr algn="just"/>
            <a:r>
              <a:rPr lang="tr-TR" b="1" u="sng" dirty="0" smtClean="0">
                <a:latin typeface="Times New Roman" panose="02020603050405020304" pitchFamily="18" charset="0"/>
                <a:cs typeface="Times New Roman" panose="02020603050405020304" pitchFamily="18" charset="0"/>
              </a:rPr>
              <a:t>Bir Görüşe göre</a:t>
            </a:r>
            <a:r>
              <a:rPr lang="tr-TR"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Taşınmaz </a:t>
            </a:r>
            <a:r>
              <a:rPr lang="tr-TR" b="1" i="1" dirty="0">
                <a:latin typeface="Times New Roman" panose="02020603050405020304" pitchFamily="18" charset="0"/>
                <a:cs typeface="Times New Roman" panose="02020603050405020304" pitchFamily="18" charset="0"/>
              </a:rPr>
              <a:t>aynı tarihte </a:t>
            </a:r>
            <a:r>
              <a:rPr lang="tr-TR" b="1" i="1" dirty="0" smtClean="0">
                <a:latin typeface="Times New Roman" panose="02020603050405020304" pitchFamily="18" charset="0"/>
                <a:cs typeface="Times New Roman" panose="02020603050405020304" pitchFamily="18" charset="0"/>
              </a:rPr>
              <a:t>farklı </a:t>
            </a:r>
            <a:r>
              <a:rPr lang="tr-TR" b="1" i="1" dirty="0">
                <a:latin typeface="Times New Roman" panose="02020603050405020304" pitchFamily="18" charset="0"/>
                <a:cs typeface="Times New Roman" panose="02020603050405020304" pitchFamily="18" charset="0"/>
              </a:rPr>
              <a:t>kimseler adına </a:t>
            </a:r>
            <a:r>
              <a:rPr lang="tr-TR" b="1" i="1" dirty="0" smtClean="0">
                <a:latin typeface="Times New Roman" panose="02020603050405020304" pitchFamily="18" charset="0"/>
                <a:cs typeface="Times New Roman" panose="02020603050405020304" pitchFamily="18" charset="0"/>
              </a:rPr>
              <a:t>kaydedilmiş ise, </a:t>
            </a:r>
            <a:r>
              <a:rPr lang="tr-TR" b="1" dirty="0" smtClean="0">
                <a:latin typeface="Times New Roman" panose="02020603050405020304" pitchFamily="18" charset="0"/>
                <a:cs typeface="Times New Roman" panose="02020603050405020304" pitchFamily="18" charset="0"/>
              </a:rPr>
              <a:t>Kayıtlardan </a:t>
            </a:r>
            <a:r>
              <a:rPr lang="tr-TR" b="1" dirty="0">
                <a:latin typeface="Times New Roman" panose="02020603050405020304" pitchFamily="18" charset="0"/>
                <a:cs typeface="Times New Roman" panose="02020603050405020304" pitchFamily="18" charset="0"/>
              </a:rPr>
              <a:t>hiçbiri </a:t>
            </a:r>
            <a:r>
              <a:rPr lang="tr-TR" b="1" i="1" dirty="0">
                <a:latin typeface="Times New Roman" panose="02020603050405020304" pitchFamily="18" charset="0"/>
                <a:cs typeface="Times New Roman" panose="02020603050405020304" pitchFamily="18" charset="0"/>
              </a:rPr>
              <a:t>MK </a:t>
            </a:r>
            <a:r>
              <a:rPr lang="tr-TR" b="1" i="1" dirty="0" smtClean="0">
                <a:latin typeface="Times New Roman" panose="02020603050405020304" pitchFamily="18" charset="0"/>
                <a:cs typeface="Times New Roman" panose="02020603050405020304" pitchFamily="18" charset="0"/>
              </a:rPr>
              <a:t>m. 1023 hükmünden </a:t>
            </a:r>
            <a:r>
              <a:rPr lang="tr-TR" b="1" dirty="0">
                <a:latin typeface="Times New Roman" panose="02020603050405020304" pitchFamily="18" charset="0"/>
                <a:cs typeface="Times New Roman" panose="02020603050405020304" pitchFamily="18" charset="0"/>
              </a:rPr>
              <a:t>yararlanamaz</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Fakat </a:t>
            </a:r>
            <a:r>
              <a:rPr lang="tr-TR" b="1" i="1" dirty="0" smtClean="0">
                <a:latin typeface="Times New Roman" panose="02020603050405020304" pitchFamily="18" charset="0"/>
                <a:cs typeface="Times New Roman" panose="02020603050405020304" pitchFamily="18" charset="0"/>
              </a:rPr>
              <a:t>Kayıtların </a:t>
            </a:r>
            <a:r>
              <a:rPr lang="tr-TR" b="1" i="1" dirty="0">
                <a:latin typeface="Times New Roman" panose="02020603050405020304" pitchFamily="18" charset="0"/>
                <a:cs typeface="Times New Roman" panose="02020603050405020304" pitchFamily="18" charset="0"/>
              </a:rPr>
              <a:t>tarihi değişik ise</a:t>
            </a:r>
            <a:r>
              <a:rPr lang="tr-TR" b="1" dirty="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ancak </a:t>
            </a:r>
            <a:r>
              <a:rPr lang="tr-TR" b="1" dirty="0" smtClean="0">
                <a:latin typeface="Times New Roman" panose="02020603050405020304" pitchFamily="18" charset="0"/>
                <a:cs typeface="Times New Roman" panose="02020603050405020304" pitchFamily="18" charset="0"/>
              </a:rPr>
              <a:t>Eski Tarihli Kayda </a:t>
            </a:r>
            <a:r>
              <a:rPr lang="tr-TR" b="1" dirty="0">
                <a:latin typeface="Times New Roman" panose="02020603050405020304" pitchFamily="18" charset="0"/>
                <a:cs typeface="Times New Roman" panose="02020603050405020304" pitchFamily="18" charset="0"/>
              </a:rPr>
              <a:t>dayanarak </a:t>
            </a:r>
            <a:r>
              <a:rPr lang="tr-TR" b="1" dirty="0" smtClean="0">
                <a:latin typeface="Times New Roman" panose="02020603050405020304" pitchFamily="18" charset="0"/>
                <a:cs typeface="Times New Roman" panose="02020603050405020304" pitchFamily="18" charset="0"/>
              </a:rPr>
              <a:t>Hakkı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azananın </a:t>
            </a:r>
            <a:r>
              <a:rPr lang="tr-TR" b="1" dirty="0" err="1">
                <a:latin typeface="Times New Roman" panose="02020603050405020304" pitchFamily="18" charset="0"/>
                <a:cs typeface="Times New Roman" panose="02020603050405020304" pitchFamily="18" charset="0"/>
              </a:rPr>
              <a:t>İ</a:t>
            </a:r>
            <a:r>
              <a:rPr lang="tr-TR" b="1" dirty="0" err="1" smtClean="0">
                <a:latin typeface="Times New Roman" panose="02020603050405020304" pitchFamily="18" charset="0"/>
                <a:cs typeface="Times New Roman" panose="02020603050405020304" pitchFamily="18" charset="0"/>
              </a:rPr>
              <a:t>yiniyeti</a:t>
            </a:r>
            <a:r>
              <a:rPr lang="tr-TR" b="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korunur. </a:t>
            </a:r>
            <a:r>
              <a:rPr lang="tr-TR" sz="2600" i="1" dirty="0">
                <a:latin typeface="Times New Roman" panose="02020603050405020304" pitchFamily="18" charset="0"/>
                <a:cs typeface="Times New Roman" panose="02020603050405020304" pitchFamily="18" charset="0"/>
              </a:rPr>
              <a:t>(</a:t>
            </a:r>
            <a:r>
              <a:rPr lang="tr-TR" sz="2600" i="1" dirty="0" err="1">
                <a:latin typeface="Times New Roman" panose="02020603050405020304" pitchFamily="18" charset="0"/>
                <a:cs typeface="Times New Roman" panose="02020603050405020304" pitchFamily="18" charset="0"/>
              </a:rPr>
              <a:t>Akipek</a:t>
            </a:r>
            <a:r>
              <a:rPr lang="tr-TR" sz="2600" i="1" dirty="0">
                <a:latin typeface="Times New Roman" panose="02020603050405020304" pitchFamily="18" charset="0"/>
                <a:cs typeface="Times New Roman" panose="02020603050405020304" pitchFamily="18" charset="0"/>
              </a:rPr>
              <a:t>, Tapu Sicili ve Zilyetlik, s. 445- 446)</a:t>
            </a:r>
          </a:p>
          <a:p>
            <a:pPr marL="0" indent="0" algn="just">
              <a:buNone/>
            </a:pPr>
            <a:endParaRPr lang="tr-TR" b="1" dirty="0">
              <a:latin typeface="Times New Roman" panose="02020603050405020304" pitchFamily="18" charset="0"/>
              <a:cs typeface="Times New Roman" panose="02020603050405020304" pitchFamily="18" charset="0"/>
            </a:endParaRPr>
          </a:p>
          <a:p>
            <a:endParaRPr lang="tr-TR" sz="1200" dirty="0"/>
          </a:p>
          <a:p>
            <a:pPr marL="0" indent="0">
              <a:buNone/>
            </a:pPr>
            <a:endParaRPr lang="tr-TR" dirty="0"/>
          </a:p>
        </p:txBody>
      </p:sp>
    </p:spTree>
    <p:extLst>
      <p:ext uri="{BB962C8B-B14F-4D97-AF65-F5344CB8AC3E}">
        <p14:creationId xmlns:p14="http://schemas.microsoft.com/office/powerpoint/2010/main" val="1781162848"/>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Özel 1">
      <a:majorFont>
        <a:latin typeface="Times New Roman"/>
        <a:ea typeface=""/>
        <a:cs typeface=""/>
      </a:majorFont>
      <a:minorFont>
        <a:latin typeface="Times New Roman"/>
        <a:ea typeface=""/>
        <a:cs typeface=""/>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1780</TotalTime>
  <Words>8873</Words>
  <Application>Microsoft Office PowerPoint</Application>
  <PresentationFormat>Geniş ekran</PresentationFormat>
  <Paragraphs>485</Paragraphs>
  <Slides>111</Slides>
  <Notes>1</Notes>
  <HiddenSlides>0</HiddenSlides>
  <MMClips>0</MMClips>
  <ScaleCrop>false</ScaleCrop>
  <HeadingPairs>
    <vt:vector size="6" baseType="variant">
      <vt:variant>
        <vt:lpstr>Kullanılan Yazı Tipleri</vt:lpstr>
      </vt:variant>
      <vt:variant>
        <vt:i4>6</vt:i4>
      </vt:variant>
      <vt:variant>
        <vt:lpstr>Tema</vt:lpstr>
      </vt:variant>
      <vt:variant>
        <vt:i4>2</vt:i4>
      </vt:variant>
      <vt:variant>
        <vt:lpstr>Slayt Başlıkları</vt:lpstr>
      </vt:variant>
      <vt:variant>
        <vt:i4>111</vt:i4>
      </vt:variant>
    </vt:vector>
  </HeadingPairs>
  <TitlesOfParts>
    <vt:vector size="119" baseType="lpstr">
      <vt:lpstr>Arial</vt:lpstr>
      <vt:lpstr>Calibri</vt:lpstr>
      <vt:lpstr>Calibri Light</vt:lpstr>
      <vt:lpstr>Times New Roman</vt:lpstr>
      <vt:lpstr>Verdana</vt:lpstr>
      <vt:lpstr>Wingdings 2</vt:lpstr>
      <vt:lpstr>Office Teması</vt:lpstr>
      <vt:lpstr>Canlı</vt:lpstr>
      <vt:lpstr>  A.Ü.H.F.  3/A EŞYA HUKUKU DERS NOTLARI (İkinci Dönem – Üçüncü Hafta- 4.3.2020) </vt:lpstr>
      <vt:lpstr>TESCİLİN HÜKMÜ  (Sirmen, Eşya Hukuku, 7. B., s. 197 vd.; Ünal / Başpınar, Şekli Eşya H., 9. B., s. 394 vd.;; Ertaş, Eşya H., 14. B., s. 157 vd.; Oğuzman / Seliçi / Oktay- Özdemir, Eşya H., Kısaltılmış Ders Kitabı, 1. Bası, İstanbul 2018, s. 127 vd.)</vt:lpstr>
      <vt:lpstr>PowerPoint Sunusu</vt:lpstr>
      <vt:lpstr>PowerPoint Sunusu</vt:lpstr>
      <vt:lpstr> Tescilin Hükmü  (MK. m. 1022/f. 1) :</vt:lpstr>
      <vt:lpstr> Tescilin Olumsuz Hükmü  (MK. m. 1021)</vt:lpstr>
      <vt:lpstr>Tescilin Olumsuz Hükmü  (Sirmen, Eşya Hukuku, 7. B., s. 198 vd.; Ünal / Başpınar, Şekli Eşya H., 9. B., s. 394 vd.; Oğuzman / Seliçi / Oktay- Özdemir, Eşya Hukuku, Ders Kitabı, s. 127 vd.; Ertaş, Eşya H., 14. B., s. 157 vd.) </vt:lpstr>
      <vt:lpstr>PowerPoint Sunusu</vt:lpstr>
      <vt:lpstr>Mülkiyet Hakkının Tescilsiz Kazanılması  </vt:lpstr>
      <vt:lpstr>Mülkiyet Hakkının Tescilsiz Kazanılmasına Kanunda Öngörülen Çeşitli Örnekler </vt:lpstr>
      <vt:lpstr>6102 sayılı Türk Ticaret Kanunu’nun 11. maddesinin 3. fıkrası </vt:lpstr>
      <vt:lpstr>PowerPoint Sunusu</vt:lpstr>
      <vt:lpstr>PowerPoint Sunusu</vt:lpstr>
      <vt:lpstr>İrtifak Hakkının ve Taşınmaz Yükünün Tescilsiz Kazanılması  </vt:lpstr>
      <vt:lpstr>PowerPoint Sunusu</vt:lpstr>
      <vt:lpstr>Rehin Hakkının Tescilsiz Kazanılması  </vt:lpstr>
      <vt:lpstr>PowerPoint Sunusu</vt:lpstr>
      <vt:lpstr>PowerPoint Sunusu</vt:lpstr>
      <vt:lpstr>PowerPoint Sunusu</vt:lpstr>
      <vt:lpstr>Tescilin Olumlu Hükmü: Tescile Güvenin Korunması (Sirmen, Eşya Hukuku, 7. Bası, s. 202 vd.;Ünal / Başpınar, Şekli Eşya Hukuku, 9. Bası, s. 397 vd.; Ertaş, Eşya Hukuku, 14. Bası, s. 158 vd.; Oğuzman / Seliçi / Oktay- Özdemir, Eşya H., Ders Kitabı, s. 129 vd.) </vt:lpstr>
      <vt:lpstr>Tescilin Olumlu Hükmünün Mutlak Olmaması </vt:lpstr>
      <vt:lpstr>PowerPoint Sunusu</vt:lpstr>
      <vt:lpstr>Tescilin Olumlu Hükmü  ( MK. m. 1023)</vt:lpstr>
      <vt:lpstr>MK 1023’ün Uygulanabilmesi İçin Gerekli Şartlar </vt:lpstr>
      <vt:lpstr>Kazananın Bir Üçüncü Kişi Olması</vt:lpstr>
      <vt:lpstr>PowerPoint Sunusu</vt:lpstr>
      <vt:lpstr>PowerPoint Sunusu</vt:lpstr>
      <vt:lpstr>PowerPoint Sunusu</vt:lpstr>
      <vt:lpstr>PowerPoint Sunusu</vt:lpstr>
      <vt:lpstr>PowerPoint Sunusu</vt:lpstr>
      <vt:lpstr>PowerPoint Sunusu</vt:lpstr>
      <vt:lpstr>PowerPoint Sunusu</vt:lpstr>
      <vt:lpstr>PowerPoint Sunusu</vt:lpstr>
      <vt:lpstr>Üçüncü Kişinin Sicilde Yolsuz Bir Tescile Dayanmış Olması </vt:lpstr>
      <vt:lpstr>PowerPoint Sunusu</vt:lpstr>
      <vt:lpstr>PowerPoint Sunusu</vt:lpstr>
      <vt:lpstr>PowerPoint Sunusu</vt:lpstr>
      <vt:lpstr> </vt:lpstr>
      <vt:lpstr>PowerPoint Sunusu</vt:lpstr>
      <vt:lpstr>PowerPoint Sunusu</vt:lpstr>
      <vt:lpstr>PowerPoint Sunusu</vt:lpstr>
      <vt:lpstr>PowerPoint Sunusu</vt:lpstr>
      <vt:lpstr>PowerPoint Sunusu</vt:lpstr>
      <vt:lpstr>PowerPoint Sunusu</vt:lpstr>
      <vt:lpstr>PowerPoint Sunusu</vt:lpstr>
      <vt:lpstr>Üçüncü Kişinin Bir Ayni Hak Kazanmış Olması </vt:lpstr>
      <vt:lpstr>PowerPoint Sunusu</vt:lpstr>
      <vt:lpstr>PowerPoint Sunusu</vt:lpstr>
      <vt:lpstr> </vt:lpstr>
      <vt:lpstr>PowerPoint Sunusu</vt:lpstr>
      <vt:lpstr>Üçüncü Kişinin Ayni Hakkı İyiniyetle Kazanmış olması   </vt:lpstr>
      <vt:lpstr>PowerPoint Sunusu</vt:lpstr>
      <vt:lpstr>PowerPoint Sunusu</vt:lpstr>
      <vt:lpstr>PowerPoint Sunusu</vt:lpstr>
      <vt:lpstr>PowerPoint Sunusu</vt:lpstr>
      <vt:lpstr>PowerPoint Sunusu</vt:lpstr>
      <vt:lpstr>PowerPoint Sunusu</vt:lpstr>
      <vt:lpstr>PowerPoint Sunusu</vt:lpstr>
      <vt:lpstr>PowerPoint Sunusu</vt:lpstr>
      <vt:lpstr> </vt:lpstr>
      <vt:lpstr>PowerPoint Sunusu</vt:lpstr>
      <vt:lpstr>Üçüncü Kişinin Kazanımında Tasarruf Yetkisi Dışında Diğer Geçerlilik Unsurlarının Mevcut Olması </vt:lpstr>
      <vt:lpstr>PowerPoint Sunusu</vt:lpstr>
      <vt:lpstr>PowerPoint Sunusu</vt:lpstr>
      <vt:lpstr>PowerPoint Sunusu</vt:lpstr>
      <vt:lpstr>PowerPoint Sunusu</vt:lpstr>
      <vt:lpstr>Medeni Kanun m. 1023’ün Kapsamına Giren Haller  (Oğuzman / Seliçi / Oktay- Özdemir, Eşya H., Ders Kitabı, İst. 2018, s. 133 vd.)</vt:lpstr>
      <vt:lpstr>Örnek 2   </vt:lpstr>
      <vt:lpstr>MK. m. 1023’ ün Kapsamına Giren Haller</vt:lpstr>
      <vt:lpstr>Örnek 3</vt:lpstr>
      <vt:lpstr>Örnek 4 </vt:lpstr>
      <vt:lpstr>PowerPoint Sunusu</vt:lpstr>
      <vt:lpstr>Örnek 5 </vt:lpstr>
      <vt:lpstr>Örnek 6 </vt:lpstr>
      <vt:lpstr>PowerPoint Sunusu</vt:lpstr>
      <vt:lpstr>Medeni Kanun m. 1023’ün Kapsamına Girmeyen Haller </vt:lpstr>
      <vt:lpstr>MK. m. 1023’ ün Kapsamına Girmeyen Haller</vt:lpstr>
      <vt:lpstr>PowerPoint Sunusu</vt:lpstr>
      <vt:lpstr>Taşınmazın Özel Mülkiyete Elverişli Olmadığı Haller </vt:lpstr>
      <vt:lpstr>Ayni Hak Niteliği bulunmamasına rağmen Ayni Hakmış gibi Tescil Edilmiş Haklar </vt:lpstr>
      <vt:lpstr>Ayni Hakkın Kazanılmasına Yol Açan Hukuki Sebepteki Sakatlıklar </vt:lpstr>
      <vt:lpstr>Ayni Hakkı Devreden veya Kuran Kişinin Ehliyetindeki Sakatlıklar ve Tasarruf Ehliyetindeki Eksiklikler </vt:lpstr>
      <vt:lpstr>PowerPoint Sunusu</vt:lpstr>
      <vt:lpstr>Hak Sahibi Adına Hareket Eden Temsilcinin Temsil Yetkisindeki Sakatlıklar </vt:lpstr>
      <vt:lpstr>Çift Tapulu Taşınmazlarda Yolsuz Tapuya Dayanan Kazanımlar (Oğuzman / Seliçi / Oktay- Özdemir, Eşya H., Ders Kitabı, İst. 2018, s. 135 vd.)</vt:lpstr>
      <vt:lpstr>PowerPoint Sunusu</vt:lpstr>
      <vt:lpstr>PowerPoint Sunusu</vt:lpstr>
      <vt:lpstr>PowerPoint Sunusu</vt:lpstr>
      <vt:lpstr>PowerPoint Sunusu</vt:lpstr>
      <vt:lpstr>PowerPoint Sunusu</vt:lpstr>
      <vt:lpstr>Tapu Siciline Güven İlkesinin Hükmü (Tescilin Olumlu Hükmünün Sonuçları) </vt:lpstr>
      <vt:lpstr>Ayni Hakkın, Tapu Sicilinde Mevcut Sınır ve Kapsamı İçinde Kazanılması  </vt:lpstr>
      <vt:lpstr>Önceki Hak Sahibinin Ayni Hakla İlişkisini Tümüyle Yitirmesi  </vt:lpstr>
      <vt:lpstr>MK 1023’ün Uygulanmadığı Bazı Özel Durumlar  (Sirmen, Eşya H., 6. B., s. 203 vd.)  </vt:lpstr>
      <vt:lpstr>PowerPoint Sunusu</vt:lpstr>
      <vt:lpstr>Çift Tapulu Taşınmazlarda Yolsuz Tapuya Dayanan Kazanımlar  (Oğuzman / Seliçi / Oktay- Özdemir, Eşya H., 17. B., s. 241 vd.; Sirmen, Eşya H., 6. B., s. 203 vd.)  </vt:lpstr>
      <vt:lpstr>Çift Tapunun Ortaya Çıkabileceği Değişik Olasılıklar</vt:lpstr>
      <vt:lpstr>Çift Tapuda İyiniyetli Üçüncü Kişinin MK m. 1023 karşısında Hukuki Durumu </vt:lpstr>
      <vt:lpstr>PowerPoint Sunusu</vt:lpstr>
      <vt:lpstr>PowerPoint Sunusu</vt:lpstr>
      <vt:lpstr>PowerPoint Sunusu</vt:lpstr>
      <vt:lpstr>Çift Tapu Konusunda Bizim de Katıldığımız Hâkim Görüş </vt:lpstr>
      <vt:lpstr>PowerPoint Sunusu</vt:lpstr>
      <vt:lpstr>Eşyaya Bağlı İrtifaklarda  (Sirmen, Eşya H., 6. B.,  s.205 vd.; Sirmen, Devletin Sorumluluğu, s. 10) </vt:lpstr>
      <vt:lpstr>Bağımsız ve Sürekli Haklarda  (Sirmen, Eşya H.,6. B.,s. 205) </vt:lpstr>
      <vt:lpstr>MK m. 1023 Hükmüne Dayanan Kazanmanın Hükmü  </vt:lpstr>
      <vt:lpstr>PowerPoint Sunusu</vt:lpstr>
      <vt:lpstr>Tescilin Ayni Hakkın İçeriğinin Belirlenmesindeki Hükmü  (Sirmen, Eşya H.,6. B., s. 206)</vt:lpstr>
      <vt:lpstr>PowerPoint Sunusu</vt:lpstr>
      <vt:lpstr>İyiniyetin Etkisi </vt:lpstr>
      <vt:lpstr>Ayni Hakkın İçeriğinin Belirlenmesi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609</cp:revision>
  <cp:lastPrinted>2020-03-03T19:48:34Z</cp:lastPrinted>
  <dcterms:created xsi:type="dcterms:W3CDTF">2015-03-03T00:01:57Z</dcterms:created>
  <dcterms:modified xsi:type="dcterms:W3CDTF">2020-04-01T22:24:31Z</dcterms:modified>
</cp:coreProperties>
</file>