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6" autoAdjust="0"/>
    <p:restoredTop sz="94660"/>
  </p:normalViewPr>
  <p:slideViewPr>
    <p:cSldViewPr>
      <p:cViewPr varScale="1">
        <p:scale>
          <a:sx n="86" d="100"/>
          <a:sy n="86" d="100"/>
        </p:scale>
        <p:origin x="15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DCF-D0AF-4CEC-B75B-B7365AFF7C1C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A841-63DE-431C-9A9D-77E72DEBA3B8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DCF-D0AF-4CEC-B75B-B7365AFF7C1C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A841-63DE-431C-9A9D-77E72DEBA3B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DCF-D0AF-4CEC-B75B-B7365AFF7C1C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A841-63DE-431C-9A9D-77E72DEBA3B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DCF-D0AF-4CEC-B75B-B7365AFF7C1C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A841-63DE-431C-9A9D-77E72DEBA3B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DCF-D0AF-4CEC-B75B-B7365AFF7C1C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A841-63DE-431C-9A9D-77E72DEBA3B8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DCF-D0AF-4CEC-B75B-B7365AFF7C1C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A841-63DE-431C-9A9D-77E72DEBA3B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DCF-D0AF-4CEC-B75B-B7365AFF7C1C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A841-63DE-431C-9A9D-77E72DEBA3B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DCF-D0AF-4CEC-B75B-B7365AFF7C1C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A841-63DE-431C-9A9D-77E72DEBA3B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DCF-D0AF-4CEC-B75B-B7365AFF7C1C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A841-63DE-431C-9A9D-77E72DEBA3B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DCF-D0AF-4CEC-B75B-B7365AFF7C1C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A841-63DE-431C-9A9D-77E72DEBA3B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DCF-D0AF-4CEC-B75B-B7365AFF7C1C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0A5A841-63DE-431C-9A9D-77E72DEBA3B8}" type="slidenum">
              <a:rPr lang="es-ES" smtClean="0"/>
              <a:t>‹#›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C8DDCF-D0AF-4CEC-B75B-B7365AFF7C1C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A5A841-63DE-431C-9A9D-77E72DEBA3B8}" type="slidenum">
              <a:rPr lang="es-ES" smtClean="0"/>
              <a:t>‹#›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1916832"/>
            <a:ext cx="7851648" cy="1828800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 smtClean="0"/>
              <a:t>La guerra civil española y sus consecuencias (1936-1939)</a:t>
            </a:r>
            <a:endParaRPr lang="es-ES" dirty="0"/>
          </a:p>
        </p:txBody>
      </p:sp>
      <p:sp>
        <p:nvSpPr>
          <p:cNvPr id="3" name="Metin kutusu 2"/>
          <p:cNvSpPr txBox="1"/>
          <p:nvPr/>
        </p:nvSpPr>
        <p:spPr>
          <a:xfrm>
            <a:off x="11151" y="4509120"/>
            <a:ext cx="91994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tr-TR" sz="2400" b="1" dirty="0" err="1">
                <a:solidFill>
                  <a:prstClr val="white"/>
                </a:solidFill>
              </a:rPr>
              <a:t>Bi</a:t>
            </a:r>
            <a:r>
              <a:rPr lang="es-ES" sz="2400" b="1" dirty="0">
                <a:solidFill>
                  <a:prstClr val="white"/>
                </a:solidFill>
              </a:rPr>
              <a:t>bliografía</a:t>
            </a:r>
          </a:p>
          <a:p>
            <a:pPr lvl="0"/>
            <a:r>
              <a:rPr lang="es-ES" sz="2400" dirty="0">
                <a:solidFill>
                  <a:prstClr val="white"/>
                </a:solidFill>
              </a:rPr>
              <a:t>Rivero, Isabel. </a:t>
            </a:r>
            <a:r>
              <a:rPr lang="es-ES" sz="2400" i="1" dirty="0">
                <a:solidFill>
                  <a:prstClr val="white"/>
                </a:solidFill>
              </a:rPr>
              <a:t>Síntesis de Historia de España</a:t>
            </a:r>
            <a:r>
              <a:rPr lang="es-ES" sz="2400" dirty="0">
                <a:solidFill>
                  <a:prstClr val="white"/>
                </a:solidFill>
              </a:rPr>
              <a:t>. Ediciones Globo, 2004</a:t>
            </a:r>
            <a:r>
              <a:rPr lang="es-ES" dirty="0">
                <a:solidFill>
                  <a:prstClr val="white"/>
                </a:solidFill>
              </a:rPr>
              <a:t>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-50979" y="5340117"/>
            <a:ext cx="9194979" cy="171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5720"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s-ES" sz="2400" dirty="0">
                <a:solidFill>
                  <a:prstClr val="white"/>
                </a:solidFill>
              </a:rPr>
              <a:t>Vilas, Santiago. </a:t>
            </a:r>
            <a:r>
              <a:rPr lang="es-ES" sz="2400" i="1" dirty="0">
                <a:solidFill>
                  <a:prstClr val="white"/>
                </a:solidFill>
              </a:rPr>
              <a:t>España</a:t>
            </a:r>
            <a:r>
              <a:rPr lang="tr-TR" sz="2400" i="1" dirty="0">
                <a:solidFill>
                  <a:prstClr val="white"/>
                </a:solidFill>
              </a:rPr>
              <a:t>:</a:t>
            </a:r>
            <a:r>
              <a:rPr lang="es-ES" sz="2400" i="1" dirty="0">
                <a:solidFill>
                  <a:prstClr val="white"/>
                </a:solidFill>
              </a:rPr>
              <a:t> cultura y civilización</a:t>
            </a:r>
            <a:r>
              <a:rPr lang="es-ES" sz="2400" dirty="0">
                <a:solidFill>
                  <a:prstClr val="white"/>
                </a:solidFill>
              </a:rPr>
              <a:t>. Regents Publishing Company, Inc., New York, 1974</a:t>
            </a:r>
            <a:r>
              <a:rPr lang="es-ES" sz="2400" dirty="0" smtClean="0">
                <a:solidFill>
                  <a:prstClr val="white"/>
                </a:solidFill>
              </a:rPr>
              <a:t>.</a:t>
            </a:r>
            <a:endParaRPr lang="tr-TR" sz="2400" dirty="0" smtClean="0">
              <a:solidFill>
                <a:prstClr val="white"/>
              </a:solidFill>
            </a:endParaRPr>
          </a:p>
          <a:p>
            <a:pPr marR="45720"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tr-TR" sz="2400" dirty="0" err="1" smtClean="0">
                <a:solidFill>
                  <a:prstClr val="white"/>
                </a:solidFill>
              </a:rPr>
              <a:t>Roldán</a:t>
            </a:r>
            <a:r>
              <a:rPr lang="tr-TR" sz="2400" dirty="0" smtClean="0">
                <a:solidFill>
                  <a:prstClr val="white"/>
                </a:solidFill>
              </a:rPr>
              <a:t>, </a:t>
            </a:r>
            <a:r>
              <a:rPr lang="tr-TR" sz="2400" dirty="0" err="1" smtClean="0">
                <a:solidFill>
                  <a:prstClr val="white"/>
                </a:solidFill>
              </a:rPr>
              <a:t>José</a:t>
            </a:r>
            <a:r>
              <a:rPr lang="tr-TR" sz="2400" dirty="0" smtClean="0">
                <a:solidFill>
                  <a:prstClr val="white"/>
                </a:solidFill>
              </a:rPr>
              <a:t> Manuel, </a:t>
            </a:r>
            <a:r>
              <a:rPr lang="tr-TR" sz="2400" dirty="0" err="1" smtClean="0">
                <a:solidFill>
                  <a:prstClr val="white"/>
                </a:solidFill>
              </a:rPr>
              <a:t>Historia</a:t>
            </a:r>
            <a:r>
              <a:rPr lang="tr-TR" sz="2400" dirty="0" smtClean="0">
                <a:solidFill>
                  <a:prstClr val="white"/>
                </a:solidFill>
              </a:rPr>
              <a:t> de </a:t>
            </a:r>
            <a:r>
              <a:rPr lang="tr-TR" sz="2400" dirty="0" err="1" smtClean="0">
                <a:solidFill>
                  <a:prstClr val="white"/>
                </a:solidFill>
              </a:rPr>
              <a:t>España</a:t>
            </a:r>
            <a:r>
              <a:rPr lang="tr-TR" sz="2400" dirty="0" smtClean="0">
                <a:solidFill>
                  <a:prstClr val="white"/>
                </a:solidFill>
              </a:rPr>
              <a:t>, EDI-6,S.A, Madrid 1986</a:t>
            </a:r>
          </a:p>
          <a:p>
            <a:pPr marR="45720" lvl="0"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sz="2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299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199856"/>
          </a:xfrm>
        </p:spPr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La guerra civil fue la conclusión trágica, violenta y cruel de los errores acumulados desde 1931 a 1936 por la falta de diálogo entre los políticos de izquierda y de derecha, agudizados a partir de las elecciones de febrero de 1936.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lvl="0" indent="0" algn="just">
              <a:buClr>
                <a:srgbClr val="0BD0D9"/>
              </a:buClr>
              <a:buNone/>
            </a:pPr>
            <a:endParaRPr lang="es-ES" dirty="0">
              <a:solidFill>
                <a:prstClr val="black"/>
              </a:solidFill>
            </a:endParaRPr>
          </a:p>
          <a:p>
            <a:pPr marL="0" lvl="0" indent="0" algn="just">
              <a:buClr>
                <a:srgbClr val="0BD0D9"/>
              </a:buClr>
              <a:buNone/>
            </a:pPr>
            <a:r>
              <a:rPr lang="tr-TR" dirty="0" smtClean="0">
                <a:solidFill>
                  <a:prstClr val="black"/>
                </a:solidFill>
              </a:rPr>
              <a:t>					</a:t>
            </a:r>
            <a:r>
              <a:rPr lang="es-ES" dirty="0" smtClean="0">
                <a:solidFill>
                  <a:prstClr val="black"/>
                </a:solidFill>
              </a:rPr>
              <a:t>(</a:t>
            </a:r>
            <a:r>
              <a:rPr lang="es-ES" dirty="0">
                <a:solidFill>
                  <a:prstClr val="black"/>
                </a:solidFill>
              </a:rPr>
              <a:t>Rivero, </a:t>
            </a:r>
            <a:r>
              <a:rPr lang="es-ES" dirty="0" smtClean="0">
                <a:solidFill>
                  <a:prstClr val="black"/>
                </a:solidFill>
              </a:rPr>
              <a:t>2004</a:t>
            </a:r>
            <a:r>
              <a:rPr lang="tr-TR" dirty="0" smtClean="0">
                <a:solidFill>
                  <a:prstClr val="black"/>
                </a:solidFill>
              </a:rPr>
              <a:t>:</a:t>
            </a:r>
            <a:r>
              <a:rPr lang="es-ES" dirty="0" smtClean="0">
                <a:solidFill>
                  <a:prstClr val="black"/>
                </a:solidFill>
              </a:rPr>
              <a:t>210)</a:t>
            </a:r>
            <a:endParaRPr lang="es-ES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69247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199856"/>
          </a:xfrm>
        </p:spPr>
        <p:txBody>
          <a:bodyPr/>
          <a:lstStyle/>
          <a:p>
            <a:pPr marL="0" indent="0" algn="just">
              <a:buNone/>
            </a:pPr>
            <a:r>
              <a:rPr lang="es-ES" dirty="0" smtClean="0"/>
              <a:t>La rebelión comenzada por los nacionales tomó como bandera la lucha contra el antimilitarismo, el anticentralismo y el anticlericalismo del gobierno republicano del Frente Popular</a:t>
            </a:r>
            <a:r>
              <a:rPr lang="tr-TR" dirty="0"/>
              <a:t>.</a:t>
            </a:r>
            <a:r>
              <a:rPr lang="es-ES" dirty="0" smtClean="0"/>
              <a:t>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L</a:t>
            </a:r>
            <a:r>
              <a:rPr lang="es-ES" dirty="0" smtClean="0"/>
              <a:t>as fuerzas favorables a los nacionales fueron los militares, la Falange española y de las JONS, los requetés, la iglesia y amplios sectores de clases medias, campesinos medios y obreros del alto Duero y alto Ebro.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lvl="0" indent="0" algn="just">
              <a:buClr>
                <a:srgbClr val="0BD0D9"/>
              </a:buClr>
              <a:buNone/>
            </a:pPr>
            <a:r>
              <a:rPr lang="tr-TR" dirty="0" smtClean="0">
                <a:solidFill>
                  <a:prstClr val="black"/>
                </a:solidFill>
              </a:rPr>
              <a:t>					</a:t>
            </a:r>
            <a:r>
              <a:rPr lang="es-ES" dirty="0" smtClean="0">
                <a:solidFill>
                  <a:prstClr val="black"/>
                </a:solidFill>
              </a:rPr>
              <a:t>(</a:t>
            </a:r>
            <a:r>
              <a:rPr lang="es-ES" dirty="0">
                <a:solidFill>
                  <a:prstClr val="black"/>
                </a:solidFill>
              </a:rPr>
              <a:t>Rivero, </a:t>
            </a:r>
            <a:r>
              <a:rPr lang="es-ES" dirty="0" smtClean="0">
                <a:solidFill>
                  <a:prstClr val="black"/>
                </a:solidFill>
              </a:rPr>
              <a:t>2004</a:t>
            </a:r>
            <a:r>
              <a:rPr lang="tr-TR" dirty="0" smtClean="0">
                <a:solidFill>
                  <a:prstClr val="black"/>
                </a:solidFill>
              </a:rPr>
              <a:t>: </a:t>
            </a:r>
            <a:r>
              <a:rPr lang="es-ES" dirty="0" smtClean="0">
                <a:solidFill>
                  <a:prstClr val="black"/>
                </a:solidFill>
              </a:rPr>
              <a:t>210</a:t>
            </a:r>
            <a:r>
              <a:rPr lang="es-ES" dirty="0">
                <a:solidFill>
                  <a:prstClr val="black"/>
                </a:solidFill>
              </a:rPr>
              <a:t>)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04832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127848"/>
          </a:xfrm>
        </p:spPr>
        <p:txBody>
          <a:bodyPr/>
          <a:lstStyle/>
          <a:p>
            <a:pPr marL="0" indent="0" algn="just">
              <a:buNone/>
            </a:pPr>
            <a:r>
              <a:rPr lang="es-ES" dirty="0" smtClean="0"/>
              <a:t>El 17 de julio de 1936 los militares desde Canarias y Marruecos, al mando del general Franco, iniciaron la sublevación, extendida a partir del 18 de julio a la península, propagándose rápidamente en Sevilla, Córdoba, Salamanca, Aragón, Navarra, Baleares, Galicia y Oviedo dejando el país dividido en dos zonas irreconciliables, la nacional y la republicana.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tr-TR" dirty="0" smtClean="0"/>
              <a:t>					</a:t>
            </a:r>
            <a:r>
              <a:rPr lang="es-ES" dirty="0" smtClean="0"/>
              <a:t>(Rivero, 2004</a:t>
            </a:r>
            <a:r>
              <a:rPr lang="tr-TR" dirty="0"/>
              <a:t>:</a:t>
            </a:r>
            <a:r>
              <a:rPr lang="es-ES" dirty="0" smtClean="0"/>
              <a:t> 211)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67513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05584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tr-TR" dirty="0" err="1" smtClean="0"/>
              <a:t>Ante</a:t>
            </a:r>
            <a:r>
              <a:rPr lang="tr-TR" dirty="0" smtClean="0"/>
              <a:t> la </a:t>
            </a:r>
            <a:r>
              <a:rPr lang="tr-TR" dirty="0" err="1" smtClean="0"/>
              <a:t>imposibilidad</a:t>
            </a:r>
            <a:r>
              <a:rPr lang="tr-TR" dirty="0" smtClean="0"/>
              <a:t> de </a:t>
            </a:r>
            <a:r>
              <a:rPr lang="tr-TR" dirty="0" err="1" smtClean="0"/>
              <a:t>ocupar</a:t>
            </a:r>
            <a:r>
              <a:rPr lang="tr-TR" dirty="0" smtClean="0"/>
              <a:t> Madrid, </a:t>
            </a:r>
            <a:r>
              <a:rPr lang="tr-TR" dirty="0" err="1" smtClean="0"/>
              <a:t>Franco</a:t>
            </a:r>
            <a:r>
              <a:rPr lang="tr-TR" dirty="0" smtClean="0"/>
              <a:t> </a:t>
            </a:r>
            <a:r>
              <a:rPr lang="tr-TR" dirty="0" err="1" smtClean="0"/>
              <a:t>decidió</a:t>
            </a:r>
            <a:r>
              <a:rPr lang="tr-TR" dirty="0" smtClean="0"/>
              <a:t> </a:t>
            </a:r>
            <a:r>
              <a:rPr lang="tr-TR" dirty="0" err="1" smtClean="0"/>
              <a:t>intensificar</a:t>
            </a:r>
            <a:r>
              <a:rPr lang="tr-TR" dirty="0" smtClean="0"/>
              <a:t> </a:t>
            </a:r>
            <a:r>
              <a:rPr lang="tr-TR" dirty="0" err="1" smtClean="0"/>
              <a:t>las</a:t>
            </a:r>
            <a:r>
              <a:rPr lang="tr-TR" dirty="0" smtClean="0"/>
              <a:t> </a:t>
            </a:r>
            <a:r>
              <a:rPr lang="tr-TR" dirty="0" err="1" smtClean="0"/>
              <a:t>operaciones</a:t>
            </a:r>
            <a:r>
              <a:rPr lang="tr-TR" dirty="0" smtClean="0"/>
              <a:t> del </a:t>
            </a:r>
            <a:r>
              <a:rPr lang="tr-TR" dirty="0" err="1" smtClean="0"/>
              <a:t>norte</a:t>
            </a:r>
            <a:r>
              <a:rPr lang="tr-TR" dirty="0" smtClean="0"/>
              <a:t>. En </a:t>
            </a:r>
            <a:r>
              <a:rPr lang="tr-TR" dirty="0" err="1" smtClean="0"/>
              <a:t>octubre</a:t>
            </a:r>
            <a:r>
              <a:rPr lang="tr-TR" dirty="0" smtClean="0"/>
              <a:t> de 1937 </a:t>
            </a:r>
            <a:r>
              <a:rPr lang="tr-TR" dirty="0" err="1" smtClean="0"/>
              <a:t>todo</a:t>
            </a:r>
            <a:r>
              <a:rPr lang="tr-TR" dirty="0" smtClean="0"/>
              <a:t> el </a:t>
            </a:r>
            <a:r>
              <a:rPr lang="tr-TR" dirty="0" err="1" smtClean="0"/>
              <a:t>norte</a:t>
            </a:r>
            <a:r>
              <a:rPr lang="tr-TR" dirty="0" smtClean="0"/>
              <a:t> </a:t>
            </a:r>
            <a:r>
              <a:rPr lang="tr-TR" dirty="0" err="1" smtClean="0"/>
              <a:t>fue</a:t>
            </a:r>
            <a:r>
              <a:rPr lang="tr-TR" dirty="0" smtClean="0"/>
              <a:t> </a:t>
            </a:r>
            <a:r>
              <a:rPr lang="tr-TR" dirty="0" err="1" smtClean="0"/>
              <a:t>conquistado</a:t>
            </a:r>
            <a:r>
              <a:rPr lang="tr-TR" dirty="0" smtClean="0"/>
              <a:t>. A </a:t>
            </a:r>
            <a:r>
              <a:rPr lang="tr-TR" dirty="0" err="1" smtClean="0"/>
              <a:t>continuación</a:t>
            </a:r>
            <a:r>
              <a:rPr lang="tr-TR" dirty="0" smtClean="0"/>
              <a:t>, </a:t>
            </a:r>
            <a:r>
              <a:rPr lang="tr-TR" dirty="0" err="1" smtClean="0"/>
              <a:t>las</a:t>
            </a:r>
            <a:r>
              <a:rPr lang="tr-TR" dirty="0" smtClean="0"/>
              <a:t> </a:t>
            </a:r>
            <a:r>
              <a:rPr lang="tr-TR" dirty="0" err="1" smtClean="0"/>
              <a:t>tropas</a:t>
            </a:r>
            <a:r>
              <a:rPr lang="tr-TR" dirty="0" smtClean="0"/>
              <a:t> </a:t>
            </a:r>
            <a:r>
              <a:rPr lang="tr-TR" dirty="0" err="1" smtClean="0"/>
              <a:t>nacionalistas</a:t>
            </a:r>
            <a:r>
              <a:rPr lang="tr-TR" dirty="0" smtClean="0"/>
              <a:t> </a:t>
            </a:r>
            <a:r>
              <a:rPr lang="tr-TR" dirty="0" err="1" smtClean="0"/>
              <a:t>avanzaron</a:t>
            </a:r>
            <a:r>
              <a:rPr lang="tr-TR" dirty="0" smtClean="0"/>
              <a:t> </a:t>
            </a:r>
            <a:r>
              <a:rPr lang="tr-TR" dirty="0" err="1" smtClean="0"/>
              <a:t>hacia</a:t>
            </a:r>
            <a:r>
              <a:rPr lang="tr-TR" dirty="0" smtClean="0"/>
              <a:t> el </a:t>
            </a:r>
            <a:r>
              <a:rPr lang="tr-TR" dirty="0" err="1" smtClean="0"/>
              <a:t>Mediterráneo</a:t>
            </a:r>
            <a:r>
              <a:rPr lang="tr-TR" dirty="0" smtClean="0"/>
              <a:t>, para </a:t>
            </a:r>
            <a:r>
              <a:rPr lang="tr-TR" dirty="0" err="1" smtClean="0"/>
              <a:t>aislar</a:t>
            </a:r>
            <a:r>
              <a:rPr lang="tr-TR" dirty="0" smtClean="0"/>
              <a:t> a </a:t>
            </a:r>
            <a:r>
              <a:rPr lang="tr-TR" dirty="0" err="1" smtClean="0"/>
              <a:t>Cataluña</a:t>
            </a:r>
            <a:r>
              <a:rPr lang="tr-TR" dirty="0" smtClean="0"/>
              <a:t> (</a:t>
            </a:r>
            <a:r>
              <a:rPr lang="tr-TR" dirty="0" err="1" smtClean="0"/>
              <a:t>junio</a:t>
            </a:r>
            <a:r>
              <a:rPr lang="tr-TR" dirty="0" smtClean="0"/>
              <a:t> de 1938) y </a:t>
            </a:r>
            <a:r>
              <a:rPr lang="tr-TR" dirty="0" err="1" smtClean="0"/>
              <a:t>separar</a:t>
            </a:r>
            <a:r>
              <a:rPr lang="tr-TR" dirty="0" smtClean="0"/>
              <a:t> a Madrid del </a:t>
            </a:r>
            <a:r>
              <a:rPr lang="tr-TR" dirty="0" err="1" smtClean="0"/>
              <a:t>mar</a:t>
            </a:r>
            <a:r>
              <a:rPr lang="tr-TR" dirty="0" smtClean="0"/>
              <a:t>. El </a:t>
            </a:r>
            <a:r>
              <a:rPr lang="tr-TR" dirty="0" err="1" smtClean="0"/>
              <a:t>ejército</a:t>
            </a:r>
            <a:r>
              <a:rPr lang="tr-TR" dirty="0" smtClean="0"/>
              <a:t> </a:t>
            </a:r>
            <a:r>
              <a:rPr lang="tr-TR" dirty="0" err="1" smtClean="0"/>
              <a:t>republicano</a:t>
            </a:r>
            <a:r>
              <a:rPr lang="tr-TR" dirty="0" smtClean="0"/>
              <a:t> </a:t>
            </a:r>
            <a:r>
              <a:rPr lang="tr-TR" dirty="0" err="1" smtClean="0"/>
              <a:t>intentó</a:t>
            </a:r>
            <a:r>
              <a:rPr lang="tr-TR" dirty="0" smtClean="0"/>
              <a:t> </a:t>
            </a:r>
            <a:r>
              <a:rPr lang="tr-TR" dirty="0" err="1" smtClean="0"/>
              <a:t>evitar</a:t>
            </a:r>
            <a:r>
              <a:rPr lang="tr-TR" dirty="0" smtClean="0"/>
              <a:t> este </a:t>
            </a:r>
            <a:r>
              <a:rPr lang="tr-TR" dirty="0" err="1" smtClean="0"/>
              <a:t>avance</a:t>
            </a:r>
            <a:r>
              <a:rPr lang="tr-TR" dirty="0" smtClean="0"/>
              <a:t> </a:t>
            </a:r>
            <a:r>
              <a:rPr lang="tr-TR" dirty="0" err="1" smtClean="0"/>
              <a:t>con</a:t>
            </a:r>
            <a:r>
              <a:rPr lang="tr-TR" dirty="0" smtClean="0"/>
              <a:t> una </a:t>
            </a:r>
            <a:r>
              <a:rPr lang="tr-TR" dirty="0" err="1" smtClean="0"/>
              <a:t>gran</a:t>
            </a:r>
            <a:r>
              <a:rPr lang="tr-TR" dirty="0" smtClean="0"/>
              <a:t> </a:t>
            </a:r>
            <a:r>
              <a:rPr lang="tr-TR" dirty="0" err="1" smtClean="0"/>
              <a:t>ofensiva</a:t>
            </a:r>
            <a:r>
              <a:rPr lang="tr-TR" dirty="0" smtClean="0"/>
              <a:t> en el </a:t>
            </a:r>
            <a:r>
              <a:rPr lang="tr-TR" dirty="0" err="1" smtClean="0"/>
              <a:t>río</a:t>
            </a:r>
            <a:r>
              <a:rPr lang="tr-TR" dirty="0" smtClean="0"/>
              <a:t> </a:t>
            </a:r>
            <a:r>
              <a:rPr lang="tr-TR" dirty="0" err="1" smtClean="0"/>
              <a:t>Ebro</a:t>
            </a:r>
            <a:r>
              <a:rPr lang="tr-TR" dirty="0" smtClean="0"/>
              <a:t>. La </a:t>
            </a:r>
            <a:r>
              <a:rPr lang="tr-TR" dirty="0" err="1" smtClean="0"/>
              <a:t>batalla</a:t>
            </a:r>
            <a:r>
              <a:rPr lang="tr-TR" dirty="0" smtClean="0"/>
              <a:t> del </a:t>
            </a:r>
            <a:r>
              <a:rPr lang="tr-TR" dirty="0" err="1" smtClean="0"/>
              <a:t>Ebro</a:t>
            </a:r>
            <a:r>
              <a:rPr lang="tr-TR" dirty="0" smtClean="0"/>
              <a:t>, la </a:t>
            </a:r>
            <a:r>
              <a:rPr lang="tr-TR" dirty="0" err="1" smtClean="0"/>
              <a:t>más</a:t>
            </a:r>
            <a:r>
              <a:rPr lang="tr-TR" dirty="0" smtClean="0"/>
              <a:t> </a:t>
            </a:r>
            <a:r>
              <a:rPr lang="tr-TR" dirty="0" err="1" smtClean="0"/>
              <a:t>sangrienta</a:t>
            </a:r>
            <a:r>
              <a:rPr lang="tr-TR" dirty="0" smtClean="0"/>
              <a:t> de la </a:t>
            </a:r>
            <a:r>
              <a:rPr lang="tr-TR" dirty="0" err="1" smtClean="0"/>
              <a:t>guerra</a:t>
            </a:r>
            <a:r>
              <a:rPr lang="tr-TR" dirty="0" smtClean="0"/>
              <a:t>, </a:t>
            </a:r>
            <a:r>
              <a:rPr lang="tr-TR" dirty="0" err="1" smtClean="0"/>
              <a:t>duró</a:t>
            </a:r>
            <a:r>
              <a:rPr lang="tr-TR" dirty="0" smtClean="0"/>
              <a:t> </a:t>
            </a:r>
            <a:r>
              <a:rPr lang="tr-TR" dirty="0" err="1" smtClean="0"/>
              <a:t>tres</a:t>
            </a:r>
            <a:r>
              <a:rPr lang="tr-TR" dirty="0" smtClean="0"/>
              <a:t> meses y </a:t>
            </a:r>
            <a:r>
              <a:rPr lang="tr-TR" dirty="0" err="1" smtClean="0"/>
              <a:t>terminó</a:t>
            </a:r>
            <a:r>
              <a:rPr lang="tr-TR" dirty="0" smtClean="0"/>
              <a:t> </a:t>
            </a:r>
            <a:r>
              <a:rPr lang="tr-TR" dirty="0" err="1" smtClean="0"/>
              <a:t>con</a:t>
            </a:r>
            <a:r>
              <a:rPr lang="tr-TR" dirty="0" smtClean="0"/>
              <a:t> la </a:t>
            </a:r>
            <a:r>
              <a:rPr lang="tr-TR" dirty="0" err="1" smtClean="0"/>
              <a:t>victoria</a:t>
            </a:r>
            <a:r>
              <a:rPr lang="tr-TR" dirty="0" smtClean="0"/>
              <a:t> de </a:t>
            </a:r>
            <a:r>
              <a:rPr lang="tr-TR" dirty="0" err="1" smtClean="0"/>
              <a:t>Franco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				(Roldán,1986:129</a:t>
            </a:r>
            <a:r>
              <a:rPr lang="tr-TR" dirty="0"/>
              <a:t>)</a:t>
            </a: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lvl="0" indent="0" algn="just">
              <a:buNone/>
            </a:pPr>
            <a:endParaRPr lang="es-ES" dirty="0" smtClean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52202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Madrid se </a:t>
            </a:r>
            <a:r>
              <a:rPr lang="tr-TR" dirty="0" err="1"/>
              <a:t>rindió</a:t>
            </a:r>
            <a:r>
              <a:rPr lang="tr-TR" dirty="0"/>
              <a:t> el 29 de </a:t>
            </a:r>
            <a:r>
              <a:rPr lang="tr-TR" dirty="0" err="1"/>
              <a:t>marzo</a:t>
            </a:r>
            <a:r>
              <a:rPr lang="tr-TR" dirty="0"/>
              <a:t> de 1939. </a:t>
            </a:r>
            <a:r>
              <a:rPr lang="es-ES" dirty="0"/>
              <a:t>El 1 de </a:t>
            </a:r>
            <a:r>
              <a:rPr lang="es-ES" dirty="0" smtClean="0"/>
              <a:t>abril </a:t>
            </a:r>
            <a:r>
              <a:rPr lang="tr-TR" dirty="0" err="1"/>
              <a:t>Franco</a:t>
            </a:r>
            <a:r>
              <a:rPr lang="tr-TR" dirty="0"/>
              <a:t> </a:t>
            </a:r>
            <a:r>
              <a:rPr lang="tr-TR" dirty="0" err="1"/>
              <a:t>anunció</a:t>
            </a:r>
            <a:r>
              <a:rPr lang="tr-TR" dirty="0"/>
              <a:t> </a:t>
            </a:r>
            <a:r>
              <a:rPr lang="tr-TR" dirty="0" err="1"/>
              <a:t>oficialmente</a:t>
            </a:r>
            <a:r>
              <a:rPr lang="tr-TR" dirty="0"/>
              <a:t> </a:t>
            </a:r>
            <a:r>
              <a:rPr lang="tr-TR" dirty="0" err="1"/>
              <a:t>que</a:t>
            </a:r>
            <a:r>
              <a:rPr lang="tr-TR" dirty="0"/>
              <a:t> la </a:t>
            </a:r>
            <a:r>
              <a:rPr lang="tr-TR" dirty="0" err="1"/>
              <a:t>guerra</a:t>
            </a:r>
            <a:r>
              <a:rPr lang="tr-TR" dirty="0"/>
              <a:t> </a:t>
            </a:r>
            <a:r>
              <a:rPr lang="tr-TR" dirty="0" err="1"/>
              <a:t>había</a:t>
            </a:r>
            <a:r>
              <a:rPr lang="tr-TR" dirty="0"/>
              <a:t> </a:t>
            </a:r>
            <a:r>
              <a:rPr lang="tr-TR" dirty="0" err="1"/>
              <a:t>terminado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		(Roldán,1986:129)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0652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055840"/>
          </a:xfrm>
        </p:spPr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Total: un millón de muertos, 185 ciudades destruidas, 500.000 casas y 150 iglesias hechas polvo y otras 5.000 en ruinas, 300.000 españoles en el exilio... Fue la completa destrucción física y económica de España, la ruina moral de los españoles. </a:t>
            </a:r>
          </a:p>
          <a:p>
            <a:pPr marL="0" indent="0" algn="just">
              <a:buNone/>
            </a:pPr>
            <a:endParaRPr lang="es-ES" dirty="0"/>
          </a:p>
          <a:p>
            <a:pPr marL="0" lvl="0" indent="0" algn="just">
              <a:buClr>
                <a:srgbClr val="0BD0D9"/>
              </a:buClr>
              <a:buNone/>
            </a:pPr>
            <a:endParaRPr lang="es-ES" dirty="0">
              <a:solidFill>
                <a:prstClr val="black"/>
              </a:solidFill>
            </a:endParaRPr>
          </a:p>
          <a:p>
            <a:pPr marL="0" lvl="0" indent="0" algn="just">
              <a:buClr>
                <a:srgbClr val="0BD0D9"/>
              </a:buClr>
              <a:buNone/>
            </a:pPr>
            <a:r>
              <a:rPr lang="tr-TR" dirty="0" smtClean="0">
                <a:solidFill>
                  <a:prstClr val="black"/>
                </a:solidFill>
              </a:rPr>
              <a:t>					</a:t>
            </a:r>
            <a:r>
              <a:rPr lang="es-ES" dirty="0" smtClean="0">
                <a:solidFill>
                  <a:prstClr val="black"/>
                </a:solidFill>
              </a:rPr>
              <a:t>(</a:t>
            </a:r>
            <a:r>
              <a:rPr lang="es-ES" dirty="0">
                <a:solidFill>
                  <a:prstClr val="black"/>
                </a:solidFill>
              </a:rPr>
              <a:t>Vilas, </a:t>
            </a:r>
            <a:r>
              <a:rPr lang="es-ES" dirty="0" smtClean="0">
                <a:solidFill>
                  <a:prstClr val="black"/>
                </a:solidFill>
              </a:rPr>
              <a:t>1974</a:t>
            </a:r>
            <a:r>
              <a:rPr lang="tr-TR" dirty="0">
                <a:solidFill>
                  <a:prstClr val="black"/>
                </a:solidFill>
              </a:rPr>
              <a:t>:</a:t>
            </a:r>
            <a:r>
              <a:rPr lang="es-ES" dirty="0" smtClean="0">
                <a:solidFill>
                  <a:prstClr val="black"/>
                </a:solidFill>
              </a:rPr>
              <a:t> 91)</a:t>
            </a:r>
            <a:endParaRPr lang="es-ES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15931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</TotalTime>
  <Words>402</Words>
  <Application>Microsoft Office PowerPoint</Application>
  <PresentationFormat>Ekran Gösterisi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</vt:lpstr>
      <vt:lpstr>Constantia</vt:lpstr>
      <vt:lpstr>Wingdings 2</vt:lpstr>
      <vt:lpstr>Akış</vt:lpstr>
      <vt:lpstr>La guerra civil española y sus consecuencias (1936-1939)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guerra civil española y sus consecuencias (1936-1939)</dc:title>
  <dc:creator>tugce</dc:creator>
  <cp:lastModifiedBy>Şebnem</cp:lastModifiedBy>
  <cp:revision>15</cp:revision>
  <dcterms:created xsi:type="dcterms:W3CDTF">2019-02-03T21:48:59Z</dcterms:created>
  <dcterms:modified xsi:type="dcterms:W3CDTF">2019-02-20T12:59:41Z</dcterms:modified>
</cp:coreProperties>
</file>