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2" d="100"/>
          <a:sy n="102" d="100"/>
        </p:scale>
        <p:origin x="-18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67AC0-D732-D344-AC1C-A9406E453D21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0328E-08BC-3040-84C3-57E09D787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231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67AC0-D732-D344-AC1C-A9406E453D21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0328E-08BC-3040-84C3-57E09D787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02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67AC0-D732-D344-AC1C-A9406E453D21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0328E-08BC-3040-84C3-57E09D787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953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67AC0-D732-D344-AC1C-A9406E453D21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0328E-08BC-3040-84C3-57E09D787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954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67AC0-D732-D344-AC1C-A9406E453D21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0328E-08BC-3040-84C3-57E09D787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981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67AC0-D732-D344-AC1C-A9406E453D21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0328E-08BC-3040-84C3-57E09D787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988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67AC0-D732-D344-AC1C-A9406E453D21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0328E-08BC-3040-84C3-57E09D787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026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67AC0-D732-D344-AC1C-A9406E453D21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0328E-08BC-3040-84C3-57E09D787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618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67AC0-D732-D344-AC1C-A9406E453D21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0328E-08BC-3040-84C3-57E09D787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160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67AC0-D732-D344-AC1C-A9406E453D21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0328E-08BC-3040-84C3-57E09D787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164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67AC0-D732-D344-AC1C-A9406E453D21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0328E-08BC-3040-84C3-57E09D787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102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67AC0-D732-D344-AC1C-A9406E453D21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80328E-08BC-3040-84C3-57E09D787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653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tatilturlari.blogcu.com/inanc-turizmi/6741630" TargetMode="External"/><Relationship Id="rId4" Type="http://schemas.openxmlformats.org/officeDocument/2006/relationships/hyperlink" Target="http://www.kultur.gov.tr/TR/Genel/BelgeGoster.aspx?F6E10F8892433CFF03077CA1048A1834E03BFC818972E45C" TargetMode="External"/><Relationship Id="rId5" Type="http://schemas.openxmlformats.org/officeDocument/2006/relationships/hyperlink" Target="http://www.forumalev.net/turkiye-tatil-yerleri-hoteller/282731-turkiyede-inanc-turizmi.html" TargetMode="External"/><Relationship Id="rId6" Type="http://schemas.openxmlformats.org/officeDocument/2006/relationships/hyperlink" Target="http://www.turkcebilgi.com/t%C3%BCrkiye'de_inan%C3%A7_turizmi/ansiklopedi" TargetMode="External"/><Relationship Id="rId7" Type="http://schemas.openxmlformats.org/officeDocument/2006/relationships/hyperlink" Target="http://turizmdebusabah.com/haber_detay~haber~_quot_istanbul_2010_inan%C3%A7_turizmi_zirvesi_quot_ne_geri_say%C4%B1m_s%C3%BCr%C3%BCyor~haberNo~54726.htm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ispartakulturturizm.gov.tr/Genel/BelgeGoster.aspx?F6E10F8892433CFFB117F63FC5289091209A85B5E49F32C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İlgi</a:t>
            </a:r>
            <a:r>
              <a:rPr lang="en-US" dirty="0" smtClean="0"/>
              <a:t> </a:t>
            </a:r>
            <a:r>
              <a:rPr lang="en-US" dirty="0" err="1" smtClean="0"/>
              <a:t>Turizmi</a:t>
            </a:r>
            <a:r>
              <a:rPr lang="en-US" dirty="0" smtClean="0"/>
              <a:t> </a:t>
            </a:r>
            <a:r>
              <a:rPr lang="en-US" dirty="0" err="1" smtClean="0"/>
              <a:t>Çeşitleri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192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45006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638"/>
            <a:ext cx="8449816" cy="64335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000" b="1" dirty="0" smtClean="0"/>
              <a:t>SPOR </a:t>
            </a:r>
            <a:r>
              <a:rPr lang="tr-TR" sz="2000" b="1" dirty="0" smtClean="0"/>
              <a:t>TURİZMİ</a:t>
            </a:r>
          </a:p>
          <a:p>
            <a:endParaRPr lang="en-US" sz="1200" b="1" dirty="0"/>
          </a:p>
          <a:p>
            <a:pPr marL="0" lvl="0" indent="0">
              <a:buNone/>
            </a:pPr>
            <a:r>
              <a:rPr lang="tr-TR" sz="1600" dirty="0"/>
              <a:t>Bireyleri fiziksel aktivitelere katılmak, izlemek veya bu aktivitelerle ilgili çekim merkezlerini görmek amacıyla geçici olarak </a:t>
            </a:r>
            <a:r>
              <a:rPr lang="tr-TR" sz="1600" dirty="0" smtClean="0"/>
              <a:t>evlerinin dışına </a:t>
            </a:r>
            <a:r>
              <a:rPr lang="tr-TR" sz="1600" dirty="0"/>
              <a:t>çıkaran </a:t>
            </a:r>
            <a:r>
              <a:rPr lang="tr-TR" sz="1600" dirty="0" smtClean="0"/>
              <a:t>seyahate </a:t>
            </a:r>
            <a:r>
              <a:rPr lang="tr-TR" sz="1600" dirty="0"/>
              <a:t>denir.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tr-TR" sz="1600" dirty="0"/>
              <a:t>SPOR TURİSTİ;</a:t>
            </a:r>
            <a:endParaRPr lang="en-US" sz="1600" dirty="0"/>
          </a:p>
          <a:p>
            <a:pPr marL="0" lvl="0" indent="0">
              <a:buNone/>
            </a:pPr>
            <a:r>
              <a:rPr lang="tr-TR" sz="1600" dirty="0"/>
              <a:t>Yaşadıkları çevrenin dışındaki yerlerde kalmak veya </a:t>
            </a:r>
            <a:r>
              <a:rPr lang="tr-TR" sz="1600" dirty="0" err="1"/>
              <a:t>seyehat</a:t>
            </a:r>
            <a:r>
              <a:rPr lang="tr-TR" sz="1600" dirty="0"/>
              <a:t> etmek üzere fiziksel aktiviteye dayalı sporlara aktif veya pasif olarak katılan veya sporla ilgili çekim unsurlarını ziyaret eden bireyler ve </a:t>
            </a:r>
            <a:r>
              <a:rPr lang="tr-TR" sz="1600" dirty="0" smtClean="0"/>
              <a:t>gruplardır.</a:t>
            </a:r>
            <a:r>
              <a:rPr lang="en-US" sz="1600" dirty="0"/>
              <a:t> </a:t>
            </a:r>
            <a:r>
              <a:rPr lang="tr-TR" sz="1600" dirty="0" smtClean="0"/>
              <a:t>STIC </a:t>
            </a:r>
            <a:r>
              <a:rPr lang="tr-TR" sz="1600" dirty="0"/>
              <a:t>Araştırma Biriminin yaptırdığı ve bu kuruluşun resmi organı olan ‘</a:t>
            </a:r>
            <a:r>
              <a:rPr lang="tr-TR" sz="1600" dirty="0" err="1"/>
              <a:t>Journal</a:t>
            </a:r>
            <a:r>
              <a:rPr lang="tr-TR" sz="1600" dirty="0"/>
              <a:t> Of </a:t>
            </a:r>
            <a:r>
              <a:rPr lang="tr-TR" sz="1600" dirty="0" err="1"/>
              <a:t>Sport</a:t>
            </a:r>
            <a:r>
              <a:rPr lang="tr-TR" sz="1600" dirty="0"/>
              <a:t> </a:t>
            </a:r>
            <a:r>
              <a:rPr lang="tr-TR" sz="1600" dirty="0" err="1"/>
              <a:t>Tourism’de</a:t>
            </a:r>
            <a:r>
              <a:rPr lang="tr-TR" sz="1600" dirty="0"/>
              <a:t> yayınlanan araştırmaya göre spor turizminden elde edilen gelir dünya turizminin </a:t>
            </a:r>
            <a:r>
              <a:rPr lang="en-US" sz="1600" dirty="0"/>
              <a:t>%</a:t>
            </a:r>
            <a:r>
              <a:rPr lang="tr-TR" sz="1600" dirty="0"/>
              <a:t> 32 sini </a:t>
            </a:r>
            <a:r>
              <a:rPr lang="tr-TR" sz="1600" dirty="0" smtClean="0"/>
              <a:t>oluşturmaktadır.</a:t>
            </a:r>
            <a:r>
              <a:rPr lang="en-US" sz="1600" dirty="0"/>
              <a:t> </a:t>
            </a:r>
            <a:r>
              <a:rPr lang="tr-TR" sz="1600" dirty="0" smtClean="0"/>
              <a:t>Olimpiyat  </a:t>
            </a:r>
            <a:r>
              <a:rPr lang="tr-TR" sz="1600" dirty="0"/>
              <a:t>sporları ilk olarak eski yunanlar tarafından </a:t>
            </a:r>
            <a:r>
              <a:rPr lang="tr-TR" sz="1600" dirty="0" err="1"/>
              <a:t>Olimpia</a:t>
            </a:r>
            <a:r>
              <a:rPr lang="tr-TR" sz="1600" dirty="0"/>
              <a:t> bölgesinde M.Ö 8. ve 7. yy da </a:t>
            </a:r>
            <a:r>
              <a:rPr lang="tr-TR" sz="1600" dirty="0" smtClean="0"/>
              <a:t>başlamıştır.</a:t>
            </a:r>
            <a:r>
              <a:rPr lang="en-US" sz="1600" dirty="0"/>
              <a:t> </a:t>
            </a:r>
            <a:r>
              <a:rPr lang="tr-TR" sz="1600" dirty="0" smtClean="0"/>
              <a:t>Mısır</a:t>
            </a:r>
            <a:r>
              <a:rPr lang="tr-TR" sz="1600" dirty="0"/>
              <a:t>’ da ise olimpiyatlara benzer şekilde firavun adına şenlikler düzenlenmekteydi</a:t>
            </a:r>
            <a:r>
              <a:rPr lang="tr-TR" sz="1600" b="1" dirty="0"/>
              <a:t>. </a:t>
            </a:r>
            <a:r>
              <a:rPr lang="tr-TR" sz="1600" dirty="0"/>
              <a:t>Roma’da ise  gladyatör ve at yarışları vardı.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tr-TR" sz="1600" dirty="0" smtClean="0"/>
              <a:t>KAPSAMLI </a:t>
            </a:r>
            <a:r>
              <a:rPr lang="tr-TR" sz="1600" dirty="0"/>
              <a:t>SPOR ORGANİZASYONLARI ;</a:t>
            </a:r>
            <a:endParaRPr lang="en-US" sz="1600" dirty="0"/>
          </a:p>
          <a:p>
            <a:pPr marL="0" lvl="0" indent="0">
              <a:buNone/>
            </a:pPr>
            <a:r>
              <a:rPr lang="tr-TR" sz="1600" dirty="0" smtClean="0"/>
              <a:t>Olimpiyatlar</a:t>
            </a:r>
            <a:endParaRPr lang="en-US" sz="1600" dirty="0"/>
          </a:p>
          <a:p>
            <a:pPr marL="0" lvl="0" indent="0">
              <a:buNone/>
            </a:pPr>
            <a:r>
              <a:rPr lang="tr-TR" sz="1600" dirty="0"/>
              <a:t>Üniversite Olimpiyatları</a:t>
            </a:r>
            <a:endParaRPr lang="en-US" sz="1600" dirty="0"/>
          </a:p>
          <a:p>
            <a:pPr marL="0" lvl="0" indent="0">
              <a:buNone/>
            </a:pPr>
            <a:r>
              <a:rPr lang="tr-TR" sz="1600" dirty="0"/>
              <a:t>1988 Seul Yaz Olimpiyat Oyunları</a:t>
            </a:r>
            <a:endParaRPr lang="en-US" sz="1600" dirty="0"/>
          </a:p>
          <a:p>
            <a:pPr marL="0" lvl="0" indent="0">
              <a:buNone/>
            </a:pPr>
            <a:r>
              <a:rPr lang="tr-TR" sz="1600" dirty="0"/>
              <a:t>1996 Atlanta Yaz Olimpiyatları</a:t>
            </a:r>
            <a:endParaRPr lang="en-US" sz="1600" dirty="0"/>
          </a:p>
          <a:p>
            <a:pPr marL="0" lvl="0" indent="0">
              <a:buNone/>
            </a:pPr>
            <a:r>
              <a:rPr lang="tr-TR" sz="1600" dirty="0"/>
              <a:t>2000 Sydney Yaz Olimpiyatları</a:t>
            </a:r>
            <a:endParaRPr lang="en-US" sz="1600" dirty="0"/>
          </a:p>
          <a:p>
            <a:pPr marL="0" lvl="0" indent="0">
              <a:buNone/>
            </a:pPr>
            <a:r>
              <a:rPr lang="tr-TR" sz="1600" dirty="0"/>
              <a:t>FİFA 2006 Dünya Kupası </a:t>
            </a:r>
            <a:endParaRPr lang="en-US" sz="1600" dirty="0"/>
          </a:p>
          <a:p>
            <a:pPr marL="0" lvl="0" indent="0">
              <a:buNone/>
            </a:pPr>
            <a:r>
              <a:rPr lang="tr-TR" sz="1600" dirty="0"/>
              <a:t>Torino Üniversite Kış </a:t>
            </a:r>
            <a:r>
              <a:rPr lang="tr-TR" sz="1600" dirty="0" smtClean="0"/>
              <a:t>Oyunları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023664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638"/>
            <a:ext cx="8229600" cy="617555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b="1" dirty="0"/>
              <a:t>DALIŞ TURİZMİ</a:t>
            </a:r>
            <a:endParaRPr lang="en-US" b="1" dirty="0"/>
          </a:p>
          <a:p>
            <a:endParaRPr lang="en-US" dirty="0"/>
          </a:p>
          <a:p>
            <a:r>
              <a:rPr lang="tr-TR" dirty="0"/>
              <a:t>Antalya ilimizde bulunan sualtı dalış yerleri ise şunlardır;</a:t>
            </a:r>
            <a:endParaRPr lang="en-US" dirty="0"/>
          </a:p>
          <a:p>
            <a:pPr lvl="0"/>
            <a:r>
              <a:rPr lang="tr-TR" dirty="0"/>
              <a:t>Kemer</a:t>
            </a:r>
            <a:endParaRPr lang="en-US" dirty="0"/>
          </a:p>
          <a:p>
            <a:pPr lvl="0"/>
            <a:r>
              <a:rPr lang="tr-TR" dirty="0"/>
              <a:t>Kalkan</a:t>
            </a:r>
            <a:endParaRPr lang="en-US" dirty="0"/>
          </a:p>
          <a:p>
            <a:pPr lvl="0"/>
            <a:r>
              <a:rPr lang="tr-TR" dirty="0"/>
              <a:t>B-24 </a:t>
            </a:r>
            <a:r>
              <a:rPr lang="tr-TR" dirty="0" err="1"/>
              <a:t>amerikan</a:t>
            </a:r>
            <a:r>
              <a:rPr lang="tr-TR" dirty="0"/>
              <a:t> savaş uçağı batığı</a:t>
            </a:r>
            <a:endParaRPr lang="en-US" dirty="0"/>
          </a:p>
          <a:p>
            <a:pPr lvl="0"/>
            <a:r>
              <a:rPr lang="tr-TR" dirty="0" err="1"/>
              <a:t>Uluburun</a:t>
            </a:r>
            <a:r>
              <a:rPr lang="tr-TR" dirty="0"/>
              <a:t> antik batığı</a:t>
            </a:r>
            <a:endParaRPr lang="en-US" dirty="0"/>
          </a:p>
          <a:p>
            <a:pPr lvl="0"/>
            <a:r>
              <a:rPr lang="tr-TR" dirty="0" err="1"/>
              <a:t>Gelidonya</a:t>
            </a:r>
            <a:r>
              <a:rPr lang="tr-TR" dirty="0"/>
              <a:t> antik batığı</a:t>
            </a:r>
            <a:endParaRPr lang="en-US" dirty="0"/>
          </a:p>
          <a:p>
            <a:pPr lvl="0"/>
            <a:r>
              <a:rPr lang="tr-TR" dirty="0"/>
              <a:t>Fransız (sosyete) batığı</a:t>
            </a:r>
            <a:endParaRPr lang="en-US" dirty="0"/>
          </a:p>
          <a:p>
            <a:pPr lvl="0"/>
            <a:r>
              <a:rPr lang="tr-TR" dirty="0"/>
              <a:t>Falezler</a:t>
            </a:r>
            <a:endParaRPr lang="en-US" dirty="0"/>
          </a:p>
          <a:p>
            <a:pPr lvl="0"/>
            <a:r>
              <a:rPr lang="tr-TR" dirty="0"/>
              <a:t>Sıçan adası</a:t>
            </a:r>
            <a:endParaRPr lang="en-US" dirty="0"/>
          </a:p>
          <a:p>
            <a:pPr lvl="0"/>
            <a:r>
              <a:rPr lang="tr-TR" dirty="0"/>
              <a:t>Kaş uçak batığı</a:t>
            </a:r>
            <a:endParaRPr lang="en-US" dirty="0"/>
          </a:p>
          <a:p>
            <a:pPr lvl="0"/>
            <a:r>
              <a:rPr lang="tr-TR" dirty="0"/>
              <a:t>Gök mağarası</a:t>
            </a:r>
            <a:endParaRPr lang="en-US" dirty="0"/>
          </a:p>
          <a:p>
            <a:pPr lvl="0"/>
            <a:r>
              <a:rPr lang="tr-TR" dirty="0"/>
              <a:t>Paris batığı</a:t>
            </a:r>
            <a:endParaRPr lang="en-US" dirty="0"/>
          </a:p>
          <a:p>
            <a:pPr lvl="0"/>
            <a:r>
              <a:rPr lang="tr-TR" dirty="0" err="1"/>
              <a:t>Suluin</a:t>
            </a:r>
            <a:r>
              <a:rPr lang="tr-TR" dirty="0"/>
              <a:t> mağarası</a:t>
            </a:r>
            <a:endParaRPr lang="en-US" dirty="0"/>
          </a:p>
          <a:p>
            <a:pPr marL="0" indent="0">
              <a:buNone/>
            </a:pPr>
            <a:r>
              <a:rPr lang="tr-TR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911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638"/>
            <a:ext cx="8229600" cy="622536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b="1" dirty="0"/>
              <a:t>DAĞ SPORLARI TURİZMİ</a:t>
            </a:r>
            <a:endParaRPr lang="en-US" b="1" dirty="0"/>
          </a:p>
          <a:p>
            <a:endParaRPr lang="en-US" dirty="0"/>
          </a:p>
          <a:p>
            <a:r>
              <a:rPr lang="tr-TR" dirty="0"/>
              <a:t>Ülkemizde dağ sporlarına uygun merkezlerden bazıları şunlardır;</a:t>
            </a:r>
            <a:endParaRPr lang="en-US" dirty="0"/>
          </a:p>
          <a:p>
            <a:pPr lvl="0"/>
            <a:r>
              <a:rPr lang="tr-TR" dirty="0"/>
              <a:t>Ağrı Dağı (Ağrı)</a:t>
            </a:r>
            <a:endParaRPr lang="en-US" dirty="0"/>
          </a:p>
          <a:p>
            <a:pPr lvl="0"/>
            <a:r>
              <a:rPr lang="tr-TR" dirty="0"/>
              <a:t>Beydağlar (Antalya)</a:t>
            </a:r>
            <a:endParaRPr lang="en-US" dirty="0"/>
          </a:p>
          <a:p>
            <a:pPr lvl="0"/>
            <a:r>
              <a:rPr lang="tr-TR" dirty="0"/>
              <a:t>Erciyes Dağı (Kayseri)</a:t>
            </a:r>
            <a:endParaRPr lang="en-US" dirty="0"/>
          </a:p>
          <a:p>
            <a:pPr lvl="0"/>
            <a:r>
              <a:rPr lang="tr-TR" dirty="0" err="1"/>
              <a:t>Bolkar</a:t>
            </a:r>
            <a:r>
              <a:rPr lang="tr-TR" dirty="0"/>
              <a:t> Dağları (Mersin)</a:t>
            </a:r>
            <a:endParaRPr lang="en-US" dirty="0"/>
          </a:p>
          <a:p>
            <a:pPr lvl="0"/>
            <a:r>
              <a:rPr lang="tr-TR" dirty="0"/>
              <a:t>Aladağlar (Niğde)</a:t>
            </a:r>
            <a:endParaRPr lang="en-US" dirty="0"/>
          </a:p>
          <a:p>
            <a:pPr lvl="0"/>
            <a:r>
              <a:rPr lang="tr-TR" dirty="0"/>
              <a:t>Kaçkar Dağları (Rize)</a:t>
            </a:r>
            <a:endParaRPr lang="en-US" dirty="0"/>
          </a:p>
          <a:p>
            <a:pPr lvl="0"/>
            <a:r>
              <a:rPr lang="tr-TR" dirty="0"/>
              <a:t>Munzur Dağları (Tunceli)</a:t>
            </a:r>
            <a:endParaRPr lang="en-US" dirty="0"/>
          </a:p>
          <a:p>
            <a:pPr lvl="0"/>
            <a:r>
              <a:rPr lang="tr-TR" dirty="0" err="1"/>
              <a:t>Süphan</a:t>
            </a:r>
            <a:r>
              <a:rPr lang="tr-TR" dirty="0"/>
              <a:t> Dağları (Van)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285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638"/>
            <a:ext cx="8229600" cy="58515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ÜLKEMİZDE </a:t>
            </a:r>
            <a:r>
              <a:rPr lang="tr-TR" dirty="0" smtClean="0"/>
              <a:t>RAFTINGE </a:t>
            </a:r>
            <a:r>
              <a:rPr lang="tr-TR" dirty="0"/>
              <a:t>UYGUN AKARSULAR;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tr-TR" dirty="0"/>
              <a:t>Çoruh Nehri (Artvin)</a:t>
            </a:r>
            <a:endParaRPr lang="en-US" dirty="0"/>
          </a:p>
          <a:p>
            <a:pPr lvl="0"/>
            <a:r>
              <a:rPr lang="tr-TR" dirty="0"/>
              <a:t>Altıparmak Çayı (Artvin)</a:t>
            </a:r>
            <a:endParaRPr lang="en-US" dirty="0"/>
          </a:p>
          <a:p>
            <a:pPr lvl="0"/>
            <a:r>
              <a:rPr lang="tr-TR" dirty="0"/>
              <a:t>Fırtına Deresi (Rize)</a:t>
            </a:r>
            <a:endParaRPr lang="en-US" dirty="0"/>
          </a:p>
          <a:p>
            <a:pPr lvl="0"/>
            <a:r>
              <a:rPr lang="tr-TR" dirty="0" err="1"/>
              <a:t>Köprüçay</a:t>
            </a:r>
            <a:r>
              <a:rPr lang="tr-TR" dirty="0"/>
              <a:t> (Antalya)</a:t>
            </a:r>
            <a:endParaRPr lang="en-US" dirty="0"/>
          </a:p>
          <a:p>
            <a:pPr lvl="0"/>
            <a:r>
              <a:rPr lang="tr-TR" dirty="0"/>
              <a:t>Manavgat Çayı (Antalya)</a:t>
            </a:r>
            <a:endParaRPr lang="en-US" dirty="0"/>
          </a:p>
          <a:p>
            <a:pPr lvl="0"/>
            <a:r>
              <a:rPr lang="tr-TR" dirty="0"/>
              <a:t>Anamur ve Göksu (Mersin</a:t>
            </a:r>
            <a:r>
              <a:rPr lang="tr-TR" dirty="0" smtClean="0"/>
              <a:t>)</a:t>
            </a:r>
            <a:r>
              <a:rPr lang="tr-TR" dirty="0"/>
              <a:t> 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029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969" y="274638"/>
            <a:ext cx="8799703" cy="6308326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tr-TR" b="1" dirty="0"/>
              <a:t>EDEBİYAT TURİZMİ NEDİR </a:t>
            </a:r>
            <a:r>
              <a:rPr lang="tr-TR" b="1" dirty="0" smtClean="0"/>
              <a:t>?</a:t>
            </a:r>
          </a:p>
          <a:p>
            <a:endParaRPr lang="en-US" dirty="0"/>
          </a:p>
          <a:p>
            <a:r>
              <a:rPr lang="tr-TR" dirty="0"/>
              <a:t>Kültürel turizmin yeni bir biçimi olan edebiyat turizmi; edebiyatla ilgili şehirlere , kasabalara yada mekanlara </a:t>
            </a:r>
            <a:r>
              <a:rPr lang="tr-TR" dirty="0" err="1"/>
              <a:t>seyehat</a:t>
            </a:r>
            <a:r>
              <a:rPr lang="tr-TR" dirty="0"/>
              <a:t> anlamına </a:t>
            </a:r>
            <a:r>
              <a:rPr lang="tr-TR" dirty="0" smtClean="0"/>
              <a:t>gelmektedir.</a:t>
            </a:r>
            <a:r>
              <a:rPr lang="en-US" dirty="0"/>
              <a:t> </a:t>
            </a:r>
            <a:r>
              <a:rPr lang="tr-TR" dirty="0" smtClean="0"/>
              <a:t>Tüm </a:t>
            </a:r>
            <a:r>
              <a:rPr lang="tr-TR" dirty="0"/>
              <a:t>dünyada giderek daha fazla  insanın  edebiyat ve seyahat tutkusunu  bir arada  yaşama düşüncesidir. Bunun ışığın da seyahat acenteleri de çeşitli   programlar hazırlamaktadır. 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tr-TR" dirty="0"/>
              <a:t>DÜNYADA  EDEBİYAT TURİZMİ</a:t>
            </a:r>
            <a:endParaRPr lang="en-US" dirty="0"/>
          </a:p>
          <a:p>
            <a:pPr marL="0" indent="0">
              <a:buNone/>
            </a:pPr>
            <a:r>
              <a:rPr lang="tr-TR" dirty="0"/>
              <a:t> </a:t>
            </a:r>
            <a:endParaRPr lang="en-US" dirty="0"/>
          </a:p>
          <a:p>
            <a:r>
              <a:rPr lang="tr-TR" dirty="0"/>
              <a:t>Prag’a gidip de bir Kafka tişörtü almadan dönen bir edebiyat tutkunu yoktur. Bu kişiler aynı zaman da yazarın adını taşıyan müzeyi ve kafeyi de ziyaret etmektedirler.</a:t>
            </a:r>
            <a:endParaRPr lang="en-US" dirty="0"/>
          </a:p>
          <a:p>
            <a:endParaRPr lang="tr-TR" dirty="0" smtClean="0"/>
          </a:p>
          <a:p>
            <a:r>
              <a:rPr lang="tr-TR" dirty="0" smtClean="0"/>
              <a:t>Londra’da  </a:t>
            </a:r>
            <a:r>
              <a:rPr lang="tr-TR" dirty="0"/>
              <a:t>Charles Dickens  turunun ilk durağında ,yazarın bugün müzeye dönüştürdüğü evi </a:t>
            </a:r>
            <a:r>
              <a:rPr lang="tr-TR" dirty="0" err="1"/>
              <a:t>var.Dickens</a:t>
            </a:r>
            <a:r>
              <a:rPr lang="tr-TR" dirty="0"/>
              <a:t> ‘in ailesiyle </a:t>
            </a:r>
            <a:r>
              <a:rPr lang="tr-TR" dirty="0" smtClean="0"/>
              <a:t>birlikte </a:t>
            </a:r>
            <a:r>
              <a:rPr lang="tr-TR" dirty="0"/>
              <a:t>yaşadığı mekanın  odalarını </a:t>
            </a:r>
            <a:r>
              <a:rPr lang="tr-TR" dirty="0" err="1"/>
              <a:t>gezebilir;onu</a:t>
            </a:r>
            <a:r>
              <a:rPr lang="tr-TR" dirty="0"/>
              <a:t> , ‘</a:t>
            </a:r>
            <a:r>
              <a:rPr lang="tr-TR" dirty="0" err="1"/>
              <a:t>Oliver</a:t>
            </a:r>
            <a:r>
              <a:rPr lang="tr-TR" dirty="0"/>
              <a:t> </a:t>
            </a:r>
            <a:r>
              <a:rPr lang="tr-TR" dirty="0" err="1"/>
              <a:t>Twist</a:t>
            </a:r>
            <a:r>
              <a:rPr lang="tr-TR" dirty="0"/>
              <a:t>’ i yazarken hayal edebilirsiniz .Müze  Dickens’e ait dünyanın en </a:t>
            </a:r>
            <a:r>
              <a:rPr lang="tr-TR" dirty="0" smtClean="0"/>
              <a:t>geniş</a:t>
            </a:r>
            <a:r>
              <a:rPr lang="en-US" dirty="0"/>
              <a:t> </a:t>
            </a:r>
            <a:r>
              <a:rPr lang="tr-TR" dirty="0" smtClean="0"/>
              <a:t>koleksiyonuna </a:t>
            </a:r>
            <a:r>
              <a:rPr lang="tr-TR" dirty="0"/>
              <a:t>sahip </a:t>
            </a:r>
            <a:r>
              <a:rPr lang="tr-TR" dirty="0" err="1"/>
              <a:t>resimleri,notları,el</a:t>
            </a:r>
            <a:r>
              <a:rPr lang="tr-TR" dirty="0"/>
              <a:t> yazmaları ve orijinal mobilyaları gibi özellikleriyle görülmeye değerdir.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tr-TR" dirty="0" smtClean="0"/>
              <a:t>St</a:t>
            </a:r>
            <a:r>
              <a:rPr lang="tr-TR" dirty="0"/>
              <a:t>. Petersburg’da ciddi bir “Suç ve Ceza turizmi” var. Turistler şehre geldiklerinde bu ünlü romanın kahramanı </a:t>
            </a:r>
            <a:r>
              <a:rPr lang="tr-TR" dirty="0" err="1"/>
              <a:t>Raskolnikov’un</a:t>
            </a:r>
            <a:r>
              <a:rPr lang="tr-TR" dirty="0"/>
              <a:t> dolaştığı sokakları gösteren bir St. Petersburg haritası edinir ve kasvetli bir maceraya sürüklenirler.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589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397" y="274638"/>
            <a:ext cx="8692389" cy="6437050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tr-TR" sz="4900" b="1" dirty="0" smtClean="0"/>
              <a:t>İNANÇ TURİZMİ</a:t>
            </a:r>
            <a:endParaRPr lang="en-US" sz="4900" dirty="0" smtClean="0"/>
          </a:p>
          <a:p>
            <a:pPr marL="0" indent="0">
              <a:buNone/>
            </a:pPr>
            <a:r>
              <a:rPr lang="tr-TR" dirty="0" smtClean="0"/>
              <a:t>Türkiye </a:t>
            </a:r>
            <a:r>
              <a:rPr lang="tr-TR" dirty="0"/>
              <a:t>binlerce yıl boyunca  kültürlerin beşiği olmuştur. Sayısız medeniyetlerin   kurulduğu bu topraklar üzerinde bırakılan izler, günümüzde Türkiye’nin ve insanlığın kültürel miraslarını </a:t>
            </a:r>
            <a:r>
              <a:rPr lang="tr-TR" dirty="0" smtClean="0"/>
              <a:t>oluşturmaktadır.</a:t>
            </a:r>
            <a:r>
              <a:rPr lang="en-US" dirty="0"/>
              <a:t> </a:t>
            </a:r>
            <a:r>
              <a:rPr lang="tr-TR" dirty="0" smtClean="0"/>
              <a:t>Çok </a:t>
            </a:r>
            <a:r>
              <a:rPr lang="tr-TR" dirty="0"/>
              <a:t>tanrılı dönemlerde, Anadolu’nun pek çok yerinde tanrı ve tanrıçalara adanmış tapınaklar ve  yapılar oluşturulmuştur. Tek tanrılı dinlerin yayılmasıyla </a:t>
            </a:r>
            <a:r>
              <a:rPr lang="tr-TR" dirty="0" err="1"/>
              <a:t>birilikte</a:t>
            </a:r>
            <a:r>
              <a:rPr lang="tr-TR" dirty="0"/>
              <a:t> yeni yapılar inşa edilmeye  </a:t>
            </a:r>
            <a:r>
              <a:rPr lang="tr-TR" dirty="0" smtClean="0"/>
              <a:t>başlanmıştır.</a:t>
            </a:r>
            <a:r>
              <a:rPr lang="en-US" dirty="0"/>
              <a:t> </a:t>
            </a:r>
            <a:r>
              <a:rPr lang="tr-TR" dirty="0" smtClean="0"/>
              <a:t>Kutsal </a:t>
            </a:r>
            <a:r>
              <a:rPr lang="tr-TR" dirty="0"/>
              <a:t>yerlerin bu dinlere mensup turistlerce ziyaret edilme eğilimlerinin, turizm olgusu içerisine değerlendirilmesi İnanç Turizmi olarak </a:t>
            </a:r>
            <a:r>
              <a:rPr lang="tr-TR" dirty="0" smtClean="0"/>
              <a:t>tanımlanmaktadır.</a:t>
            </a:r>
            <a:r>
              <a:rPr lang="en-US" dirty="0"/>
              <a:t> </a:t>
            </a:r>
            <a:r>
              <a:rPr lang="tr-TR" dirty="0" smtClean="0"/>
              <a:t>Türkiye’de </a:t>
            </a:r>
            <a:r>
              <a:rPr lang="tr-TR" dirty="0"/>
              <a:t>İnanç Turizmi adı altında bazı faaliyetlerin gerçekleştirilmesine yönelik çalışmalar, 1995 yılında </a:t>
            </a:r>
            <a:r>
              <a:rPr lang="tr-TR" dirty="0" smtClean="0"/>
              <a:t>başlamıştır.</a:t>
            </a:r>
            <a:r>
              <a:rPr lang="en-US" dirty="0"/>
              <a:t> </a:t>
            </a:r>
            <a:r>
              <a:rPr lang="tr-TR" dirty="0" smtClean="0"/>
              <a:t>Anadolu’da</a:t>
            </a:r>
            <a:r>
              <a:rPr lang="tr-TR" dirty="0"/>
              <a:t>, </a:t>
            </a:r>
            <a:r>
              <a:rPr lang="tr-TR" dirty="0" err="1"/>
              <a:t>İnançTurizmi</a:t>
            </a:r>
            <a:r>
              <a:rPr lang="tr-TR" dirty="0"/>
              <a:t> kapsamında Yahudilik, Hristiyanlık ve Müslümanlığa ait önemli ziyaret merkezleri bulunmaktadır.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tr-TR" b="1" dirty="0"/>
              <a:t>İNANÇ MERKEZLERİ  </a:t>
            </a:r>
            <a:endParaRPr lang="en-US" dirty="0"/>
          </a:p>
          <a:p>
            <a:pPr marL="0" indent="0">
              <a:buNone/>
            </a:pPr>
            <a:r>
              <a:rPr lang="tr-TR" dirty="0"/>
              <a:t>İstanbul, Müslümanlık açısından en önemli şehirlerden biridir. Ayasofya, 916 yıl kilise olarak işlevini sürdürmüş Fatih Sultan Mehmet’in İstanbul’u fethiyle camiye çevrilmiştir. 481 yıl camii olarak kullanıldıktan sonra 1935 yılında müzeye çevrilmiştir. 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tr-TR" b="1" dirty="0"/>
              <a:t>İSTANBUL FENER PATRİĞİ</a:t>
            </a:r>
            <a:endParaRPr lang="en-US" dirty="0"/>
          </a:p>
          <a:p>
            <a:pPr marL="0" indent="0">
              <a:buNone/>
            </a:pPr>
            <a:r>
              <a:rPr lang="tr-TR" b="1" dirty="0"/>
              <a:t> </a:t>
            </a:r>
            <a:r>
              <a:rPr lang="en-US" dirty="0" err="1" smtClean="0"/>
              <a:t>Türkiye'de</a:t>
            </a:r>
            <a:r>
              <a:rPr lang="en-US" dirty="0" smtClean="0"/>
              <a:t> </a:t>
            </a:r>
            <a:r>
              <a:rPr lang="en-US" dirty="0" err="1"/>
              <a:t>resmî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Fener</a:t>
            </a:r>
            <a:r>
              <a:rPr lang="en-US" dirty="0"/>
              <a:t> </a:t>
            </a:r>
            <a:r>
              <a:rPr lang="en-US" dirty="0" err="1"/>
              <a:t>Ru</a:t>
            </a:r>
            <a:r>
              <a:rPr lang="tr-TR" dirty="0"/>
              <a:t>m </a:t>
            </a:r>
            <a:r>
              <a:rPr lang="en-US" dirty="0" err="1"/>
              <a:t>Patrikhanesi</a:t>
            </a:r>
            <a:r>
              <a:rPr lang="en-US" dirty="0"/>
              <a:t>, </a:t>
            </a:r>
            <a:r>
              <a:rPr lang="en-US" dirty="0" err="1"/>
              <a:t>dünyada</a:t>
            </a:r>
            <a:r>
              <a:rPr lang="en-US" dirty="0"/>
              <a:t> </a:t>
            </a:r>
            <a:r>
              <a:rPr lang="tr-TR" dirty="0" err="1"/>
              <a:t>Constantinopolis</a:t>
            </a:r>
            <a:r>
              <a:rPr lang="en-US" dirty="0"/>
              <a:t> </a:t>
            </a:r>
            <a:r>
              <a:rPr lang="en-US" dirty="0" err="1"/>
              <a:t>Ekümenik</a:t>
            </a:r>
            <a:r>
              <a:rPr lang="en-US" dirty="0"/>
              <a:t> </a:t>
            </a:r>
            <a:r>
              <a:rPr lang="en-US" dirty="0" err="1"/>
              <a:t>Patrikhanesi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anı</a:t>
            </a:r>
            <a:r>
              <a:rPr lang="tr-TR" dirty="0" err="1"/>
              <a:t>lmaktadır</a:t>
            </a:r>
            <a:r>
              <a:rPr lang="tr-TR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tr-TR" dirty="0"/>
              <a:t> </a:t>
            </a:r>
            <a:endParaRPr lang="en-US" dirty="0"/>
          </a:p>
          <a:p>
            <a:pPr marL="0" indent="0">
              <a:buNone/>
            </a:pPr>
            <a:r>
              <a:rPr lang="tr-TR" b="1" dirty="0"/>
              <a:t>KONYA</a:t>
            </a:r>
            <a:endParaRPr lang="en-US" dirty="0"/>
          </a:p>
          <a:p>
            <a:pPr marL="0" indent="0">
              <a:buNone/>
            </a:pPr>
            <a:r>
              <a:rPr lang="tr-TR" dirty="0" smtClean="0"/>
              <a:t>İnsanlık </a:t>
            </a:r>
            <a:r>
              <a:rPr lang="tr-TR" dirty="0"/>
              <a:t>dostu, barış taraftarı ve büyük yol gösterici Mevlana’nın Türbesi Konya’dadır. Bağlı bulunduğu Kültür Bakanlığı'na en çok gelir getiren ikinci müzedir.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tr-TR" b="1" dirty="0" smtClean="0"/>
              <a:t>YALVAÇ</a:t>
            </a:r>
            <a:r>
              <a:rPr lang="tr-TR" b="1" dirty="0"/>
              <a:t> </a:t>
            </a:r>
            <a:endParaRPr lang="en-US" dirty="0"/>
          </a:p>
          <a:p>
            <a:pPr marL="0" indent="0">
              <a:buNone/>
            </a:pPr>
            <a:r>
              <a:rPr lang="tr-TR" dirty="0"/>
              <a:t>Hristiyanlığın önemli haç merkezlerinden biri olan kilise, 1992–1993 yılında Vatikan tarafından düzenlenen “Aziz Paul Sempozyumu ve </a:t>
            </a:r>
            <a:r>
              <a:rPr lang="tr-TR" dirty="0" err="1"/>
              <a:t>Ayini”ne</a:t>
            </a:r>
            <a:r>
              <a:rPr lang="tr-TR" dirty="0"/>
              <a:t> de ev sahipliği yapmıştır. 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tr-TR" b="1" dirty="0" smtClean="0"/>
              <a:t>EDİRNE</a:t>
            </a:r>
            <a:endParaRPr lang="en-US" dirty="0"/>
          </a:p>
          <a:p>
            <a:pPr marL="0" indent="0">
              <a:buNone/>
            </a:pPr>
            <a:r>
              <a:rPr lang="tr-TR" dirty="0"/>
              <a:t>Edirne Mimar Sinan’ın 80 yaşında inşa ettiği ve "Ustalık Eserim" dediği Selimiye Camii, Osmanlı-Türk </a:t>
            </a:r>
            <a:r>
              <a:rPr lang="tr-TR" dirty="0" err="1"/>
              <a:t>Sanatı’nın</a:t>
            </a:r>
            <a:r>
              <a:rPr lang="tr-TR" dirty="0"/>
              <a:t> ve dünya mimarlık tarihinin baş yapıtlarındandır. Üç Şerefeli Camii, II </a:t>
            </a:r>
            <a:r>
              <a:rPr lang="tr-TR" dirty="0" err="1"/>
              <a:t>Bayezıt</a:t>
            </a:r>
            <a:r>
              <a:rPr lang="tr-TR" dirty="0"/>
              <a:t> Camii ve Eski Camii gibi daha birçok eserin bulunduğu Edirne de önemli dini merkezlerden biridir</a:t>
            </a:r>
            <a:r>
              <a:rPr lang="tr-TR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tr-TR" dirty="0"/>
              <a:t> </a:t>
            </a:r>
            <a:endParaRPr lang="en-US" dirty="0"/>
          </a:p>
          <a:p>
            <a:pPr marL="0" indent="0">
              <a:buNone/>
            </a:pPr>
            <a:r>
              <a:rPr lang="tr-TR" b="1" dirty="0"/>
              <a:t>KAPADOKYA (GÖREME</a:t>
            </a:r>
            <a:r>
              <a:rPr lang="tr-TR" b="1" dirty="0" smtClean="0"/>
              <a:t>)</a:t>
            </a:r>
            <a:endParaRPr lang="en-US" dirty="0"/>
          </a:p>
          <a:p>
            <a:pPr marL="0" indent="0">
              <a:buNone/>
            </a:pPr>
            <a:r>
              <a:rPr lang="tr-TR" dirty="0"/>
              <a:t>Jeolojik açıdan doğa harikasıdır. Hristiyanlığın yayılmaya başladığı 4. </a:t>
            </a:r>
            <a:r>
              <a:rPr lang="tr-TR" dirty="0" err="1"/>
              <a:t>yy.’da</a:t>
            </a:r>
            <a:r>
              <a:rPr lang="tr-TR" dirty="0"/>
              <a:t> Kayalık Göreme bölgesini keşfeden </a:t>
            </a:r>
            <a:r>
              <a:rPr lang="tr-TR" dirty="0" smtClean="0"/>
              <a:t>Hı</a:t>
            </a:r>
            <a:r>
              <a:rPr lang="tr-TR" dirty="0" smtClean="0"/>
              <a:t>ristiyanlar</a:t>
            </a:r>
            <a:r>
              <a:rPr lang="tr-TR" dirty="0"/>
              <a:t>, sığınma amacı ile sayıları 400’ü geçen kilise, şapel ve manastır yapmıştır.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tr-TR" b="1" dirty="0" smtClean="0"/>
              <a:t>HARRAN</a:t>
            </a:r>
            <a:endParaRPr lang="en-US" dirty="0"/>
          </a:p>
          <a:p>
            <a:pPr marL="0" indent="0">
              <a:buNone/>
            </a:pPr>
            <a:r>
              <a:rPr lang="tr-TR" dirty="0"/>
              <a:t>Harran inanç </a:t>
            </a:r>
            <a:r>
              <a:rPr lang="tr-TR" dirty="0" err="1"/>
              <a:t>Turizmi’nin</a:t>
            </a:r>
            <a:r>
              <a:rPr lang="tr-TR" dirty="0"/>
              <a:t> Türkiye'deki odak noktalarından biridir. Kutsal kitaplarda yazılanlara göre İbrahim Peygamber, Şanlıurfa'dan güneye doğru göç ederken Harran'da konaklamıştır. İbrahim Peygamber’in babası </a:t>
            </a:r>
            <a:r>
              <a:rPr lang="tr-TR" dirty="0" err="1"/>
              <a:t>Terah</a:t>
            </a:r>
            <a:r>
              <a:rPr lang="tr-TR" dirty="0"/>
              <a:t> burada ölmüştür.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tr-TR" b="1" dirty="0"/>
              <a:t>DEMRE-</a:t>
            </a:r>
            <a:r>
              <a:rPr lang="tr-TR" b="1" dirty="0" smtClean="0"/>
              <a:t>KALE</a:t>
            </a:r>
            <a:endParaRPr lang="en-US" dirty="0"/>
          </a:p>
          <a:p>
            <a:pPr marL="0" indent="0">
              <a:buNone/>
            </a:pPr>
            <a:r>
              <a:rPr lang="tr-TR" dirty="0"/>
              <a:t>Aziz </a:t>
            </a:r>
            <a:r>
              <a:rPr lang="tr-TR" dirty="0" err="1"/>
              <a:t>Nicholas’ın</a:t>
            </a:r>
            <a:r>
              <a:rPr lang="tr-TR" dirty="0"/>
              <a:t> 6 aralıkta Myra’da öldüğüne inanılmakta olup, mezarı olduğu düşünülen sanduka, St. </a:t>
            </a:r>
            <a:r>
              <a:rPr lang="tr-TR" dirty="0" err="1"/>
              <a:t>Nıcholas</a:t>
            </a:r>
            <a:r>
              <a:rPr lang="tr-TR" dirty="0"/>
              <a:t> Kilisesi’nde bulunmaktadır. Her yılın 6 aralık gününde Demre’de yapılan törenle anılmaktadır.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tr-TR" b="1" dirty="0" smtClean="0"/>
              <a:t>PAMUKKALE</a:t>
            </a:r>
            <a:endParaRPr lang="en-US" dirty="0"/>
          </a:p>
          <a:p>
            <a:pPr marL="0" indent="0">
              <a:buNone/>
            </a:pPr>
            <a:r>
              <a:rPr lang="tr-TR" dirty="0" smtClean="0"/>
              <a:t>Pamukkale </a:t>
            </a:r>
            <a:r>
              <a:rPr lang="tr-TR" dirty="0"/>
              <a:t>tam bir doğa harikasıdır. UNESCO Dünya Kültür Miras Listesinde yer </a:t>
            </a:r>
            <a:r>
              <a:rPr lang="tr-TR" dirty="0" smtClean="0"/>
              <a:t>almaktadır</a:t>
            </a:r>
            <a:r>
              <a:rPr lang="tr-TR" dirty="0"/>
              <a:t>. Aziz Philip’in Hierapolis’te şehit edildiği kabul edilmektedir</a:t>
            </a:r>
            <a:r>
              <a:rPr lang="tr-TR" dirty="0" smtClean="0"/>
              <a:t>.</a:t>
            </a:r>
            <a:r>
              <a:rPr lang="tr-TR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667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627" y="274638"/>
            <a:ext cx="8674504" cy="6451434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tr-TR" b="1" dirty="0" smtClean="0"/>
              <a:t>7 KİLİSELER </a:t>
            </a:r>
            <a:endParaRPr lang="en-US" dirty="0" smtClean="0"/>
          </a:p>
          <a:p>
            <a:pPr marL="0" indent="0">
              <a:buNone/>
            </a:pPr>
            <a:r>
              <a:rPr lang="tr-TR" dirty="0" smtClean="0"/>
              <a:t>M.S. 53-56 tarihlerinde misyoner </a:t>
            </a:r>
            <a:r>
              <a:rPr lang="tr-TR" dirty="0" err="1" smtClean="0"/>
              <a:t>Pavlus</a:t>
            </a:r>
            <a:r>
              <a:rPr lang="tr-TR" dirty="0" smtClean="0"/>
              <a:t> Efes kentine geldi ve kaldığı süre içerisinde yörede Hristiyanlığın yayılması için çalışmalar yaptı. Bu çalışmalar sonucu </a:t>
            </a:r>
            <a:r>
              <a:rPr lang="tr-TR" dirty="0" smtClean="0"/>
              <a:t>ise</a:t>
            </a:r>
            <a:r>
              <a:rPr lang="en-US" dirty="0"/>
              <a:t> </a:t>
            </a:r>
            <a:r>
              <a:rPr lang="tr-TR" dirty="0" smtClean="0"/>
              <a:t>Hristiyanlık </a:t>
            </a:r>
            <a:r>
              <a:rPr lang="tr-TR" dirty="0" smtClean="0"/>
              <a:t>dininin yedi kilisesi kuruldu.</a:t>
            </a: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r>
              <a:rPr lang="tr-TR" b="1" dirty="0" smtClean="0"/>
              <a:t>EFES (EPHESOS)</a:t>
            </a:r>
            <a:endParaRPr lang="en-US" dirty="0" smtClean="0"/>
          </a:p>
          <a:p>
            <a:pPr marL="0" indent="0">
              <a:buNone/>
            </a:pPr>
            <a:r>
              <a:rPr lang="tr-TR" dirty="0" smtClean="0"/>
              <a:t> Efes, </a:t>
            </a:r>
            <a:r>
              <a:rPr lang="tr-TR" dirty="0" err="1" smtClean="0"/>
              <a:t>hristiyan</a:t>
            </a:r>
            <a:r>
              <a:rPr lang="tr-TR" dirty="0" smtClean="0"/>
              <a:t> dini açısından en önemli hac yerlerindendir. 1.yy’da geniş saygı görmüştür. Hristiyanlar bu yüzden Efes'e ve Efes Kilisesine "Arzulanan" derler. Daha sonraları önemini yitirdiği için buna "Giden ilk aşk" da denir. </a:t>
            </a: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r>
              <a:rPr lang="tr-TR" b="1" dirty="0" smtClean="0"/>
              <a:t>İZMİR (SMYRNA)</a:t>
            </a:r>
            <a:endParaRPr lang="en-US" dirty="0" smtClean="0"/>
          </a:p>
          <a:p>
            <a:pPr marL="0" indent="0">
              <a:buNone/>
            </a:pPr>
            <a:r>
              <a:rPr lang="tr-TR" b="1" dirty="0" smtClean="0"/>
              <a:t> </a:t>
            </a:r>
            <a:r>
              <a:rPr lang="tr-TR" dirty="0" smtClean="0"/>
              <a:t>İncil'de adı geçen yedi kilisenin ikincisi olan İzmir Kilisesi'nin “ Takip edilen ” ve “ Sadık ol” anlamına geldiği söylenir. İzmir kilisesinin önemli olduğu çağ, M.S. II. ve III. </a:t>
            </a:r>
            <a:r>
              <a:rPr lang="tr-TR" dirty="0" err="1" smtClean="0"/>
              <a:t>yy’lardır</a:t>
            </a:r>
            <a:r>
              <a:rPr lang="tr-TR" dirty="0" smtClean="0"/>
              <a:t>. Hristiyanlığın gelişmesinde önemli bir rol oynar.</a:t>
            </a:r>
            <a:endParaRPr lang="en-US" dirty="0" smtClean="0"/>
          </a:p>
          <a:p>
            <a:pPr marL="0" indent="0">
              <a:buNone/>
            </a:pPr>
            <a:r>
              <a:rPr lang="tr-TR" dirty="0" smtClean="0"/>
              <a:t> </a:t>
            </a:r>
            <a:endParaRPr lang="en-US" dirty="0" smtClean="0"/>
          </a:p>
          <a:p>
            <a:pPr marL="0" indent="0">
              <a:buNone/>
            </a:pPr>
            <a:r>
              <a:rPr lang="tr-TR" b="1" dirty="0" smtClean="0"/>
              <a:t>BERGAMA (PERGAMON)</a:t>
            </a:r>
            <a:endParaRPr lang="en-US" dirty="0" smtClean="0"/>
          </a:p>
          <a:p>
            <a:pPr marL="0" indent="0">
              <a:buNone/>
            </a:pPr>
            <a:r>
              <a:rPr lang="tr-TR" b="1" dirty="0" smtClean="0"/>
              <a:t> </a:t>
            </a:r>
            <a:r>
              <a:rPr lang="tr-TR" dirty="0" smtClean="0"/>
              <a:t>İncil'de adı geçen yedi kiliseden kesin olarak yeri bilinen tek kilise olup, Bergamalılar tarafından “ Kızıl Avlu ” diye adlandırılır. Bergama Kilisesi İsa'dan sonra 313-500 yılları arasında önemli rol oynamıştır.</a:t>
            </a: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r>
              <a:rPr lang="tr-TR" b="1" dirty="0" smtClean="0"/>
              <a:t>SALİHLİ (SARDES)</a:t>
            </a:r>
            <a:endParaRPr lang="en-US" dirty="0" smtClean="0"/>
          </a:p>
          <a:p>
            <a:pPr marL="0" indent="0">
              <a:buNone/>
            </a:pPr>
            <a:r>
              <a:rPr lang="tr-TR" dirty="0" smtClean="0"/>
              <a:t> Hristiyanlığın batıya doğru yayılmasında </a:t>
            </a:r>
            <a:r>
              <a:rPr lang="tr-TR" dirty="0" err="1" smtClean="0"/>
              <a:t>Sardes</a:t>
            </a:r>
            <a:r>
              <a:rPr lang="tr-TR" dirty="0" smtClean="0"/>
              <a:t> kenti önemli rol oynamıştır. </a:t>
            </a:r>
            <a:r>
              <a:rPr lang="tr-TR" dirty="0" err="1" smtClean="0"/>
              <a:t>Hristiyan'ların</a:t>
            </a:r>
            <a:r>
              <a:rPr lang="tr-TR" dirty="0" smtClean="0"/>
              <a:t> egemenliğinde bulunduğu, dönemde tapınağın güney-doğu köşesine doğal bir platform üzerine Küçük Bizans Kilisesi yapılmıştır. </a:t>
            </a:r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tr-TR" b="1" dirty="0" smtClean="0"/>
              <a:t>ALAŞEHİR (PHİLADELPHİA)</a:t>
            </a:r>
            <a:endParaRPr lang="en-US" dirty="0" smtClean="0"/>
          </a:p>
          <a:p>
            <a:pPr marL="0" indent="0">
              <a:buNone/>
            </a:pPr>
            <a:r>
              <a:rPr lang="tr-TR" dirty="0" smtClean="0"/>
              <a:t> Türkçede bu şehrin adı, ‘Kardeş Sevgisi' anlamına geliyor. </a:t>
            </a:r>
            <a:r>
              <a:rPr lang="tr-TR" dirty="0" err="1" smtClean="0"/>
              <a:t>Philadelphia'nın</a:t>
            </a:r>
            <a:r>
              <a:rPr lang="tr-TR" dirty="0" smtClean="0"/>
              <a:t> kuruluşu </a:t>
            </a:r>
            <a:r>
              <a:rPr lang="tr-TR" dirty="0" err="1" smtClean="0"/>
              <a:t>Attaloslar</a:t>
            </a:r>
            <a:r>
              <a:rPr lang="tr-TR" dirty="0" smtClean="0"/>
              <a:t> Kralı </a:t>
            </a:r>
            <a:r>
              <a:rPr lang="tr-TR" dirty="0" err="1" smtClean="0"/>
              <a:t>Attalos</a:t>
            </a:r>
            <a:r>
              <a:rPr lang="tr-TR" dirty="0" smtClean="0"/>
              <a:t> </a:t>
            </a:r>
            <a:r>
              <a:rPr lang="tr-TR" dirty="0" err="1" smtClean="0"/>
              <a:t>II'ye</a:t>
            </a:r>
            <a:r>
              <a:rPr lang="tr-TR" dirty="0" smtClean="0"/>
              <a:t> dayanıyor.</a:t>
            </a: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r>
              <a:rPr lang="tr-TR" b="1" dirty="0" smtClean="0"/>
              <a:t>DENİZLİ (LAODİKEİA)</a:t>
            </a:r>
            <a:endParaRPr lang="en-US" dirty="0" smtClean="0"/>
          </a:p>
          <a:p>
            <a:pPr marL="0" indent="0">
              <a:buNone/>
            </a:pPr>
            <a:r>
              <a:rPr lang="tr-TR" dirty="0" smtClean="0"/>
              <a:t> Küçük Asya'nın 7 ünlü kilisesinden birinin bu kentte bulunması, Hristiyanlığın burada ne kadar önemli olduğunu göstermektedir.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tr-TR" b="1" dirty="0" smtClean="0"/>
              <a:t>AKHİSAR (THYATEİRA)</a:t>
            </a:r>
            <a:endParaRPr lang="en-US" dirty="0" smtClean="0"/>
          </a:p>
          <a:p>
            <a:pPr marL="0" indent="0">
              <a:buNone/>
            </a:pPr>
            <a:r>
              <a:rPr lang="tr-TR" dirty="0" smtClean="0"/>
              <a:t> </a:t>
            </a:r>
            <a:r>
              <a:rPr lang="tr-TR" dirty="0" err="1" smtClean="0"/>
              <a:t>Thyateira</a:t>
            </a:r>
            <a:r>
              <a:rPr lang="tr-TR" dirty="0" smtClean="0"/>
              <a:t> ” adı Hristiyanlık döneminde Akhisar'a verilen “ Kutsal Kilise ” anlamına </a:t>
            </a:r>
            <a:r>
              <a:rPr lang="tr-TR" dirty="0" smtClean="0"/>
              <a:t>gelen </a:t>
            </a:r>
            <a:r>
              <a:rPr lang="tr-TR" dirty="0" smtClean="0"/>
              <a:t>isimdir. İncil'e göre “ 7 Kutsal </a:t>
            </a:r>
            <a:r>
              <a:rPr lang="tr-TR" dirty="0" err="1" smtClean="0"/>
              <a:t>Kilise”nin</a:t>
            </a:r>
            <a:r>
              <a:rPr lang="tr-TR" dirty="0" smtClean="0"/>
              <a:t> en önemlilerinden biri Akhisar'da bulunmaktadır.   Bunun için Akhisar Hristiyanlara göre bir hac merkezidir</a:t>
            </a:r>
            <a:r>
              <a:rPr lang="tr-TR" dirty="0" smtClean="0"/>
              <a:t>.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1209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6121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Kaynakça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397" y="1073309"/>
            <a:ext cx="8620847" cy="5384435"/>
          </a:xfrm>
        </p:spPr>
        <p:txBody>
          <a:bodyPr>
            <a:normAutofit fontScale="47500" lnSpcReduction="20000"/>
          </a:bodyPr>
          <a:lstStyle/>
          <a:p>
            <a:r>
              <a:rPr lang="tr-TR" b="1" i="1" u="sng" dirty="0">
                <a:solidFill>
                  <a:srgbClr val="003333"/>
                </a:solidFill>
              </a:rPr>
              <a:t>Gezginin inanç yerleri atlası</a:t>
            </a:r>
            <a:endParaRPr lang="en-US" dirty="0">
              <a:solidFill>
                <a:srgbClr val="003333"/>
              </a:solidFill>
            </a:endParaRPr>
          </a:p>
          <a:p>
            <a:r>
              <a:rPr lang="tr-TR" b="1" i="1" dirty="0">
                <a:solidFill>
                  <a:srgbClr val="003333"/>
                </a:solidFill>
              </a:rPr>
              <a:t> </a:t>
            </a:r>
            <a:endParaRPr lang="en-US" dirty="0">
              <a:solidFill>
                <a:srgbClr val="003333"/>
              </a:solidFill>
            </a:endParaRPr>
          </a:p>
          <a:p>
            <a:r>
              <a:rPr lang="tr-TR" b="1" i="1" u="sng" dirty="0">
                <a:solidFill>
                  <a:srgbClr val="003333"/>
                </a:solidFill>
              </a:rPr>
              <a:t>Türkiye’nin inanç merkezleri broşürü</a:t>
            </a:r>
            <a:endParaRPr lang="en-US" dirty="0">
              <a:solidFill>
                <a:srgbClr val="003333"/>
              </a:solidFill>
            </a:endParaRPr>
          </a:p>
          <a:p>
            <a:r>
              <a:rPr lang="tr-TR" b="1" i="1" dirty="0">
                <a:solidFill>
                  <a:srgbClr val="003333"/>
                </a:solidFill>
              </a:rPr>
              <a:t> </a:t>
            </a:r>
            <a:endParaRPr lang="en-US" dirty="0">
              <a:solidFill>
                <a:srgbClr val="003333"/>
              </a:solidFill>
            </a:endParaRPr>
          </a:p>
          <a:p>
            <a:r>
              <a:rPr lang="tr-TR" b="1" i="1" u="sng" dirty="0">
                <a:solidFill>
                  <a:srgbClr val="003333"/>
                </a:solidFill>
              </a:rPr>
              <a:t>İnançların ana yurdu broşürü</a:t>
            </a:r>
            <a:endParaRPr lang="en-US" dirty="0">
              <a:solidFill>
                <a:srgbClr val="003333"/>
              </a:solidFill>
            </a:endParaRPr>
          </a:p>
          <a:p>
            <a:r>
              <a:rPr lang="tr-TR" b="1" i="1" dirty="0">
                <a:solidFill>
                  <a:srgbClr val="003333"/>
                </a:solidFill>
              </a:rPr>
              <a:t> </a:t>
            </a:r>
            <a:endParaRPr lang="en-US" dirty="0">
              <a:solidFill>
                <a:srgbClr val="003333"/>
              </a:solidFill>
            </a:endParaRPr>
          </a:p>
          <a:p>
            <a:r>
              <a:rPr lang="tr-TR" b="1" i="1" u="sng" dirty="0">
                <a:solidFill>
                  <a:srgbClr val="003333"/>
                </a:solidFill>
                <a:hlinkClick r:id="rId2"/>
              </a:rPr>
              <a:t>http://www.ispartakulturturizm.gov.tr/Genel/BelgeGoster.aspx?</a:t>
            </a:r>
            <a:r>
              <a:rPr lang="tr-TR" b="1" i="1" u="sng" dirty="0" smtClean="0">
                <a:solidFill>
                  <a:srgbClr val="003333"/>
                </a:solidFill>
                <a:hlinkClick r:id="rId2"/>
              </a:rPr>
              <a:t>F6E10F8892433CFFB117F63FC5289091209A85B5E49F32C4</a:t>
            </a:r>
            <a:endParaRPr lang="en-US" dirty="0">
              <a:solidFill>
                <a:srgbClr val="003333"/>
              </a:solidFill>
            </a:endParaRPr>
          </a:p>
          <a:p>
            <a:r>
              <a:rPr lang="tr-TR" b="1" i="1" dirty="0">
                <a:solidFill>
                  <a:srgbClr val="003333"/>
                </a:solidFill>
              </a:rPr>
              <a:t> </a:t>
            </a:r>
            <a:endParaRPr lang="en-US" dirty="0">
              <a:solidFill>
                <a:srgbClr val="003333"/>
              </a:solidFill>
            </a:endParaRPr>
          </a:p>
          <a:p>
            <a:r>
              <a:rPr lang="tr-TR" b="1" i="1" u="sng" dirty="0">
                <a:solidFill>
                  <a:srgbClr val="003333"/>
                </a:solidFill>
                <a:hlinkClick r:id="rId3"/>
              </a:rPr>
              <a:t>http://tatilturlari.blogcu.com/inanc-turizmi/6741630</a:t>
            </a:r>
            <a:endParaRPr lang="en-US" dirty="0">
              <a:solidFill>
                <a:srgbClr val="003333"/>
              </a:solidFill>
            </a:endParaRPr>
          </a:p>
          <a:p>
            <a:r>
              <a:rPr lang="tr-TR" b="1" i="1" dirty="0">
                <a:solidFill>
                  <a:srgbClr val="003333"/>
                </a:solidFill>
              </a:rPr>
              <a:t> </a:t>
            </a:r>
            <a:endParaRPr lang="en-US" dirty="0">
              <a:solidFill>
                <a:srgbClr val="003333"/>
              </a:solidFill>
            </a:endParaRPr>
          </a:p>
          <a:p>
            <a:r>
              <a:rPr lang="tr-TR" b="1" i="1" u="sng" dirty="0">
                <a:solidFill>
                  <a:srgbClr val="003333"/>
                </a:solidFill>
                <a:hlinkClick r:id="rId4"/>
              </a:rPr>
              <a:t>http://www.kultur.gov.tr/TR/Genel/BelgeGoster.aspx?F6E10F8892433CFF03077CA1048A1834E03BFC818972E45C</a:t>
            </a:r>
            <a:endParaRPr lang="en-US" dirty="0">
              <a:solidFill>
                <a:srgbClr val="003333"/>
              </a:solidFill>
            </a:endParaRPr>
          </a:p>
          <a:p>
            <a:r>
              <a:rPr lang="tr-TR" b="1" i="1" dirty="0">
                <a:solidFill>
                  <a:srgbClr val="003333"/>
                </a:solidFill>
              </a:rPr>
              <a:t> </a:t>
            </a:r>
            <a:endParaRPr lang="en-US" dirty="0">
              <a:solidFill>
                <a:srgbClr val="003333"/>
              </a:solidFill>
            </a:endParaRPr>
          </a:p>
          <a:p>
            <a:r>
              <a:rPr lang="tr-TR" b="1" i="1" u="sng" dirty="0">
                <a:solidFill>
                  <a:srgbClr val="003333"/>
                </a:solidFill>
                <a:hlinkClick r:id="rId5"/>
              </a:rPr>
              <a:t>http://www.forumalev.net/turkiye-tatil-yerleri-hoteller/282731-turkiyede-inanc-turizmi.html</a:t>
            </a:r>
            <a:endParaRPr lang="en-US" dirty="0">
              <a:solidFill>
                <a:srgbClr val="003333"/>
              </a:solidFill>
            </a:endParaRPr>
          </a:p>
          <a:p>
            <a:r>
              <a:rPr lang="tr-TR" b="1" i="1" dirty="0">
                <a:solidFill>
                  <a:srgbClr val="003333"/>
                </a:solidFill>
              </a:rPr>
              <a:t> </a:t>
            </a:r>
            <a:endParaRPr lang="en-US" dirty="0">
              <a:solidFill>
                <a:srgbClr val="003333"/>
              </a:solidFill>
            </a:endParaRPr>
          </a:p>
          <a:p>
            <a:r>
              <a:rPr lang="tr-TR" b="1" i="1" u="sng" dirty="0">
                <a:solidFill>
                  <a:srgbClr val="003333"/>
                </a:solidFill>
                <a:hlinkClick r:id="rId6"/>
              </a:rPr>
              <a:t>http://www.turkcebilgi.com/t%C3%BCrkiye'de_inan%C3%A7_turizmi/ansiklopedi</a:t>
            </a:r>
            <a:endParaRPr lang="en-US" dirty="0">
              <a:solidFill>
                <a:srgbClr val="003333"/>
              </a:solidFill>
            </a:endParaRPr>
          </a:p>
          <a:p>
            <a:r>
              <a:rPr lang="tr-TR" b="1" i="1" dirty="0">
                <a:solidFill>
                  <a:srgbClr val="003333"/>
                </a:solidFill>
              </a:rPr>
              <a:t>  </a:t>
            </a:r>
            <a:endParaRPr lang="en-US" dirty="0">
              <a:solidFill>
                <a:srgbClr val="003333"/>
              </a:solidFill>
            </a:endParaRPr>
          </a:p>
          <a:p>
            <a:r>
              <a:rPr lang="tr-TR" b="1" i="1" u="sng" dirty="0">
                <a:solidFill>
                  <a:srgbClr val="003333"/>
                </a:solidFill>
                <a:hlinkClick r:id="rId7"/>
              </a:rPr>
              <a:t>http://turizmdebusabah.com/haber_detay~haber~_quot_istanbul_2010_inan%C3%A7_turizmi_zirvesi_quot_ne_geri_say%C4%B1m_s%C3%BCr%C3%BCyor~haberNo~54726.htm</a:t>
            </a:r>
            <a:endParaRPr lang="en-US" dirty="0">
              <a:solidFill>
                <a:srgbClr val="003333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3333"/>
              </a:solidFill>
            </a:endParaRPr>
          </a:p>
          <a:p>
            <a:r>
              <a:rPr lang="tr-TR" b="1" i="1" u="sng" dirty="0">
                <a:solidFill>
                  <a:srgbClr val="003333"/>
                </a:solidFill>
                <a:hlinkClick r:id="rId3"/>
              </a:rPr>
              <a:t>http://tatilturlari.blogcu.com/inanc-turizmi/6741630</a:t>
            </a:r>
            <a:endParaRPr lang="en-US" dirty="0">
              <a:solidFill>
                <a:srgbClr val="003333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951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449</Words>
  <Application>Microsoft Macintosh PowerPoint</Application>
  <PresentationFormat>On-screen Show (4:3)</PresentationFormat>
  <Paragraphs>135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Özel İlgi Turizmi Çeşitleri </vt:lpstr>
      <vt:lpstr> 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Kaynakça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Özel İlgi Turizmi Çeşitleri </dc:title>
  <dc:creator>azade</dc:creator>
  <cp:lastModifiedBy>azade</cp:lastModifiedBy>
  <cp:revision>11</cp:revision>
  <dcterms:created xsi:type="dcterms:W3CDTF">2017-10-29T12:34:23Z</dcterms:created>
  <dcterms:modified xsi:type="dcterms:W3CDTF">2017-10-31T17:16:09Z</dcterms:modified>
</cp:coreProperties>
</file>