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B147A0-8966-4C3C-81F2-ADF9CDD53AA0}" type="doc">
      <dgm:prSet loTypeId="urn:microsoft.com/office/officeart/2005/8/layout/hList3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7104D73-A91B-4AEB-9E6C-01DB00136B16}">
      <dgm:prSet phldrT="[Metin]" custT="1"/>
      <dgm:spPr>
        <a:solidFill>
          <a:srgbClr val="00B0F0"/>
        </a:solidFill>
      </dgm:spPr>
      <dgm:t>
        <a:bodyPr/>
        <a:lstStyle/>
        <a:p>
          <a:r>
            <a:rPr lang="tr-TR" sz="4000" b="1" dirty="0" err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Biyokütle</a:t>
          </a:r>
          <a:r>
            <a:rPr lang="tr-TR" sz="4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 enerjisi hammaddeleri</a:t>
          </a:r>
          <a:endParaRPr lang="tr-TR" sz="40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4F97FA5-45BE-4BC3-BC01-4B490B3D66B0}" type="parTrans" cxnId="{603763ED-81AE-4495-8B0C-74CDFE056CC9}">
      <dgm:prSet/>
      <dgm:spPr/>
      <dgm:t>
        <a:bodyPr/>
        <a:lstStyle/>
        <a:p>
          <a:endParaRPr lang="tr-TR"/>
        </a:p>
      </dgm:t>
    </dgm:pt>
    <dgm:pt modelId="{1C410268-601C-4B43-9BB0-35DC5E96722C}" type="sibTrans" cxnId="{603763ED-81AE-4495-8B0C-74CDFE056CC9}">
      <dgm:prSet/>
      <dgm:spPr/>
      <dgm:t>
        <a:bodyPr/>
        <a:lstStyle/>
        <a:p>
          <a:endParaRPr lang="tr-TR"/>
        </a:p>
      </dgm:t>
    </dgm:pt>
    <dgm:pt modelId="{9027D81D-1813-410D-804D-8778AC380CD6}">
      <dgm:prSet phldrT="[Metin]"/>
      <dgm:spPr>
        <a:solidFill>
          <a:srgbClr val="33B12D"/>
        </a:solidFill>
      </dgm:spPr>
      <dgm:t>
        <a:bodyPr/>
        <a:lstStyle/>
        <a:p>
          <a:r>
            <a:rPr lang="tr-TR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Balta girmemiş orman ve ağaç artıkları</a:t>
          </a:r>
          <a:endParaRPr lang="tr-TR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CF5C66-DE6C-4EA1-ADEA-BCB5D3C6D78C}" type="parTrans" cxnId="{888BEE51-5481-48FF-ACE8-9AC9169AA346}">
      <dgm:prSet/>
      <dgm:spPr/>
      <dgm:t>
        <a:bodyPr/>
        <a:lstStyle/>
        <a:p>
          <a:endParaRPr lang="tr-TR"/>
        </a:p>
      </dgm:t>
    </dgm:pt>
    <dgm:pt modelId="{486603F0-25E9-4911-A2F2-9290B2E89F40}" type="sibTrans" cxnId="{888BEE51-5481-48FF-ACE8-9AC9169AA346}">
      <dgm:prSet/>
      <dgm:spPr/>
      <dgm:t>
        <a:bodyPr/>
        <a:lstStyle/>
        <a:p>
          <a:endParaRPr lang="tr-TR"/>
        </a:p>
      </dgm:t>
    </dgm:pt>
    <dgm:pt modelId="{4E3D1269-9AA7-4273-B19F-42D767835C3C}">
      <dgm:prSet phldrT="[Metin]" custT="1"/>
      <dgm:spPr>
        <a:solidFill>
          <a:srgbClr val="FFFF00"/>
        </a:solidFill>
      </dgm:spPr>
      <dgm:t>
        <a:bodyPr/>
        <a:lstStyle/>
        <a:p>
          <a:r>
            <a:rPr lang="tr-TR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Enerji ekinleri( fil otu, </a:t>
          </a:r>
          <a:r>
            <a:rPr lang="tr-TR" sz="32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miscanthus</a:t>
          </a:r>
          <a:r>
            <a:rPr lang="tr-TR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ve süpürgedarısı gibi)</a:t>
          </a:r>
          <a:endParaRPr lang="tr-TR" sz="32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28F188-D10B-4A0A-90C0-E1C86CC59ED6}" type="parTrans" cxnId="{167122A8-7746-458D-B4F6-674B2D227817}">
      <dgm:prSet/>
      <dgm:spPr/>
      <dgm:t>
        <a:bodyPr/>
        <a:lstStyle/>
        <a:p>
          <a:endParaRPr lang="tr-TR"/>
        </a:p>
      </dgm:t>
    </dgm:pt>
    <dgm:pt modelId="{F5FB1AA3-3120-4B9F-B787-3A8D92C8BEC9}" type="sibTrans" cxnId="{167122A8-7746-458D-B4F6-674B2D227817}">
      <dgm:prSet/>
      <dgm:spPr/>
      <dgm:t>
        <a:bodyPr/>
        <a:lstStyle/>
        <a:p>
          <a:endParaRPr lang="tr-TR"/>
        </a:p>
      </dgm:t>
    </dgm:pt>
    <dgm:pt modelId="{6D69CA21-4CD3-489E-B2D5-ABD346CC6A83}">
      <dgm:prSet phldrT="[Metin]"/>
      <dgm:spPr>
        <a:solidFill>
          <a:srgbClr val="FF0000"/>
        </a:solidFill>
      </dgm:spPr>
      <dgm:t>
        <a:bodyPr/>
        <a:lstStyle/>
        <a:p>
          <a:r>
            <a:rPr lang="tr-TR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Organik materyallerde dahil olmak üzere kentsel, tarımsal ve sanayi atıkları.</a:t>
          </a:r>
          <a:endParaRPr lang="tr-TR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665E08-1D8F-4B4A-A24D-B7896A108DF2}" type="parTrans" cxnId="{382C159E-ED48-4922-9C1F-8470D28E5B85}">
      <dgm:prSet/>
      <dgm:spPr/>
      <dgm:t>
        <a:bodyPr/>
        <a:lstStyle/>
        <a:p>
          <a:endParaRPr lang="tr-TR"/>
        </a:p>
      </dgm:t>
    </dgm:pt>
    <dgm:pt modelId="{24FD85C6-472A-4759-85B9-00A326830CDA}" type="sibTrans" cxnId="{382C159E-ED48-4922-9C1F-8470D28E5B85}">
      <dgm:prSet/>
      <dgm:spPr/>
      <dgm:t>
        <a:bodyPr/>
        <a:lstStyle/>
        <a:p>
          <a:endParaRPr lang="tr-TR"/>
        </a:p>
      </dgm:t>
    </dgm:pt>
    <dgm:pt modelId="{E402DCE9-EF3E-41D8-BD98-155C386C7F39}" type="pres">
      <dgm:prSet presAssocID="{11B147A0-8966-4C3C-81F2-ADF9CDD53AA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E0C6DB0-7E86-45E7-8649-B0A58C35AA23}" type="pres">
      <dgm:prSet presAssocID="{A7104D73-A91B-4AEB-9E6C-01DB00136B16}" presName="roof" presStyleLbl="dkBgShp" presStyleIdx="0" presStyleCnt="2" custLinFactNeighborX="-9677" custLinFactNeighborY="6378"/>
      <dgm:spPr/>
      <dgm:t>
        <a:bodyPr/>
        <a:lstStyle/>
        <a:p>
          <a:endParaRPr lang="tr-TR"/>
        </a:p>
      </dgm:t>
    </dgm:pt>
    <dgm:pt modelId="{29156555-6B5B-48FC-AAB0-9EEE6996700E}" type="pres">
      <dgm:prSet presAssocID="{A7104D73-A91B-4AEB-9E6C-01DB00136B16}" presName="pillars" presStyleCnt="0"/>
      <dgm:spPr/>
    </dgm:pt>
    <dgm:pt modelId="{6950AF0C-3D94-4CEB-9F19-10F666DAB81A}" type="pres">
      <dgm:prSet presAssocID="{A7104D73-A91B-4AEB-9E6C-01DB00136B16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451ABB2-7574-4A12-8751-325245AF2CF2}" type="pres">
      <dgm:prSet presAssocID="{4E3D1269-9AA7-4273-B19F-42D767835C3C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B95D16-02F9-43E3-BE34-93753CBB53F5}" type="pres">
      <dgm:prSet presAssocID="{6D69CA21-4CD3-489E-B2D5-ABD346CC6A83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0E2149-CF5A-4D68-B1FB-C16B3A938A93}" type="pres">
      <dgm:prSet presAssocID="{A7104D73-A91B-4AEB-9E6C-01DB00136B16}" presName="base" presStyleLbl="dkBgShp" presStyleIdx="1" presStyleCnt="2"/>
      <dgm:spPr/>
    </dgm:pt>
  </dgm:ptLst>
  <dgm:cxnLst>
    <dgm:cxn modelId="{3F0292B1-28AC-4F65-8006-62FF4A10E9C2}" type="presOf" srcId="{4E3D1269-9AA7-4273-B19F-42D767835C3C}" destId="{C451ABB2-7574-4A12-8751-325245AF2CF2}" srcOrd="0" destOrd="0" presId="urn:microsoft.com/office/officeart/2005/8/layout/hList3"/>
    <dgm:cxn modelId="{2AC5B64E-4F31-433F-9B27-E2421F45230F}" type="presOf" srcId="{A7104D73-A91B-4AEB-9E6C-01DB00136B16}" destId="{5E0C6DB0-7E86-45E7-8649-B0A58C35AA23}" srcOrd="0" destOrd="0" presId="urn:microsoft.com/office/officeart/2005/8/layout/hList3"/>
    <dgm:cxn modelId="{714733C6-8F4D-4E5F-8F54-62BDBFDC1980}" type="presOf" srcId="{11B147A0-8966-4C3C-81F2-ADF9CDD53AA0}" destId="{E402DCE9-EF3E-41D8-BD98-155C386C7F39}" srcOrd="0" destOrd="0" presId="urn:microsoft.com/office/officeart/2005/8/layout/hList3"/>
    <dgm:cxn modelId="{382C159E-ED48-4922-9C1F-8470D28E5B85}" srcId="{A7104D73-A91B-4AEB-9E6C-01DB00136B16}" destId="{6D69CA21-4CD3-489E-B2D5-ABD346CC6A83}" srcOrd="2" destOrd="0" parTransId="{80665E08-1D8F-4B4A-A24D-B7896A108DF2}" sibTransId="{24FD85C6-472A-4759-85B9-00A326830CDA}"/>
    <dgm:cxn modelId="{888BEE51-5481-48FF-ACE8-9AC9169AA346}" srcId="{A7104D73-A91B-4AEB-9E6C-01DB00136B16}" destId="{9027D81D-1813-410D-804D-8778AC380CD6}" srcOrd="0" destOrd="0" parTransId="{4BCF5C66-DE6C-4EA1-ADEA-BCB5D3C6D78C}" sibTransId="{486603F0-25E9-4911-A2F2-9290B2E89F40}"/>
    <dgm:cxn modelId="{167122A8-7746-458D-B4F6-674B2D227817}" srcId="{A7104D73-A91B-4AEB-9E6C-01DB00136B16}" destId="{4E3D1269-9AA7-4273-B19F-42D767835C3C}" srcOrd="1" destOrd="0" parTransId="{4328F188-D10B-4A0A-90C0-E1C86CC59ED6}" sibTransId="{F5FB1AA3-3120-4B9F-B787-3A8D92C8BEC9}"/>
    <dgm:cxn modelId="{D89D78AE-6105-4227-A625-99B39AC5CB6B}" type="presOf" srcId="{9027D81D-1813-410D-804D-8778AC380CD6}" destId="{6950AF0C-3D94-4CEB-9F19-10F666DAB81A}" srcOrd="0" destOrd="0" presId="urn:microsoft.com/office/officeart/2005/8/layout/hList3"/>
    <dgm:cxn modelId="{603763ED-81AE-4495-8B0C-74CDFE056CC9}" srcId="{11B147A0-8966-4C3C-81F2-ADF9CDD53AA0}" destId="{A7104D73-A91B-4AEB-9E6C-01DB00136B16}" srcOrd="0" destOrd="0" parTransId="{A4F97FA5-45BE-4BC3-BC01-4B490B3D66B0}" sibTransId="{1C410268-601C-4B43-9BB0-35DC5E96722C}"/>
    <dgm:cxn modelId="{29185CDF-FACD-4AA9-9037-EB4E3D06B440}" type="presOf" srcId="{6D69CA21-4CD3-489E-B2D5-ABD346CC6A83}" destId="{7AB95D16-02F9-43E3-BE34-93753CBB53F5}" srcOrd="0" destOrd="0" presId="urn:microsoft.com/office/officeart/2005/8/layout/hList3"/>
    <dgm:cxn modelId="{2554AF02-9B4D-4E26-ACD5-8E114A950E4A}" type="presParOf" srcId="{E402DCE9-EF3E-41D8-BD98-155C386C7F39}" destId="{5E0C6DB0-7E86-45E7-8649-B0A58C35AA23}" srcOrd="0" destOrd="0" presId="urn:microsoft.com/office/officeart/2005/8/layout/hList3"/>
    <dgm:cxn modelId="{0D4EDE28-C421-4246-B977-9A82BB62B366}" type="presParOf" srcId="{E402DCE9-EF3E-41D8-BD98-155C386C7F39}" destId="{29156555-6B5B-48FC-AAB0-9EEE6996700E}" srcOrd="1" destOrd="0" presId="urn:microsoft.com/office/officeart/2005/8/layout/hList3"/>
    <dgm:cxn modelId="{B8A199B4-E444-47E8-9205-E7003E07CDCF}" type="presParOf" srcId="{29156555-6B5B-48FC-AAB0-9EEE6996700E}" destId="{6950AF0C-3D94-4CEB-9F19-10F666DAB81A}" srcOrd="0" destOrd="0" presId="urn:microsoft.com/office/officeart/2005/8/layout/hList3"/>
    <dgm:cxn modelId="{C037618B-379A-4090-859E-7FE31E6C9839}" type="presParOf" srcId="{29156555-6B5B-48FC-AAB0-9EEE6996700E}" destId="{C451ABB2-7574-4A12-8751-325245AF2CF2}" srcOrd="1" destOrd="0" presId="urn:microsoft.com/office/officeart/2005/8/layout/hList3"/>
    <dgm:cxn modelId="{C060B8AF-A8A9-4894-9506-48F5E54E8A54}" type="presParOf" srcId="{29156555-6B5B-48FC-AAB0-9EEE6996700E}" destId="{7AB95D16-02F9-43E3-BE34-93753CBB53F5}" srcOrd="2" destOrd="0" presId="urn:microsoft.com/office/officeart/2005/8/layout/hList3"/>
    <dgm:cxn modelId="{FECE0C9A-B39C-41A4-AF5C-0DC561E69F84}" type="presParOf" srcId="{E402DCE9-EF3E-41D8-BD98-155C386C7F39}" destId="{890E2149-CF5A-4D68-B1FB-C16B3A938A9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51C196-DF0A-4A1F-93B5-9A89C348EFAA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737F467-F550-42EA-A03C-83CB8A553398}">
      <dgm:prSet phldrT="[Metin]" custT="1"/>
      <dgm:spPr>
        <a:solidFill>
          <a:srgbClr val="C00000"/>
        </a:solidFill>
      </dgm:spPr>
      <dgm:t>
        <a:bodyPr/>
        <a:lstStyle/>
        <a:p>
          <a:r>
            <a:rPr lang="tr-T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Balta girmemiş ormanlara ve barındırdıkları </a:t>
          </a:r>
          <a:r>
            <a:rPr lang="tr-TR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biyoçeşitliliğe</a:t>
          </a:r>
          <a:r>
            <a:rPr lang="tr-T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dokunmamalıdır.</a:t>
          </a:r>
          <a:endParaRPr lang="tr-TR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FEAB15-C79E-4B86-B50A-0F46F77D65AD}" type="parTrans" cxnId="{AB714001-5890-4C04-BDD9-DEFC64B1C913}">
      <dgm:prSet/>
      <dgm:spPr/>
      <dgm:t>
        <a:bodyPr/>
        <a:lstStyle/>
        <a:p>
          <a:endParaRPr lang="tr-TR"/>
        </a:p>
      </dgm:t>
    </dgm:pt>
    <dgm:pt modelId="{1AD11087-322D-47A3-AA7F-87B59A27D188}" type="sibTrans" cxnId="{AB714001-5890-4C04-BDD9-DEFC64B1C913}">
      <dgm:prSet/>
      <dgm:spPr>
        <a:solidFill>
          <a:srgbClr val="002060"/>
        </a:solidFill>
        <a:ln>
          <a:solidFill>
            <a:srgbClr val="FF0000"/>
          </a:solidFill>
        </a:ln>
      </dgm:spPr>
      <dgm:t>
        <a:bodyPr/>
        <a:lstStyle/>
        <a:p>
          <a:endParaRPr lang="tr-TR"/>
        </a:p>
      </dgm:t>
    </dgm:pt>
    <dgm:pt modelId="{7B62B9B3-67A0-450D-9CBB-05654B7D2859}">
      <dgm:prSet phldrT="[Metin]" custT="1"/>
      <dgm:spPr>
        <a:solidFill>
          <a:srgbClr val="C00000"/>
        </a:solidFill>
      </dgm:spPr>
      <dgm:t>
        <a:bodyPr/>
        <a:lstStyle/>
        <a:p>
          <a:r>
            <a:rPr lang="tr-T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Yetiştirilmesi sırasında CO</a:t>
          </a:r>
          <a:r>
            <a:rPr lang="tr-TR" sz="1600" b="1" baseline="-25000" dirty="0" smtClean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r>
            <a:rPr lang="tr-T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salınımları asgariye indirilmelidir</a:t>
          </a:r>
          <a:endParaRPr lang="tr-TR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AA68C1-B538-40F1-8C8F-1C7E74E02227}" type="parTrans" cxnId="{142C73C8-AA84-4AD6-80F8-F6809E0A5072}">
      <dgm:prSet/>
      <dgm:spPr/>
      <dgm:t>
        <a:bodyPr/>
        <a:lstStyle/>
        <a:p>
          <a:endParaRPr lang="tr-TR"/>
        </a:p>
      </dgm:t>
    </dgm:pt>
    <dgm:pt modelId="{53FA4E27-B42E-4BFA-908A-1E5D88E538B1}" type="sibTrans" cxnId="{142C73C8-AA84-4AD6-80F8-F6809E0A5072}">
      <dgm:prSet/>
      <dgm:spPr/>
      <dgm:t>
        <a:bodyPr/>
        <a:lstStyle/>
        <a:p>
          <a:endParaRPr lang="tr-TR"/>
        </a:p>
      </dgm:t>
    </dgm:pt>
    <dgm:pt modelId="{CB7F54D2-BECF-4010-B1C6-8DA01E0C85CC}">
      <dgm:prSet phldrT="[Metin]" custT="1"/>
      <dgm:spPr>
        <a:solidFill>
          <a:srgbClr val="C00000"/>
        </a:solidFill>
      </dgm:spPr>
      <dgm:t>
        <a:bodyPr/>
        <a:lstStyle/>
        <a:p>
          <a:pPr algn="ctr"/>
          <a:r>
            <a:rPr lang="tr-TR" sz="1600" b="1" dirty="0" smtClean="0">
              <a:latin typeface="Arial" panose="020B0604020202020204" pitchFamily="34" charset="0"/>
              <a:cs typeface="Arial" panose="020B0604020202020204" pitchFamily="34" charset="0"/>
            </a:rPr>
            <a:t>Gıda fiyatlarının yükselişini ve ilave tarım arazisi açılmasını engellemek için besin ekinlerinden başka bitkiler kullanılmalıdır.</a:t>
          </a:r>
          <a:endParaRPr lang="tr-TR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45265D6-2897-47E1-B0C2-FFEF7D035B14}" type="parTrans" cxnId="{001B86B5-4940-4C05-BA1A-AFF361E11752}">
      <dgm:prSet/>
      <dgm:spPr/>
      <dgm:t>
        <a:bodyPr/>
        <a:lstStyle/>
        <a:p>
          <a:endParaRPr lang="tr-TR"/>
        </a:p>
      </dgm:t>
    </dgm:pt>
    <dgm:pt modelId="{AA0B1FC8-005C-44C4-9482-C1302BEB9931}" type="sibTrans" cxnId="{001B86B5-4940-4C05-BA1A-AFF361E11752}">
      <dgm:prSet/>
      <dgm:spPr/>
      <dgm:t>
        <a:bodyPr/>
        <a:lstStyle/>
        <a:p>
          <a:endParaRPr lang="tr-TR"/>
        </a:p>
      </dgm:t>
    </dgm:pt>
    <dgm:pt modelId="{4396031C-8584-42D2-BAA5-4F70927B9A2F}">
      <dgm:prSet phldrT="[Metin]"/>
      <dgm:spPr>
        <a:solidFill>
          <a:srgbClr val="C00000"/>
        </a:solidFill>
      </dgm:spPr>
      <dgm:t>
        <a:bodyPr/>
        <a:lstStyle/>
        <a:p>
          <a:pPr algn="ctr"/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Su kullanımı hem nicelik hem de nitelik açısından sürdürülebilir olmalıdır. 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822CCB-A123-4AA6-A6AB-3A58E64A2412}" type="parTrans" cxnId="{8400363B-4473-4A9E-9D4B-C296F0E35C32}">
      <dgm:prSet/>
      <dgm:spPr/>
      <dgm:t>
        <a:bodyPr/>
        <a:lstStyle/>
        <a:p>
          <a:endParaRPr lang="tr-TR"/>
        </a:p>
      </dgm:t>
    </dgm:pt>
    <dgm:pt modelId="{B6CB5443-4ED4-4C41-98BF-34E9760CB4A8}" type="sibTrans" cxnId="{8400363B-4473-4A9E-9D4B-C296F0E35C32}">
      <dgm:prSet/>
      <dgm:spPr/>
      <dgm:t>
        <a:bodyPr/>
        <a:lstStyle/>
        <a:p>
          <a:endParaRPr lang="tr-TR"/>
        </a:p>
      </dgm:t>
    </dgm:pt>
    <dgm:pt modelId="{68398502-A6B4-4F44-8C52-34C4A20D5AC2}">
      <dgm:prSet phldrT="[Metin]"/>
      <dgm:spPr>
        <a:solidFill>
          <a:srgbClr val="C00000"/>
        </a:solidFill>
      </dgm:spPr>
      <dgm:t>
        <a:bodyPr/>
        <a:lstStyle/>
        <a:p>
          <a:pPr algn="ctr"/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Toprak verimliliği korunmalı ve mümkün olduğunca geliştirilmelidir.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521B5A-70C1-4B92-AA93-0050E1DF9138}" type="parTrans" cxnId="{E2B6AA6F-C7C4-410E-B4AD-A65A5E03D442}">
      <dgm:prSet/>
      <dgm:spPr/>
      <dgm:t>
        <a:bodyPr/>
        <a:lstStyle/>
        <a:p>
          <a:endParaRPr lang="tr-TR"/>
        </a:p>
      </dgm:t>
    </dgm:pt>
    <dgm:pt modelId="{DA8E0A66-01B7-4E18-9431-EA86DB1871AD}" type="sibTrans" cxnId="{E2B6AA6F-C7C4-410E-B4AD-A65A5E03D442}">
      <dgm:prSet/>
      <dgm:spPr/>
      <dgm:t>
        <a:bodyPr/>
        <a:lstStyle/>
        <a:p>
          <a:endParaRPr lang="tr-TR"/>
        </a:p>
      </dgm:t>
    </dgm:pt>
    <dgm:pt modelId="{91488CE9-C409-42E8-A4DF-3D21BB481FA2}">
      <dgm:prSet phldrT="[Metin]" custT="1"/>
      <dgm:spPr>
        <a:solidFill>
          <a:srgbClr val="C00000"/>
        </a:solidFill>
      </dgm:spPr>
      <dgm:t>
        <a:bodyPr/>
        <a:lstStyle/>
        <a:p>
          <a:pPr algn="ctr"/>
          <a:r>
            <a:rPr lang="tr-TR" sz="1800" b="1" dirty="0" smtClean="0">
              <a:latin typeface="Arial" panose="020B0604020202020204" pitchFamily="34" charset="0"/>
              <a:cs typeface="Arial" panose="020B0604020202020204" pitchFamily="34" charset="0"/>
            </a:rPr>
            <a:t>Süreç sırasında paydaşların sosyal ve ekonomik refahı gözetilmeli, imkan olduğu yerde iyileştirilmelidir.</a:t>
          </a:r>
          <a:endParaRPr lang="tr-TR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D61383-58C0-4DDA-9450-40842C982893}" type="parTrans" cxnId="{88005DA6-FD57-45D4-8A1F-C8FCBB6F9AA2}">
      <dgm:prSet/>
      <dgm:spPr/>
      <dgm:t>
        <a:bodyPr/>
        <a:lstStyle/>
        <a:p>
          <a:endParaRPr lang="tr-TR"/>
        </a:p>
      </dgm:t>
    </dgm:pt>
    <dgm:pt modelId="{5E1C11D8-0306-448D-A609-71861060FBEA}" type="sibTrans" cxnId="{88005DA6-FD57-45D4-8A1F-C8FCBB6F9AA2}">
      <dgm:prSet/>
      <dgm:spPr/>
      <dgm:t>
        <a:bodyPr/>
        <a:lstStyle/>
        <a:p>
          <a:endParaRPr lang="tr-TR"/>
        </a:p>
      </dgm:t>
    </dgm:pt>
    <dgm:pt modelId="{A6227CBE-811B-4D3C-B262-730416231583}" type="pres">
      <dgm:prSet presAssocID="{1451C196-DF0A-4A1F-93B5-9A89C348EFA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E119AF5-061D-4966-8BFD-C96769719BC4}" type="pres">
      <dgm:prSet presAssocID="{1451C196-DF0A-4A1F-93B5-9A89C348EFAA}" presName="cycle" presStyleCnt="0"/>
      <dgm:spPr/>
    </dgm:pt>
    <dgm:pt modelId="{112FB1FC-0660-4ACE-8051-A9FB42FCF464}" type="pres">
      <dgm:prSet presAssocID="{C737F467-F550-42EA-A03C-83CB8A553398}" presName="nodeFirstNode" presStyleLbl="node1" presStyleIdx="0" presStyleCnt="6" custScaleX="12780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B9C3F5-7D38-45C5-A193-F00010C7C957}" type="pres">
      <dgm:prSet presAssocID="{1AD11087-322D-47A3-AA7F-87B59A27D188}" presName="sibTransFirstNode" presStyleLbl="bgShp" presStyleIdx="0" presStyleCnt="1"/>
      <dgm:spPr/>
      <dgm:t>
        <a:bodyPr/>
        <a:lstStyle/>
        <a:p>
          <a:endParaRPr lang="tr-TR"/>
        </a:p>
      </dgm:t>
    </dgm:pt>
    <dgm:pt modelId="{AAC981D1-137D-4FD4-B526-58112308EDB5}" type="pres">
      <dgm:prSet presAssocID="{7B62B9B3-67A0-450D-9CBB-05654B7D2859}" presName="nodeFollowingNodes" presStyleLbl="node1" presStyleIdx="1" presStyleCnt="6" custScaleX="169048" custRadScaleRad="104490" custRadScaleInc="903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F7CC83-3795-4102-9CDD-E656BED93CBD}" type="pres">
      <dgm:prSet presAssocID="{CB7F54D2-BECF-4010-B1C6-8DA01E0C85CC}" presName="nodeFollowingNodes" presStyleLbl="node1" presStyleIdx="2" presStyleCnt="6" custScaleX="159257" custScaleY="104496" custRadScaleRad="100762" custRadScaleInc="-3435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FA612F-55BD-4426-822C-D81B4BDCFBC1}" type="pres">
      <dgm:prSet presAssocID="{4396031C-8584-42D2-BAA5-4F70927B9A2F}" presName="nodeFollowingNodes" presStyleLbl="node1" presStyleIdx="3" presStyleCnt="6" custScaleX="168198" custRadScaleRad="95696" custRadScaleInc="-1194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75B174-8D5A-4AC6-B43E-586516AD5F99}" type="pres">
      <dgm:prSet presAssocID="{68398502-A6B4-4F44-8C52-34C4A20D5AC2}" presName="nodeFollowingNodes" presStyleLbl="node1" presStyleIdx="4" presStyleCnt="6" custScaleX="173909" custRadScaleRad="124578" custRadScaleInc="2815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A6BCEE-B64C-4059-9ABF-1800703DE243}" type="pres">
      <dgm:prSet presAssocID="{91488CE9-C409-42E8-A4DF-3D21BB481FA2}" presName="nodeFollowingNodes" presStyleLbl="node1" presStyleIdx="5" presStyleCnt="6" custScaleX="169356" custScaleY="132918" custRadScaleRad="122431" custRadScaleInc="-2102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83DF832-E0EE-4CAB-926A-FDF9010512B1}" type="presOf" srcId="{91488CE9-C409-42E8-A4DF-3D21BB481FA2}" destId="{92A6BCEE-B64C-4059-9ABF-1800703DE243}" srcOrd="0" destOrd="0" presId="urn:microsoft.com/office/officeart/2005/8/layout/cycle3"/>
    <dgm:cxn modelId="{2AB43B50-700E-4D4E-A92A-260450830E21}" type="presOf" srcId="{68398502-A6B4-4F44-8C52-34C4A20D5AC2}" destId="{8875B174-8D5A-4AC6-B43E-586516AD5F99}" srcOrd="0" destOrd="0" presId="urn:microsoft.com/office/officeart/2005/8/layout/cycle3"/>
    <dgm:cxn modelId="{88005DA6-FD57-45D4-8A1F-C8FCBB6F9AA2}" srcId="{1451C196-DF0A-4A1F-93B5-9A89C348EFAA}" destId="{91488CE9-C409-42E8-A4DF-3D21BB481FA2}" srcOrd="5" destOrd="0" parTransId="{0FD61383-58C0-4DDA-9450-40842C982893}" sibTransId="{5E1C11D8-0306-448D-A609-71861060FBEA}"/>
    <dgm:cxn modelId="{8400363B-4473-4A9E-9D4B-C296F0E35C32}" srcId="{1451C196-DF0A-4A1F-93B5-9A89C348EFAA}" destId="{4396031C-8584-42D2-BAA5-4F70927B9A2F}" srcOrd="3" destOrd="0" parTransId="{56822CCB-A123-4AA6-A6AB-3A58E64A2412}" sibTransId="{B6CB5443-4ED4-4C41-98BF-34E9760CB4A8}"/>
    <dgm:cxn modelId="{9D281A2D-92B8-4EE6-911A-439A27F388CB}" type="presOf" srcId="{7B62B9B3-67A0-450D-9CBB-05654B7D2859}" destId="{AAC981D1-137D-4FD4-B526-58112308EDB5}" srcOrd="0" destOrd="0" presId="urn:microsoft.com/office/officeart/2005/8/layout/cycle3"/>
    <dgm:cxn modelId="{35875B52-69F5-41A9-BBB0-38E9BF07C30D}" type="presOf" srcId="{CB7F54D2-BECF-4010-B1C6-8DA01E0C85CC}" destId="{09F7CC83-3795-4102-9CDD-E656BED93CBD}" srcOrd="0" destOrd="0" presId="urn:microsoft.com/office/officeart/2005/8/layout/cycle3"/>
    <dgm:cxn modelId="{8DAD2BF0-B436-4CCC-8676-46320DD7AC72}" type="presOf" srcId="{4396031C-8584-42D2-BAA5-4F70927B9A2F}" destId="{51FA612F-55BD-4426-822C-D81B4BDCFBC1}" srcOrd="0" destOrd="0" presId="urn:microsoft.com/office/officeart/2005/8/layout/cycle3"/>
    <dgm:cxn modelId="{001B86B5-4940-4C05-BA1A-AFF361E11752}" srcId="{1451C196-DF0A-4A1F-93B5-9A89C348EFAA}" destId="{CB7F54D2-BECF-4010-B1C6-8DA01E0C85CC}" srcOrd="2" destOrd="0" parTransId="{A45265D6-2897-47E1-B0C2-FFEF7D035B14}" sibTransId="{AA0B1FC8-005C-44C4-9482-C1302BEB9931}"/>
    <dgm:cxn modelId="{E2B6AA6F-C7C4-410E-B4AD-A65A5E03D442}" srcId="{1451C196-DF0A-4A1F-93B5-9A89C348EFAA}" destId="{68398502-A6B4-4F44-8C52-34C4A20D5AC2}" srcOrd="4" destOrd="0" parTransId="{18521B5A-70C1-4B92-AA93-0050E1DF9138}" sibTransId="{DA8E0A66-01B7-4E18-9431-EA86DB1871AD}"/>
    <dgm:cxn modelId="{621D2379-7C3E-4D17-90AE-F3F9E5CECD67}" type="presOf" srcId="{1451C196-DF0A-4A1F-93B5-9A89C348EFAA}" destId="{A6227CBE-811B-4D3C-B262-730416231583}" srcOrd="0" destOrd="0" presId="urn:microsoft.com/office/officeart/2005/8/layout/cycle3"/>
    <dgm:cxn modelId="{142C73C8-AA84-4AD6-80F8-F6809E0A5072}" srcId="{1451C196-DF0A-4A1F-93B5-9A89C348EFAA}" destId="{7B62B9B3-67A0-450D-9CBB-05654B7D2859}" srcOrd="1" destOrd="0" parTransId="{B1AA68C1-B538-40F1-8C8F-1C7E74E02227}" sibTransId="{53FA4E27-B42E-4BFA-908A-1E5D88E538B1}"/>
    <dgm:cxn modelId="{5AD1068D-50D6-47F2-953F-4A106A07A21C}" type="presOf" srcId="{C737F467-F550-42EA-A03C-83CB8A553398}" destId="{112FB1FC-0660-4ACE-8051-A9FB42FCF464}" srcOrd="0" destOrd="0" presId="urn:microsoft.com/office/officeart/2005/8/layout/cycle3"/>
    <dgm:cxn modelId="{AB714001-5890-4C04-BDD9-DEFC64B1C913}" srcId="{1451C196-DF0A-4A1F-93B5-9A89C348EFAA}" destId="{C737F467-F550-42EA-A03C-83CB8A553398}" srcOrd="0" destOrd="0" parTransId="{C9FEAB15-C79E-4B86-B50A-0F46F77D65AD}" sibTransId="{1AD11087-322D-47A3-AA7F-87B59A27D188}"/>
    <dgm:cxn modelId="{26C785F5-CCBF-4ADA-B227-9A5AB992BEB6}" type="presOf" srcId="{1AD11087-322D-47A3-AA7F-87B59A27D188}" destId="{2DB9C3F5-7D38-45C5-A193-F00010C7C957}" srcOrd="0" destOrd="0" presId="urn:microsoft.com/office/officeart/2005/8/layout/cycle3"/>
    <dgm:cxn modelId="{68911709-C553-4A5B-ACA3-21D3CFF5CACF}" type="presParOf" srcId="{A6227CBE-811B-4D3C-B262-730416231583}" destId="{6E119AF5-061D-4966-8BFD-C96769719BC4}" srcOrd="0" destOrd="0" presId="urn:microsoft.com/office/officeart/2005/8/layout/cycle3"/>
    <dgm:cxn modelId="{DAAAD0C2-7869-43E9-B3BE-56083A55D934}" type="presParOf" srcId="{6E119AF5-061D-4966-8BFD-C96769719BC4}" destId="{112FB1FC-0660-4ACE-8051-A9FB42FCF464}" srcOrd="0" destOrd="0" presId="urn:microsoft.com/office/officeart/2005/8/layout/cycle3"/>
    <dgm:cxn modelId="{07AFB289-6A72-4736-A806-E34BF67056CE}" type="presParOf" srcId="{6E119AF5-061D-4966-8BFD-C96769719BC4}" destId="{2DB9C3F5-7D38-45C5-A193-F00010C7C957}" srcOrd="1" destOrd="0" presId="urn:microsoft.com/office/officeart/2005/8/layout/cycle3"/>
    <dgm:cxn modelId="{CA1E1597-B4F5-4C49-A19F-A9631DC7ADBB}" type="presParOf" srcId="{6E119AF5-061D-4966-8BFD-C96769719BC4}" destId="{AAC981D1-137D-4FD4-B526-58112308EDB5}" srcOrd="2" destOrd="0" presId="urn:microsoft.com/office/officeart/2005/8/layout/cycle3"/>
    <dgm:cxn modelId="{08E2C82C-3C4D-4061-BDE2-D0DFCFF4A20A}" type="presParOf" srcId="{6E119AF5-061D-4966-8BFD-C96769719BC4}" destId="{09F7CC83-3795-4102-9CDD-E656BED93CBD}" srcOrd="3" destOrd="0" presId="urn:microsoft.com/office/officeart/2005/8/layout/cycle3"/>
    <dgm:cxn modelId="{113A909A-CAC6-4345-8C36-3CD4CE10BBAC}" type="presParOf" srcId="{6E119AF5-061D-4966-8BFD-C96769719BC4}" destId="{51FA612F-55BD-4426-822C-D81B4BDCFBC1}" srcOrd="4" destOrd="0" presId="urn:microsoft.com/office/officeart/2005/8/layout/cycle3"/>
    <dgm:cxn modelId="{DE00F25E-11C6-4A2E-9F81-082F90732B59}" type="presParOf" srcId="{6E119AF5-061D-4966-8BFD-C96769719BC4}" destId="{8875B174-8D5A-4AC6-B43E-586516AD5F99}" srcOrd="5" destOrd="0" presId="urn:microsoft.com/office/officeart/2005/8/layout/cycle3"/>
    <dgm:cxn modelId="{B530F62C-FA27-4BC4-B4AA-E324383B2BC4}" type="presParOf" srcId="{6E119AF5-061D-4966-8BFD-C96769719BC4}" destId="{92A6BCEE-B64C-4059-9ABF-1800703DE243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0C6DB0-7E86-45E7-8649-B0A58C35AA23}">
      <dsp:nvSpPr>
        <dsp:cNvPr id="0" name=""/>
        <dsp:cNvSpPr/>
      </dsp:nvSpPr>
      <dsp:spPr>
        <a:xfrm>
          <a:off x="0" y="100602"/>
          <a:ext cx="8928992" cy="1577340"/>
        </a:xfrm>
        <a:prstGeom prst="rect">
          <a:avLst/>
        </a:prstGeom>
        <a:solidFill>
          <a:srgbClr val="00B0F0"/>
        </a:solidFill>
        <a:ln>
          <a:noFill/>
        </a:ln>
        <a:effectLst/>
        <a:sp3d extrusionH="50600">
          <a:bevelT w="80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b="1" kern="1200" dirty="0" err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Biyokütle</a:t>
          </a:r>
          <a:r>
            <a:rPr lang="tr-TR" sz="4000" b="1" kern="12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 enerjisi hammaddeleri</a:t>
          </a:r>
          <a:endParaRPr lang="tr-TR" sz="4000" b="1" kern="1200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00602"/>
        <a:ext cx="8928992" cy="1577340"/>
      </dsp:txXfrm>
    </dsp:sp>
    <dsp:sp modelId="{6950AF0C-3D94-4CEB-9F19-10F666DAB81A}">
      <dsp:nvSpPr>
        <dsp:cNvPr id="0" name=""/>
        <dsp:cNvSpPr/>
      </dsp:nvSpPr>
      <dsp:spPr>
        <a:xfrm>
          <a:off x="4359" y="1577340"/>
          <a:ext cx="2973424" cy="3312414"/>
        </a:xfrm>
        <a:prstGeom prst="rect">
          <a:avLst/>
        </a:prstGeom>
        <a:solidFill>
          <a:srgbClr val="33B12D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Balta girmemiş orman ve ağaç artıkları</a:t>
          </a:r>
          <a:endParaRPr lang="tr-TR" sz="32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59" y="1577340"/>
        <a:ext cx="2973424" cy="3312414"/>
      </dsp:txXfrm>
    </dsp:sp>
    <dsp:sp modelId="{C451ABB2-7574-4A12-8751-325245AF2CF2}">
      <dsp:nvSpPr>
        <dsp:cNvPr id="0" name=""/>
        <dsp:cNvSpPr/>
      </dsp:nvSpPr>
      <dsp:spPr>
        <a:xfrm>
          <a:off x="2977783" y="1577340"/>
          <a:ext cx="2973424" cy="3312414"/>
        </a:xfrm>
        <a:prstGeom prst="rect">
          <a:avLst/>
        </a:prstGeom>
        <a:solidFill>
          <a:srgbClr val="FFFF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Enerji ekinleri( fil otu, </a:t>
          </a:r>
          <a:r>
            <a:rPr lang="tr-TR" sz="32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miscanthus</a:t>
          </a:r>
          <a:r>
            <a:rPr lang="tr-TR" sz="32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ve süpürgedarısı gibi)</a:t>
          </a:r>
          <a:endParaRPr lang="tr-TR" sz="32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77783" y="1577340"/>
        <a:ext cx="2973424" cy="3312414"/>
      </dsp:txXfrm>
    </dsp:sp>
    <dsp:sp modelId="{7AB95D16-02F9-43E3-BE34-93753CBB53F5}">
      <dsp:nvSpPr>
        <dsp:cNvPr id="0" name=""/>
        <dsp:cNvSpPr/>
      </dsp:nvSpPr>
      <dsp:spPr>
        <a:xfrm>
          <a:off x="5951208" y="1577340"/>
          <a:ext cx="2973424" cy="3312414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Organik materyallerde dahil olmak üzere kentsel, tarımsal ve sanayi atıkları.</a:t>
          </a:r>
          <a:endParaRPr lang="tr-TR" sz="32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51208" y="1577340"/>
        <a:ext cx="2973424" cy="3312414"/>
      </dsp:txXfrm>
    </dsp:sp>
    <dsp:sp modelId="{890E2149-CF5A-4D68-B1FB-C16B3A938A93}">
      <dsp:nvSpPr>
        <dsp:cNvPr id="0" name=""/>
        <dsp:cNvSpPr/>
      </dsp:nvSpPr>
      <dsp:spPr>
        <a:xfrm>
          <a:off x="0" y="4889754"/>
          <a:ext cx="8928992" cy="36804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>
          <a:bevelT w="80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9C3F5-7D38-45C5-A193-F00010C7C957}">
      <dsp:nvSpPr>
        <dsp:cNvPr id="0" name=""/>
        <dsp:cNvSpPr/>
      </dsp:nvSpPr>
      <dsp:spPr>
        <a:xfrm>
          <a:off x="1815635" y="-168130"/>
          <a:ext cx="5455948" cy="5455948"/>
        </a:xfrm>
        <a:prstGeom prst="circularArrow">
          <a:avLst>
            <a:gd name="adj1" fmla="val 5274"/>
            <a:gd name="adj2" fmla="val 312630"/>
            <a:gd name="adj3" fmla="val 13706108"/>
            <a:gd name="adj4" fmla="val 17439675"/>
            <a:gd name="adj5" fmla="val 5477"/>
          </a:avLst>
        </a:prstGeom>
        <a:solidFill>
          <a:srgbClr val="002060"/>
        </a:solidFill>
        <a:ln>
          <a:solidFill>
            <a:srgbClr val="FF0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2FB1FC-0660-4ACE-8051-A9FB42FCF464}">
      <dsp:nvSpPr>
        <dsp:cNvPr id="0" name=""/>
        <dsp:cNvSpPr/>
      </dsp:nvSpPr>
      <dsp:spPr>
        <a:xfrm>
          <a:off x="3209896" y="1176"/>
          <a:ext cx="2667427" cy="1043521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Balta girmemiş ormanlara ve barındırdıkları </a:t>
          </a:r>
          <a:r>
            <a:rPr lang="tr-TR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biyoçeşitliliğe</a:t>
          </a:r>
          <a:r>
            <a:rPr lang="tr-T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dokunmamalıdır.</a:t>
          </a:r>
          <a:endParaRPr lang="tr-TR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60836" y="52116"/>
        <a:ext cx="2565547" cy="941641"/>
      </dsp:txXfrm>
    </dsp:sp>
    <dsp:sp modelId="{AAC981D1-137D-4FD4-B526-58112308EDB5}">
      <dsp:nvSpPr>
        <dsp:cNvPr id="0" name=""/>
        <dsp:cNvSpPr/>
      </dsp:nvSpPr>
      <dsp:spPr>
        <a:xfrm>
          <a:off x="4869505" y="1224129"/>
          <a:ext cx="3528102" cy="1043521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Yetiştirilmesi sırasında CO</a:t>
          </a:r>
          <a:r>
            <a:rPr lang="tr-TR" sz="1600" b="1" kern="1200" baseline="-25000" dirty="0" smtClean="0">
              <a:latin typeface="Arial" panose="020B0604020202020204" pitchFamily="34" charset="0"/>
              <a:cs typeface="Arial" panose="020B0604020202020204" pitchFamily="34" charset="0"/>
            </a:rPr>
            <a:t>2</a:t>
          </a:r>
          <a:r>
            <a:rPr lang="tr-T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salınımları asgariye indirilmelidir</a:t>
          </a:r>
          <a:endParaRPr lang="tr-TR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20445" y="1275069"/>
        <a:ext cx="3426222" cy="941641"/>
      </dsp:txXfrm>
    </dsp:sp>
    <dsp:sp modelId="{09F7CC83-3795-4102-9CDD-E656BED93CBD}">
      <dsp:nvSpPr>
        <dsp:cNvPr id="0" name=""/>
        <dsp:cNvSpPr/>
      </dsp:nvSpPr>
      <dsp:spPr>
        <a:xfrm>
          <a:off x="5060509" y="2667378"/>
          <a:ext cx="3323760" cy="1090437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Gıda fiyatlarının yükselişini ve ilave tarım arazisi açılmasını engellemek için besin ekinlerinden başka bitkiler kullanılmalıdır.</a:t>
          </a:r>
          <a:endParaRPr lang="tr-TR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13740" y="2720609"/>
        <a:ext cx="3217298" cy="983975"/>
      </dsp:txXfrm>
    </dsp:sp>
    <dsp:sp modelId="{51FA612F-55BD-4426-822C-D81B4BDCFBC1}">
      <dsp:nvSpPr>
        <dsp:cNvPr id="0" name=""/>
        <dsp:cNvSpPr/>
      </dsp:nvSpPr>
      <dsp:spPr>
        <a:xfrm>
          <a:off x="3015036" y="4320490"/>
          <a:ext cx="3510363" cy="1043521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Su kullanımı hem nicelik hem de nitelik açısından sürdürülebilir olmalıdır. </a:t>
          </a:r>
          <a:endParaRPr lang="tr-T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65976" y="4371430"/>
        <a:ext cx="3408483" cy="941641"/>
      </dsp:txXfrm>
    </dsp:sp>
    <dsp:sp modelId="{8875B174-8D5A-4AC6-B43E-586516AD5F99}">
      <dsp:nvSpPr>
        <dsp:cNvPr id="0" name=""/>
        <dsp:cNvSpPr/>
      </dsp:nvSpPr>
      <dsp:spPr>
        <a:xfrm>
          <a:off x="72004" y="2952334"/>
          <a:ext cx="3629553" cy="1043521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Toprak verimliliği korunmalı ve mümkün olduğunca geliştirilmelidir.</a:t>
          </a:r>
          <a:endParaRPr lang="tr-T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2944" y="3003274"/>
        <a:ext cx="3527673" cy="941641"/>
      </dsp:txXfrm>
    </dsp:sp>
    <dsp:sp modelId="{92A6BCEE-B64C-4059-9ABF-1800703DE243}">
      <dsp:nvSpPr>
        <dsp:cNvPr id="0" name=""/>
        <dsp:cNvSpPr/>
      </dsp:nvSpPr>
      <dsp:spPr>
        <a:xfrm>
          <a:off x="217045" y="1152140"/>
          <a:ext cx="3534530" cy="1387027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Süreç sırasında paydaşların sosyal ve ekonomik refahı gözetilmeli, imkan olduğu yerde iyileştirilmelidir.</a:t>
          </a:r>
          <a:endParaRPr lang="tr-TR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4754" y="1219849"/>
        <a:ext cx="3399112" cy="12516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75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69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80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935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44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89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568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565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270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3623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57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256E2-C9F7-4D70-A11C-D006C01130B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1C691-B720-4A52-A98D-F163930DA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3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KST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akım nasıl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çalışır?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Güneş ışınlarını-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TERMİNOL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adı verilen sentetik yağ veya suyla dolu boruyu odaklayan –ısınmasını sağlayan aynalar tarafından yoğunlaştırılır - sıvı tüm sisteme pompalanır - ısı değiştirici ısı enerjisini buhar üretmede kullanır - buharda elektrik üreten bir türbini çalıştırır. </a:t>
            </a:r>
            <a:endParaRPr lang="tr-T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35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Biyokütle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enerjisi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34847363"/>
              </p:ext>
            </p:extLst>
          </p:nvPr>
        </p:nvGraphicFramePr>
        <p:xfrm>
          <a:off x="107504" y="1600200"/>
          <a:ext cx="8928992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881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856984" cy="1224136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Biyokütlenin</a:t>
            </a: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sürdürülebilir şekilde üretilmesinde yenilenebilir enerji kaynağı haline getirilmesi için kanunlara bağlanmalıdır.</a:t>
            </a:r>
            <a:endParaRPr 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93135860"/>
              </p:ext>
            </p:extLst>
          </p:nvPr>
        </p:nvGraphicFramePr>
        <p:xfrm>
          <a:off x="107504" y="1268760"/>
          <a:ext cx="9036495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330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akım nasıl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çalışır?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güneş üniteleri elektriği bir türbin olmaksızın doğrudan üretir. 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Güneş ışığı yarı iletken silikondan yapılan panele düşer- güneş ışığındaki fotonlar </a:t>
            </a: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malzeme içinde atomların elektronlarını serbest bırakır – elektrik akımı olarak üniteden akar- bir yönde harekete zorlana elektronlar elektrik akımına dönüşürler- doğru akımı </a:t>
            </a: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invertör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alternatif akıma çevirir.</a:t>
            </a:r>
            <a:endParaRPr lang="tr-T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83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Bugün güneşten elde edilen elektrik, hala kömür ya da gaz kullanılarak elde edilenden pahalıdır.</a:t>
            </a:r>
          </a:p>
          <a:p>
            <a:pPr marL="0" indent="0" algn="just">
              <a:buNone/>
            </a:pPr>
            <a:endParaRPr lang="tr-TR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Bunun nedeni büyük oranda fosil yakıtlardan elde edilen elektriğin gerçek değerinin hesaplanmasına sera gazı kirliliğine bağlı muazzam maliyetlerin katılmamasıdır. Bununla birlikte güneş enerjisinde yaşanan iyileştirmeler maliyetleri hızla düşürmektedir. </a:t>
            </a:r>
            <a:endParaRPr lang="tr-T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77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İspanya ve  Almanya gibi bazı ülkeler yenilikçi hükümet politikaları güneş kaynaklı elektrik teknolojisi kullanımında büyük artış sağladı.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Çin ve Tayvan </a:t>
            </a: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üretiminde dünya liderliğine soyundu. </a:t>
            </a:r>
            <a:r>
              <a:rPr lang="tr-TR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Fotovoltaiklerin</a:t>
            </a:r>
            <a:r>
              <a:rPr lang="tr-T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ABD de geliştirilmesine rağmen, şu anda önde gelen 10 üreticinin biri ABD merkezli.</a:t>
            </a:r>
            <a:endParaRPr lang="tr-T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65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Güneşe göre tasarlanmış: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Pasif güneş evleri</a:t>
            </a:r>
            <a:endParaRPr lang="tr-TR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Pasif güneş yapıları doğrudan bir ısı kaynağı olarak güneş ışığından yararlanır. Tasarımları ısının hareket biçimine dayanır, bu şekilde binaların kendileri güneş kolektörü, sıcaklık emici ve dağıtıcı sistemler haline gelir. 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Sıcaklığın emilişi kışın azami, yazın asgari seviyelere getirilir.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Pencerelerin açıları, güneşin kış ve yaz hareketine bakacak şekilde tasarlanır.</a:t>
            </a: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Güneşe göre tasarlanmış: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Pasif güneş evleri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Duvar ve pencereler ısı kaybını önlemek üzere yalıtılır. 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Çatıdaki su ısıtıcılar da, enerji tüketiminin azaltılmasında önemli rol oynar.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Pasif güneş evleri, bir evin enerji ihtiyacını büyük ölçüde düşürür.</a:t>
            </a:r>
          </a:p>
          <a:p>
            <a:pPr marL="0" indent="0" algn="just">
              <a:buNone/>
            </a:pPr>
            <a:r>
              <a:rPr lang="tr-TR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Fotovoltaik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paneller hiçbir dış kaynak gerektirmeyen «net sıfır enerji» yapısıdır.</a:t>
            </a: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20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Rüzgar enerjisi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Rüzgar her yerde bulunduğundan en popüler yeni elektrik kaynağıdır.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Jeotermal dışında rüzgar gücü en düşük maliyetli yenilenebilir enerji türüdür.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Rüzgar enerjisi hızlı bir gelişim kaydediyor.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Dünyadaki toplamı 120 000 megavatın üzerindedir.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Bakım maliyetleri düşük, uzun ömürlü.</a:t>
            </a: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gerektirmiyor, kurak bölgelerde gederek önem kazanıyor, daha az yer kaplıyor.</a:t>
            </a: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51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Rüzgar değirmenleri kuşlar için yüksek binalardan, enerji nakil hatlarından, otomobillerden, tarım </a:t>
            </a:r>
            <a:r>
              <a:rPr lang="tr-TR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ilaçlarından daha az 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tehlike </a:t>
            </a:r>
            <a:r>
              <a:rPr lang="tr-TR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oluşturur.</a:t>
            </a:r>
          </a:p>
          <a:p>
            <a:pPr marL="0" indent="0" algn="just">
              <a:buNone/>
            </a:pP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96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Biyokütle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enerjisi</a:t>
            </a:r>
            <a:endParaRPr 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Biyokütle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enerjisi kömür ve doğalgaz tüketiminin yarattığı CO</a:t>
            </a:r>
            <a:r>
              <a:rPr lang="tr-TR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’nin önemli ölçüde azaltılmasında gelecek vaat eden çözümlerden biridir.</a:t>
            </a:r>
          </a:p>
          <a:p>
            <a:pPr marL="0" indent="0" algn="just">
              <a:buNone/>
            </a:pPr>
            <a:endParaRPr lang="tr-TR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Biyokütlenin</a:t>
            </a:r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gıda olmayan kaynakları doğrudan yakılabilmesi. Besin olmayan ekinlerden sıvı yakıtlar elde etmeye yönelik daha yeni bir teknoloji ticarileştirilme aşamasına oldukça yakın.</a:t>
            </a: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59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522</Words>
  <Application>Microsoft Office PowerPoint</Application>
  <PresentationFormat>Ekran Gösterisi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 KST akım nasıl çalışır? </vt:lpstr>
      <vt:lpstr> Fotovoltaik akım nasıl çalışır? </vt:lpstr>
      <vt:lpstr>PowerPoint Sunusu</vt:lpstr>
      <vt:lpstr>PowerPoint Sunusu</vt:lpstr>
      <vt:lpstr>Güneşe göre tasarlanmış: Pasif güneş evleri</vt:lpstr>
      <vt:lpstr>Güneşe göre tasarlanmış: Pasif güneş evleri</vt:lpstr>
      <vt:lpstr>Rüzgar enerjisi</vt:lpstr>
      <vt:lpstr>PowerPoint Sunusu</vt:lpstr>
      <vt:lpstr>Biyokütle enerjisi</vt:lpstr>
      <vt:lpstr>Biyokütle enerjisi</vt:lpstr>
      <vt:lpstr>Biyokütlenin sürdürülebilir şekilde üretilmesinde yenilenebilir enerji kaynağı haline getirilmesi için kanunlara bağlanmalıdır.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2019-04-28T20:14:26Z</dcterms:created>
  <dcterms:modified xsi:type="dcterms:W3CDTF">2019-04-28T20:15:39Z</dcterms:modified>
</cp:coreProperties>
</file>