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314" r:id="rId2"/>
    <p:sldId id="304" r:id="rId3"/>
    <p:sldId id="305" r:id="rId4"/>
    <p:sldId id="261" r:id="rId5"/>
    <p:sldId id="411" r:id="rId6"/>
    <p:sldId id="412" r:id="rId7"/>
    <p:sldId id="410" r:id="rId8"/>
    <p:sldId id="413" r:id="rId9"/>
    <p:sldId id="414" r:id="rId10"/>
    <p:sldId id="415" r:id="rId11"/>
    <p:sldId id="306" r:id="rId12"/>
    <p:sldId id="376" r:id="rId13"/>
    <p:sldId id="263" r:id="rId14"/>
    <p:sldId id="307" r:id="rId15"/>
    <p:sldId id="265" r:id="rId16"/>
    <p:sldId id="266" r:id="rId17"/>
    <p:sldId id="269" r:id="rId18"/>
    <p:sldId id="270" r:id="rId19"/>
    <p:sldId id="267" r:id="rId20"/>
    <p:sldId id="271" r:id="rId21"/>
    <p:sldId id="273" r:id="rId22"/>
    <p:sldId id="276" r:id="rId23"/>
    <p:sldId id="284" r:id="rId24"/>
    <p:sldId id="285" r:id="rId25"/>
    <p:sldId id="286" r:id="rId26"/>
    <p:sldId id="407" r:id="rId27"/>
    <p:sldId id="308" r:id="rId28"/>
    <p:sldId id="297" r:id="rId29"/>
    <p:sldId id="309" r:id="rId30"/>
    <p:sldId id="310" r:id="rId31"/>
    <p:sldId id="408" r:id="rId32"/>
    <p:sldId id="312" r:id="rId33"/>
    <p:sldId id="377" r:id="rId34"/>
    <p:sldId id="394" r:id="rId35"/>
    <p:sldId id="402" r:id="rId36"/>
    <p:sldId id="403" r:id="rId37"/>
    <p:sldId id="405" r:id="rId38"/>
    <p:sldId id="315" r:id="rId39"/>
    <p:sldId id="316" r:id="rId40"/>
    <p:sldId id="319" r:id="rId41"/>
    <p:sldId id="320" r:id="rId42"/>
    <p:sldId id="322" r:id="rId43"/>
    <p:sldId id="324" r:id="rId44"/>
    <p:sldId id="387" r:id="rId45"/>
    <p:sldId id="388" r:id="rId46"/>
    <p:sldId id="389" r:id="rId47"/>
    <p:sldId id="327" r:id="rId48"/>
    <p:sldId id="329" r:id="rId49"/>
    <p:sldId id="331" r:id="rId50"/>
    <p:sldId id="338" r:id="rId51"/>
    <p:sldId id="339" r:id="rId52"/>
    <p:sldId id="342" r:id="rId53"/>
    <p:sldId id="343" r:id="rId54"/>
    <p:sldId id="344" r:id="rId55"/>
    <p:sldId id="348" r:id="rId56"/>
    <p:sldId id="350" r:id="rId57"/>
    <p:sldId id="351" r:id="rId58"/>
    <p:sldId id="352" r:id="rId59"/>
    <p:sldId id="353" r:id="rId60"/>
    <p:sldId id="354" r:id="rId61"/>
    <p:sldId id="355" r:id="rId62"/>
    <p:sldId id="406" r:id="rId63"/>
    <p:sldId id="356" r:id="rId64"/>
    <p:sldId id="358" r:id="rId65"/>
    <p:sldId id="370" r:id="rId66"/>
    <p:sldId id="359" r:id="rId67"/>
    <p:sldId id="360" r:id="rId68"/>
    <p:sldId id="371" r:id="rId69"/>
    <p:sldId id="372" r:id="rId70"/>
    <p:sldId id="361" r:id="rId71"/>
    <p:sldId id="362" r:id="rId72"/>
    <p:sldId id="363" r:id="rId73"/>
    <p:sldId id="369" r:id="rId74"/>
    <p:sldId id="375" r:id="rId75"/>
    <p:sldId id="373" r:id="rId76"/>
    <p:sldId id="374" r:id="rId77"/>
    <p:sldId id="365" r:id="rId78"/>
    <p:sldId id="364" r:id="rId79"/>
    <p:sldId id="366" r:id="rId80"/>
    <p:sldId id="368" r:id="rId81"/>
    <p:sldId id="409" r:id="rId8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50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tr-TR"/>
          </a:p>
        </p:txBody>
      </p:sp>
      <p:sp>
        <p:nvSpPr>
          <p:cNvPr id="174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873C4FDC-D68B-4C32-8C29-0C632923C403}" type="datetimeFigureOut">
              <a:rPr lang="tr-TR"/>
              <a:pPr>
                <a:defRPr/>
              </a:pPr>
              <a:t>14.09.2017</a:t>
            </a:fld>
            <a:endParaRPr lang="tr-TR"/>
          </a:p>
        </p:txBody>
      </p:sp>
      <p:sp>
        <p:nvSpPr>
          <p:cNvPr id="174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tr-TR"/>
          </a:p>
        </p:txBody>
      </p:sp>
      <p:sp>
        <p:nvSpPr>
          <p:cNvPr id="174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88B2500-D69B-44D2-84CF-3EB99F76BEC5}"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F30D3FF-50B5-437B-9903-BF791D8A2715}"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E1C20D0-6CD8-4337-A5F0-A4F5A21270F4}" type="slidenum">
              <a:rPr lang="tr-TR" smtClean="0">
                <a:latin typeface="Arial" pitchFamily="34" charset="0"/>
              </a:rPr>
              <a:pPr/>
              <a:t>2</a:t>
            </a:fld>
            <a:endParaRPr lang="tr-TR" smtClean="0">
              <a:latin typeface="Arial" pitchFamily="34" charset="0"/>
            </a:endParaRPr>
          </a:p>
        </p:txBody>
      </p:sp>
      <p:sp>
        <p:nvSpPr>
          <p:cNvPr id="79875" name="1 Slayt Görüntüsü Yer Tutucusu"/>
          <p:cNvSpPr>
            <a:spLocks noGrp="1" noRot="1" noChangeAspect="1" noTextEdit="1"/>
          </p:cNvSpPr>
          <p:nvPr>
            <p:ph type="sldImg"/>
          </p:nvPr>
        </p:nvSpPr>
        <p:spPr>
          <a:ln/>
        </p:spPr>
      </p:sp>
      <p:sp>
        <p:nvSpPr>
          <p:cNvPr id="79876" name="2 Not Yer Tutucusu"/>
          <p:cNvSpPr>
            <a:spLocks noGrp="1"/>
          </p:cNvSpPr>
          <p:nvPr>
            <p:ph type="body" idx="1"/>
          </p:nvPr>
        </p:nvSpPr>
        <p:spPr>
          <a:noFill/>
          <a:ln/>
        </p:spPr>
        <p:txBody>
          <a:bodyPr/>
          <a:lstStyle/>
          <a:p>
            <a:pPr eaLnBrk="1" hangingPunct="1">
              <a:spcBef>
                <a:spcPct val="0"/>
              </a:spcBef>
            </a:pPr>
            <a:endParaRPr lang="tr-TR" smtClean="0">
              <a:latin typeface="Arial" pitchFamily="34" charset="0"/>
            </a:endParaRPr>
          </a:p>
        </p:txBody>
      </p:sp>
      <p:sp>
        <p:nvSpPr>
          <p:cNvPr id="79877"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F95CDB6-C358-42B6-A965-4BEF38F4AA5A}" type="slidenum">
              <a:rPr lang="tr-TR" sz="1200">
                <a:latin typeface="Calibri" pitchFamily="34" charset="0"/>
              </a:rPr>
              <a:pPr algn="r"/>
              <a:t>2</a:t>
            </a:fld>
            <a:endParaRPr lang="tr-TR"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a:ln/>
        </p:spPr>
      </p:sp>
      <p:sp>
        <p:nvSpPr>
          <p:cNvPr id="89091"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89092" name="3 Slayt Numarası Yer Tutucusu"/>
          <p:cNvSpPr>
            <a:spLocks noGrp="1"/>
          </p:cNvSpPr>
          <p:nvPr>
            <p:ph type="sldNum" sz="quarter" idx="5"/>
          </p:nvPr>
        </p:nvSpPr>
        <p:spPr>
          <a:noFill/>
        </p:spPr>
        <p:txBody>
          <a:bodyPr/>
          <a:lstStyle/>
          <a:p>
            <a:fld id="{A9C3CD27-FB57-430A-ABF1-096F735FA4A8}" type="slidenum">
              <a:rPr lang="tr-TR" smtClean="0">
                <a:latin typeface="Arial" pitchFamily="34" charset="0"/>
              </a:rPr>
              <a:pPr/>
              <a:t>17</a:t>
            </a:fld>
            <a:endParaRPr lang="tr-T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a:ln/>
        </p:spPr>
      </p:sp>
      <p:sp>
        <p:nvSpPr>
          <p:cNvPr id="90115"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90116" name="3 Slayt Numarası Yer Tutucusu"/>
          <p:cNvSpPr>
            <a:spLocks noGrp="1"/>
          </p:cNvSpPr>
          <p:nvPr>
            <p:ph type="sldNum" sz="quarter" idx="5"/>
          </p:nvPr>
        </p:nvSpPr>
        <p:spPr>
          <a:noFill/>
        </p:spPr>
        <p:txBody>
          <a:bodyPr/>
          <a:lstStyle/>
          <a:p>
            <a:fld id="{AFB07C45-2BD6-4CFC-A5C4-8D973C980632}" type="slidenum">
              <a:rPr lang="tr-TR" smtClean="0">
                <a:latin typeface="Arial" pitchFamily="34" charset="0"/>
              </a:rPr>
              <a:pPr/>
              <a:t>18</a:t>
            </a:fld>
            <a:endParaRPr lang="tr-T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Slayt Görüntüsü Yer Tutucusu"/>
          <p:cNvSpPr>
            <a:spLocks noGrp="1" noRot="1" noChangeAspect="1" noTextEdit="1"/>
          </p:cNvSpPr>
          <p:nvPr>
            <p:ph type="sldImg"/>
          </p:nvPr>
        </p:nvSpPr>
        <p:spPr>
          <a:ln/>
        </p:spPr>
      </p:sp>
      <p:sp>
        <p:nvSpPr>
          <p:cNvPr id="91139"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91140" name="3 Slayt Numarası Yer Tutucusu"/>
          <p:cNvSpPr>
            <a:spLocks noGrp="1"/>
          </p:cNvSpPr>
          <p:nvPr>
            <p:ph type="sldNum" sz="quarter" idx="5"/>
          </p:nvPr>
        </p:nvSpPr>
        <p:spPr>
          <a:noFill/>
        </p:spPr>
        <p:txBody>
          <a:bodyPr/>
          <a:lstStyle/>
          <a:p>
            <a:fld id="{0815EC7B-39DD-4BBE-B4F0-E39753529BC4}" type="slidenum">
              <a:rPr lang="tr-TR" smtClean="0">
                <a:latin typeface="Arial" pitchFamily="34" charset="0"/>
              </a:rPr>
              <a:pPr/>
              <a:t>19</a:t>
            </a:fld>
            <a:endParaRPr lang="tr-T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Slayt Görüntüsü Yer Tutucusu"/>
          <p:cNvSpPr>
            <a:spLocks noGrp="1" noRot="1" noChangeAspect="1" noTextEdit="1"/>
          </p:cNvSpPr>
          <p:nvPr>
            <p:ph type="sldImg"/>
          </p:nvPr>
        </p:nvSpPr>
        <p:spPr>
          <a:ln/>
        </p:spPr>
      </p:sp>
      <p:sp>
        <p:nvSpPr>
          <p:cNvPr id="92163"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92164" name="3 Slayt Numarası Yer Tutucusu"/>
          <p:cNvSpPr>
            <a:spLocks noGrp="1"/>
          </p:cNvSpPr>
          <p:nvPr>
            <p:ph type="sldNum" sz="quarter" idx="5"/>
          </p:nvPr>
        </p:nvSpPr>
        <p:spPr>
          <a:noFill/>
        </p:spPr>
        <p:txBody>
          <a:bodyPr/>
          <a:lstStyle/>
          <a:p>
            <a:fld id="{E630F47F-9640-4E1E-AA64-6589E30C4C42}" type="slidenum">
              <a:rPr lang="tr-TR" smtClean="0">
                <a:latin typeface="Arial" pitchFamily="34" charset="0"/>
              </a:rPr>
              <a:pPr/>
              <a:t>20</a:t>
            </a:fld>
            <a:endParaRPr lang="tr-T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Slayt Görüntüsü Yer Tutucusu"/>
          <p:cNvSpPr>
            <a:spLocks noGrp="1" noRot="1" noChangeAspect="1" noTextEdit="1"/>
          </p:cNvSpPr>
          <p:nvPr>
            <p:ph type="sldImg"/>
          </p:nvPr>
        </p:nvSpPr>
        <p:spPr>
          <a:ln/>
        </p:spPr>
      </p:sp>
      <p:sp>
        <p:nvSpPr>
          <p:cNvPr id="94211"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94212" name="3 Slayt Numarası Yer Tutucusu"/>
          <p:cNvSpPr>
            <a:spLocks noGrp="1"/>
          </p:cNvSpPr>
          <p:nvPr>
            <p:ph type="sldNum" sz="quarter" idx="5"/>
          </p:nvPr>
        </p:nvSpPr>
        <p:spPr>
          <a:noFill/>
        </p:spPr>
        <p:txBody>
          <a:bodyPr/>
          <a:lstStyle/>
          <a:p>
            <a:fld id="{BD55B3CF-771D-49E2-BBED-15517F657DFF}" type="slidenum">
              <a:rPr lang="tr-TR" smtClean="0">
                <a:latin typeface="Arial" pitchFamily="34" charset="0"/>
              </a:rPr>
              <a:pPr/>
              <a:t>21</a:t>
            </a:fld>
            <a:endParaRPr lang="tr-T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a:ln/>
        </p:spPr>
      </p:sp>
      <p:sp>
        <p:nvSpPr>
          <p:cNvPr id="95235"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95236" name="3 Slayt Numarası Yer Tutucusu"/>
          <p:cNvSpPr>
            <a:spLocks noGrp="1"/>
          </p:cNvSpPr>
          <p:nvPr>
            <p:ph type="sldNum" sz="quarter" idx="5"/>
          </p:nvPr>
        </p:nvSpPr>
        <p:spPr>
          <a:noFill/>
        </p:spPr>
        <p:txBody>
          <a:bodyPr/>
          <a:lstStyle/>
          <a:p>
            <a:fld id="{B3B9F9EB-D1EC-4DAF-BD9B-F9878DF9E7A7}" type="slidenum">
              <a:rPr lang="tr-TR" smtClean="0">
                <a:latin typeface="Arial" pitchFamily="34" charset="0"/>
              </a:rPr>
              <a:pPr/>
              <a:t>22</a:t>
            </a:fld>
            <a:endParaRPr lang="tr-T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a:ln/>
        </p:spPr>
      </p:sp>
      <p:sp>
        <p:nvSpPr>
          <p:cNvPr id="96259"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96260" name="3 Slayt Numarası Yer Tutucusu"/>
          <p:cNvSpPr>
            <a:spLocks noGrp="1"/>
          </p:cNvSpPr>
          <p:nvPr>
            <p:ph type="sldNum" sz="quarter" idx="5"/>
          </p:nvPr>
        </p:nvSpPr>
        <p:spPr>
          <a:noFill/>
        </p:spPr>
        <p:txBody>
          <a:bodyPr/>
          <a:lstStyle/>
          <a:p>
            <a:fld id="{2F7A2AC0-6B08-4405-8356-00021A2B8686}" type="slidenum">
              <a:rPr lang="tr-TR" smtClean="0">
                <a:latin typeface="Arial" pitchFamily="34" charset="0"/>
              </a:rPr>
              <a:pPr/>
              <a:t>23</a:t>
            </a:fld>
            <a:endParaRPr lang="tr-T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a:ln/>
        </p:spPr>
      </p:sp>
      <p:sp>
        <p:nvSpPr>
          <p:cNvPr id="97283"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97284" name="3 Slayt Numarası Yer Tutucusu"/>
          <p:cNvSpPr>
            <a:spLocks noGrp="1"/>
          </p:cNvSpPr>
          <p:nvPr>
            <p:ph type="sldNum" sz="quarter" idx="5"/>
          </p:nvPr>
        </p:nvSpPr>
        <p:spPr>
          <a:noFill/>
        </p:spPr>
        <p:txBody>
          <a:bodyPr/>
          <a:lstStyle/>
          <a:p>
            <a:fld id="{2C4FA97A-0553-478B-B6B2-039FC1B281FB}" type="slidenum">
              <a:rPr lang="tr-TR" smtClean="0">
                <a:latin typeface="Arial" pitchFamily="34" charset="0"/>
              </a:rPr>
              <a:pPr/>
              <a:t>24</a:t>
            </a:fld>
            <a:endParaRPr lang="tr-T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Görüntüsü Yer Tutucusu"/>
          <p:cNvSpPr>
            <a:spLocks noGrp="1" noRot="1" noChangeAspect="1" noTextEdit="1"/>
          </p:cNvSpPr>
          <p:nvPr>
            <p:ph type="sldImg"/>
          </p:nvPr>
        </p:nvSpPr>
        <p:spPr>
          <a:ln/>
        </p:spPr>
      </p:sp>
      <p:sp>
        <p:nvSpPr>
          <p:cNvPr id="98307"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98308" name="3 Slayt Numarası Yer Tutucusu"/>
          <p:cNvSpPr>
            <a:spLocks noGrp="1"/>
          </p:cNvSpPr>
          <p:nvPr>
            <p:ph type="sldNum" sz="quarter" idx="5"/>
          </p:nvPr>
        </p:nvSpPr>
        <p:spPr>
          <a:noFill/>
        </p:spPr>
        <p:txBody>
          <a:bodyPr/>
          <a:lstStyle/>
          <a:p>
            <a:fld id="{3DA54AEE-FAAE-4921-9357-519A1114C484}" type="slidenum">
              <a:rPr lang="tr-TR" smtClean="0">
                <a:latin typeface="Arial" pitchFamily="34" charset="0"/>
              </a:rPr>
              <a:pPr/>
              <a:t>25</a:t>
            </a:fld>
            <a:endParaRPr lang="tr-T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a:ln/>
        </p:spPr>
      </p:sp>
      <p:sp>
        <p:nvSpPr>
          <p:cNvPr id="99331"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99332" name="3 Slayt Numarası Yer Tutucusu"/>
          <p:cNvSpPr>
            <a:spLocks noGrp="1"/>
          </p:cNvSpPr>
          <p:nvPr>
            <p:ph type="sldNum" sz="quarter" idx="5"/>
          </p:nvPr>
        </p:nvSpPr>
        <p:spPr>
          <a:noFill/>
        </p:spPr>
        <p:txBody>
          <a:bodyPr/>
          <a:lstStyle/>
          <a:p>
            <a:fld id="{6D7F3C04-0273-42AA-9313-2428EB45A7C1}" type="slidenum">
              <a:rPr lang="tr-TR" smtClean="0">
                <a:latin typeface="Arial" pitchFamily="34" charset="0"/>
              </a:rPr>
              <a:pPr/>
              <a:t>28</a:t>
            </a:fld>
            <a:endParaRPr lang="tr-T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a:ln/>
        </p:spPr>
      </p:sp>
      <p:sp>
        <p:nvSpPr>
          <p:cNvPr id="80899"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80900" name="3 Slayt Numarası Yer Tutucusu"/>
          <p:cNvSpPr>
            <a:spLocks noGrp="1"/>
          </p:cNvSpPr>
          <p:nvPr>
            <p:ph type="sldNum" sz="quarter" idx="5"/>
          </p:nvPr>
        </p:nvSpPr>
        <p:spPr>
          <a:noFill/>
        </p:spPr>
        <p:txBody>
          <a:bodyPr/>
          <a:lstStyle/>
          <a:p>
            <a:fld id="{6CFD73E1-AD14-4F49-BF9E-349ABAF176C6}" type="slidenum">
              <a:rPr lang="tr-TR" smtClean="0">
                <a:latin typeface="Arial" pitchFamily="34" charset="0"/>
              </a:rPr>
              <a:pPr/>
              <a:t>3</a:t>
            </a:fld>
            <a:endParaRPr lang="tr-TR"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a:ln/>
        </p:spPr>
      </p:sp>
      <p:sp>
        <p:nvSpPr>
          <p:cNvPr id="100355" name="2 Not Yer Tutucusu"/>
          <p:cNvSpPr>
            <a:spLocks noGrp="1"/>
          </p:cNvSpPr>
          <p:nvPr>
            <p:ph type="body" idx="1"/>
          </p:nvPr>
        </p:nvSpPr>
        <p:spPr>
          <a:noFill/>
          <a:ln/>
        </p:spPr>
        <p:txBody>
          <a:bodyPr/>
          <a:lstStyle/>
          <a:p>
            <a:pPr>
              <a:spcBef>
                <a:spcPct val="0"/>
              </a:spcBef>
            </a:pPr>
            <a:r>
              <a:rPr lang="tr-TR" smtClean="0">
                <a:latin typeface="Arial" pitchFamily="34" charset="0"/>
              </a:rPr>
              <a:t>Histoloji:Dermal edema, blood vessel dilatation, and mild perivascular infiltrate predominantly consisting of monocytes and CD4</a:t>
            </a:r>
            <a:r>
              <a:rPr lang="tr-TR" baseline="30000" smtClean="0">
                <a:latin typeface="Arial" pitchFamily="34" charset="0"/>
              </a:rPr>
              <a:t>+</a:t>
            </a:r>
            <a:r>
              <a:rPr lang="tr-TR" smtClean="0">
                <a:latin typeface="Arial" pitchFamily="34" charset="0"/>
              </a:rPr>
              <a:t> lymphocytes are characteristic findings; some forms exist in which neutrophils predominate.</a:t>
            </a:r>
          </a:p>
        </p:txBody>
      </p:sp>
      <p:sp>
        <p:nvSpPr>
          <p:cNvPr id="100356"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67F2958-95FA-4B2B-AAD0-533E14AAD570}" type="slidenum">
              <a:rPr lang="tr-TR" sz="1200">
                <a:latin typeface="Calibri" pitchFamily="34" charset="0"/>
              </a:rPr>
              <a:pPr algn="r"/>
              <a:t>29</a:t>
            </a:fld>
            <a:endParaRPr lang="tr-TR"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01379"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B5679EAA-DD70-4EAF-A780-2748DFDD0C91}" type="slidenum">
              <a:rPr lang="en-US" sz="1300">
                <a:latin typeface="Times New Roman" pitchFamily="18" charset="0"/>
              </a:rPr>
              <a:pPr algn="r" defTabSz="963613" eaLnBrk="0" hangingPunct="0"/>
              <a:t>38</a:t>
            </a:fld>
            <a:endParaRPr lang="en-US" sz="1300">
              <a:latin typeface="Times New Roman" pitchFamily="18" charset="0"/>
            </a:endParaRPr>
          </a:p>
        </p:txBody>
      </p:sp>
      <p:sp>
        <p:nvSpPr>
          <p:cNvPr id="101380" name="Rectangle 3"/>
          <p:cNvSpPr>
            <a:spLocks noGrp="1" noRot="1" noChangeAspect="1" noChangeArrowheads="1" noTextEdit="1"/>
          </p:cNvSpPr>
          <p:nvPr>
            <p:ph type="sldImg"/>
          </p:nvPr>
        </p:nvSpPr>
        <p:spPr>
          <a:xfrm>
            <a:off x="1106488" y="654050"/>
            <a:ext cx="4635500" cy="3476625"/>
          </a:xfrm>
          <a:ln cap="flat"/>
        </p:spPr>
      </p:sp>
      <p:sp>
        <p:nvSpPr>
          <p:cNvPr id="101381"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Herediter anjioödem, tekrarlayan anjiodödem ataklarıyla seyreden kalıtsal bir hastalıktır. Kenarları genellikle net belirlenemeyen ve ağrının eşlik etmediği bu şişlik, plazmanın postkapiller venüllerden derinin dermal tabakalarının arasına sızması sonucu gelişir. Bu sızıntı temel olarak C1 İnhibitör adı verilen bir proteinin eksikliği veya yetersiz işlev görmesinden kaynaklanmaktadır.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02403"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6168E161-058D-4A8B-A17E-8CB48B8D29EA}" type="slidenum">
              <a:rPr lang="en-US" sz="1300">
                <a:latin typeface="Times New Roman" pitchFamily="18" charset="0"/>
              </a:rPr>
              <a:pPr algn="r" defTabSz="963613" eaLnBrk="0" hangingPunct="0"/>
              <a:t>39</a:t>
            </a:fld>
            <a:endParaRPr lang="en-US" sz="1300">
              <a:latin typeface="Times New Roman" pitchFamily="18" charset="0"/>
            </a:endParaRPr>
          </a:p>
        </p:txBody>
      </p:sp>
      <p:sp>
        <p:nvSpPr>
          <p:cNvPr id="102404" name="Rectangle 3"/>
          <p:cNvSpPr>
            <a:spLocks noGrp="1" noRot="1" noChangeAspect="1" noChangeArrowheads="1" noTextEdit="1"/>
          </p:cNvSpPr>
          <p:nvPr>
            <p:ph type="sldImg"/>
          </p:nvPr>
        </p:nvSpPr>
        <p:spPr>
          <a:xfrm>
            <a:off x="1106488" y="654050"/>
            <a:ext cx="4635500" cy="3476625"/>
          </a:xfrm>
          <a:ln cap="flat"/>
        </p:spPr>
      </p:sp>
      <p:sp>
        <p:nvSpPr>
          <p:cNvPr id="102405"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1965’te Rosen Herediter Anjioödem’de iki genetik varyant tanımladı: Tip I Herediter Anjioödem’li olgularda C1 İnhibitör’ün sentez edilememesine veya sentez edilen proteinin sekrete edilememesine neden olan bir tek gen defekti bulunur. Tip II Herediter Anjioödem’li olgulardaysa C1 İnhibitör sekrete edilebilir; ama olasılıkla aktif bölgesini etkileyen bir mutasyon nedeniyle bu protein işlev görmez. C1 İnhibitör inhibe etmekle görevli olduğu enzime bağlanır; ancak tek bir normal allelin ürünü atakları önlemede yeterli gelmez. Tip III Herediter Anjioödem, daha sonraki yıllarda öncelikle gebelikte ve östrojen tedavisi almakta olan kadınlarda tanımlanmıştır. Daha sonra bazı etkilenen erkek akrabalar da tanımlanmıştır. Bu grup hastalarda Herediter Anjioödem’in tipik semptomları bulunmasına karşın kompleman veya kinin sisteminde bir sorun bulunmamaktadır.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03427"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0E61F176-0A1C-48AD-BDD7-F1B0D45E9B63}" type="slidenum">
              <a:rPr lang="en-US" sz="1300">
                <a:latin typeface="Times New Roman" pitchFamily="18" charset="0"/>
              </a:rPr>
              <a:pPr algn="r" defTabSz="963613" eaLnBrk="0" hangingPunct="0"/>
              <a:t>40</a:t>
            </a:fld>
            <a:endParaRPr lang="en-US" sz="1300">
              <a:latin typeface="Times New Roman" pitchFamily="18" charset="0"/>
            </a:endParaRPr>
          </a:p>
        </p:txBody>
      </p:sp>
      <p:sp>
        <p:nvSpPr>
          <p:cNvPr id="103428" name="Rectangle 3"/>
          <p:cNvSpPr>
            <a:spLocks noGrp="1" noRot="1" noChangeAspect="1" noChangeArrowheads="1" noTextEdit="1"/>
          </p:cNvSpPr>
          <p:nvPr>
            <p:ph type="sldImg"/>
          </p:nvPr>
        </p:nvSpPr>
        <p:spPr>
          <a:xfrm>
            <a:off x="1106488" y="654050"/>
            <a:ext cx="4635500" cy="3476625"/>
          </a:xfrm>
          <a:ln/>
        </p:spPr>
      </p:sp>
      <p:sp>
        <p:nvSpPr>
          <p:cNvPr id="103429"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Hastalık relatif olarak nadir görülür. 1/10.000-150.000 arasında değişen sıklıklarda görüldüğü bildirilmektedir. Diğer bir deyimle ülkemizde 476-7151 arasında hasta bulunması muhtemeldir. En gerçekçi sıklık tahmininin 1:50.000 olduğu düşünülmektedir.</a:t>
            </a:r>
          </a:p>
          <a:p>
            <a:pPr eaLnBrk="1" hangingPunct="1"/>
            <a:r>
              <a:rPr lang="tr-TR" smtClean="0">
                <a:latin typeface="Arial" pitchFamily="34" charset="0"/>
              </a:rPr>
              <a:t>Bu hatalık kalıtsal bir hastalıktır ve otozomal dominant olarak kalıtılır. Bu şu anlama gelir; </a:t>
            </a:r>
          </a:p>
          <a:p>
            <a:pPr eaLnBrk="1" hangingPunct="1"/>
            <a:r>
              <a:rPr lang="tr-TR" smtClean="0">
                <a:latin typeface="Arial" pitchFamily="34" charset="0"/>
              </a:rPr>
              <a:t>Hastalık kuşak atlamaz ve her kuşakta ortaya çıkar. Diğer otozomal dominant hastalıklarda olduğu gibi olguların %25’inde aile öyküsü bulunmaz. Bilinen etnik veya cinsiyet farkı yoktur. Erkek ve kadınlarda eşit sıklık ve şiddette seyretmesi beklenmesine karşın çoğu klinisyen kadınlarda baskınlık olduğunu gözlemlemiştir. Bu noktada bir seçim hatası olabileceği gibi hormonal etkiler de rol oynuyor olabilir.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04451"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BBCD55C9-13B9-4E1E-A750-E7CC829041AE}" type="slidenum">
              <a:rPr lang="en-US" sz="1300">
                <a:latin typeface="Times New Roman" pitchFamily="18" charset="0"/>
              </a:rPr>
              <a:pPr algn="r" defTabSz="963613" eaLnBrk="0" hangingPunct="0"/>
              <a:t>41</a:t>
            </a:fld>
            <a:endParaRPr lang="en-US" sz="1300">
              <a:latin typeface="Times New Roman" pitchFamily="18" charset="0"/>
            </a:endParaRPr>
          </a:p>
        </p:txBody>
      </p:sp>
      <p:sp>
        <p:nvSpPr>
          <p:cNvPr id="104452" name="Rectangle 3"/>
          <p:cNvSpPr>
            <a:spLocks noGrp="1" noRot="1" noChangeAspect="1" noChangeArrowheads="1" noTextEdit="1"/>
          </p:cNvSpPr>
          <p:nvPr>
            <p:ph type="sldImg"/>
          </p:nvPr>
        </p:nvSpPr>
        <p:spPr>
          <a:xfrm>
            <a:off x="1106488" y="654050"/>
            <a:ext cx="4635500" cy="3476625"/>
          </a:xfrm>
          <a:ln/>
        </p:spPr>
      </p:sp>
      <p:sp>
        <p:nvSpPr>
          <p:cNvPr id="104453"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Heterozigot bir bireyde C1 İnhibitör düzeyleri doğumda %50 civarındadır ve genellikle C1 İnhibitör düzeyi %35’in altına inmeden semptomlar başlamaz. Bu nedenle tipik olarak hastalar çocukluk çağlarında; sıklıkla 2-3 yaşlarında anjioödem ataklarıyla tanışmaya başlarlar. C1 İnhibitör düzeylerinde düşme ve sonuç olarak klinik tablo genellikle ilk 2 dekatta oluşur. Bununla birlikte belirtiler, hayatın herhangi zamanında, nadiren 70-80’li yaşlarda bile ortaya çıkabilir. Bazan ACE inhibitörü başlanması uzun süre sessiz seyreden bir hastalığın ortaya çıkmasına neden olabilir. </a:t>
            </a:r>
          </a:p>
          <a:p>
            <a:pPr eaLnBrk="1" hangingPunct="1"/>
            <a:r>
              <a:rPr lang="tr-TR" smtClean="0">
                <a:latin typeface="Arial" pitchFamily="34" charset="0"/>
              </a:rPr>
              <a:t>Hastalık puberteyle birlikte kötüleşme eğilimi gösterir ve sonrasında da ömür boyu sürer. Çok iyi değerlendirilmiş olmamakla birlikte bazı yazarlar, yaş ilerledikçe atakların daha az ciddi olduğunu bildirmektedirler. </a:t>
            </a:r>
          </a:p>
          <a:p>
            <a:pPr eaLnBrk="1" hangingPunct="1"/>
            <a:r>
              <a:rPr lang="tr-TR" smtClean="0">
                <a:latin typeface="Arial" pitchFamily="34" charset="0"/>
              </a:rPr>
              <a:t>Atakların sıklığı ve şiddeti hastalar arasında ve yıllar içinde aynı hastada büyük oranda farklılıklar gösterebilir. Genellikle hastalık semptomları, erken başlayan hastalarda, geç başlayanlara oranla daha ağır seyretme eğilimindedir Ortalama olarak tedavisiz hastalar her 1-2 haftada bir atak yaşayabilirler; ya da bazı olgular haftada bir gibi daha sık veya yılda bir gibi daha seyrek atak yaşayabilirler. Benzer şekilde bazı hastalar sık bir şekilde acil bakım gerektiren ciddi ataklar yaşarken bazılarında herhangi bir tedavi olmaksızın düzelen daha hafif ataklar olabilir. Bunun da ötesinde her bir atağın nasıl seyredeceği başlangıç semptomlarına bakılarak önceden kestirilemez ve bu belirsizlik hastalar veya yakınları için büyük bir anksiyete kaynağı oluşturur.</a:t>
            </a:r>
          </a:p>
          <a:p>
            <a:pPr eaLnBrk="1" hangingPunct="1"/>
            <a:r>
              <a:rPr lang="tr-TR" smtClean="0">
                <a:latin typeface="Arial" pitchFamily="34" charset="0"/>
              </a:rPr>
              <a:t>Anjioödem atakları başladıktan sonra semptosuz geçen süre 12 ayı aşmaz; ancak nadiren 7 yıla kadar semptosuz dönemleri olabilen hastalar bildirilmiştir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05475"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EFC7C565-D204-43DC-B02F-691B11F75A29}" type="slidenum">
              <a:rPr lang="en-US" sz="1300">
                <a:latin typeface="Times New Roman" pitchFamily="18" charset="0"/>
              </a:rPr>
              <a:pPr algn="r" defTabSz="963613" eaLnBrk="0" hangingPunct="0"/>
              <a:t>42</a:t>
            </a:fld>
            <a:endParaRPr lang="en-US" sz="1300">
              <a:latin typeface="Times New Roman" pitchFamily="18" charset="0"/>
            </a:endParaRPr>
          </a:p>
        </p:txBody>
      </p:sp>
      <p:sp>
        <p:nvSpPr>
          <p:cNvPr id="105476" name="Rectangle 3"/>
          <p:cNvSpPr>
            <a:spLocks noGrp="1" noRot="1" noChangeAspect="1" noChangeArrowheads="1" noTextEdit="1"/>
          </p:cNvSpPr>
          <p:nvPr>
            <p:ph type="sldImg"/>
          </p:nvPr>
        </p:nvSpPr>
        <p:spPr>
          <a:xfrm>
            <a:off x="1106488" y="654050"/>
            <a:ext cx="4635500" cy="3476625"/>
          </a:xfrm>
          <a:ln/>
        </p:spPr>
      </p:sp>
      <p:sp>
        <p:nvSpPr>
          <p:cNvPr id="105477"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Herediter Anjiödem’li olgularda tipik bir atak genellikle 24 saat içinde en üst seviyeye ulaşır; sonraki 48-72 saat içinde yavaş bir düzelme bunu takip eder. Böylece her bir atak 72-96 saat sürer. Bu durum bir kural değildir; bazı hastalarda 24 saatten kısa süren ataklar olabileceği gibi 4-5 gün sürebilen karın ağrısı ataklarıyla 9 gün kadar sürebilen periferal anjioödem dönemleri görülebilir.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06499"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FCE07735-E865-4B65-8675-4C8F7B4C5A69}" type="slidenum">
              <a:rPr lang="en-US" sz="1300">
                <a:latin typeface="Times New Roman" pitchFamily="18" charset="0"/>
              </a:rPr>
              <a:pPr algn="r" defTabSz="963613" eaLnBrk="0" hangingPunct="0"/>
              <a:t>43</a:t>
            </a:fld>
            <a:endParaRPr lang="en-US" sz="1300">
              <a:latin typeface="Times New Roman" pitchFamily="18" charset="0"/>
            </a:endParaRPr>
          </a:p>
        </p:txBody>
      </p:sp>
      <p:sp>
        <p:nvSpPr>
          <p:cNvPr id="106500" name="Rectangle 3"/>
          <p:cNvSpPr>
            <a:spLocks noGrp="1" noRot="1" noChangeAspect="1" noChangeArrowheads="1" noTextEdit="1"/>
          </p:cNvSpPr>
          <p:nvPr>
            <p:ph type="sldImg"/>
          </p:nvPr>
        </p:nvSpPr>
        <p:spPr>
          <a:xfrm>
            <a:off x="1106488" y="654050"/>
            <a:ext cx="4635500" cy="3476625"/>
          </a:xfrm>
          <a:ln cap="flat"/>
        </p:spPr>
      </p:sp>
      <p:sp>
        <p:nvSpPr>
          <p:cNvPr id="106501"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Atak öncesi görülen eritema marjinatmu ürtikerden ayırt etmek önemlidir; çünkü herditer anjioödemli olgularda atakalara ürtiker plakları eşlik etmez ve ürtikerin varlığında tanıyı gözden geçirmek gerekir.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686294E-DEE2-4A19-9F80-EA5F52D4BFAE}" type="slidenum">
              <a:rPr lang="en-US" smtClean="0">
                <a:latin typeface="Arial" pitchFamily="34" charset="0"/>
              </a:rPr>
              <a:pPr/>
              <a:t>44</a:t>
            </a:fld>
            <a:endParaRPr lang="en-US" smtClean="0">
              <a:latin typeface="Arial" pitchFamily="34"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							Photopgraphs of the changes of the colostomy mucosa during an abdominal attack of hereditary angio-oedema</a:t>
            </a:r>
          </a:p>
          <a:p>
            <a:r>
              <a:rPr lang="en-US" smtClean="0">
                <a:latin typeface="Arial" pitchFamily="34" charset="0"/>
                <a:ea typeface="ＭＳ Ｐゴシック" pitchFamily="34" charset="-128"/>
              </a:rPr>
              <a:t>							(A) Oedematous swelling of the stomal mucosa during an abdominal attack of hereditary angio-oedema. (B–D) Gradual regression of angio-oedema after treatment.</a:t>
            </a:r>
          </a:p>
          <a:p>
            <a:r>
              <a:rPr lang="en-US" smtClean="0">
                <a:latin typeface="Arial" pitchFamily="34" charset="0"/>
                <a:ea typeface="ＭＳ Ｐゴシック" pitchFamily="34" charset="-128"/>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08547"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96332CD9-C473-46ED-9195-27327C27BC87}" type="slidenum">
              <a:rPr lang="en-US" sz="1300">
                <a:latin typeface="Times New Roman" pitchFamily="18" charset="0"/>
              </a:rPr>
              <a:pPr algn="r" defTabSz="963613" eaLnBrk="0" hangingPunct="0"/>
              <a:t>47</a:t>
            </a:fld>
            <a:endParaRPr lang="en-US" sz="1300">
              <a:latin typeface="Times New Roman" pitchFamily="18" charset="0"/>
            </a:endParaRPr>
          </a:p>
        </p:txBody>
      </p:sp>
      <p:sp>
        <p:nvSpPr>
          <p:cNvPr id="108548" name="Rectangle 3"/>
          <p:cNvSpPr>
            <a:spLocks noGrp="1" noRot="1" noChangeAspect="1" noChangeArrowheads="1" noTextEdit="1"/>
          </p:cNvSpPr>
          <p:nvPr>
            <p:ph type="sldImg"/>
          </p:nvPr>
        </p:nvSpPr>
        <p:spPr>
          <a:xfrm>
            <a:off x="1106488" y="654050"/>
            <a:ext cx="4635500" cy="3476625"/>
          </a:xfrm>
          <a:ln/>
        </p:spPr>
      </p:sp>
      <p:sp>
        <p:nvSpPr>
          <p:cNvPr id="108549"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Hastalarda sıklıkla benzer ödem barsak duvarında da meydana gelir ve şiddetli spazmodik karın ağrısı ataklarına yol açar. Olgular hayatları boyunca %97 oranında gastrointestinal anjioödem tanımlarlar ve abdominal ataklar, tüm atakların %50’sine genellikle eşlik eder. Bazı olgularda en sık rastlanan semptom bu karın ağrısı atakları olabilir. Herediter Anjioödem’li olgular, abdominal atak sırasında ağrı şiddetini 1-10 skala üzerinden ortalama 8.4 olarak puanlamışlardır. Bulantı ve kusma bu karın ağrısı ataklarına sıklıkla eşlik eder. Hastaları en çok etkileyen atakların başında abdominal ağrı atakları gelir.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09571"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070881D9-6A49-4F7A-9BA6-3BB5D7EAE988}" type="slidenum">
              <a:rPr lang="en-US" sz="1300">
                <a:latin typeface="Times New Roman" pitchFamily="18" charset="0"/>
              </a:rPr>
              <a:pPr algn="r" defTabSz="963613" eaLnBrk="0" hangingPunct="0"/>
              <a:t>48</a:t>
            </a:fld>
            <a:endParaRPr lang="en-US" sz="1300">
              <a:latin typeface="Times New Roman" pitchFamily="18" charset="0"/>
            </a:endParaRPr>
          </a:p>
        </p:txBody>
      </p:sp>
      <p:sp>
        <p:nvSpPr>
          <p:cNvPr id="109572" name="Rectangle 3"/>
          <p:cNvSpPr>
            <a:spLocks noGrp="1" noRot="1" noChangeAspect="1" noChangeArrowheads="1" noTextEdit="1"/>
          </p:cNvSpPr>
          <p:nvPr>
            <p:ph type="sldImg"/>
          </p:nvPr>
        </p:nvSpPr>
        <p:spPr>
          <a:xfrm>
            <a:off x="1106488" y="654050"/>
            <a:ext cx="4635500" cy="3476625"/>
          </a:xfrm>
          <a:ln cap="flat"/>
        </p:spPr>
      </p:sp>
      <p:sp>
        <p:nvSpPr>
          <p:cNvPr id="109573"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Anjioödem atakları rahatsızlık verici olsa da genellikle hayatı tehdit edici değildir. Bunun bir istisnası şişliğin solunum yollarında meydana geldiği durumdur. Herediter Anjioödem’de deri ve abdominal ataklardan daha nadir olsa da en ciddi komplikasyon larinks ödemidir. Herediter Anjioödem’li olguların %50’den fazlası hayatları boyunca en az bir larinks ödemi epizodu yaşarlar. Larinjeal semptomlar genellikle daha ileri yaşlarda ortaya çıkar ve 3 yaştan önce de nadirdir. Eğer Herediter Anjioödem’li bir olguda atak ağızdan başla ve solunum yollarını etkilerse bu durumda glotisi kapatan ve asifiksiyle ölüme yol açabilen bir tablo gelişebilir. Larinks ödemi bu açıdan Herediter Anjioödem’in en korkulan atağıdır.  Neyse ki larinks ödemi Herediter Anjioödem ataklarının %1’inden daha azında görülür; bununla birlikte bu nadir olay eğer dikkatli izleme ve tedavi sağlanmazsa ölüme ol açabilir. Herediter Anjioödem’de güncel tedavilerin olmadığı yıllarda Herediter Anjioödem’li olup ta tedavi almayan aile bireylerinin 1/3’ünde asifiksi öyküsü bulunduğu bildirilmiştir. Tanı konmamış Herediter Anjioödem’de mortalite %50’ye kadar çıkabilmektedir. Çoğu Herediter Anjioödem olgusunda larinks ödemi saatler içinde gelişirken 1 saatten daha kısa sürede gelişen havayolu obstrüksiyonu da tanımlanmıştır.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a:ln/>
        </p:spPr>
      </p:sp>
      <p:sp>
        <p:nvSpPr>
          <p:cNvPr id="81923"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81924" name="3 Slayt Numarası Yer Tutucusu"/>
          <p:cNvSpPr>
            <a:spLocks noGrp="1"/>
          </p:cNvSpPr>
          <p:nvPr>
            <p:ph type="sldNum" sz="quarter" idx="5"/>
          </p:nvPr>
        </p:nvSpPr>
        <p:spPr>
          <a:noFill/>
        </p:spPr>
        <p:txBody>
          <a:bodyPr/>
          <a:lstStyle/>
          <a:p>
            <a:fld id="{276E044C-4ABA-4843-B9CB-4D985AE4D0CB}" type="slidenum">
              <a:rPr lang="tr-TR" smtClean="0">
                <a:latin typeface="Arial" pitchFamily="34" charset="0"/>
              </a:rPr>
              <a:pPr/>
              <a:t>4</a:t>
            </a:fld>
            <a:endParaRPr lang="tr-TR"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10595"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1AC8D056-80DB-4DD7-B9CE-C06D9FB863AE}" type="slidenum">
              <a:rPr lang="en-US" sz="1300">
                <a:latin typeface="Times New Roman" pitchFamily="18" charset="0"/>
              </a:rPr>
              <a:pPr algn="r" defTabSz="963613" eaLnBrk="0" hangingPunct="0"/>
              <a:t>49</a:t>
            </a:fld>
            <a:endParaRPr lang="en-US" sz="1300">
              <a:latin typeface="Times New Roman" pitchFamily="18" charset="0"/>
            </a:endParaRPr>
          </a:p>
        </p:txBody>
      </p:sp>
      <p:sp>
        <p:nvSpPr>
          <p:cNvPr id="110596" name="Rectangle 3"/>
          <p:cNvSpPr>
            <a:spLocks noGrp="1" noRot="1" noChangeAspect="1" noChangeArrowheads="1" noTextEdit="1"/>
          </p:cNvSpPr>
          <p:nvPr>
            <p:ph type="sldImg"/>
          </p:nvPr>
        </p:nvSpPr>
        <p:spPr>
          <a:xfrm>
            <a:off x="1106488" y="654050"/>
            <a:ext cx="4635500" cy="3476625"/>
          </a:xfrm>
          <a:ln cap="flat"/>
        </p:spPr>
      </p:sp>
      <p:sp>
        <p:nvSpPr>
          <p:cNvPr id="110597"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Atakları neyin başlattığı konusu her zaman net olmamakla birlikte olguların 1/3’ünde basınç veya travma yine 1/3’ünde stres tetikleyici faktör olabilir. Özellikle orofarinks cerrahisi ve diş çekimi gibi medikal girişimler atakları tetikleyebilir. Hastalar genellikle bu tür girişimlerle ilgili olumsuz tecrübeler yaşamışlardır ve bu nedenle diş doktoruna gitmekten çekinebilirler. </a:t>
            </a:r>
          </a:p>
          <a:p>
            <a:pPr eaLnBrk="1" hangingPunct="1"/>
            <a:r>
              <a:rPr lang="tr-TR" smtClean="0">
                <a:latin typeface="Arial" pitchFamily="34" charset="0"/>
              </a:rPr>
              <a:t>Bunun dışında enfeksiyonlar, ACE inhibitörleri ve hormonal tedaviler (östrojen) ve atağı uyarabilir. Östrojenler atak sıklığı ve şiddetinde artışa neden olurlar. Çoğu kadın atak sıklıklarının mens zamanında arttığından yakınır ve bazı kadınlarda sadece östrojen içeren doğum kontrol haplarının kesilmesi hastaların ataklarını sonlandırabilir. Olguların önemli bir bölümünde herhangi tetikleyici faktör olmaksızın spontan ataklar gelişebilir.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11619"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2FE228B8-F2C4-4EC5-8DC2-1797A10BC99A}" type="slidenum">
              <a:rPr lang="en-US" sz="1300">
                <a:latin typeface="Times New Roman" pitchFamily="18" charset="0"/>
              </a:rPr>
              <a:pPr algn="r" defTabSz="963613" eaLnBrk="0" hangingPunct="0"/>
              <a:t>50</a:t>
            </a:fld>
            <a:endParaRPr lang="en-US" sz="1300">
              <a:latin typeface="Times New Roman" pitchFamily="18" charset="0"/>
            </a:endParaRPr>
          </a:p>
        </p:txBody>
      </p:sp>
      <p:sp>
        <p:nvSpPr>
          <p:cNvPr id="111620" name="Rectangle 3"/>
          <p:cNvSpPr>
            <a:spLocks noGrp="1" noRot="1" noChangeAspect="1" noChangeArrowheads="1" noTextEdit="1"/>
          </p:cNvSpPr>
          <p:nvPr>
            <p:ph type="sldImg"/>
          </p:nvPr>
        </p:nvSpPr>
        <p:spPr>
          <a:xfrm>
            <a:off x="1106488" y="654050"/>
            <a:ext cx="4635500" cy="3476625"/>
          </a:xfrm>
          <a:ln/>
        </p:spPr>
      </p:sp>
      <p:sp>
        <p:nvSpPr>
          <p:cNvPr id="111621"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Herediter Anjioödem’li olguların genellikle tipik bir öyküleri bulunur. Genellikle çocukluk çağlarından itibaren ürtikerin eşlik etmediği reküren anjioödem veya abdominal ağrı atakları olan olgularda, özellikle aile öyküsü de mevcutsa bu hastalıktan şüphelenilmelidir. Tanı laboratuar testleriyle doğrulanmalıdır.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12643"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F0F31A32-FA1F-4840-A8C7-FD58BA4B4382}" type="slidenum">
              <a:rPr lang="en-US" sz="1300">
                <a:latin typeface="Times New Roman" pitchFamily="18" charset="0"/>
              </a:rPr>
              <a:pPr algn="r" defTabSz="963613" eaLnBrk="0" hangingPunct="0"/>
              <a:t>51</a:t>
            </a:fld>
            <a:endParaRPr lang="en-US" sz="1300">
              <a:latin typeface="Times New Roman" pitchFamily="18" charset="0"/>
            </a:endParaRPr>
          </a:p>
        </p:txBody>
      </p:sp>
      <p:sp>
        <p:nvSpPr>
          <p:cNvPr id="112644" name="Rectangle 3"/>
          <p:cNvSpPr>
            <a:spLocks noGrp="1" noChangeArrowheads="1"/>
          </p:cNvSpPr>
          <p:nvPr>
            <p:ph type="body" idx="1"/>
          </p:nvPr>
        </p:nvSpPr>
        <p:spPr>
          <a:xfrm>
            <a:off x="381000" y="4344988"/>
            <a:ext cx="6096000" cy="4113212"/>
          </a:xfrm>
          <a:noFill/>
          <a:ln/>
        </p:spPr>
        <p:txBody>
          <a:bodyPr lIns="95284" tIns="46807" rIns="95284" bIns="46807"/>
          <a:lstStyle/>
          <a:p>
            <a:pPr eaLnBrk="1" hangingPunct="1"/>
            <a:r>
              <a:rPr lang="tr-TR" smtClean="0">
                <a:latin typeface="Arial" pitchFamily="34" charset="0"/>
              </a:rPr>
              <a:t>Herediter Anjioödem’li olguların hemen tümünde C4 düzeyleri hem ataklar sırasında hem de ataklar arasında düşük; C1 ve C3 düzeyleriyse normaldir. Bu nedenle Herediter Anjioödem tanısında C4 oldukça iyi bir tarama testidir. Nadir olarak (%2), ataklar arasında C4 düzeyleri normal sınırlarda bulunabilir. Atakları sırasındaysa C4 düşüktür; bu nedenle bir anjioödem atağı sırasında saptanan normal C4 düzeyleri Tip I, Tip II ve kazanılmış anjioödem tanılarını dışlar. </a:t>
            </a:r>
          </a:p>
        </p:txBody>
      </p:sp>
      <p:sp>
        <p:nvSpPr>
          <p:cNvPr id="112645" name="Rectangle 3"/>
          <p:cNvSpPr>
            <a:spLocks noGrp="1" noRot="1" noChangeAspect="1" noChangeArrowheads="1" noTextEdit="1"/>
          </p:cNvSpPr>
          <p:nvPr>
            <p:ph type="sldImg"/>
          </p:nvPr>
        </p:nvSpPr>
        <p:spPr>
          <a:xfrm>
            <a:off x="1154113" y="692150"/>
            <a:ext cx="4554537" cy="3416300"/>
          </a:xfrm>
          <a:ln cap="flat">
            <a:solidFill>
              <a:schemeClr val="tx1"/>
            </a:solid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13667"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C6809B8A-4B5A-4B3F-B4EC-B6BABB1C3B3A}" type="slidenum">
              <a:rPr lang="en-US" sz="1300">
                <a:latin typeface="Times New Roman" pitchFamily="18" charset="0"/>
              </a:rPr>
              <a:pPr algn="r" defTabSz="963613" eaLnBrk="0" hangingPunct="0"/>
              <a:t>53</a:t>
            </a:fld>
            <a:endParaRPr lang="en-US" sz="1300">
              <a:latin typeface="Times New Roman" pitchFamily="18" charset="0"/>
            </a:endParaRPr>
          </a:p>
        </p:txBody>
      </p:sp>
      <p:sp>
        <p:nvSpPr>
          <p:cNvPr id="113668" name="Rectangle 3"/>
          <p:cNvSpPr>
            <a:spLocks noGrp="1" noRot="1" noChangeAspect="1" noChangeArrowheads="1" noTextEdit="1"/>
          </p:cNvSpPr>
          <p:nvPr>
            <p:ph type="sldImg"/>
          </p:nvPr>
        </p:nvSpPr>
        <p:spPr>
          <a:xfrm>
            <a:off x="1106488" y="654050"/>
            <a:ext cx="4635500" cy="3476625"/>
          </a:xfrm>
          <a:ln/>
        </p:spPr>
      </p:sp>
      <p:sp>
        <p:nvSpPr>
          <p:cNvPr id="113669"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Diğer anjioödem tipleri klinik öykü ve laboratuar yöntemleriyle Herediter Anjioödem’den kolaylıkla ayırt edilebilir. </a:t>
            </a:r>
          </a:p>
          <a:p>
            <a:pPr eaLnBrk="1" hangingPunct="1"/>
            <a:endParaRPr lang="tr-TR"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14691"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6436B1F3-6E49-4C30-AF41-86B3BAEAE868}" type="slidenum">
              <a:rPr lang="en-US" sz="1300">
                <a:latin typeface="Times New Roman" pitchFamily="18" charset="0"/>
              </a:rPr>
              <a:pPr algn="r" defTabSz="963613" eaLnBrk="0" hangingPunct="0"/>
              <a:t>54</a:t>
            </a:fld>
            <a:endParaRPr lang="en-US" sz="1300">
              <a:latin typeface="Times New Roman" pitchFamily="18" charset="0"/>
            </a:endParaRPr>
          </a:p>
        </p:txBody>
      </p:sp>
      <p:sp>
        <p:nvSpPr>
          <p:cNvPr id="114692" name="Rectangle 3"/>
          <p:cNvSpPr>
            <a:spLocks noGrp="1" noRot="1" noChangeAspect="1" noChangeArrowheads="1" noTextEdit="1"/>
          </p:cNvSpPr>
          <p:nvPr>
            <p:ph type="sldImg"/>
          </p:nvPr>
        </p:nvSpPr>
        <p:spPr>
          <a:xfrm>
            <a:off x="1106488" y="654050"/>
            <a:ext cx="4635500" cy="3476625"/>
          </a:xfrm>
          <a:ln/>
        </p:spPr>
      </p:sp>
      <p:sp>
        <p:nvSpPr>
          <p:cNvPr id="114693"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Şunu bilmek gerekir ki diğer anjioödemlerin tedavisinde kullanılan tedaviler (kortikosteroidler, antihistaminler ve epinefrin) Herediter Anjioödemin tedavisinde etkili değildir. Peki, bu hastaları bu durumda nasıl tedavi etmeliyiz? </a:t>
            </a:r>
          </a:p>
          <a:p>
            <a:pPr eaLnBrk="1" hangingPunct="1"/>
            <a:r>
              <a:rPr lang="tr-TR" smtClean="0">
                <a:latin typeface="Arial" pitchFamily="34" charset="0"/>
              </a:rPr>
              <a:t>Herediter anjioödemde tedavi yaklaşımı 4 basamak altında toplanabilir:</a:t>
            </a:r>
          </a:p>
          <a:p>
            <a:pPr eaLnBrk="1" hangingPunct="1"/>
            <a:r>
              <a:rPr lang="tr-TR" smtClean="0">
                <a:latin typeface="Arial" pitchFamily="34" charset="0"/>
              </a:rPr>
              <a:t>Korunma</a:t>
            </a:r>
          </a:p>
          <a:p>
            <a:pPr eaLnBrk="1" hangingPunct="1"/>
            <a:r>
              <a:rPr lang="tr-TR" smtClean="0">
                <a:latin typeface="Arial" pitchFamily="34" charset="0"/>
              </a:rPr>
              <a:t>Akut atakların tedavisi </a:t>
            </a:r>
          </a:p>
          <a:p>
            <a:pPr eaLnBrk="1" hangingPunct="1"/>
            <a:r>
              <a:rPr lang="tr-TR" smtClean="0">
                <a:latin typeface="Arial" pitchFamily="34" charset="0"/>
              </a:rPr>
              <a:t>Uzun süreli profilaksi</a:t>
            </a:r>
          </a:p>
          <a:p>
            <a:pPr eaLnBrk="1" hangingPunct="1"/>
            <a:r>
              <a:rPr lang="tr-TR" smtClean="0">
                <a:latin typeface="Arial" pitchFamily="34" charset="0"/>
              </a:rPr>
              <a:t>Akut atakların önlenmesi için kısa süreli profilaksi</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15715"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435F35EC-D5A4-4AD2-8D20-0CA3482E7FAD}" type="slidenum">
              <a:rPr lang="en-US" sz="1300">
                <a:latin typeface="Times New Roman" pitchFamily="18" charset="0"/>
              </a:rPr>
              <a:pPr algn="r" defTabSz="963613" eaLnBrk="0" hangingPunct="0"/>
              <a:t>55</a:t>
            </a:fld>
            <a:endParaRPr lang="en-US" sz="1300">
              <a:latin typeface="Times New Roman" pitchFamily="18" charset="0"/>
            </a:endParaRPr>
          </a:p>
        </p:txBody>
      </p:sp>
      <p:sp>
        <p:nvSpPr>
          <p:cNvPr id="115716" name="Rectangle 3"/>
          <p:cNvSpPr>
            <a:spLocks noGrp="1" noRot="1" noChangeAspect="1" noChangeArrowheads="1" noTextEdit="1"/>
          </p:cNvSpPr>
          <p:nvPr>
            <p:ph type="sldImg"/>
          </p:nvPr>
        </p:nvSpPr>
        <p:spPr>
          <a:xfrm>
            <a:off x="1106488" y="654050"/>
            <a:ext cx="4635500" cy="3476625"/>
          </a:xfrm>
          <a:ln/>
        </p:spPr>
      </p:sp>
      <p:sp>
        <p:nvSpPr>
          <p:cNvPr id="115717"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r>
              <a:rPr lang="tr-TR" smtClean="0">
                <a:latin typeface="Arial" pitchFamily="34" charset="0"/>
              </a:rPr>
              <a:t>Akut atakların tedavisi Herediter Anjioödem tedavisinde en az yüz güldüren tedavi alanını oluşturur. Ne yazık ki ülkemiz dahil pek çok ülkede akut atakların tedavisi için kolay ulaşılabilir bir tedavi bulunmamaktadır. Bu nedenle çoğu ülkede semptomatik tedavi yöntemleri kullanılmaktadır: IV sıvı verilmesi, ağrı kesiciler, anti emetikler vb. Abdominal ağrı atakları narkotik analjezikleri gerektirebilir. Atak sırasında çok erken uygulanan narkotik analjeziklerin sebebi bilinmeksizin atakları sonlandırabileceği bildirilmiştir. Hastaların bir kısmında narkotik analjezik bağımlılığı gelişebileceğini göz önünde bulundurmak gerekir. </a:t>
            </a:r>
          </a:p>
          <a:p>
            <a:pPr eaLnBrk="1" hangingPunct="1"/>
            <a:r>
              <a:rPr lang="tr-TR" smtClean="0">
                <a:latin typeface="Arial" pitchFamily="34" charset="0"/>
              </a:rPr>
              <a:t>Acil servislerde hastaların çoğu epinefrin, anthistamin ve glukokortikoidlerle tedavi edilmeye çalışılmaktadır. Ama bu ilaçların, akut atakların tedavisinde etkili olduklarına dair bir kanıt bulunmamaktadır. Bazı yazarların epinefrin için “hiç yoktan iyidir” şeklinde görüşleri bulunmaktadır. </a:t>
            </a:r>
          </a:p>
          <a:p>
            <a:pPr eaLnBrk="1" hangingPunct="1"/>
            <a:r>
              <a:rPr lang="tr-TR" smtClean="0">
                <a:latin typeface="Arial" pitchFamily="34" charset="0"/>
              </a:rPr>
              <a:t>Solunum güçlüğü olan hastalarla, sekresyonları yutamayan ve ses tonları değişen hastalarda solunum yollarında sorun vardır; bu durum havayolu tam kapanmadan nazotrakeal entübasyonu gerektirir. Eğer solunum yoluyla ilişkili olası bir etkilenim söz konusuysa, nazotrakeal entübasyon için ilgili birimlerin uyarılması yerinde olur. Neyse ki entübasyon veya trakeostomi nadiren gerekir; ancak her larinjeal ödemi atağı oldukça ciddiye alınmalıdır. Travma anjioödem ataklarını tetikleyebileceği için entübasyon veya trakestomi açılmasının hemen yapılamayacağı koşullarda solunum yollarının doğrudan bakısından kaçınmak yerinde olur.</a:t>
            </a:r>
          </a:p>
          <a:p>
            <a:pPr eaLnBrk="1" hangingPunct="1"/>
            <a:r>
              <a:rPr lang="tr-TR" smtClean="0">
                <a:latin typeface="Arial" pitchFamily="34" charset="0"/>
              </a:rPr>
              <a:t>Eksik olan C1 İnhibitörü yerine koymak üzere uygulanan taze donmuş plazma, çoğu 45 dakika içinde olmak üzere, sıklıkla ataklarda düzelme sağlar; ancak bazı hastalar için plazmada bulunan kinin substratlarına bağlı atağın daha da kötüleşebileceği gerçeğini göz ardı etmemek gerekir.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txBox="1">
            <a:spLocks noGrp="1" noChangeArrowheads="1"/>
          </p:cNvSpPr>
          <p:nvPr/>
        </p:nvSpPr>
        <p:spPr bwMode="auto">
          <a:xfrm>
            <a:off x="0" y="0"/>
            <a:ext cx="3006725" cy="434975"/>
          </a:xfrm>
          <a:prstGeom prst="rect">
            <a:avLst/>
          </a:prstGeom>
          <a:noFill/>
          <a:ln w="9525">
            <a:noFill/>
            <a:miter lim="800000"/>
            <a:headEnd/>
            <a:tailEnd/>
          </a:ln>
        </p:spPr>
        <p:txBody>
          <a:bodyPr lIns="96955" tIns="48478" rIns="96955" bIns="48478"/>
          <a:lstStyle/>
          <a:p>
            <a:pPr defTabSz="963613" eaLnBrk="0" hangingPunct="0"/>
            <a:r>
              <a:rPr lang="en-US" sz="1300">
                <a:latin typeface="Times New Roman" pitchFamily="18" charset="0"/>
              </a:rPr>
              <a:t>Doç. Dr. Okan Gülbahar</a:t>
            </a:r>
          </a:p>
        </p:txBody>
      </p:sp>
      <p:sp>
        <p:nvSpPr>
          <p:cNvPr id="116739" name="Rectangle 7"/>
          <p:cNvSpPr txBox="1">
            <a:spLocks noGrp="1" noChangeArrowheads="1"/>
          </p:cNvSpPr>
          <p:nvPr/>
        </p:nvSpPr>
        <p:spPr bwMode="auto">
          <a:xfrm>
            <a:off x="3924300" y="8699500"/>
            <a:ext cx="2925763" cy="434975"/>
          </a:xfrm>
          <a:prstGeom prst="rect">
            <a:avLst/>
          </a:prstGeom>
          <a:noFill/>
          <a:ln w="9525">
            <a:noFill/>
            <a:miter lim="800000"/>
            <a:headEnd/>
            <a:tailEnd/>
          </a:ln>
        </p:spPr>
        <p:txBody>
          <a:bodyPr lIns="96955" tIns="48478" rIns="96955" bIns="48478" anchor="b"/>
          <a:lstStyle/>
          <a:p>
            <a:pPr algn="r" defTabSz="963613" eaLnBrk="0" hangingPunct="0"/>
            <a:fld id="{D458FF44-EAC5-4EA9-A28E-AC679D99F7EE}" type="slidenum">
              <a:rPr lang="en-US" sz="1300">
                <a:latin typeface="Times New Roman" pitchFamily="18" charset="0"/>
              </a:rPr>
              <a:pPr algn="r" defTabSz="963613" eaLnBrk="0" hangingPunct="0"/>
              <a:t>56</a:t>
            </a:fld>
            <a:endParaRPr lang="en-US" sz="1300">
              <a:latin typeface="Times New Roman" pitchFamily="18" charset="0"/>
            </a:endParaRPr>
          </a:p>
        </p:txBody>
      </p:sp>
      <p:sp>
        <p:nvSpPr>
          <p:cNvPr id="116740" name="Rectangle 3"/>
          <p:cNvSpPr>
            <a:spLocks noGrp="1" noRot="1" noChangeAspect="1" noChangeArrowheads="1" noTextEdit="1"/>
          </p:cNvSpPr>
          <p:nvPr>
            <p:ph type="sldImg"/>
          </p:nvPr>
        </p:nvSpPr>
        <p:spPr>
          <a:xfrm>
            <a:off x="1106488" y="654050"/>
            <a:ext cx="4635500" cy="3476625"/>
          </a:xfrm>
          <a:ln/>
        </p:spPr>
      </p:sp>
      <p:sp>
        <p:nvSpPr>
          <p:cNvPr id="116741" name="Rectangle 3"/>
          <p:cNvSpPr>
            <a:spLocks noGrp="1" noChangeArrowheads="1"/>
          </p:cNvSpPr>
          <p:nvPr>
            <p:ph type="body" idx="1"/>
          </p:nvPr>
        </p:nvSpPr>
        <p:spPr>
          <a:xfrm>
            <a:off x="417513" y="4349750"/>
            <a:ext cx="6013450" cy="4133850"/>
          </a:xfrm>
          <a:noFill/>
          <a:ln/>
        </p:spPr>
        <p:txBody>
          <a:bodyPr lIns="96955" tIns="48478" rIns="96955" bIns="48478"/>
          <a:lstStyle/>
          <a:p>
            <a:pPr eaLnBrk="1" hangingPunct="1"/>
            <a:endParaRPr lang="tr-TR"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58ED379-4BED-4E55-A1FB-4BC6DC26BC0B}" type="slidenum">
              <a:rPr lang="tr-TR" smtClean="0">
                <a:latin typeface="Arial" pitchFamily="34" charset="0"/>
              </a:rPr>
              <a:pPr/>
              <a:t>11</a:t>
            </a:fld>
            <a:endParaRPr lang="tr-TR" smtClean="0">
              <a:latin typeface="Arial" pitchFamily="34" charset="0"/>
            </a:endParaRPr>
          </a:p>
        </p:txBody>
      </p:sp>
      <p:sp>
        <p:nvSpPr>
          <p:cNvPr id="82947" name="1 Slayt Görüntüsü Yer Tutucusu"/>
          <p:cNvSpPr>
            <a:spLocks noGrp="1" noRot="1" noChangeAspect="1" noTextEdit="1"/>
          </p:cNvSpPr>
          <p:nvPr>
            <p:ph type="sldImg"/>
          </p:nvPr>
        </p:nvSpPr>
        <p:spPr>
          <a:ln/>
        </p:spPr>
      </p:sp>
      <p:sp>
        <p:nvSpPr>
          <p:cNvPr id="82948" name="2 Not Yer Tutucusu"/>
          <p:cNvSpPr>
            <a:spLocks noGrp="1"/>
          </p:cNvSpPr>
          <p:nvPr>
            <p:ph type="body" idx="1"/>
          </p:nvPr>
        </p:nvSpPr>
        <p:spPr>
          <a:noFill/>
          <a:ln/>
        </p:spPr>
        <p:txBody>
          <a:bodyPr/>
          <a:lstStyle/>
          <a:p>
            <a:pPr eaLnBrk="1" hangingPunct="1">
              <a:spcBef>
                <a:spcPct val="0"/>
              </a:spcBef>
            </a:pPr>
            <a:r>
              <a:rPr lang="tr-TR" smtClean="0">
                <a:latin typeface="Arial" pitchFamily="34" charset="0"/>
              </a:rPr>
              <a:t>Resim koyar mısın?</a:t>
            </a:r>
          </a:p>
        </p:txBody>
      </p:sp>
      <p:sp>
        <p:nvSpPr>
          <p:cNvPr id="82949"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CD271E0-DF66-4DCE-8F89-53459C93CEC2}" type="slidenum">
              <a:rPr lang="tr-TR" sz="1200">
                <a:latin typeface="Calibri" pitchFamily="34" charset="0"/>
              </a:rPr>
              <a:pPr algn="r"/>
              <a:t>11</a:t>
            </a:fld>
            <a:endParaRPr lang="tr-TR" sz="12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p>
            <a:r>
              <a:rPr lang="en-US" smtClean="0">
                <a:latin typeface="Arial" pitchFamily="34" charset="0"/>
                <a:ea typeface="ＭＳ Ｐゴシック" pitchFamily="34" charset="-128"/>
              </a:rPr>
              <a:t>Doç. Dr. Okan Gülbahar</a:t>
            </a:r>
          </a:p>
        </p:txBody>
      </p:sp>
      <p:sp>
        <p:nvSpPr>
          <p:cNvPr id="83971" name="Rectangle 7"/>
          <p:cNvSpPr>
            <a:spLocks noGrp="1" noChangeArrowheads="1"/>
          </p:cNvSpPr>
          <p:nvPr>
            <p:ph type="sldNum" sz="quarter" idx="5"/>
          </p:nvPr>
        </p:nvSpPr>
        <p:spPr>
          <a:noFill/>
        </p:spPr>
        <p:txBody>
          <a:bodyPr/>
          <a:lstStyle/>
          <a:p>
            <a:fld id="{F1D54BF5-5D98-4725-BF6D-1F5F09351A0B}" type="slidenum">
              <a:rPr lang="en-US" smtClean="0">
                <a:latin typeface="Arial" pitchFamily="34" charset="0"/>
              </a:rPr>
              <a:pPr/>
              <a:t>12</a:t>
            </a:fld>
            <a:endParaRPr lang="en-US" smtClean="0">
              <a:latin typeface="Arial" pitchFamily="34" charset="0"/>
            </a:endParaRPr>
          </a:p>
        </p:txBody>
      </p:sp>
      <p:sp>
        <p:nvSpPr>
          <p:cNvPr id="83972" name="Rectangle 2"/>
          <p:cNvSpPr>
            <a:spLocks noGrp="1" noRot="1" noChangeAspect="1" noChangeArrowheads="1" noTextEdit="1"/>
          </p:cNvSpPr>
          <p:nvPr>
            <p:ph type="sldImg"/>
          </p:nvPr>
        </p:nvSpPr>
        <p:spPr>
          <a:xfrm>
            <a:off x="1106488" y="654050"/>
            <a:ext cx="4635500" cy="3476625"/>
          </a:xfrm>
          <a:ln/>
        </p:spPr>
      </p:sp>
      <p:sp>
        <p:nvSpPr>
          <p:cNvPr id="83973" name="Rectangle 3"/>
          <p:cNvSpPr>
            <a:spLocks noGrp="1" noChangeArrowheads="1"/>
          </p:cNvSpPr>
          <p:nvPr>
            <p:ph type="body" idx="1"/>
          </p:nvPr>
        </p:nvSpPr>
        <p:spPr>
          <a:noFill/>
          <a:ln/>
        </p:spPr>
        <p:txBody>
          <a:bodyPr/>
          <a:lstStyle/>
          <a:p>
            <a:endParaRPr lang="tr-T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a:ln/>
        </p:spPr>
      </p:sp>
      <p:sp>
        <p:nvSpPr>
          <p:cNvPr id="84995"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84996" name="3 Slayt Numarası Yer Tutucusu"/>
          <p:cNvSpPr>
            <a:spLocks noGrp="1"/>
          </p:cNvSpPr>
          <p:nvPr>
            <p:ph type="sldNum" sz="quarter" idx="5"/>
          </p:nvPr>
        </p:nvSpPr>
        <p:spPr>
          <a:noFill/>
        </p:spPr>
        <p:txBody>
          <a:bodyPr/>
          <a:lstStyle/>
          <a:p>
            <a:fld id="{02484728-E356-4CE5-95FD-87C96E7F5C68}" type="slidenum">
              <a:rPr lang="tr-TR" smtClean="0">
                <a:latin typeface="Arial" pitchFamily="34" charset="0"/>
              </a:rPr>
              <a:pPr/>
              <a:t>13</a:t>
            </a:fld>
            <a:endParaRPr lang="tr-T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C0D46C4-5099-4CB2-B459-4050507890CF}" type="slidenum">
              <a:rPr lang="tr-TR" smtClean="0">
                <a:latin typeface="Arial" pitchFamily="34" charset="0"/>
              </a:rPr>
              <a:pPr/>
              <a:t>14</a:t>
            </a:fld>
            <a:endParaRPr lang="tr-TR" smtClean="0">
              <a:latin typeface="Arial" pitchFamily="34" charset="0"/>
            </a:endParaRPr>
          </a:p>
        </p:txBody>
      </p:sp>
      <p:sp>
        <p:nvSpPr>
          <p:cNvPr id="86019" name="1 Slayt Görüntüsü Yer Tutucusu"/>
          <p:cNvSpPr>
            <a:spLocks noGrp="1" noRot="1" noChangeAspect="1" noTextEdit="1"/>
          </p:cNvSpPr>
          <p:nvPr>
            <p:ph type="sldImg"/>
          </p:nvPr>
        </p:nvSpPr>
        <p:spPr>
          <a:ln/>
        </p:spPr>
      </p:sp>
      <p:sp>
        <p:nvSpPr>
          <p:cNvPr id="86020" name="2 Not Yer Tutucusu"/>
          <p:cNvSpPr>
            <a:spLocks noGrp="1"/>
          </p:cNvSpPr>
          <p:nvPr>
            <p:ph type="body" idx="1"/>
          </p:nvPr>
        </p:nvSpPr>
        <p:spPr>
          <a:noFill/>
          <a:ln/>
        </p:spPr>
        <p:txBody>
          <a:bodyPr/>
          <a:lstStyle/>
          <a:p>
            <a:pPr eaLnBrk="1" hangingPunct="1">
              <a:spcBef>
                <a:spcPct val="0"/>
              </a:spcBef>
            </a:pPr>
            <a:r>
              <a:rPr lang="tr-TR" smtClean="0">
                <a:latin typeface="Arial" pitchFamily="34" charset="0"/>
              </a:rPr>
              <a:t>Basınç ürtikerine örnek</a:t>
            </a:r>
          </a:p>
        </p:txBody>
      </p:sp>
      <p:sp>
        <p:nvSpPr>
          <p:cNvPr id="86021"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26CAFAB-3E72-429F-9991-5AE4C49ABEA0}" type="slidenum">
              <a:rPr lang="tr-TR" sz="1200">
                <a:latin typeface="Calibri" pitchFamily="34" charset="0"/>
              </a:rPr>
              <a:pPr algn="r"/>
              <a:t>14</a:t>
            </a:fld>
            <a:endParaRPr lang="tr-TR"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a:ln/>
        </p:spPr>
      </p:sp>
      <p:sp>
        <p:nvSpPr>
          <p:cNvPr id="87043"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87044" name="3 Slayt Numarası Yer Tutucusu"/>
          <p:cNvSpPr>
            <a:spLocks noGrp="1"/>
          </p:cNvSpPr>
          <p:nvPr>
            <p:ph type="sldNum" sz="quarter" idx="5"/>
          </p:nvPr>
        </p:nvSpPr>
        <p:spPr>
          <a:noFill/>
        </p:spPr>
        <p:txBody>
          <a:bodyPr/>
          <a:lstStyle/>
          <a:p>
            <a:fld id="{EF0F0FE4-0342-41BD-AD08-090987DED380}" type="slidenum">
              <a:rPr lang="tr-TR" smtClean="0">
                <a:latin typeface="Arial" pitchFamily="34" charset="0"/>
              </a:rPr>
              <a:pPr/>
              <a:t>15</a:t>
            </a:fld>
            <a:endParaRPr lang="tr-T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a:ln/>
        </p:spPr>
      </p:sp>
      <p:sp>
        <p:nvSpPr>
          <p:cNvPr id="88067" name="2 Not Yer Tutucusu"/>
          <p:cNvSpPr>
            <a:spLocks noGrp="1"/>
          </p:cNvSpPr>
          <p:nvPr>
            <p:ph type="body" idx="1"/>
          </p:nvPr>
        </p:nvSpPr>
        <p:spPr>
          <a:noFill/>
          <a:ln/>
        </p:spPr>
        <p:txBody>
          <a:bodyPr/>
          <a:lstStyle/>
          <a:p>
            <a:pPr eaLnBrk="1" hangingPunct="1"/>
            <a:endParaRPr lang="tr-TR" smtClean="0">
              <a:latin typeface="Arial" pitchFamily="34" charset="0"/>
            </a:endParaRPr>
          </a:p>
        </p:txBody>
      </p:sp>
      <p:sp>
        <p:nvSpPr>
          <p:cNvPr id="88068" name="3 Slayt Numarası Yer Tutucusu"/>
          <p:cNvSpPr>
            <a:spLocks noGrp="1"/>
          </p:cNvSpPr>
          <p:nvPr>
            <p:ph type="sldNum" sz="quarter" idx="5"/>
          </p:nvPr>
        </p:nvSpPr>
        <p:spPr>
          <a:noFill/>
        </p:spPr>
        <p:txBody>
          <a:bodyPr/>
          <a:lstStyle/>
          <a:p>
            <a:fld id="{B0FA0FF8-1B75-40F4-BAB7-14B18F102B1B}" type="slidenum">
              <a:rPr lang="tr-TR" smtClean="0">
                <a:latin typeface="Arial" pitchFamily="34" charset="0"/>
              </a:rPr>
              <a:pPr/>
              <a:t>16</a:t>
            </a:fld>
            <a:endParaRPr lang="tr-T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DFC9F0A5-6C3A-44EE-BEAC-794F1327F71C}"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B18258B-297B-48A6-8F5B-C4BC6D2E3009}"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12DEBBC-85B7-4AB9-8571-9C41CB92B96C}"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0C11D59-9833-4FEB-81AA-30930A5A672A}"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B7DD45F7-EFE4-413B-A236-B412B70855A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0F0A806-809A-4341-A32A-A4D7A7E0DBD2}"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6D30ABC-ADCB-401D-8789-862E1E4A051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19F12E77-8460-4ECC-8B47-85D223617798}"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8378B431-3731-4BC8-BB2A-44B027C66EB4}"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F2CFD190-F334-4833-8650-E170DB020C54}"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EFE2EA2D-8943-46CB-837F-82263C9FB7F2}"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08F5588F-CE58-4B04-9655-6BB34FE7957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54DC67B0-0A2A-4A28-8AE8-F2A35306F951}"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B5903CA-1EE3-4E7E-8A26-2805CE0C08C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www.uptodate.com/contents/levocetirizine-drug-information?source=see_link"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www.uptodate.com/contents/desloratadine-drug-information?source=see_link" TargetMode="External"/><Relationship Id="rId5" Type="http://schemas.openxmlformats.org/officeDocument/2006/relationships/hyperlink" Target="http://www.uptodate.com/contents/loratadine-drug-information?source=see_link" TargetMode="External"/><Relationship Id="rId4" Type="http://schemas.openxmlformats.org/officeDocument/2006/relationships/hyperlink" Target="http://www.uptodate.com/contents/fexofenadine-drug-information?source=see_link"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Office_Word_Belgesi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hyperlink" Target="http://www.thelancet.com/popup?fileName=footer-terms" TargetMode="External"/><Relationship Id="rId4" Type="http://schemas.openxmlformats.org/officeDocument/2006/relationships/hyperlink" Target="http://www.thelancet.com/journals/lancet/article/S0140-6736(12)61146-5/abstract"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upload.wikimedia.org/wikipedia/commons/2/2f/Pattern_of_atopic_eczema_varies_with_age.p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2.bin"/><Relationship Id="rId4" Type="http://schemas.openxmlformats.org/officeDocument/2006/relationships/image" Target="../media/image4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tr-TR" smtClean="0"/>
          </a:p>
        </p:txBody>
      </p:sp>
      <p:sp>
        <p:nvSpPr>
          <p:cNvPr id="5123" name="Rectangle 3"/>
          <p:cNvSpPr>
            <a:spLocks noGrp="1" noChangeArrowheads="1"/>
          </p:cNvSpPr>
          <p:nvPr>
            <p:ph type="body" idx="1"/>
          </p:nvPr>
        </p:nvSpPr>
        <p:spPr/>
        <p:txBody>
          <a:bodyPr/>
          <a:lstStyle/>
          <a:p>
            <a:pPr>
              <a:buFontTx/>
              <a:buNone/>
            </a:pPr>
            <a:endParaRPr lang="tr-TR" dirty="0" smtClean="0"/>
          </a:p>
          <a:p>
            <a:pPr>
              <a:buFontTx/>
              <a:buNone/>
            </a:pPr>
            <a:endParaRPr lang="tr-TR" dirty="0" smtClean="0"/>
          </a:p>
          <a:p>
            <a:pPr>
              <a:buFontTx/>
              <a:buNone/>
            </a:pPr>
            <a:endParaRPr lang="tr-TR" dirty="0" smtClean="0"/>
          </a:p>
          <a:p>
            <a:pPr algn="ctr">
              <a:buFontTx/>
              <a:buNone/>
            </a:pPr>
            <a:endParaRPr lang="tr-TR" dirty="0" smtClean="0">
              <a:latin typeface="Georgia" pitchFamily="18" charset="0"/>
            </a:endParaRPr>
          </a:p>
          <a:p>
            <a:pPr algn="ctr">
              <a:buFontTx/>
              <a:buNone/>
            </a:pPr>
            <a:r>
              <a:rPr lang="tr-TR" b="1" dirty="0" smtClean="0">
                <a:latin typeface="Georgia" pitchFamily="18" charset="0"/>
              </a:rPr>
              <a:t>Prof</a:t>
            </a:r>
            <a:r>
              <a:rPr lang="tr-TR" b="1" dirty="0" smtClean="0">
                <a:latin typeface="Georgia" pitchFamily="18" charset="0"/>
              </a:rPr>
              <a:t>. Dr. Yavuz </a:t>
            </a:r>
            <a:r>
              <a:rPr lang="tr-TR" b="1" dirty="0" smtClean="0">
                <a:latin typeface="Georgia" pitchFamily="18" charset="0"/>
              </a:rPr>
              <a:t>Demirel</a:t>
            </a:r>
          </a:p>
          <a:p>
            <a:pPr algn="ctr">
              <a:buFontTx/>
              <a:buNone/>
            </a:pPr>
            <a:r>
              <a:rPr lang="tr-TR" sz="2400" b="1" dirty="0" smtClean="0">
                <a:latin typeface="Georgia" pitchFamily="18" charset="0"/>
              </a:rPr>
              <a:t>AÜTF Göğüs Hastalıkları AD </a:t>
            </a:r>
            <a:r>
              <a:rPr lang="tr-TR" sz="2400" b="1" dirty="0" err="1" smtClean="0">
                <a:latin typeface="Georgia" pitchFamily="18" charset="0"/>
              </a:rPr>
              <a:t>Immunoloji</a:t>
            </a:r>
            <a:r>
              <a:rPr lang="tr-TR" sz="2400" b="1" dirty="0" smtClean="0">
                <a:latin typeface="Georgia" pitchFamily="18" charset="0"/>
              </a:rPr>
              <a:t> ve </a:t>
            </a:r>
            <a:r>
              <a:rPr lang="tr-TR" sz="2400" b="1" dirty="0" err="1" smtClean="0">
                <a:latin typeface="Georgia" pitchFamily="18" charset="0"/>
              </a:rPr>
              <a:t>Allerji</a:t>
            </a:r>
            <a:r>
              <a:rPr lang="tr-TR" sz="2400" b="1" dirty="0" smtClean="0">
                <a:latin typeface="Georgia" pitchFamily="18" charset="0"/>
              </a:rPr>
              <a:t> Hastalıkları BD</a:t>
            </a:r>
            <a:endParaRPr lang="tr-TR" sz="2400" b="1" dirty="0" smtClean="0">
              <a:latin typeface="Georgia" pitchFamily="18" charset="0"/>
            </a:endParaRPr>
          </a:p>
          <a:p>
            <a:endParaRPr lang="tr-TR" dirty="0" smtClean="0">
              <a:latin typeface="Georgia" pitchFamily="18" charset="0"/>
            </a:endParaRPr>
          </a:p>
        </p:txBody>
      </p:sp>
      <p:grpSp>
        <p:nvGrpSpPr>
          <p:cNvPr id="5124" name="1 Başlık"/>
          <p:cNvGrpSpPr>
            <a:grpSpLocks noGrp="1"/>
          </p:cNvGrpSpPr>
          <p:nvPr/>
        </p:nvGrpSpPr>
        <p:grpSpPr bwMode="auto">
          <a:xfrm>
            <a:off x="444500" y="334963"/>
            <a:ext cx="8345488" cy="1274762"/>
            <a:chOff x="280" y="211"/>
            <a:chExt cx="5257" cy="803"/>
          </a:xfrm>
        </p:grpSpPr>
        <p:pic>
          <p:nvPicPr>
            <p:cNvPr id="5125" name="1 Başlık"/>
            <p:cNvPicPr>
              <a:picLocks noChangeArrowheads="1"/>
            </p:cNvPicPr>
            <p:nvPr/>
          </p:nvPicPr>
          <p:blipFill>
            <a:blip r:embed="rId2"/>
            <a:srcRect/>
            <a:stretch>
              <a:fillRect/>
            </a:stretch>
          </p:blipFill>
          <p:spPr bwMode="auto">
            <a:xfrm>
              <a:off x="280" y="211"/>
              <a:ext cx="5257" cy="803"/>
            </a:xfrm>
            <a:prstGeom prst="rect">
              <a:avLst/>
            </a:prstGeom>
            <a:solidFill>
              <a:srgbClr val="FF0000"/>
            </a:solidFill>
            <a:ln w="9525">
              <a:noFill/>
              <a:miter lim="800000"/>
              <a:headEnd/>
              <a:tailEnd/>
            </a:ln>
          </p:spPr>
        </p:pic>
        <p:sp>
          <p:nvSpPr>
            <p:cNvPr id="5126" name="Text Box 6"/>
            <p:cNvSpPr txBox="1">
              <a:spLocks noChangeArrowheads="1"/>
            </p:cNvSpPr>
            <p:nvPr/>
          </p:nvSpPr>
          <p:spPr bwMode="auto">
            <a:xfrm>
              <a:off x="320" y="288"/>
              <a:ext cx="5184" cy="674"/>
            </a:xfrm>
            <a:prstGeom prst="rect">
              <a:avLst/>
            </a:prstGeom>
            <a:solidFill>
              <a:srgbClr val="FF0000"/>
            </a:solidFill>
            <a:ln w="9525">
              <a:noFill/>
              <a:miter lim="800000"/>
              <a:headEnd/>
              <a:tailEnd/>
            </a:ln>
          </p:spPr>
          <p:txBody>
            <a:bodyPr anchor="ctr"/>
            <a:lstStyle/>
            <a:p>
              <a:pPr algn="ctr"/>
              <a:r>
                <a:rPr lang="tr-TR" sz="4000" b="1" dirty="0" smtClean="0">
                  <a:latin typeface="Georgia" pitchFamily="18" charset="0"/>
                </a:rPr>
                <a:t>DERİ ALLERJİLERİ</a:t>
              </a:r>
              <a:endParaRPr lang="tr-TR" sz="2200" b="1" dirty="0">
                <a:latin typeface="Georgia" pitchFamily="18"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srcRect/>
          <a:stretch>
            <a:fillRect/>
          </a:stretch>
        </p:blipFill>
        <p:spPr bwMode="auto">
          <a:xfrm>
            <a:off x="131682" y="2143116"/>
            <a:ext cx="7893899" cy="228601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1 Başlık"/>
          <p:cNvGrpSpPr>
            <a:grpSpLocks noGrp="1"/>
          </p:cNvGrpSpPr>
          <p:nvPr/>
        </p:nvGrpSpPr>
        <p:grpSpPr bwMode="auto">
          <a:xfrm>
            <a:off x="444500" y="420688"/>
            <a:ext cx="8345488" cy="1189037"/>
            <a:chOff x="280" y="265"/>
            <a:chExt cx="5257" cy="749"/>
          </a:xfrm>
        </p:grpSpPr>
        <p:pic>
          <p:nvPicPr>
            <p:cNvPr id="9221" name="1 Başlık"/>
            <p:cNvPicPr>
              <a:picLocks noChangeArrowheads="1"/>
            </p:cNvPicPr>
            <p:nvPr/>
          </p:nvPicPr>
          <p:blipFill>
            <a:blip r:embed="rId3"/>
            <a:srcRect/>
            <a:stretch>
              <a:fillRect/>
            </a:stretch>
          </p:blipFill>
          <p:spPr bwMode="auto">
            <a:xfrm>
              <a:off x="280" y="265"/>
              <a:ext cx="5257" cy="749"/>
            </a:xfrm>
            <a:prstGeom prst="rect">
              <a:avLst/>
            </a:prstGeom>
            <a:solidFill>
              <a:srgbClr val="FF0000"/>
            </a:solidFill>
            <a:ln w="9525">
              <a:noFill/>
              <a:miter lim="800000"/>
              <a:headEnd/>
              <a:tailEnd/>
            </a:ln>
          </p:spPr>
        </p:pic>
        <p:sp>
          <p:nvSpPr>
            <p:cNvPr id="9222" name="Text Box 3"/>
            <p:cNvSpPr txBox="1">
              <a:spLocks noChangeArrowheads="1"/>
            </p:cNvSpPr>
            <p:nvPr/>
          </p:nvSpPr>
          <p:spPr bwMode="auto">
            <a:xfrm>
              <a:off x="320" y="288"/>
              <a:ext cx="5184" cy="674"/>
            </a:xfrm>
            <a:prstGeom prst="rect">
              <a:avLst/>
            </a:prstGeom>
            <a:solidFill>
              <a:srgbClr val="FF0000"/>
            </a:solidFill>
            <a:ln w="9525">
              <a:noFill/>
              <a:miter lim="800000"/>
              <a:headEnd/>
              <a:tailEnd/>
            </a:ln>
          </p:spPr>
          <p:txBody>
            <a:bodyPr anchor="ctr"/>
            <a:lstStyle/>
            <a:p>
              <a:pPr algn="ctr"/>
              <a:r>
                <a:rPr lang="tr-TR" sz="4400" b="1">
                  <a:latin typeface="Georgia" pitchFamily="18" charset="0"/>
                </a:rPr>
                <a:t>Anjioödem</a:t>
              </a:r>
              <a:endParaRPr lang="tr-TR" sz="2400" b="1">
                <a:latin typeface="Georgia" pitchFamily="18" charset="0"/>
              </a:endParaRPr>
            </a:p>
          </p:txBody>
        </p:sp>
      </p:grpSp>
      <p:sp>
        <p:nvSpPr>
          <p:cNvPr id="9219" name="2 Alt Başlık"/>
          <p:cNvSpPr txBox="1">
            <a:spLocks/>
          </p:cNvSpPr>
          <p:nvPr/>
        </p:nvSpPr>
        <p:spPr bwMode="auto">
          <a:xfrm>
            <a:off x="900113" y="2057400"/>
            <a:ext cx="7488237" cy="2595563"/>
          </a:xfrm>
          <a:prstGeom prst="rect">
            <a:avLst/>
          </a:prstGeom>
          <a:noFill/>
          <a:ln w="9525">
            <a:noFill/>
            <a:miter lim="800000"/>
            <a:headEnd/>
            <a:tailEnd/>
          </a:ln>
        </p:spPr>
        <p:txBody>
          <a:bodyPr/>
          <a:lstStyle/>
          <a:p>
            <a:pPr>
              <a:lnSpc>
                <a:spcPct val="70000"/>
              </a:lnSpc>
            </a:pPr>
            <a:r>
              <a:rPr lang="tr-TR" sz="2200">
                <a:latin typeface="Georgia" pitchFamily="18" charset="0"/>
              </a:rPr>
              <a:t>Derin dermal ve subkutan/submukozal dokuların ödemi ile karakterli bir klinik durumdur.</a:t>
            </a:r>
          </a:p>
          <a:p>
            <a:pPr>
              <a:lnSpc>
                <a:spcPct val="60000"/>
              </a:lnSpc>
            </a:pPr>
            <a:r>
              <a:rPr lang="tr-TR" sz="2200">
                <a:latin typeface="Georgia" pitchFamily="18" charset="0"/>
              </a:rPr>
              <a:t>Genellikle yüz, dudaklar, üst solunum yolları ve ekstremiteleri tutar. Düzelmesi 72 saat sürebilir.</a:t>
            </a:r>
            <a:r>
              <a:rPr lang="tr-TR" sz="2200" u="sng"/>
              <a:t> </a:t>
            </a:r>
          </a:p>
          <a:p>
            <a:pPr>
              <a:lnSpc>
                <a:spcPct val="60000"/>
              </a:lnSpc>
            </a:pPr>
            <a:endParaRPr lang="tr-TR" sz="2200" u="sng"/>
          </a:p>
          <a:p>
            <a:pPr>
              <a:lnSpc>
                <a:spcPct val="60000"/>
              </a:lnSpc>
            </a:pPr>
            <a:r>
              <a:rPr lang="tr-TR" sz="2200">
                <a:latin typeface="Georgia" pitchFamily="18" charset="0"/>
              </a:rPr>
              <a:t>Alt dermis ve subküten dokuda ödem</a:t>
            </a:r>
          </a:p>
          <a:p>
            <a:pPr>
              <a:lnSpc>
                <a:spcPct val="60000"/>
              </a:lnSpc>
            </a:pPr>
            <a:r>
              <a:rPr lang="tr-TR" sz="2200">
                <a:latin typeface="Georgia" pitchFamily="18" charset="0"/>
              </a:rPr>
              <a:t>Alt dermisin postkapiller venül ve lenflerinde dilatasyon vardır.</a:t>
            </a:r>
          </a:p>
          <a:p>
            <a:pPr>
              <a:lnSpc>
                <a:spcPct val="60000"/>
              </a:lnSpc>
            </a:pPr>
            <a:endParaRPr lang="tr-TR" sz="2200">
              <a:latin typeface="Georgia" pitchFamily="18" charset="0"/>
            </a:endParaRPr>
          </a:p>
          <a:p>
            <a:pPr>
              <a:lnSpc>
                <a:spcPct val="60000"/>
              </a:lnSpc>
            </a:pPr>
            <a:r>
              <a:rPr lang="tr-TR" sz="2200">
                <a:latin typeface="Georgia" pitchFamily="18" charset="0"/>
              </a:rPr>
              <a:t>Cilt ağrılı ve sıcak olabilir</a:t>
            </a:r>
          </a:p>
          <a:p>
            <a:pPr>
              <a:lnSpc>
                <a:spcPct val="70000"/>
              </a:lnSpc>
            </a:pPr>
            <a:endParaRPr lang="tr-TR" sz="2200">
              <a:latin typeface="Georgia" pitchFamily="18" charset="0"/>
            </a:endParaRPr>
          </a:p>
        </p:txBody>
      </p:sp>
      <p:pic>
        <p:nvPicPr>
          <p:cNvPr id="9220" name="Picture 10" descr="hereditary_angioedema"/>
          <p:cNvPicPr>
            <a:picLocks noChangeAspect="1" noChangeArrowheads="1"/>
          </p:cNvPicPr>
          <p:nvPr/>
        </p:nvPicPr>
        <p:blipFill>
          <a:blip r:embed="rId4"/>
          <a:srcRect/>
          <a:stretch>
            <a:fillRect/>
          </a:stretch>
        </p:blipFill>
        <p:spPr bwMode="auto">
          <a:xfrm>
            <a:off x="3132138" y="4421188"/>
            <a:ext cx="2808287" cy="217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5438775" y="4689475"/>
            <a:ext cx="2101850" cy="1306513"/>
          </a:xfrm>
          <a:prstGeom prst="rect">
            <a:avLst/>
          </a:prstGeom>
          <a:noFill/>
          <a:ln>
            <a:noFill/>
          </a:ln>
          <a:effectLst>
            <a:outerShdw blurRad="63500" dist="38099" dir="2700000" algn="ctr" rotWithShape="0">
              <a:schemeClr val="bg2">
                <a:alpha val="74998"/>
              </a:schemeClr>
            </a:outerShdw>
          </a:effectLst>
          <a:extLst>
            <a:ext uri="{909E8E84-426E-40dd-AFC4-6F175D3DCCD1}"/>
            <a:ext uri="{91240B29-F687-4f45-9708-019B960494DF}"/>
          </a:extLst>
        </p:spPr>
      </p:pic>
      <p:sp>
        <p:nvSpPr>
          <p:cNvPr id="10243" name="Rectangle 2"/>
          <p:cNvSpPr>
            <a:spLocks noGrp="1" noChangeArrowheads="1"/>
          </p:cNvSpPr>
          <p:nvPr>
            <p:ph type="title"/>
          </p:nvPr>
        </p:nvSpPr>
        <p:spPr/>
        <p:txBody>
          <a:bodyPr/>
          <a:lstStyle/>
          <a:p>
            <a:r>
              <a:rPr lang="tr-TR" smtClean="0">
                <a:ea typeface="ＭＳ Ｐゴシック" pitchFamily="34" charset="-128"/>
              </a:rPr>
              <a:t>Özellikler</a:t>
            </a:r>
            <a:endParaRPr lang="en-US" smtClean="0">
              <a:ea typeface="ＭＳ Ｐゴシック" pitchFamily="34" charset="-128"/>
            </a:endParaRPr>
          </a:p>
        </p:txBody>
      </p:sp>
      <p:sp>
        <p:nvSpPr>
          <p:cNvPr id="10244" name="Rectangle 3"/>
          <p:cNvSpPr>
            <a:spLocks noGrp="1" noChangeArrowheads="1"/>
          </p:cNvSpPr>
          <p:nvPr>
            <p:ph type="body" idx="1"/>
          </p:nvPr>
        </p:nvSpPr>
        <p:spPr>
          <a:xfrm>
            <a:off x="539750" y="1555750"/>
            <a:ext cx="8193088" cy="4803775"/>
          </a:xfrm>
        </p:spPr>
        <p:txBody>
          <a:bodyPr/>
          <a:lstStyle/>
          <a:p>
            <a:r>
              <a:rPr lang="tr-TR" sz="2400" smtClean="0">
                <a:ea typeface="ＭＳ Ｐゴシック" pitchFamily="34" charset="-128"/>
              </a:rPr>
              <a:t>Müköz membranlar sık olarak olaya katılır</a:t>
            </a:r>
          </a:p>
          <a:p>
            <a:r>
              <a:rPr lang="tr-TR" sz="2400" smtClean="0">
                <a:ea typeface="ＭＳ Ｐゴシック" pitchFamily="34" charset="-128"/>
              </a:rPr>
              <a:t>Yüz, dudaklar, ağız, boğaz, larinks, ekstremiteler, genital bölgede daha sık</a:t>
            </a:r>
          </a:p>
          <a:p>
            <a:r>
              <a:rPr lang="tr-TR" sz="2400" smtClean="0">
                <a:ea typeface="ＭＳ Ｐゴシック" pitchFamily="34" charset="-128"/>
              </a:rPr>
              <a:t>Asimetrik</a:t>
            </a:r>
          </a:p>
          <a:p>
            <a:r>
              <a:rPr lang="tr-TR" sz="2400" smtClean="0">
                <a:ea typeface="ＭＳ Ｐゴシック" pitchFamily="34" charset="-128"/>
              </a:rPr>
              <a:t>Derinin rengi normal, bazen eritematöz</a:t>
            </a:r>
          </a:p>
          <a:p>
            <a:r>
              <a:rPr lang="tr-TR" sz="2400" smtClean="0">
                <a:ea typeface="ＭＳ Ｐゴシック" pitchFamily="34" charset="-128"/>
              </a:rPr>
              <a:t>Kaşıntı yok; ağrı ve ısı artışı değişen oranlarda</a:t>
            </a:r>
          </a:p>
          <a:p>
            <a:r>
              <a:rPr lang="tr-TR" sz="2400" smtClean="0">
                <a:ea typeface="ＭＳ Ｐゴシック" pitchFamily="34" charset="-128"/>
              </a:rPr>
              <a:t>Genellikle dakikalar içinde meydana gelir</a:t>
            </a:r>
          </a:p>
          <a:p>
            <a:pPr lvl="1"/>
            <a:r>
              <a:rPr lang="tr-TR" sz="2000" smtClean="0">
                <a:ea typeface="ＭＳ Ｐゴシック" pitchFamily="34" charset="-128"/>
              </a:rPr>
              <a:t>Bazen saatler içinde</a:t>
            </a:r>
          </a:p>
          <a:p>
            <a:r>
              <a:rPr lang="tr-TR" sz="2400" smtClean="0">
                <a:ea typeface="ＭＳ Ｐゴシック" pitchFamily="34" charset="-128"/>
              </a:rPr>
              <a:t>24-48 saatte sonlanır. </a:t>
            </a:r>
          </a:p>
          <a:p>
            <a:pPr lvl="1"/>
            <a:r>
              <a:rPr lang="tr-TR" sz="2000" smtClean="0">
                <a:ea typeface="ＭＳ Ｐゴシック" pitchFamily="34" charset="-128"/>
              </a:rPr>
              <a:t>96 saate kadar uzayabilir</a:t>
            </a:r>
          </a:p>
          <a:p>
            <a:r>
              <a:rPr lang="tr-TR" sz="2400" smtClean="0">
                <a:ea typeface="ＭＳ Ｐゴシック" pitchFamily="34" charset="-128"/>
              </a:rPr>
              <a:t>İz bırakmadan düzelir</a:t>
            </a:r>
          </a:p>
          <a:p>
            <a:pPr>
              <a:buFontTx/>
              <a:buNone/>
            </a:pPr>
            <a:endParaRPr lang="en-US" sz="2400" smtClean="0">
              <a:ea typeface="ＭＳ Ｐゴシック" pitchFamily="34" charset="-128"/>
            </a:endParaRPr>
          </a:p>
        </p:txBody>
      </p:sp>
      <p:pic>
        <p:nvPicPr>
          <p:cNvPr id="5" name="Picture 4" descr="bbmapAsset?appID=NGE&amp;isbn=978-0-323-05659-5&amp;eid=4-u1"/>
          <p:cNvPicPr>
            <a:picLocks noChangeAspect="1" noChangeArrowheads="1"/>
          </p:cNvPicPr>
          <p:nvPr/>
        </p:nvPicPr>
        <p:blipFill>
          <a:blip r:embed="rId4" cstate="print"/>
          <a:srcRect/>
          <a:stretch>
            <a:fillRect/>
          </a:stretch>
        </p:blipFill>
        <p:spPr bwMode="auto">
          <a:xfrm>
            <a:off x="7406139" y="3362860"/>
            <a:ext cx="1484454" cy="151681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1 Başlık"/>
          <p:cNvSpPr txBox="1">
            <a:spLocks/>
          </p:cNvSpPr>
          <p:nvPr/>
        </p:nvSpPr>
        <p:spPr bwMode="auto">
          <a:xfrm>
            <a:off x="1259632" y="274638"/>
            <a:ext cx="6768752" cy="1066130"/>
          </a:xfrm>
          <a:prstGeom prst="rect">
            <a:avLst/>
          </a:prstGeom>
          <a:solidFill>
            <a:srgbClr val="F5711C"/>
          </a:solidFill>
          <a:ln>
            <a:noFill/>
            <a:miter lim="800000"/>
            <a:headEnd/>
            <a:tailEnd/>
          </a:ln>
          <a:scene3d>
            <a:camera prst="orthographicFront"/>
            <a:lightRig rig="threePt" dir="t"/>
          </a:scene3d>
          <a:sp3d>
            <a:bevelT/>
          </a:sp3d>
          <a:extLst>
            <a:ext uri="{FAA26D3D-D897-4be2-8F04-BA451C77F1D7}"/>
          </a:extLst>
        </p:spPr>
        <p:txBody>
          <a:bodyPr anchor="ctr"/>
          <a:lstStyle/>
          <a:p>
            <a:pPr algn="ctr" eaLnBrk="0" hangingPunct="0">
              <a:defRPr/>
            </a:pPr>
            <a:r>
              <a:rPr lang="tr-TR" sz="4400">
                <a:solidFill>
                  <a:schemeClr val="bg1"/>
                </a:solidFill>
                <a:latin typeface="Calibri" pitchFamily="34" charset="0"/>
              </a:rPr>
              <a:t> </a:t>
            </a:r>
            <a:r>
              <a:rPr lang="tr-TR" sz="4400">
                <a:solidFill>
                  <a:srgbClr val="000000"/>
                </a:solidFill>
                <a:latin typeface="Calibri" pitchFamily="34" charset="0"/>
              </a:rPr>
              <a:t>Anjioödem</a:t>
            </a:r>
          </a:p>
        </p:txBody>
      </p:sp>
      <p:pic>
        <p:nvPicPr>
          <p:cNvPr id="10249" name="Picture 6"/>
          <p:cNvPicPr>
            <a:picLocks noChangeAspect="1"/>
          </p:cNvPicPr>
          <p:nvPr/>
        </p:nvPicPr>
        <p:blipFill>
          <a:blip r:embed="rId5"/>
          <a:srcRect/>
          <a:stretch>
            <a:fillRect/>
          </a:stretch>
        </p:blipFill>
        <p:spPr bwMode="auto">
          <a:xfrm>
            <a:off x="4500563" y="4581525"/>
            <a:ext cx="3035300" cy="2032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njio ödem"/>
          <p:cNvPicPr>
            <a:picLocks noChangeAspect="1" noChangeArrowheads="1"/>
          </p:cNvPicPr>
          <p:nvPr/>
        </p:nvPicPr>
        <p:blipFill>
          <a:blip r:embed="rId3"/>
          <a:srcRect/>
          <a:stretch>
            <a:fillRect/>
          </a:stretch>
        </p:blipFill>
        <p:spPr bwMode="auto">
          <a:xfrm>
            <a:off x="611188" y="431800"/>
            <a:ext cx="4162425" cy="5084763"/>
          </a:xfrm>
          <a:prstGeom prst="rect">
            <a:avLst/>
          </a:prstGeom>
          <a:noFill/>
          <a:ln w="9525">
            <a:noFill/>
            <a:miter lim="800000"/>
            <a:headEnd/>
            <a:tailEnd/>
          </a:ln>
        </p:spPr>
      </p:pic>
      <p:pic>
        <p:nvPicPr>
          <p:cNvPr id="11267" name="Picture 4" descr="DSCN3291"/>
          <p:cNvPicPr>
            <a:picLocks noChangeAspect="1" noChangeArrowheads="1"/>
          </p:cNvPicPr>
          <p:nvPr/>
        </p:nvPicPr>
        <p:blipFill>
          <a:blip r:embed="rId4"/>
          <a:srcRect/>
          <a:stretch>
            <a:fillRect/>
          </a:stretch>
        </p:blipFill>
        <p:spPr bwMode="auto">
          <a:xfrm>
            <a:off x="4932363" y="1557338"/>
            <a:ext cx="4030662" cy="25193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1 Başlık"/>
          <p:cNvGrpSpPr>
            <a:grpSpLocks noGrp="1"/>
          </p:cNvGrpSpPr>
          <p:nvPr/>
        </p:nvGrpSpPr>
        <p:grpSpPr bwMode="auto">
          <a:xfrm>
            <a:off x="407988" y="182563"/>
            <a:ext cx="8570912" cy="1328737"/>
            <a:chOff x="257" y="115"/>
            <a:chExt cx="5399" cy="837"/>
          </a:xfrm>
        </p:grpSpPr>
        <p:pic>
          <p:nvPicPr>
            <p:cNvPr id="12293" name="1 Başlık"/>
            <p:cNvPicPr>
              <a:picLocks noChangeArrowheads="1"/>
            </p:cNvPicPr>
            <p:nvPr/>
          </p:nvPicPr>
          <p:blipFill>
            <a:blip r:embed="rId3"/>
            <a:srcRect/>
            <a:stretch>
              <a:fillRect/>
            </a:stretch>
          </p:blipFill>
          <p:spPr bwMode="auto">
            <a:xfrm>
              <a:off x="257" y="115"/>
              <a:ext cx="5399" cy="837"/>
            </a:xfrm>
            <a:prstGeom prst="rect">
              <a:avLst/>
            </a:prstGeom>
            <a:noFill/>
            <a:ln w="9525">
              <a:noFill/>
              <a:miter lim="800000"/>
              <a:headEnd/>
              <a:tailEnd/>
            </a:ln>
          </p:spPr>
        </p:pic>
        <p:sp>
          <p:nvSpPr>
            <p:cNvPr id="12294" name="Text Box 3"/>
            <p:cNvSpPr txBox="1">
              <a:spLocks noChangeArrowheads="1"/>
            </p:cNvSpPr>
            <p:nvPr/>
          </p:nvSpPr>
          <p:spPr bwMode="auto">
            <a:xfrm>
              <a:off x="288" y="144"/>
              <a:ext cx="5136" cy="576"/>
            </a:xfrm>
            <a:prstGeom prst="rect">
              <a:avLst/>
            </a:prstGeom>
            <a:solidFill>
              <a:srgbClr val="FF0000"/>
            </a:solidFill>
            <a:ln w="9525">
              <a:noFill/>
              <a:miter lim="800000"/>
              <a:headEnd/>
              <a:tailEnd/>
            </a:ln>
          </p:spPr>
          <p:txBody>
            <a:bodyPr anchor="b"/>
            <a:lstStyle/>
            <a:p>
              <a:r>
                <a:rPr lang="tr-TR" sz="3200" b="1">
                  <a:latin typeface="Georgia" pitchFamily="18" charset="0"/>
                </a:rPr>
                <a:t>                       </a:t>
              </a:r>
              <a:r>
                <a:rPr lang="en-US" sz="3200" b="1">
                  <a:latin typeface="Georgia" pitchFamily="18" charset="0"/>
                </a:rPr>
                <a:t>Derm</a:t>
              </a:r>
              <a:r>
                <a:rPr lang="tr-TR" sz="3200" b="1">
                  <a:latin typeface="Georgia" pitchFamily="18" charset="0"/>
                </a:rPr>
                <a:t>ato</a:t>
              </a:r>
              <a:r>
                <a:rPr lang="en-US" sz="3200" b="1">
                  <a:latin typeface="Georgia" pitchFamily="18" charset="0"/>
                </a:rPr>
                <a:t>gra</a:t>
              </a:r>
              <a:r>
                <a:rPr lang="tr-TR" sz="3200" b="1">
                  <a:latin typeface="Georgia" pitchFamily="18" charset="0"/>
                </a:rPr>
                <a:t>fiz</a:t>
              </a:r>
              <a:r>
                <a:rPr lang="en-US" sz="3200" b="1">
                  <a:latin typeface="Georgia" pitchFamily="18" charset="0"/>
                </a:rPr>
                <a:t>m</a:t>
              </a:r>
              <a:endParaRPr lang="tr-TR" sz="3200" b="1">
                <a:latin typeface="Georgia" pitchFamily="18" charset="0"/>
              </a:endParaRPr>
            </a:p>
          </p:txBody>
        </p:sp>
      </p:grpSp>
      <p:sp>
        <p:nvSpPr>
          <p:cNvPr id="12291" name="4 Metin Yer Tutucusu"/>
          <p:cNvSpPr>
            <a:spLocks noGrp="1"/>
          </p:cNvSpPr>
          <p:nvPr>
            <p:ph type="body" sz="half" idx="4294967295"/>
          </p:nvPr>
        </p:nvSpPr>
        <p:spPr>
          <a:xfrm>
            <a:off x="381000" y="1508125"/>
            <a:ext cx="3008313" cy="4343400"/>
          </a:xfrm>
        </p:spPr>
        <p:txBody>
          <a:bodyPr/>
          <a:lstStyle/>
          <a:p>
            <a:pPr eaLnBrk="1" hangingPunct="1">
              <a:lnSpc>
                <a:spcPct val="115000"/>
              </a:lnSpc>
              <a:buFont typeface="Wingdings" pitchFamily="2" charset="2"/>
              <a:buNone/>
            </a:pPr>
            <a:r>
              <a:rPr lang="tr-TR" sz="2000" b="1" i="1" smtClean="0">
                <a:latin typeface="Georgia" pitchFamily="18" charset="0"/>
              </a:rPr>
              <a:t> </a:t>
            </a:r>
            <a:r>
              <a:rPr lang="tr-TR" sz="2400" smtClean="0">
                <a:latin typeface="Georgia" pitchFamily="18" charset="0"/>
              </a:rPr>
              <a:t>Sıklıkla Kronik Ürtiker ile birlekte görülen, tırnaklama ya da darbe ile meydana gelen, </a:t>
            </a:r>
            <a:r>
              <a:rPr lang="tr-TR" sz="2400" i="1" smtClean="0">
                <a:latin typeface="Georgia" pitchFamily="18" charset="0"/>
              </a:rPr>
              <a:t>kaşıntı, eritem ve plak </a:t>
            </a:r>
            <a:r>
              <a:rPr lang="tr-TR" sz="2400" smtClean="0">
                <a:latin typeface="Georgia" pitchFamily="18" charset="0"/>
              </a:rPr>
              <a:t>oluşumunun olduğu durumdur.</a:t>
            </a:r>
            <a:r>
              <a:rPr lang="en-US" sz="2400" smtClean="0">
                <a:latin typeface="Georgia" pitchFamily="18" charset="0"/>
              </a:rPr>
              <a:t> </a:t>
            </a:r>
            <a:endParaRPr lang="tr-TR" sz="2400" smtClean="0">
              <a:latin typeface="Georgia" pitchFamily="18" charset="0"/>
            </a:endParaRPr>
          </a:p>
          <a:p>
            <a:pPr eaLnBrk="1" hangingPunct="1">
              <a:buFontTx/>
              <a:buNone/>
            </a:pPr>
            <a:endParaRPr lang="tr-TR" sz="2400" smtClean="0">
              <a:latin typeface="Georgia" pitchFamily="18" charset="0"/>
            </a:endParaRPr>
          </a:p>
        </p:txBody>
      </p:sp>
      <p:pic>
        <p:nvPicPr>
          <p:cNvPr id="12292" name="Picture 9" descr="HELLO-300x225"/>
          <p:cNvPicPr>
            <a:picLocks noChangeAspect="1" noChangeArrowheads="1"/>
          </p:cNvPicPr>
          <p:nvPr/>
        </p:nvPicPr>
        <p:blipFill>
          <a:blip r:embed="rId4"/>
          <a:srcRect/>
          <a:stretch>
            <a:fillRect/>
          </a:stretch>
        </p:blipFill>
        <p:spPr bwMode="auto">
          <a:xfrm>
            <a:off x="3708400" y="1863725"/>
            <a:ext cx="4824413" cy="36179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idx="4294967295"/>
          </p:nvPr>
        </p:nvSpPr>
        <p:spPr>
          <a:solidFill>
            <a:srgbClr val="FF0000"/>
          </a:solidFill>
        </p:spPr>
        <p:txBody>
          <a:bodyPr anchor="b"/>
          <a:lstStyle/>
          <a:p>
            <a:pPr eaLnBrk="1" hangingPunct="1"/>
            <a:r>
              <a:rPr lang="tr-TR" smtClean="0">
                <a:latin typeface="Georgia" pitchFamily="18" charset="0"/>
              </a:rPr>
              <a:t>Sınıflama</a:t>
            </a:r>
          </a:p>
        </p:txBody>
      </p:sp>
      <p:sp>
        <p:nvSpPr>
          <p:cNvPr id="13315" name="2 İçerik Yer Tutucusu"/>
          <p:cNvSpPr>
            <a:spLocks noGrp="1"/>
          </p:cNvSpPr>
          <p:nvPr>
            <p:ph sz="quarter" idx="4294967295"/>
          </p:nvPr>
        </p:nvSpPr>
        <p:spPr>
          <a:xfrm>
            <a:off x="539750" y="1557338"/>
            <a:ext cx="8147050" cy="4598987"/>
          </a:xfrm>
        </p:spPr>
        <p:txBody>
          <a:bodyPr/>
          <a:lstStyle/>
          <a:p>
            <a:pPr marL="273050" indent="-273050" eaLnBrk="1" hangingPunct="1"/>
            <a:endParaRPr lang="tr-TR" sz="2000" smtClean="0">
              <a:latin typeface="Georgia" pitchFamily="18" charset="0"/>
            </a:endParaRPr>
          </a:p>
          <a:p>
            <a:pPr marL="273050" indent="-273050" eaLnBrk="1" hangingPunct="1"/>
            <a:r>
              <a:rPr lang="tr-TR" sz="2000" smtClean="0">
                <a:latin typeface="Georgia" pitchFamily="18" charset="0"/>
              </a:rPr>
              <a:t>Ürtiker </a:t>
            </a:r>
          </a:p>
          <a:p>
            <a:pPr marL="547688" lvl="1" indent="-273050" eaLnBrk="1" hangingPunct="1"/>
            <a:r>
              <a:rPr lang="tr-TR" sz="2000" smtClean="0">
                <a:latin typeface="Georgia" pitchFamily="18" charset="0"/>
              </a:rPr>
              <a:t>Akut ürtiker    (&lt; 6 hafta)</a:t>
            </a:r>
          </a:p>
          <a:p>
            <a:pPr marL="547688" lvl="1" indent="-273050" eaLnBrk="1" hangingPunct="1"/>
            <a:r>
              <a:rPr lang="tr-TR" sz="2000" smtClean="0">
                <a:latin typeface="Georgia" pitchFamily="18" charset="0"/>
              </a:rPr>
              <a:t>Kronik ürtiker (&gt; 6 hafta)</a:t>
            </a:r>
          </a:p>
          <a:p>
            <a:pPr marL="547688" lvl="1" indent="-273050" eaLnBrk="1" hangingPunct="1"/>
            <a:endParaRPr lang="tr-TR" sz="2000" smtClean="0">
              <a:latin typeface="Georgia" pitchFamily="18" charset="0"/>
            </a:endParaRPr>
          </a:p>
          <a:p>
            <a:pPr marL="273050" indent="-273050" eaLnBrk="1" hangingPunct="1"/>
            <a:r>
              <a:rPr lang="tr-TR" sz="2000" smtClean="0">
                <a:latin typeface="Georgia" pitchFamily="18" charset="0"/>
              </a:rPr>
              <a:t>Fiziksel ürtiker</a:t>
            </a:r>
          </a:p>
          <a:p>
            <a:pPr marL="547688" lvl="1" indent="-273050" eaLnBrk="1" hangingPunct="1"/>
            <a:r>
              <a:rPr lang="tr-TR" sz="2000" i="1" smtClean="0">
                <a:latin typeface="Georgia" pitchFamily="18" charset="0"/>
              </a:rPr>
              <a:t>Soğuk kontakt ürtikeri</a:t>
            </a:r>
            <a:r>
              <a:rPr lang="tr-TR" sz="2000" smtClean="0">
                <a:latin typeface="Georgia" pitchFamily="18" charset="0"/>
              </a:rPr>
              <a:t>   (soğuk obje/hava/sıvı/rüzgar)</a:t>
            </a:r>
          </a:p>
          <a:p>
            <a:pPr marL="547688" lvl="1" indent="-273050" eaLnBrk="1" hangingPunct="1"/>
            <a:r>
              <a:rPr lang="tr-TR" sz="2000" i="1" smtClean="0">
                <a:latin typeface="Georgia" pitchFamily="18" charset="0"/>
              </a:rPr>
              <a:t>Gecikmiş basınç ürtikeri</a:t>
            </a:r>
            <a:r>
              <a:rPr lang="tr-TR" sz="2000" smtClean="0">
                <a:latin typeface="Georgia" pitchFamily="18" charset="0"/>
              </a:rPr>
              <a:t> (dik basınç, 3-12 saat gecikme ile)</a:t>
            </a:r>
          </a:p>
          <a:p>
            <a:pPr marL="547688" lvl="1" indent="-273050" eaLnBrk="1" hangingPunct="1"/>
            <a:r>
              <a:rPr lang="tr-TR" sz="2000" i="1" smtClean="0">
                <a:latin typeface="Georgia" pitchFamily="18" charset="0"/>
              </a:rPr>
              <a:t>Sıcak kontakt ürtikeri</a:t>
            </a:r>
            <a:r>
              <a:rPr lang="tr-TR" sz="2000" smtClean="0">
                <a:latin typeface="Georgia" pitchFamily="18" charset="0"/>
              </a:rPr>
              <a:t>     (lokal ısı)</a:t>
            </a:r>
          </a:p>
          <a:p>
            <a:pPr marL="547688" lvl="1" indent="-273050" eaLnBrk="1" hangingPunct="1"/>
            <a:r>
              <a:rPr lang="tr-TR" sz="2000" i="1" smtClean="0">
                <a:latin typeface="Georgia" pitchFamily="18" charset="0"/>
              </a:rPr>
              <a:t>Solar ürtiker</a:t>
            </a:r>
            <a:r>
              <a:rPr lang="tr-TR" sz="2000" smtClean="0">
                <a:latin typeface="Georgia" pitchFamily="18" charset="0"/>
              </a:rPr>
              <a:t>        (UV ve/veya görünen ışık)</a:t>
            </a:r>
          </a:p>
          <a:p>
            <a:pPr marL="547688" lvl="1" indent="-273050" eaLnBrk="1" hangingPunct="1"/>
            <a:r>
              <a:rPr lang="tr-TR" sz="2000" smtClean="0">
                <a:latin typeface="Georgia" pitchFamily="18" charset="0"/>
              </a:rPr>
              <a:t>Dermografik ürtiker/ (mekanik)</a:t>
            </a:r>
          </a:p>
          <a:p>
            <a:pPr marL="547688" lvl="1" indent="-273050" eaLnBrk="1" hangingPunct="1"/>
            <a:r>
              <a:rPr lang="tr-TR" sz="2000" smtClean="0">
                <a:latin typeface="Georgia" pitchFamily="18" charset="0"/>
              </a:rPr>
              <a:t>Vibratuar ürtiker/anjioödem            ( vibratuvar güç)</a:t>
            </a:r>
          </a:p>
          <a:p>
            <a:pPr marL="547688" lvl="1" indent="-273050" eaLnBrk="1" hangingPunct="1">
              <a:buFontTx/>
              <a:buNone/>
            </a:pPr>
            <a:endParaRPr lang="tr-TR" sz="2000" smtClean="0">
              <a:latin typeface="Georgia" pitchFamily="18" charset="0"/>
            </a:endParaRPr>
          </a:p>
          <a:p>
            <a:pPr marL="273050" indent="-273050" eaLnBrk="1" hangingPunct="1">
              <a:buFontTx/>
              <a:buNone/>
            </a:pPr>
            <a:endParaRPr lang="tr-TR" sz="2000" smtClean="0">
              <a:latin typeface="Georgia" pitchFamily="18" charset="0"/>
            </a:endParaRPr>
          </a:p>
          <a:p>
            <a:pPr marL="273050" indent="-273050" eaLnBrk="1" hangingPunct="1">
              <a:buFontTx/>
              <a:buNone/>
            </a:pPr>
            <a:endParaRPr lang="tr-TR" sz="3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idx="4294967295"/>
          </p:nvPr>
        </p:nvSpPr>
        <p:spPr>
          <a:solidFill>
            <a:srgbClr val="FF0000"/>
          </a:solidFill>
        </p:spPr>
        <p:txBody>
          <a:bodyPr anchor="b"/>
          <a:lstStyle/>
          <a:p>
            <a:pPr eaLnBrk="1" hangingPunct="1"/>
            <a:r>
              <a:rPr lang="tr-TR" smtClean="0">
                <a:latin typeface="Georgia" pitchFamily="18" charset="0"/>
              </a:rPr>
              <a:t>Sınıflama</a:t>
            </a:r>
          </a:p>
        </p:txBody>
      </p:sp>
      <p:sp>
        <p:nvSpPr>
          <p:cNvPr id="14339" name="2 İçerik Yer Tutucusu"/>
          <p:cNvSpPr>
            <a:spLocks noGrp="1"/>
          </p:cNvSpPr>
          <p:nvPr>
            <p:ph sz="quarter" idx="4294967295"/>
          </p:nvPr>
        </p:nvSpPr>
        <p:spPr>
          <a:xfrm>
            <a:off x="611188" y="1916113"/>
            <a:ext cx="8075612" cy="4240212"/>
          </a:xfrm>
        </p:spPr>
        <p:txBody>
          <a:bodyPr/>
          <a:lstStyle/>
          <a:p>
            <a:pPr marL="273050" indent="-273050" eaLnBrk="1" hangingPunct="1"/>
            <a:r>
              <a:rPr lang="tr-TR" sz="2400" smtClean="0">
                <a:latin typeface="Georgia" pitchFamily="18" charset="0"/>
              </a:rPr>
              <a:t>Diğer</a:t>
            </a:r>
          </a:p>
          <a:p>
            <a:pPr marL="547688" lvl="1" indent="-273050" eaLnBrk="1" hangingPunct="1"/>
            <a:r>
              <a:rPr lang="tr-TR" sz="2400" i="1" smtClean="0">
                <a:latin typeface="Georgia" pitchFamily="18" charset="0"/>
              </a:rPr>
              <a:t>Akuajenik ürtiker</a:t>
            </a:r>
            <a:r>
              <a:rPr lang="tr-TR" sz="2400" smtClean="0">
                <a:latin typeface="Georgia" pitchFamily="18" charset="0"/>
              </a:rPr>
              <a:t>  (su)</a:t>
            </a:r>
          </a:p>
          <a:p>
            <a:pPr marL="547688" lvl="1" indent="-273050" eaLnBrk="1" hangingPunct="1"/>
            <a:r>
              <a:rPr lang="tr-TR" sz="2400" i="1" smtClean="0">
                <a:latin typeface="Georgia" pitchFamily="18" charset="0"/>
              </a:rPr>
              <a:t>Kolinerjik ürtiker</a:t>
            </a:r>
            <a:r>
              <a:rPr lang="tr-TR" sz="2400" smtClean="0">
                <a:latin typeface="Georgia" pitchFamily="18" charset="0"/>
              </a:rPr>
              <a:t>  (vücut sıcaklığını arttıran durumlar; egzersiz, banyo, baharatlı yiyecekler)</a:t>
            </a:r>
          </a:p>
          <a:p>
            <a:pPr marL="547688" lvl="1" indent="-273050" eaLnBrk="1" hangingPunct="1"/>
            <a:r>
              <a:rPr lang="tr-TR" sz="2400" i="1" smtClean="0">
                <a:latin typeface="Georgia" pitchFamily="18" charset="0"/>
              </a:rPr>
              <a:t>Kontakt ürtiker</a:t>
            </a:r>
            <a:r>
              <a:rPr lang="tr-TR" sz="2400" smtClean="0">
                <a:latin typeface="Georgia" pitchFamily="18" charset="0"/>
              </a:rPr>
              <a:t> (ürtikere yol açan kimyasallar ile)</a:t>
            </a:r>
          </a:p>
          <a:p>
            <a:pPr marL="547688" lvl="1" indent="-273050" eaLnBrk="1" hangingPunct="1"/>
            <a:r>
              <a:rPr lang="tr-TR" sz="2400" i="1" smtClean="0">
                <a:latin typeface="Georgia" pitchFamily="18" charset="0"/>
              </a:rPr>
              <a:t>Egzersiz ilişkili anafilaksi/ürtiker</a:t>
            </a:r>
            <a:r>
              <a:rPr lang="tr-TR"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xfrm>
            <a:off x="395288" y="0"/>
            <a:ext cx="8291512" cy="765175"/>
          </a:xfrm>
          <a:solidFill>
            <a:srgbClr val="FF0000"/>
          </a:solidFill>
        </p:spPr>
        <p:txBody>
          <a:bodyPr anchor="b"/>
          <a:lstStyle/>
          <a:p>
            <a:pPr eaLnBrk="1" hangingPunct="1"/>
            <a:r>
              <a:rPr lang="tr-TR" smtClean="0">
                <a:latin typeface="Georgia" pitchFamily="18" charset="0"/>
              </a:rPr>
              <a:t>Etyoloji</a:t>
            </a:r>
          </a:p>
        </p:txBody>
      </p:sp>
      <p:sp>
        <p:nvSpPr>
          <p:cNvPr id="15363" name="Rectangle 3"/>
          <p:cNvSpPr>
            <a:spLocks noGrp="1"/>
          </p:cNvSpPr>
          <p:nvPr>
            <p:ph type="body" idx="4294967295"/>
          </p:nvPr>
        </p:nvSpPr>
        <p:spPr>
          <a:xfrm>
            <a:off x="323850" y="981075"/>
            <a:ext cx="8424863" cy="5400675"/>
          </a:xfrm>
        </p:spPr>
        <p:txBody>
          <a:bodyPr/>
          <a:lstStyle/>
          <a:p>
            <a:pPr marL="273050" indent="-273050" eaLnBrk="1" hangingPunct="1">
              <a:lnSpc>
                <a:spcPct val="90000"/>
              </a:lnSpc>
            </a:pPr>
            <a:r>
              <a:rPr lang="tr-TR" sz="2600" b="1" smtClean="0">
                <a:latin typeface="Georgia" pitchFamily="18" charset="0"/>
              </a:rPr>
              <a:t>İmmünolojik nedenler</a:t>
            </a:r>
          </a:p>
          <a:p>
            <a:pPr marL="547688" lvl="1" indent="-273050" eaLnBrk="1" hangingPunct="1">
              <a:lnSpc>
                <a:spcPct val="90000"/>
              </a:lnSpc>
            </a:pPr>
            <a:r>
              <a:rPr lang="tr-TR" sz="2100" b="1" smtClean="0">
                <a:latin typeface="Georgia" pitchFamily="18" charset="0"/>
              </a:rPr>
              <a:t>Tip I: IgE aracılıklı</a:t>
            </a:r>
          </a:p>
          <a:p>
            <a:pPr marL="822325" lvl="2" eaLnBrk="1" hangingPunct="1">
              <a:lnSpc>
                <a:spcPct val="90000"/>
              </a:lnSpc>
            </a:pPr>
            <a:r>
              <a:rPr lang="tr-TR" sz="1800" smtClean="0">
                <a:latin typeface="Georgia" pitchFamily="18" charset="0"/>
              </a:rPr>
              <a:t>Besinler: Kuruyemişler, sebzeler, meyveler, kabuklu deniz ürünleri, balık, süt yumurta, soya, buğday</a:t>
            </a:r>
          </a:p>
          <a:p>
            <a:pPr marL="822325" lvl="2" eaLnBrk="1" hangingPunct="1">
              <a:lnSpc>
                <a:spcPct val="90000"/>
              </a:lnSpc>
            </a:pPr>
            <a:r>
              <a:rPr lang="tr-TR" sz="1800" smtClean="0">
                <a:latin typeface="Georgia" pitchFamily="18" charset="0"/>
              </a:rPr>
              <a:t>Organik maddeler: Koruyucular, lateks, Hymenoptera</a:t>
            </a:r>
          </a:p>
          <a:p>
            <a:pPr marL="822325" lvl="2" eaLnBrk="1" hangingPunct="1">
              <a:lnSpc>
                <a:spcPct val="90000"/>
              </a:lnSpc>
            </a:pPr>
            <a:r>
              <a:rPr lang="tr-TR" sz="1800" smtClean="0">
                <a:latin typeface="Georgia" pitchFamily="18" charset="0"/>
              </a:rPr>
              <a:t>İlaçlar: Penisilin, Sefalosporin, Aspirin, NSAID</a:t>
            </a:r>
          </a:p>
          <a:p>
            <a:pPr marL="822325" lvl="2" eaLnBrk="1" hangingPunct="1">
              <a:lnSpc>
                <a:spcPct val="90000"/>
              </a:lnSpc>
            </a:pPr>
            <a:r>
              <a:rPr lang="tr-TR" sz="1800" smtClean="0">
                <a:latin typeface="Georgia" pitchFamily="18" charset="0"/>
              </a:rPr>
              <a:t>Aeroallerjenler: Ev tozu akarları, polenler, küf mantarları, hayvan tüyleri</a:t>
            </a:r>
          </a:p>
          <a:p>
            <a:pPr marL="547688" lvl="1" indent="-273050" eaLnBrk="1" hangingPunct="1">
              <a:lnSpc>
                <a:spcPct val="90000"/>
              </a:lnSpc>
            </a:pPr>
            <a:r>
              <a:rPr lang="tr-TR" sz="2100" b="1" smtClean="0">
                <a:latin typeface="Georgia" pitchFamily="18" charset="0"/>
              </a:rPr>
              <a:t>Tip II: Antijen aracılıklı sitotoksik</a:t>
            </a:r>
          </a:p>
          <a:p>
            <a:pPr marL="822325" lvl="2" eaLnBrk="1" hangingPunct="1">
              <a:lnSpc>
                <a:spcPct val="90000"/>
              </a:lnSpc>
            </a:pPr>
            <a:r>
              <a:rPr lang="tr-TR" sz="1800" smtClean="0">
                <a:latin typeface="Georgia" pitchFamily="18" charset="0"/>
              </a:rPr>
              <a:t>Transfüzyon reaksiyonu</a:t>
            </a:r>
          </a:p>
          <a:p>
            <a:pPr marL="547688" lvl="1" indent="-273050" eaLnBrk="1" hangingPunct="1">
              <a:lnSpc>
                <a:spcPct val="90000"/>
              </a:lnSpc>
            </a:pPr>
            <a:r>
              <a:rPr lang="tr-TR" sz="2100" b="1" smtClean="0">
                <a:latin typeface="Georgia" pitchFamily="18" charset="0"/>
              </a:rPr>
              <a:t>Tip III: Antijen-Antikor kompleksi aracılıklı</a:t>
            </a:r>
          </a:p>
          <a:p>
            <a:pPr marL="822325" lvl="2" eaLnBrk="1" hangingPunct="1">
              <a:lnSpc>
                <a:spcPct val="90000"/>
              </a:lnSpc>
            </a:pPr>
            <a:r>
              <a:rPr lang="tr-TR" sz="1800" smtClean="0">
                <a:latin typeface="Georgia" pitchFamily="18" charset="0"/>
              </a:rPr>
              <a:t>Serum hastalığı</a:t>
            </a:r>
          </a:p>
          <a:p>
            <a:pPr marL="547688" lvl="1" indent="-273050" eaLnBrk="1" hangingPunct="1">
              <a:lnSpc>
                <a:spcPct val="90000"/>
              </a:lnSpc>
            </a:pPr>
            <a:r>
              <a:rPr lang="tr-TR" sz="2100" b="1" smtClean="0">
                <a:latin typeface="Georgia" pitchFamily="18" charset="0"/>
              </a:rPr>
              <a:t>Tip IV: Geç tip aşırı duyarlılık</a:t>
            </a:r>
          </a:p>
          <a:p>
            <a:pPr marL="822325" lvl="2" eaLnBrk="1" hangingPunct="1">
              <a:lnSpc>
                <a:spcPct val="90000"/>
              </a:lnSpc>
            </a:pPr>
            <a:r>
              <a:rPr lang="tr-TR" sz="1800" smtClean="0">
                <a:latin typeface="Georgia" pitchFamily="18" charset="0"/>
              </a:rPr>
              <a:t>İlaçlar, besinlerin işlenmesi, </a:t>
            </a:r>
          </a:p>
          <a:p>
            <a:pPr marL="822325" lvl="2" eaLnBrk="1" hangingPunct="1">
              <a:lnSpc>
                <a:spcPct val="90000"/>
              </a:lnSpc>
            </a:pPr>
            <a:r>
              <a:rPr lang="tr-TR" sz="1900" b="1" smtClean="0">
                <a:latin typeface="Georgia" pitchFamily="18" charset="0"/>
              </a:rPr>
              <a:t>Otoimmün: </a:t>
            </a:r>
            <a:r>
              <a:rPr lang="tr-TR" sz="1900" smtClean="0">
                <a:latin typeface="Georgia" pitchFamily="18" charset="0"/>
              </a:rPr>
              <a:t>Hashimoto hastalığı, Sistemik lupus erythematosus, Vasculitler, hepatit</a:t>
            </a:r>
          </a:p>
          <a:p>
            <a:pPr marL="547688" lvl="1" indent="-273050" eaLnBrk="1" hangingPunct="1">
              <a:lnSpc>
                <a:spcPct val="90000"/>
              </a:lnSpc>
            </a:pPr>
            <a:r>
              <a:rPr lang="tr-TR" sz="2100" b="1" smtClean="0">
                <a:latin typeface="Georgia" pitchFamily="18" charset="0"/>
              </a:rPr>
              <a:t>Enfeksiyonlar: </a:t>
            </a:r>
            <a:r>
              <a:rPr lang="tr-TR" sz="2100" smtClean="0">
                <a:latin typeface="Georgia" pitchFamily="18" charset="0"/>
              </a:rPr>
              <a:t>Viral (Cytomegalovirus, Epstein-Barr, hepatitis), parazitik, fungal, bakteriyel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457200" y="274638"/>
            <a:ext cx="8229600" cy="561975"/>
          </a:xfrm>
          <a:solidFill>
            <a:srgbClr val="FF0000"/>
          </a:solidFill>
        </p:spPr>
        <p:txBody>
          <a:bodyPr anchor="b"/>
          <a:lstStyle/>
          <a:p>
            <a:pPr eaLnBrk="1" hangingPunct="1"/>
            <a:r>
              <a:rPr lang="tr-TR" smtClean="0">
                <a:latin typeface="Georgia" pitchFamily="18" charset="0"/>
              </a:rPr>
              <a:t>Etyoloji</a:t>
            </a:r>
          </a:p>
        </p:txBody>
      </p:sp>
      <p:sp>
        <p:nvSpPr>
          <p:cNvPr id="16387" name="Rectangle 3"/>
          <p:cNvSpPr>
            <a:spLocks noGrp="1"/>
          </p:cNvSpPr>
          <p:nvPr>
            <p:ph type="body" idx="4294967295"/>
          </p:nvPr>
        </p:nvSpPr>
        <p:spPr>
          <a:xfrm>
            <a:off x="457200" y="981075"/>
            <a:ext cx="8229600" cy="4608513"/>
          </a:xfrm>
        </p:spPr>
        <p:txBody>
          <a:bodyPr/>
          <a:lstStyle/>
          <a:p>
            <a:pPr marL="273050" indent="-273050" eaLnBrk="1" hangingPunct="1"/>
            <a:r>
              <a:rPr lang="tr-TR" sz="2000" b="1" smtClean="0">
                <a:latin typeface="Georgia" pitchFamily="18" charset="0"/>
              </a:rPr>
              <a:t>İmmünolojik olmayan nedenler</a:t>
            </a:r>
          </a:p>
          <a:p>
            <a:pPr marL="547688" lvl="1" indent="-273050" eaLnBrk="1" hangingPunct="1"/>
            <a:r>
              <a:rPr lang="tr-TR" sz="2000" b="1" smtClean="0">
                <a:latin typeface="Georgia" pitchFamily="18" charset="0"/>
              </a:rPr>
              <a:t>Fiziksel uyaranlar: </a:t>
            </a:r>
          </a:p>
          <a:p>
            <a:pPr marL="822325" lvl="2" eaLnBrk="1" hangingPunct="1"/>
            <a:r>
              <a:rPr lang="tr-TR" sz="2000" smtClean="0">
                <a:latin typeface="Georgia" pitchFamily="18" charset="0"/>
              </a:rPr>
              <a:t>Güneşe maruziyet, su, yüksek veya düşük sıcaklık</a:t>
            </a:r>
          </a:p>
          <a:p>
            <a:pPr marL="822325" lvl="2" eaLnBrk="1" hangingPunct="1"/>
            <a:r>
              <a:rPr lang="tr-TR" sz="2000" smtClean="0">
                <a:latin typeface="Georgia" pitchFamily="18" charset="0"/>
              </a:rPr>
              <a:t>Geç basınç (örn., ağır sırt çantası)</a:t>
            </a:r>
          </a:p>
          <a:p>
            <a:pPr marL="822325" lvl="2" eaLnBrk="1" hangingPunct="1"/>
            <a:r>
              <a:rPr lang="tr-TR" sz="2000" smtClean="0">
                <a:latin typeface="Georgia" pitchFamily="18" charset="0"/>
              </a:rPr>
              <a:t>Vibrasyon</a:t>
            </a:r>
          </a:p>
          <a:p>
            <a:pPr marL="547688" lvl="1" indent="-273050" eaLnBrk="1" hangingPunct="1"/>
            <a:r>
              <a:rPr lang="tr-TR" sz="2000" b="1" smtClean="0">
                <a:latin typeface="Georgia" pitchFamily="18" charset="0"/>
              </a:rPr>
              <a:t>Doğrudan mast hücre degranulasyonu: </a:t>
            </a:r>
          </a:p>
          <a:p>
            <a:pPr marL="822325" lvl="2" eaLnBrk="1" hangingPunct="1"/>
            <a:r>
              <a:rPr lang="tr-TR" sz="2000" smtClean="0">
                <a:latin typeface="Georgia" pitchFamily="18" charset="0"/>
              </a:rPr>
              <a:t>Opiatlar, vancomycin (Vancocin), aspirin, radiokontrast media, dextran, kas gevşeticiler, safra tuzları, NSAIDs</a:t>
            </a:r>
          </a:p>
          <a:p>
            <a:pPr marL="547688" lvl="1" indent="-273050" eaLnBrk="1" hangingPunct="1"/>
            <a:r>
              <a:rPr lang="tr-TR" sz="2000" b="1" smtClean="0">
                <a:latin typeface="Georgia" pitchFamily="18" charset="0"/>
              </a:rPr>
              <a:t>Yüksek oranda histamin içeren yiyecekler:</a:t>
            </a:r>
            <a:r>
              <a:rPr lang="tr-TR" sz="2000" smtClean="0">
                <a:latin typeface="Georgia" pitchFamily="18" charset="0"/>
              </a:rPr>
              <a:t> </a:t>
            </a:r>
          </a:p>
          <a:p>
            <a:pPr marL="822325" lvl="2" eaLnBrk="1" hangingPunct="1"/>
            <a:r>
              <a:rPr lang="tr-TR" sz="2000" smtClean="0">
                <a:latin typeface="Georgia" pitchFamily="18" charset="0"/>
              </a:rPr>
              <a:t>Çilek, domates, midye, yengeç, peynir, ıspanak, patlıcan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idx="4294967295"/>
          </p:nvPr>
        </p:nvSpPr>
        <p:spPr>
          <a:solidFill>
            <a:srgbClr val="FF0000"/>
          </a:solidFill>
        </p:spPr>
        <p:txBody>
          <a:bodyPr anchor="b"/>
          <a:lstStyle/>
          <a:p>
            <a:pPr eaLnBrk="1" hangingPunct="1"/>
            <a:r>
              <a:rPr lang="tr-TR" smtClean="0">
                <a:latin typeface="Georgia" pitchFamily="18" charset="0"/>
              </a:rPr>
              <a:t>Ayırıcı Tanı</a:t>
            </a:r>
          </a:p>
        </p:txBody>
      </p:sp>
      <p:sp>
        <p:nvSpPr>
          <p:cNvPr id="17411" name="2 İçerik Yer Tutucusu"/>
          <p:cNvSpPr>
            <a:spLocks noGrp="1"/>
          </p:cNvSpPr>
          <p:nvPr>
            <p:ph sz="quarter" idx="4294967295"/>
          </p:nvPr>
        </p:nvSpPr>
        <p:spPr>
          <a:xfrm>
            <a:off x="457200" y="1219200"/>
            <a:ext cx="8229600" cy="4937125"/>
          </a:xfrm>
        </p:spPr>
        <p:txBody>
          <a:bodyPr/>
          <a:lstStyle/>
          <a:p>
            <a:pPr marL="273050" indent="-273050" eaLnBrk="1" hangingPunct="1"/>
            <a:endParaRPr lang="tr-TR" sz="2800" smtClean="0"/>
          </a:p>
          <a:p>
            <a:pPr marL="547688" lvl="1" indent="-273050" eaLnBrk="1" hangingPunct="1"/>
            <a:r>
              <a:rPr lang="tr-TR" sz="2500" smtClean="0">
                <a:latin typeface="Georgia" pitchFamily="18" charset="0"/>
              </a:rPr>
              <a:t>Böcek ısırıkları</a:t>
            </a:r>
          </a:p>
          <a:p>
            <a:pPr marL="547688" lvl="1" indent="-273050" eaLnBrk="1" hangingPunct="1"/>
            <a:r>
              <a:rPr lang="tr-TR" sz="2500" smtClean="0">
                <a:latin typeface="Georgia" pitchFamily="18" charset="0"/>
              </a:rPr>
              <a:t>Atopik Dermatit</a:t>
            </a:r>
          </a:p>
          <a:p>
            <a:pPr marL="547688" lvl="1" indent="-273050" eaLnBrk="1" hangingPunct="1"/>
            <a:r>
              <a:rPr lang="tr-TR" sz="2500" smtClean="0">
                <a:latin typeface="Georgia" pitchFamily="18" charset="0"/>
              </a:rPr>
              <a:t>Kontakt Dermatit</a:t>
            </a:r>
          </a:p>
          <a:p>
            <a:pPr marL="547688" lvl="1" indent="-273050" eaLnBrk="1" hangingPunct="1"/>
            <a:r>
              <a:rPr lang="tr-TR" sz="2500" smtClean="0">
                <a:latin typeface="Georgia" pitchFamily="18" charset="0"/>
              </a:rPr>
              <a:t>Eritema Multiforme</a:t>
            </a:r>
          </a:p>
          <a:p>
            <a:pPr marL="547688" lvl="1" indent="-273050" eaLnBrk="1" hangingPunct="1"/>
            <a:r>
              <a:rPr lang="tr-TR" sz="2500" smtClean="0">
                <a:latin typeface="Georgia" pitchFamily="18" charset="0"/>
              </a:rPr>
              <a:t>Fiks İlaç Reaksiyonları</a:t>
            </a:r>
          </a:p>
          <a:p>
            <a:pPr marL="547688" lvl="1" indent="-273050" eaLnBrk="1" hangingPunct="1"/>
            <a:r>
              <a:rPr lang="tr-TR" sz="2500" smtClean="0">
                <a:latin typeface="Georgia" pitchFamily="18" charset="0"/>
              </a:rPr>
              <a:t>Henoch-Schönlein Purpurası</a:t>
            </a:r>
          </a:p>
          <a:p>
            <a:pPr marL="547688" lvl="1" indent="-273050" eaLnBrk="1" hangingPunct="1"/>
            <a:r>
              <a:rPr lang="tr-TR" sz="2500" smtClean="0">
                <a:latin typeface="Georgia" pitchFamily="18" charset="0"/>
              </a:rPr>
              <a:t>Morbiliform İlaç Reaksiyonları</a:t>
            </a:r>
          </a:p>
          <a:p>
            <a:pPr marL="547688" lvl="1" indent="-273050" eaLnBrk="1" hangingPunct="1"/>
            <a:r>
              <a:rPr lang="tr-TR" sz="2500" smtClean="0">
                <a:latin typeface="Georgia" pitchFamily="18" charset="0"/>
              </a:rPr>
              <a:t>Pitriyazis rosea</a:t>
            </a:r>
          </a:p>
          <a:p>
            <a:pPr marL="547688" lvl="1" indent="-273050" eaLnBrk="1" hangingPunct="1"/>
            <a:r>
              <a:rPr lang="tr-TR" sz="2500" smtClean="0">
                <a:latin typeface="Georgia" pitchFamily="18" charset="0"/>
              </a:rPr>
              <a:t>Viral Exantem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1 Başlık"/>
          <p:cNvGrpSpPr>
            <a:grpSpLocks noGrp="1"/>
          </p:cNvGrpSpPr>
          <p:nvPr/>
        </p:nvGrpSpPr>
        <p:grpSpPr bwMode="auto">
          <a:xfrm>
            <a:off x="444500" y="334963"/>
            <a:ext cx="8345488" cy="1274762"/>
            <a:chOff x="280" y="211"/>
            <a:chExt cx="5257" cy="803"/>
          </a:xfrm>
        </p:grpSpPr>
        <p:pic>
          <p:nvPicPr>
            <p:cNvPr id="6148" name="1 Başlık"/>
            <p:cNvPicPr>
              <a:picLocks noChangeArrowheads="1"/>
            </p:cNvPicPr>
            <p:nvPr/>
          </p:nvPicPr>
          <p:blipFill>
            <a:blip r:embed="rId3"/>
            <a:srcRect/>
            <a:stretch>
              <a:fillRect/>
            </a:stretch>
          </p:blipFill>
          <p:spPr bwMode="auto">
            <a:xfrm>
              <a:off x="280" y="211"/>
              <a:ext cx="5257" cy="803"/>
            </a:xfrm>
            <a:prstGeom prst="rect">
              <a:avLst/>
            </a:prstGeom>
            <a:solidFill>
              <a:srgbClr val="FF0000"/>
            </a:solidFill>
            <a:ln w="9525">
              <a:noFill/>
              <a:miter lim="800000"/>
              <a:headEnd/>
              <a:tailEnd/>
            </a:ln>
          </p:spPr>
        </p:pic>
        <p:sp>
          <p:nvSpPr>
            <p:cNvPr id="6149" name="Text Box 3"/>
            <p:cNvSpPr txBox="1">
              <a:spLocks noChangeArrowheads="1"/>
            </p:cNvSpPr>
            <p:nvPr/>
          </p:nvSpPr>
          <p:spPr bwMode="auto">
            <a:xfrm>
              <a:off x="320" y="288"/>
              <a:ext cx="5184" cy="674"/>
            </a:xfrm>
            <a:prstGeom prst="rect">
              <a:avLst/>
            </a:prstGeom>
            <a:solidFill>
              <a:srgbClr val="FF0000"/>
            </a:solidFill>
            <a:ln w="9525">
              <a:noFill/>
              <a:miter lim="800000"/>
              <a:headEnd/>
              <a:tailEnd/>
            </a:ln>
          </p:spPr>
          <p:txBody>
            <a:bodyPr anchor="ctr"/>
            <a:lstStyle/>
            <a:p>
              <a:pPr algn="ctr"/>
              <a:r>
                <a:rPr lang="tr-TR" sz="4000" b="1">
                  <a:latin typeface="Georgia" pitchFamily="18" charset="0"/>
                </a:rPr>
                <a:t>Ürtiker</a:t>
              </a:r>
              <a:br>
                <a:rPr lang="tr-TR" sz="4000" b="1">
                  <a:latin typeface="Georgia" pitchFamily="18" charset="0"/>
                </a:rPr>
              </a:br>
              <a:endParaRPr lang="tr-TR" sz="2200" b="1">
                <a:latin typeface="Georgia" pitchFamily="18" charset="0"/>
              </a:endParaRPr>
            </a:p>
          </p:txBody>
        </p:sp>
      </p:grpSp>
      <p:sp>
        <p:nvSpPr>
          <p:cNvPr id="6147" name="2 Alt Başlık"/>
          <p:cNvSpPr>
            <a:spLocks noGrp="1"/>
          </p:cNvSpPr>
          <p:nvPr>
            <p:ph type="subTitle" idx="4294967295"/>
          </p:nvPr>
        </p:nvSpPr>
        <p:spPr>
          <a:xfrm>
            <a:off x="914400" y="2149475"/>
            <a:ext cx="7145338" cy="3962400"/>
          </a:xfrm>
        </p:spPr>
        <p:txBody>
          <a:bodyPr/>
          <a:lstStyle/>
          <a:p>
            <a:pPr algn="just" eaLnBrk="1" hangingPunct="1">
              <a:lnSpc>
                <a:spcPct val="70000"/>
              </a:lnSpc>
              <a:buFont typeface="Wingdings" pitchFamily="2" charset="2"/>
              <a:buChar char="ü"/>
            </a:pPr>
            <a:r>
              <a:rPr lang="tr-TR" sz="2200" smtClean="0">
                <a:latin typeface="Georgia" pitchFamily="18" charset="0"/>
              </a:rPr>
              <a:t>Deri yüzeyinde oluşan, </a:t>
            </a:r>
          </a:p>
          <a:p>
            <a:pPr lvl="1" algn="just" eaLnBrk="1" hangingPunct="1">
              <a:lnSpc>
                <a:spcPct val="70000"/>
              </a:lnSpc>
              <a:buFont typeface="Wingdings" pitchFamily="2" charset="2"/>
              <a:buChar char="ü"/>
            </a:pPr>
            <a:r>
              <a:rPr lang="tr-TR" sz="1800" smtClean="0">
                <a:latin typeface="Georgia" pitchFamily="18" charset="0"/>
              </a:rPr>
              <a:t>Sınırları keskin</a:t>
            </a:r>
          </a:p>
          <a:p>
            <a:pPr lvl="1" algn="just" eaLnBrk="1" hangingPunct="1">
              <a:lnSpc>
                <a:spcPct val="70000"/>
              </a:lnSpc>
              <a:buFont typeface="Wingdings" pitchFamily="2" charset="2"/>
              <a:buChar char="ü"/>
            </a:pPr>
            <a:r>
              <a:rPr lang="tr-TR" sz="2000" smtClean="0">
                <a:latin typeface="Georgia" pitchFamily="18" charset="0"/>
              </a:rPr>
              <a:t>etrafı eritem ile çevrili, </a:t>
            </a:r>
          </a:p>
          <a:p>
            <a:pPr lvl="1" algn="just" eaLnBrk="1" hangingPunct="1">
              <a:lnSpc>
                <a:spcPct val="70000"/>
              </a:lnSpc>
              <a:buFont typeface="Wingdings" pitchFamily="2" charset="2"/>
              <a:buChar char="ü"/>
            </a:pPr>
            <a:r>
              <a:rPr lang="tr-TR" sz="2000" smtClean="0">
                <a:latin typeface="Georgia" pitchFamily="18" charset="0"/>
              </a:rPr>
              <a:t>büyüklüğü genellikle 1-2 cm çapında bazen birleşebilen</a:t>
            </a:r>
            <a:r>
              <a:rPr lang="tr-TR" sz="2000" smtClean="0"/>
              <a:t> </a:t>
            </a:r>
            <a:r>
              <a:rPr lang="tr-TR" sz="2000" smtClean="0">
                <a:latin typeface="Georgia" pitchFamily="18" charset="0"/>
              </a:rPr>
              <a:t>özellik taşıyan</a:t>
            </a:r>
            <a:r>
              <a:rPr lang="tr-TR" sz="2000" smtClean="0"/>
              <a:t> </a:t>
            </a:r>
            <a:r>
              <a:rPr lang="tr-TR" sz="1800" smtClean="0">
                <a:latin typeface="Georgia" pitchFamily="18" charset="0"/>
              </a:rPr>
              <a:t>ortası sıklıkla soluk, kaşıntılı ödematöz papül veya plaklardır.</a:t>
            </a:r>
            <a:endParaRPr lang="tr-TR" sz="1800" smtClean="0"/>
          </a:p>
          <a:p>
            <a:pPr eaLnBrk="1" hangingPunct="1">
              <a:lnSpc>
                <a:spcPct val="70000"/>
              </a:lnSpc>
            </a:pPr>
            <a:r>
              <a:rPr lang="tr-TR" sz="1900" smtClean="0">
                <a:latin typeface="Georgia" pitchFamily="18" charset="0"/>
              </a:rPr>
              <a:t>Üst ve orta dermiste ödem</a:t>
            </a:r>
          </a:p>
          <a:p>
            <a:pPr eaLnBrk="1" hangingPunct="1">
              <a:lnSpc>
                <a:spcPct val="70000"/>
              </a:lnSpc>
            </a:pPr>
            <a:r>
              <a:rPr lang="tr-TR" sz="1900" smtClean="0">
                <a:latin typeface="Georgia" pitchFamily="18" charset="0"/>
              </a:rPr>
              <a:t>Üst dermisin postkapiller venül ve lenflerinde dilatasyon</a:t>
            </a:r>
            <a:r>
              <a:rPr lang="tr-TR" sz="1900" smtClean="0"/>
              <a:t> </a:t>
            </a:r>
            <a:r>
              <a:rPr lang="tr-TR" sz="1900" smtClean="0">
                <a:latin typeface="Georgia" pitchFamily="18" charset="0"/>
              </a:rPr>
              <a:t>vardır</a:t>
            </a:r>
          </a:p>
          <a:p>
            <a:pPr lvl="1" algn="just" eaLnBrk="1" hangingPunct="1">
              <a:lnSpc>
                <a:spcPct val="70000"/>
              </a:lnSpc>
              <a:buFont typeface="Wingdings" pitchFamily="2" charset="2"/>
              <a:buChar char="ü"/>
            </a:pPr>
            <a:endParaRPr lang="tr-TR" sz="2000" b="1" smtClean="0">
              <a:latin typeface="Georgia" pitchFamily="18" charset="0"/>
            </a:endParaRPr>
          </a:p>
          <a:p>
            <a:pPr algn="just" eaLnBrk="1" hangingPunct="1">
              <a:lnSpc>
                <a:spcPct val="70000"/>
              </a:lnSpc>
              <a:buFont typeface="Wingdings" pitchFamily="2" charset="2"/>
              <a:buChar char="ü"/>
            </a:pPr>
            <a:r>
              <a:rPr lang="tr-TR" sz="2000" smtClean="0">
                <a:latin typeface="Georgia" pitchFamily="18" charset="0"/>
              </a:rPr>
              <a:t>Toplumun </a:t>
            </a:r>
            <a:r>
              <a:rPr lang="en-US" sz="2000" smtClean="0">
                <a:latin typeface="Georgia" pitchFamily="18" charset="0"/>
              </a:rPr>
              <a:t>15–25%</a:t>
            </a:r>
            <a:r>
              <a:rPr lang="tr-TR" sz="2000" smtClean="0">
                <a:latin typeface="Georgia" pitchFamily="18" charset="0"/>
              </a:rPr>
              <a:t>’ini yaşamının herhangi bir döneminde etkileyen heterojen bir tablodur.</a:t>
            </a:r>
          </a:p>
          <a:p>
            <a:pPr algn="just" eaLnBrk="1" hangingPunct="1">
              <a:lnSpc>
                <a:spcPct val="70000"/>
              </a:lnSpc>
              <a:buFont typeface="Wingdings" pitchFamily="2" charset="2"/>
              <a:buChar char="ü"/>
            </a:pPr>
            <a:r>
              <a:rPr lang="en-US" sz="2000" smtClean="0">
                <a:latin typeface="Georgia" pitchFamily="18" charset="0"/>
              </a:rPr>
              <a:t> </a:t>
            </a:r>
            <a:r>
              <a:rPr lang="tr-TR" sz="2000" smtClean="0">
                <a:latin typeface="Georgia" pitchFamily="18" charset="0"/>
              </a:rPr>
              <a:t>Kurdeşen, dabaz terimleride kullanılabilir</a:t>
            </a:r>
          </a:p>
          <a:p>
            <a:pPr algn="just" eaLnBrk="1" hangingPunct="1">
              <a:lnSpc>
                <a:spcPct val="70000"/>
              </a:lnSpc>
              <a:buFont typeface="Wingdings" pitchFamily="2" charset="2"/>
              <a:buChar char="ü"/>
            </a:pPr>
            <a:r>
              <a:rPr lang="tr-TR" sz="2000" smtClean="0">
                <a:latin typeface="Georgia" pitchFamily="18" charset="0"/>
              </a:rPr>
              <a:t>Genellikle benign ve sınırlı olamakla birlikte anafilaksinin belirtisi olarak karşımıza çıkabilir.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solidFill>
            <a:srgbClr val="FF0000"/>
          </a:solidFill>
        </p:spPr>
        <p:txBody>
          <a:bodyPr anchor="b"/>
          <a:lstStyle/>
          <a:p>
            <a:pPr eaLnBrk="1" hangingPunct="1"/>
            <a:r>
              <a:rPr lang="tr-TR" sz="4800" smtClean="0">
                <a:solidFill>
                  <a:schemeClr val="tx1"/>
                </a:solidFill>
                <a:latin typeface="Verdana" pitchFamily="34" charset="0"/>
              </a:rPr>
              <a:t>Akut </a:t>
            </a:r>
            <a:r>
              <a:rPr lang="tr-TR" sz="4800" smtClean="0">
                <a:solidFill>
                  <a:schemeClr val="tx1"/>
                </a:solidFill>
              </a:rPr>
              <a:t>ü</a:t>
            </a:r>
            <a:r>
              <a:rPr lang="tr-TR" sz="4800" smtClean="0">
                <a:solidFill>
                  <a:schemeClr val="tx1"/>
                </a:solidFill>
                <a:latin typeface="Verdana" pitchFamily="34" charset="0"/>
              </a:rPr>
              <a:t>rtiker</a:t>
            </a:r>
          </a:p>
        </p:txBody>
      </p:sp>
      <p:sp>
        <p:nvSpPr>
          <p:cNvPr id="18435" name="Rectangle 3"/>
          <p:cNvSpPr>
            <a:spLocks noGrp="1"/>
          </p:cNvSpPr>
          <p:nvPr>
            <p:ph type="body" idx="4294967295"/>
          </p:nvPr>
        </p:nvSpPr>
        <p:spPr/>
        <p:txBody>
          <a:bodyPr/>
          <a:lstStyle/>
          <a:p>
            <a:pPr eaLnBrk="1" hangingPunct="1"/>
            <a:r>
              <a:rPr lang="tr-TR" smtClean="0">
                <a:latin typeface="Georgia" pitchFamily="18" charset="0"/>
              </a:rPr>
              <a:t>6 haftadan kısa sürer</a:t>
            </a:r>
          </a:p>
          <a:p>
            <a:pPr eaLnBrk="1" hangingPunct="1"/>
            <a:r>
              <a:rPr lang="tr-TR" smtClean="0">
                <a:latin typeface="Georgia" pitchFamily="18" charset="0"/>
              </a:rPr>
              <a:t>Etken: </a:t>
            </a:r>
          </a:p>
          <a:p>
            <a:pPr lvl="1" eaLnBrk="1" hangingPunct="1"/>
            <a:r>
              <a:rPr lang="tr-TR" smtClean="0">
                <a:latin typeface="Georgia" pitchFamily="18" charset="0"/>
              </a:rPr>
              <a:t>En sıklıkla viral enfeksiyonlardır (%28-62)</a:t>
            </a:r>
          </a:p>
          <a:p>
            <a:pPr lvl="1" eaLnBrk="1" hangingPunct="1"/>
            <a:r>
              <a:rPr lang="tr-TR" smtClean="0">
                <a:latin typeface="Georgia" pitchFamily="18" charset="0"/>
              </a:rPr>
              <a:t>Çocuklarda besinler %3-15.</a:t>
            </a:r>
          </a:p>
          <a:p>
            <a:pPr lvl="1" eaLnBrk="1" hangingPunct="1"/>
            <a:r>
              <a:rPr lang="tr-TR" smtClean="0">
                <a:latin typeface="Georgia" pitchFamily="18" charset="0"/>
              </a:rPr>
              <a:t>İlaçlar: Penisilinler, …</a:t>
            </a:r>
          </a:p>
          <a:p>
            <a:pPr eaLnBrk="1" hangingPunct="1"/>
            <a:r>
              <a:rPr lang="tr-TR" smtClean="0">
                <a:latin typeface="Georgia" pitchFamily="18" charset="0"/>
              </a:rPr>
              <a:t>Genel toplumdaki sıklık %12-25, atopik kişilerde ise </a:t>
            </a:r>
            <a:r>
              <a:rPr lang="en-US" smtClean="0">
                <a:latin typeface="Georgia" pitchFamily="18" charset="0"/>
                <a:cs typeface="Arial" pitchFamily="34" charset="0"/>
              </a:rPr>
              <a:t>~</a:t>
            </a:r>
            <a:r>
              <a:rPr lang="tr-TR" smtClean="0">
                <a:latin typeface="Georgia" pitchFamily="18" charset="0"/>
              </a:rPr>
              <a:t>%50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solidFill>
            <a:srgbClr val="FF0000"/>
          </a:solidFill>
        </p:spPr>
        <p:txBody>
          <a:bodyPr anchor="b"/>
          <a:lstStyle/>
          <a:p>
            <a:pPr eaLnBrk="1" hangingPunct="1"/>
            <a:r>
              <a:rPr lang="tr-TR" b="1" smtClean="0">
                <a:latin typeface="Georgia" pitchFamily="18" charset="0"/>
              </a:rPr>
              <a:t>İlaçlar</a:t>
            </a:r>
          </a:p>
        </p:txBody>
      </p:sp>
      <p:sp>
        <p:nvSpPr>
          <p:cNvPr id="78851" name="Rectangle 3"/>
          <p:cNvSpPr>
            <a:spLocks noGrp="1"/>
          </p:cNvSpPr>
          <p:nvPr>
            <p:ph type="body" idx="4294967295"/>
          </p:nvPr>
        </p:nvSpPr>
        <p:spPr/>
        <p:txBody>
          <a:bodyPr/>
          <a:lstStyle/>
          <a:p>
            <a:pPr marL="273050" indent="-273050" eaLnBrk="1" hangingPunct="1">
              <a:buClr>
                <a:srgbClr val="292929"/>
              </a:buClr>
              <a:buFontTx/>
              <a:buNone/>
              <a:defRPr/>
            </a:pPr>
            <a:r>
              <a:rPr lang="tr-TR" sz="2400" smtClean="0">
                <a:solidFill>
                  <a:srgbClr val="292929"/>
                </a:solidFill>
                <a:latin typeface="Georgia" pitchFamily="18" charset="0"/>
              </a:rPr>
              <a:t>Antibiyotikler: penisilin, sülfonamid, tetrasiklin</a:t>
            </a:r>
          </a:p>
          <a:p>
            <a:pPr marL="273050" indent="-273050" eaLnBrk="1" hangingPunct="1">
              <a:buClr>
                <a:srgbClr val="292929"/>
              </a:buClr>
              <a:buFontTx/>
              <a:buNone/>
              <a:defRPr/>
            </a:pPr>
            <a:r>
              <a:rPr lang="tr-TR" sz="2400" smtClean="0">
                <a:solidFill>
                  <a:srgbClr val="292929"/>
                </a:solidFill>
                <a:latin typeface="Georgia" pitchFamily="18" charset="0"/>
              </a:rPr>
              <a:t>Diüretikler: thiazid, furosemid, karbonik anhidraz inh.</a:t>
            </a:r>
          </a:p>
          <a:p>
            <a:pPr marL="273050" indent="-273050" eaLnBrk="1" hangingPunct="1">
              <a:buClr>
                <a:srgbClr val="292929"/>
              </a:buClr>
              <a:buFontTx/>
              <a:buNone/>
              <a:defRPr/>
            </a:pPr>
            <a:r>
              <a:rPr lang="tr-TR" sz="2400" smtClean="0">
                <a:solidFill>
                  <a:srgbClr val="292929"/>
                </a:solidFill>
                <a:latin typeface="Georgia" pitchFamily="18" charset="0"/>
              </a:rPr>
              <a:t>Lokal anestezikler: prokain</a:t>
            </a:r>
          </a:p>
          <a:p>
            <a:pPr marL="273050" indent="-273050" eaLnBrk="1" hangingPunct="1">
              <a:buClr>
                <a:srgbClr val="292929"/>
              </a:buClr>
              <a:buFontTx/>
              <a:buNone/>
              <a:defRPr/>
            </a:pPr>
            <a:r>
              <a:rPr lang="tr-TR" sz="2400" smtClean="0">
                <a:solidFill>
                  <a:srgbClr val="292929"/>
                </a:solidFill>
                <a:latin typeface="Georgia" pitchFamily="18" charset="0"/>
              </a:rPr>
              <a:t>ACE inhibitörleri</a:t>
            </a:r>
          </a:p>
          <a:p>
            <a:pPr marL="273050" indent="-273050" eaLnBrk="1" hangingPunct="1">
              <a:buClr>
                <a:srgbClr val="292929"/>
              </a:buClr>
              <a:buFontTx/>
              <a:buNone/>
              <a:defRPr/>
            </a:pPr>
            <a:r>
              <a:rPr lang="tr-TR" sz="2400" smtClean="0">
                <a:solidFill>
                  <a:srgbClr val="292929"/>
                </a:solidFill>
                <a:latin typeface="Georgia" pitchFamily="18" charset="0"/>
              </a:rPr>
              <a:t>Analjezikler: NSAİ, ASA</a:t>
            </a:r>
          </a:p>
          <a:p>
            <a:pPr marL="273050" indent="-273050" eaLnBrk="1" hangingPunct="1">
              <a:buClr>
                <a:srgbClr val="292929"/>
              </a:buClr>
              <a:buFontTx/>
              <a:buNone/>
              <a:defRPr/>
            </a:pPr>
            <a:r>
              <a:rPr lang="tr-TR" sz="2400" smtClean="0">
                <a:solidFill>
                  <a:srgbClr val="292929"/>
                </a:solidFill>
                <a:latin typeface="Georgia" pitchFamily="18" charset="0"/>
              </a:rPr>
              <a:t>Kas gevşeticileri</a:t>
            </a:r>
          </a:p>
          <a:p>
            <a:pPr marL="273050" indent="-273050" eaLnBrk="1" hangingPunct="1">
              <a:defRPr/>
            </a:pPr>
            <a:endParaRPr lang="tr-TR" sz="3000" b="1" smtClean="0">
              <a:solidFill>
                <a:srgbClr val="D60093"/>
              </a:solidFill>
              <a:effectLst>
                <a:outerShdw blurRad="38100" dist="38100" dir="2700000" algn="tl">
                  <a:srgbClr val="C0C0C0"/>
                </a:outerShdw>
              </a:effectLst>
            </a:endParaRPr>
          </a:p>
          <a:p>
            <a:pPr marL="273050" indent="-273050" eaLnBrk="1" hangingPunct="1">
              <a:defRPr/>
            </a:pPr>
            <a:endParaRPr lang="tr-TR"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solidFill>
            <a:srgbClr val="FF0000"/>
          </a:solidFill>
          <a:ln>
            <a:solidFill>
              <a:schemeClr val="tx1"/>
            </a:solidFill>
          </a:ln>
        </p:spPr>
        <p:txBody>
          <a:bodyPr anchor="b"/>
          <a:lstStyle/>
          <a:p>
            <a:pPr eaLnBrk="1" hangingPunct="1"/>
            <a:r>
              <a:rPr lang="tr-TR" smtClean="0">
                <a:solidFill>
                  <a:schemeClr val="tx1"/>
                </a:solidFill>
                <a:latin typeface="Verdana" pitchFamily="34" charset="0"/>
              </a:rPr>
              <a:t>Kronik </a:t>
            </a:r>
            <a:r>
              <a:rPr lang="tr-TR" smtClean="0">
                <a:solidFill>
                  <a:schemeClr val="tx1"/>
                </a:solidFill>
              </a:rPr>
              <a:t>ü</a:t>
            </a:r>
            <a:r>
              <a:rPr lang="tr-TR" smtClean="0">
                <a:solidFill>
                  <a:schemeClr val="tx1"/>
                </a:solidFill>
                <a:latin typeface="Verdana" pitchFamily="34" charset="0"/>
              </a:rPr>
              <a:t>rtiker</a:t>
            </a:r>
          </a:p>
        </p:txBody>
      </p:sp>
      <p:sp>
        <p:nvSpPr>
          <p:cNvPr id="21507" name="Rectangle 3"/>
          <p:cNvSpPr>
            <a:spLocks noGrp="1"/>
          </p:cNvSpPr>
          <p:nvPr>
            <p:ph type="body" idx="4294967295"/>
          </p:nvPr>
        </p:nvSpPr>
        <p:spPr>
          <a:xfrm>
            <a:off x="611188" y="1557338"/>
            <a:ext cx="8075612" cy="5041900"/>
          </a:xfrm>
        </p:spPr>
        <p:txBody>
          <a:bodyPr/>
          <a:lstStyle/>
          <a:p>
            <a:pPr eaLnBrk="1" hangingPunct="1">
              <a:lnSpc>
                <a:spcPct val="80000"/>
              </a:lnSpc>
            </a:pPr>
            <a:r>
              <a:rPr lang="tr-TR" sz="2400" smtClean="0">
                <a:latin typeface="Georgia" pitchFamily="18" charset="0"/>
              </a:rPr>
              <a:t>6 haftadan uzun süre devam eder.</a:t>
            </a:r>
          </a:p>
          <a:p>
            <a:pPr eaLnBrk="1" hangingPunct="1">
              <a:lnSpc>
                <a:spcPct val="80000"/>
              </a:lnSpc>
            </a:pPr>
            <a:r>
              <a:rPr lang="tr-TR" sz="2400" smtClean="0">
                <a:latin typeface="Georgia" pitchFamily="18" charset="0"/>
              </a:rPr>
              <a:t>Etyolojide;</a:t>
            </a:r>
          </a:p>
          <a:p>
            <a:pPr lvl="1" eaLnBrk="1" hangingPunct="1">
              <a:lnSpc>
                <a:spcPct val="80000"/>
              </a:lnSpc>
            </a:pPr>
            <a:r>
              <a:rPr lang="tr-TR" sz="2400" smtClean="0">
                <a:latin typeface="Georgia" pitchFamily="18" charset="0"/>
              </a:rPr>
              <a:t>Fiziksel etkenler</a:t>
            </a:r>
          </a:p>
          <a:p>
            <a:pPr lvl="1" eaLnBrk="1" hangingPunct="1">
              <a:lnSpc>
                <a:spcPct val="80000"/>
              </a:lnSpc>
            </a:pPr>
            <a:r>
              <a:rPr lang="tr-TR" sz="2400" smtClean="0">
                <a:latin typeface="Georgia" pitchFamily="18" charset="0"/>
              </a:rPr>
              <a:t>Pesudoallerjenler: Besin katkı maddeleri, doğal pseudoallerjenler…</a:t>
            </a:r>
          </a:p>
          <a:p>
            <a:pPr lvl="1" eaLnBrk="1" hangingPunct="1">
              <a:lnSpc>
                <a:spcPct val="80000"/>
              </a:lnSpc>
            </a:pPr>
            <a:r>
              <a:rPr lang="tr-TR" sz="2400" smtClean="0">
                <a:latin typeface="Georgia" pitchFamily="18" charset="0"/>
              </a:rPr>
              <a:t>Besinler</a:t>
            </a:r>
          </a:p>
          <a:p>
            <a:pPr lvl="1" eaLnBrk="1" hangingPunct="1">
              <a:lnSpc>
                <a:spcPct val="80000"/>
              </a:lnSpc>
            </a:pPr>
            <a:r>
              <a:rPr lang="tr-TR" sz="2400" smtClean="0">
                <a:latin typeface="Georgia" pitchFamily="18" charset="0"/>
              </a:rPr>
              <a:t>İlaçlar</a:t>
            </a:r>
          </a:p>
          <a:p>
            <a:pPr lvl="1" eaLnBrk="1" hangingPunct="1">
              <a:lnSpc>
                <a:spcPct val="80000"/>
              </a:lnSpc>
            </a:pPr>
            <a:r>
              <a:rPr lang="tr-TR" sz="2400" smtClean="0">
                <a:latin typeface="Georgia" pitchFamily="18" charset="0"/>
              </a:rPr>
              <a:t>Otoantikorlar: anti-Fc</a:t>
            </a:r>
            <a:r>
              <a:rPr lang="tr-TR" sz="2400" smtClean="0">
                <a:latin typeface="Georgia" pitchFamily="18" charset="0"/>
                <a:sym typeface="Symbol" pitchFamily="18" charset="2"/>
              </a:rPr>
              <a:t></a:t>
            </a:r>
            <a:r>
              <a:rPr lang="tr-TR" sz="2400" smtClean="0">
                <a:latin typeface="Georgia" pitchFamily="18" charset="0"/>
              </a:rPr>
              <a:t>-RI</a:t>
            </a:r>
            <a:r>
              <a:rPr lang="tr-TR" sz="2400" smtClean="0">
                <a:latin typeface="Georgia" pitchFamily="18" charset="0"/>
                <a:sym typeface="Symbol" pitchFamily="18" charset="2"/>
              </a:rPr>
              <a:t>, tiroid otoantikorları</a:t>
            </a:r>
          </a:p>
          <a:p>
            <a:pPr lvl="1" eaLnBrk="1" hangingPunct="1">
              <a:lnSpc>
                <a:spcPct val="80000"/>
              </a:lnSpc>
            </a:pPr>
            <a:r>
              <a:rPr lang="tr-TR" sz="2400" smtClean="0">
                <a:latin typeface="Georgia" pitchFamily="18" charset="0"/>
                <a:sym typeface="Symbol" pitchFamily="18" charset="2"/>
              </a:rPr>
              <a:t>Enfeksiyonlar: Viral (Hepatit A, Hepatit B, Helicobacter pylori, parazitler)</a:t>
            </a:r>
          </a:p>
          <a:p>
            <a:pPr lvl="1" eaLnBrk="1" hangingPunct="1">
              <a:lnSpc>
                <a:spcPct val="80000"/>
              </a:lnSpc>
            </a:pPr>
            <a:r>
              <a:rPr lang="tr-TR" sz="2400" smtClean="0">
                <a:latin typeface="Georgia" pitchFamily="18" charset="0"/>
                <a:sym typeface="Symbol" pitchFamily="18" charset="2"/>
              </a:rPr>
              <a:t>Enfeksiyon dışı inflamatuar durumlar: Gastrit, özofajit, safra hastalıkları</a:t>
            </a:r>
          </a:p>
          <a:p>
            <a:pPr lvl="1" eaLnBrk="1" hangingPunct="1">
              <a:lnSpc>
                <a:spcPct val="80000"/>
              </a:lnSpc>
            </a:pPr>
            <a:r>
              <a:rPr lang="tr-TR" sz="2400" smtClean="0">
                <a:latin typeface="Georgia" pitchFamily="18" charset="0"/>
                <a:sym typeface="Symbol" pitchFamily="18" charset="2"/>
              </a:rPr>
              <a:t>Otoimmün hastalıklar, Maligniteler</a:t>
            </a:r>
          </a:p>
          <a:p>
            <a:pPr lvl="1" eaLnBrk="1" hangingPunct="1">
              <a:lnSpc>
                <a:spcPct val="80000"/>
              </a:lnSpc>
            </a:pPr>
            <a:endParaRPr lang="tr-TR" sz="2400" smtClean="0">
              <a:latin typeface="Georgia" pitchFamily="18" charset="0"/>
              <a:sym typeface="Symbol" pitchFamily="18" charset="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idx="4294967295"/>
          </p:nvPr>
        </p:nvSpPr>
        <p:spPr>
          <a:solidFill>
            <a:srgbClr val="FF0000"/>
          </a:solidFill>
        </p:spPr>
        <p:txBody>
          <a:bodyPr anchor="b"/>
          <a:lstStyle/>
          <a:p>
            <a:pPr eaLnBrk="1" hangingPunct="1"/>
            <a:r>
              <a:rPr lang="tr-TR" smtClean="0">
                <a:latin typeface="Georgia" pitchFamily="18" charset="0"/>
              </a:rPr>
              <a:t>Tanı</a:t>
            </a:r>
          </a:p>
        </p:txBody>
      </p:sp>
      <p:sp>
        <p:nvSpPr>
          <p:cNvPr id="22531" name="2 İçerik Yer Tutucusu"/>
          <p:cNvSpPr>
            <a:spLocks noGrp="1"/>
          </p:cNvSpPr>
          <p:nvPr>
            <p:ph sz="quarter" idx="4294967295"/>
          </p:nvPr>
        </p:nvSpPr>
        <p:spPr>
          <a:xfrm>
            <a:off x="457200" y="1219200"/>
            <a:ext cx="8229600" cy="4937125"/>
          </a:xfrm>
        </p:spPr>
        <p:txBody>
          <a:bodyPr/>
          <a:lstStyle/>
          <a:p>
            <a:pPr marL="273050" indent="-273050" eaLnBrk="1" hangingPunct="1"/>
            <a:r>
              <a:rPr lang="tr-TR" sz="3000" smtClean="0">
                <a:solidFill>
                  <a:srgbClr val="FF0000"/>
                </a:solidFill>
              </a:rPr>
              <a:t>Öykü</a:t>
            </a:r>
          </a:p>
          <a:p>
            <a:pPr marL="547688" lvl="1" indent="-273050" eaLnBrk="1" hangingPunct="1"/>
            <a:r>
              <a:rPr lang="tr-TR" sz="2000" smtClean="0">
                <a:latin typeface="Georgia" pitchFamily="18" charset="0"/>
              </a:rPr>
              <a:t>Hastalık başlangıç zamanı</a:t>
            </a:r>
          </a:p>
          <a:p>
            <a:pPr marL="547688" lvl="1" indent="-273050" eaLnBrk="1" hangingPunct="1"/>
            <a:r>
              <a:rPr lang="tr-TR" sz="2000" smtClean="0">
                <a:latin typeface="Georgia" pitchFamily="18" charset="0"/>
              </a:rPr>
              <a:t>Sıklık ve lezyonların kaybolması için geçen süre</a:t>
            </a:r>
          </a:p>
          <a:p>
            <a:pPr marL="547688" lvl="1" indent="-273050" eaLnBrk="1" hangingPunct="1"/>
            <a:r>
              <a:rPr lang="tr-TR" sz="2000" smtClean="0">
                <a:latin typeface="Georgia" pitchFamily="18" charset="0"/>
              </a:rPr>
              <a:t>Diürnal varyasyon</a:t>
            </a:r>
          </a:p>
          <a:p>
            <a:pPr marL="547688" lvl="1" indent="-273050" eaLnBrk="1" hangingPunct="1"/>
            <a:r>
              <a:rPr lang="tr-TR" sz="2000" smtClean="0">
                <a:latin typeface="Georgia" pitchFamily="18" charset="0"/>
              </a:rPr>
              <a:t>Lezyonların büyüklüğü, şekli ve yayılımı</a:t>
            </a:r>
          </a:p>
          <a:p>
            <a:pPr marL="547688" lvl="1" indent="-273050" eaLnBrk="1" hangingPunct="1"/>
            <a:r>
              <a:rPr lang="tr-TR" sz="2000" smtClean="0">
                <a:latin typeface="Georgia" pitchFamily="18" charset="0"/>
              </a:rPr>
              <a:t>Eşlik eden anjioödem</a:t>
            </a:r>
          </a:p>
          <a:p>
            <a:pPr marL="547688" lvl="1" indent="-273050" eaLnBrk="1" hangingPunct="1"/>
            <a:r>
              <a:rPr lang="tr-TR" sz="2000" smtClean="0">
                <a:latin typeface="Georgia" pitchFamily="18" charset="0"/>
              </a:rPr>
              <a:t>Eşlik eden subjektif yakınmalar</a:t>
            </a:r>
          </a:p>
          <a:p>
            <a:pPr marL="547688" lvl="1" indent="-273050" eaLnBrk="1" hangingPunct="1"/>
            <a:r>
              <a:rPr lang="tr-TR" sz="2000" smtClean="0">
                <a:latin typeface="Georgia" pitchFamily="18" charset="0"/>
              </a:rPr>
              <a:t>Ürtiker ve atopi açısından aile öyküsü</a:t>
            </a:r>
          </a:p>
          <a:p>
            <a:pPr marL="547688" lvl="1" indent="-273050" eaLnBrk="1" hangingPunct="1"/>
            <a:r>
              <a:rPr lang="tr-TR" sz="2000" smtClean="0">
                <a:latin typeface="Georgia" pitchFamily="18" charset="0"/>
              </a:rPr>
              <a:t>Eski ve şu anki allerjiler, enfeksiyonlar, ek hastalık varlığı</a:t>
            </a:r>
          </a:p>
          <a:p>
            <a:pPr marL="547688" lvl="1" indent="-273050" eaLnBrk="1" hangingPunct="1"/>
            <a:r>
              <a:rPr lang="tr-TR" sz="2000" smtClean="0">
                <a:latin typeface="Georgia" pitchFamily="18" charset="0"/>
              </a:rPr>
              <a:t>Psikosomatik ve psikiyatrik hastalıklar</a:t>
            </a:r>
          </a:p>
          <a:p>
            <a:pPr marL="547688" lvl="1" indent="-273050" eaLnBrk="1" hangingPunct="1"/>
            <a:r>
              <a:rPr lang="tr-TR" sz="2000" smtClean="0">
                <a:latin typeface="Georgia" pitchFamily="18" charset="0"/>
              </a:rPr>
              <a:t>Cerrahi implantlar ve cerrahi sonrası olaylar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idx="4294967295"/>
          </p:nvPr>
        </p:nvSpPr>
        <p:spPr>
          <a:solidFill>
            <a:srgbClr val="FF0000"/>
          </a:solidFill>
        </p:spPr>
        <p:txBody>
          <a:bodyPr anchor="b"/>
          <a:lstStyle/>
          <a:p>
            <a:pPr eaLnBrk="1" hangingPunct="1"/>
            <a:r>
              <a:rPr lang="tr-TR" smtClean="0">
                <a:latin typeface="Georgia" pitchFamily="18" charset="0"/>
              </a:rPr>
              <a:t>Tanı</a:t>
            </a:r>
          </a:p>
        </p:txBody>
      </p:sp>
      <p:sp>
        <p:nvSpPr>
          <p:cNvPr id="23555" name="2 İçerik Yer Tutucusu"/>
          <p:cNvSpPr>
            <a:spLocks noGrp="1"/>
          </p:cNvSpPr>
          <p:nvPr>
            <p:ph sz="quarter" idx="4294967295"/>
          </p:nvPr>
        </p:nvSpPr>
        <p:spPr>
          <a:xfrm>
            <a:off x="684213" y="1557338"/>
            <a:ext cx="8002587" cy="4598987"/>
          </a:xfrm>
        </p:spPr>
        <p:txBody>
          <a:bodyPr/>
          <a:lstStyle/>
          <a:p>
            <a:pPr marL="273050" indent="-273050" eaLnBrk="1" hangingPunct="1">
              <a:lnSpc>
                <a:spcPct val="70000"/>
              </a:lnSpc>
            </a:pPr>
            <a:r>
              <a:rPr lang="tr-TR" sz="2000" smtClean="0">
                <a:latin typeface="Georgia" pitchFamily="18" charset="0"/>
              </a:rPr>
              <a:t>Gastrointestinal sorunlar</a:t>
            </a:r>
          </a:p>
          <a:p>
            <a:pPr marL="273050" indent="-273050" eaLnBrk="1" hangingPunct="1">
              <a:lnSpc>
                <a:spcPct val="70000"/>
              </a:lnSpc>
            </a:pPr>
            <a:r>
              <a:rPr lang="tr-TR" sz="2000" smtClean="0">
                <a:latin typeface="Georgia" pitchFamily="18" charset="0"/>
              </a:rPr>
              <a:t>Fiziksel ajan veya egzersiz ile ilişki</a:t>
            </a:r>
          </a:p>
          <a:p>
            <a:pPr marL="273050" indent="-273050" eaLnBrk="1" hangingPunct="1">
              <a:lnSpc>
                <a:spcPct val="70000"/>
              </a:lnSpc>
            </a:pPr>
            <a:r>
              <a:rPr lang="tr-TR" sz="2000" smtClean="0">
                <a:latin typeface="Georgia" pitchFamily="18" charset="0"/>
              </a:rPr>
              <a:t>İlaç kullanımı (NSAID, enjeksiyonlar,  aşılar, hormon tedavisi, laksatifler,  supazotuvarlar,  göz ve kulak damlaları, alternatif tıp reçeteleri)</a:t>
            </a:r>
          </a:p>
          <a:p>
            <a:pPr marL="273050" indent="-273050" eaLnBrk="1" hangingPunct="1">
              <a:lnSpc>
                <a:spcPct val="70000"/>
              </a:lnSpc>
            </a:pPr>
            <a:r>
              <a:rPr lang="tr-TR" sz="2000" smtClean="0">
                <a:latin typeface="Georgia" pitchFamily="18" charset="0"/>
              </a:rPr>
              <a:t>Besin ile ilişki</a:t>
            </a:r>
          </a:p>
          <a:p>
            <a:pPr marL="273050" indent="-273050" eaLnBrk="1" hangingPunct="1">
              <a:lnSpc>
                <a:spcPct val="70000"/>
              </a:lnSpc>
            </a:pPr>
            <a:r>
              <a:rPr lang="tr-TR" sz="2000" smtClean="0">
                <a:latin typeface="Georgia" pitchFamily="18" charset="0"/>
              </a:rPr>
              <a:t>Mensturasyon ile ilişki</a:t>
            </a:r>
          </a:p>
          <a:p>
            <a:pPr marL="273050" indent="-273050" eaLnBrk="1" hangingPunct="1">
              <a:lnSpc>
                <a:spcPct val="70000"/>
              </a:lnSpc>
            </a:pPr>
            <a:r>
              <a:rPr lang="tr-TR" sz="2000" smtClean="0">
                <a:latin typeface="Georgia" pitchFamily="18" charset="0"/>
              </a:rPr>
              <a:t>Sigara alışkanlığı</a:t>
            </a:r>
          </a:p>
          <a:p>
            <a:pPr marL="273050" indent="-273050" eaLnBrk="1" hangingPunct="1">
              <a:lnSpc>
                <a:spcPct val="70000"/>
              </a:lnSpc>
            </a:pPr>
            <a:r>
              <a:rPr lang="tr-TR" sz="2000" smtClean="0">
                <a:latin typeface="Georgia" pitchFamily="18" charset="0"/>
              </a:rPr>
              <a:t>Çalışılan iş</a:t>
            </a:r>
          </a:p>
          <a:p>
            <a:pPr marL="273050" indent="-273050" eaLnBrk="1" hangingPunct="1">
              <a:lnSpc>
                <a:spcPct val="70000"/>
              </a:lnSpc>
            </a:pPr>
            <a:r>
              <a:rPr lang="tr-TR" sz="2000" smtClean="0">
                <a:latin typeface="Georgia" pitchFamily="18" charset="0"/>
              </a:rPr>
              <a:t>Hobiler</a:t>
            </a:r>
          </a:p>
          <a:p>
            <a:pPr marL="273050" indent="-273050" eaLnBrk="1" hangingPunct="1">
              <a:lnSpc>
                <a:spcPct val="70000"/>
              </a:lnSpc>
            </a:pPr>
            <a:r>
              <a:rPr lang="tr-TR" sz="2000" smtClean="0">
                <a:latin typeface="Georgia" pitchFamily="18" charset="0"/>
              </a:rPr>
              <a:t>Stres</a:t>
            </a:r>
          </a:p>
          <a:p>
            <a:pPr marL="273050" indent="-273050" eaLnBrk="1" hangingPunct="1">
              <a:lnSpc>
                <a:spcPct val="70000"/>
              </a:lnSpc>
            </a:pPr>
            <a:r>
              <a:rPr lang="tr-TR" sz="2000" smtClean="0">
                <a:latin typeface="Georgia" pitchFamily="18" charset="0"/>
              </a:rPr>
              <a:t>Ürtikerin hayat kalitesine etkisi</a:t>
            </a:r>
          </a:p>
          <a:p>
            <a:pPr marL="273050" indent="-273050" eaLnBrk="1" hangingPunct="1">
              <a:lnSpc>
                <a:spcPct val="70000"/>
              </a:lnSpc>
            </a:pPr>
            <a:endParaRPr lang="tr-TR" sz="2000" smtClean="0">
              <a:latin typeface="Georgia" pitchFamily="18" charset="0"/>
            </a:endParaRPr>
          </a:p>
          <a:p>
            <a:pPr marL="273050" indent="-273050" eaLnBrk="1" hangingPunct="1">
              <a:lnSpc>
                <a:spcPct val="70000"/>
              </a:lnSpc>
            </a:pPr>
            <a:endParaRPr lang="tr-TR" sz="2000" smtClean="0">
              <a:latin typeface="Georgia" pitchFamily="18" charset="0"/>
            </a:endParaRPr>
          </a:p>
          <a:p>
            <a:pPr marL="273050" indent="-273050" eaLnBrk="1" hangingPunct="1">
              <a:lnSpc>
                <a:spcPct val="70000"/>
              </a:lnSpc>
            </a:pPr>
            <a:endParaRPr lang="tr-TR"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idx="4294967295"/>
          </p:nvPr>
        </p:nvSpPr>
        <p:spPr>
          <a:solidFill>
            <a:srgbClr val="FF0000"/>
          </a:solidFill>
        </p:spPr>
        <p:txBody>
          <a:bodyPr anchor="b"/>
          <a:lstStyle/>
          <a:p>
            <a:pPr eaLnBrk="1" hangingPunct="1"/>
            <a:r>
              <a:rPr lang="tr-TR" smtClean="0">
                <a:latin typeface="Georgia" pitchFamily="18" charset="0"/>
              </a:rPr>
              <a:t>Tanı</a:t>
            </a:r>
          </a:p>
        </p:txBody>
      </p:sp>
      <p:sp>
        <p:nvSpPr>
          <p:cNvPr id="24579" name="2 İçerik Yer Tutucusu"/>
          <p:cNvSpPr>
            <a:spLocks noGrp="1"/>
          </p:cNvSpPr>
          <p:nvPr>
            <p:ph sz="quarter" idx="4294967295"/>
          </p:nvPr>
        </p:nvSpPr>
        <p:spPr>
          <a:xfrm>
            <a:off x="468313" y="1628775"/>
            <a:ext cx="8218487" cy="4527550"/>
          </a:xfrm>
        </p:spPr>
        <p:txBody>
          <a:bodyPr/>
          <a:lstStyle/>
          <a:p>
            <a:pPr marL="273050" indent="-273050" eaLnBrk="1" hangingPunct="1"/>
            <a:r>
              <a:rPr lang="tr-TR" sz="2000" smtClean="0">
                <a:latin typeface="Georgia" pitchFamily="18" charset="0"/>
              </a:rPr>
              <a:t>Haftasonu, tatil ve dış seyahatlerde hastalık olup olmadığı</a:t>
            </a:r>
          </a:p>
          <a:p>
            <a:pPr marL="273050" indent="-273050" eaLnBrk="1" hangingPunct="1"/>
            <a:r>
              <a:rPr lang="tr-TR" sz="2000" smtClean="0">
                <a:latin typeface="Georgia" pitchFamily="18" charset="0"/>
              </a:rPr>
              <a:t>Daha önceki tedaviler ve tedaviye yanıt</a:t>
            </a:r>
          </a:p>
          <a:p>
            <a:pPr marL="273050" indent="-273050" eaLnBrk="1" hangingPunct="1">
              <a:buFontTx/>
              <a:buNone/>
            </a:pPr>
            <a:r>
              <a:rPr lang="tr-TR" sz="2000" smtClean="0">
                <a:solidFill>
                  <a:srgbClr val="FF0000"/>
                </a:solidFill>
                <a:latin typeface="Georgia" pitchFamily="18" charset="0"/>
              </a:rPr>
              <a:t>Fizik muayene</a:t>
            </a:r>
          </a:p>
          <a:p>
            <a:pPr marL="273050" indent="-273050" eaLnBrk="1" hangingPunct="1">
              <a:buFontTx/>
              <a:buNone/>
            </a:pPr>
            <a:r>
              <a:rPr lang="tr-TR" sz="2000" smtClean="0">
                <a:latin typeface="Georgia" pitchFamily="18" charset="0"/>
              </a:rPr>
              <a:t>Tam   fizik  muayene</a:t>
            </a:r>
          </a:p>
          <a:p>
            <a:pPr marL="273050" indent="-273050" eaLnBrk="1" hangingPunct="1">
              <a:buFontTx/>
              <a:buNone/>
            </a:pPr>
            <a:r>
              <a:rPr lang="tr-TR" sz="2000" smtClean="0">
                <a:latin typeface="Georgia" pitchFamily="18" charset="0"/>
              </a:rPr>
              <a:t>Dermografizm varlığı test edilmeli</a:t>
            </a:r>
          </a:p>
          <a:p>
            <a:pPr marL="273050" indent="-273050" eaLnBrk="1" hangingPunct="1">
              <a:buFontTx/>
              <a:buNone/>
            </a:pPr>
            <a:r>
              <a:rPr lang="tr-TR" sz="2000" smtClean="0">
                <a:solidFill>
                  <a:srgbClr val="FF0000"/>
                </a:solidFill>
                <a:latin typeface="Georgia" pitchFamily="18" charset="0"/>
              </a:rPr>
              <a:t>Tanısal testler</a:t>
            </a:r>
          </a:p>
          <a:p>
            <a:pPr marL="273050" indent="-273050" eaLnBrk="1" hangingPunct="1">
              <a:buFont typeface="Wingdings" pitchFamily="2" charset="2"/>
              <a:buChar char="v"/>
            </a:pPr>
            <a:r>
              <a:rPr lang="tr-TR" sz="2000" smtClean="0">
                <a:latin typeface="Georgia" pitchFamily="18" charset="0"/>
              </a:rPr>
              <a:t>Ayrıntılı ve pahalı genel tarama tetkikleri önerilmiyor.</a:t>
            </a:r>
          </a:p>
          <a:p>
            <a:pPr marL="273050" indent="-273050" eaLnBrk="1" hangingPunct="1">
              <a:buFont typeface="Wingdings" pitchFamily="2" charset="2"/>
              <a:buChar char="v"/>
            </a:pPr>
            <a:r>
              <a:rPr lang="tr-TR" sz="2000" smtClean="0">
                <a:latin typeface="Georgia" pitchFamily="18" charset="0"/>
              </a:rPr>
              <a:t> Tip 1 Allerji,  intermitan semptomları olan kronik spontan </a:t>
            </a:r>
          </a:p>
          <a:p>
            <a:pPr marL="273050" indent="-273050" eaLnBrk="1" hangingPunct="1">
              <a:buFontTx/>
              <a:buNone/>
            </a:pPr>
            <a:r>
              <a:rPr lang="tr-TR" sz="2000" smtClean="0">
                <a:latin typeface="Georgia" pitchFamily="18" charset="0"/>
              </a:rPr>
              <a:t>ürtikerde düşünülmelidir.</a:t>
            </a:r>
          </a:p>
          <a:p>
            <a:pPr marL="273050" indent="-273050" eaLnBrk="1" hangingPunct="1">
              <a:buFontTx/>
              <a:buNone/>
            </a:pPr>
            <a:endParaRPr lang="tr-TR"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srcRect/>
          <a:stretch>
            <a:fillRect/>
          </a:stretch>
        </p:blipFill>
        <p:spPr bwMode="auto">
          <a:xfrm>
            <a:off x="1071538" y="-164706"/>
            <a:ext cx="6510358" cy="702270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Title 1"/>
          <p:cNvGrpSpPr>
            <a:grpSpLocks noGrp="1"/>
          </p:cNvGrpSpPr>
          <p:nvPr/>
        </p:nvGrpSpPr>
        <p:grpSpPr bwMode="auto">
          <a:xfrm>
            <a:off x="1401763" y="695325"/>
            <a:ext cx="7192962" cy="1666875"/>
            <a:chOff x="883" y="365"/>
            <a:chExt cx="4531" cy="875"/>
          </a:xfrm>
        </p:grpSpPr>
        <p:pic>
          <p:nvPicPr>
            <p:cNvPr id="25604" name="Title 1"/>
            <p:cNvPicPr>
              <a:picLocks noChangeArrowheads="1"/>
            </p:cNvPicPr>
            <p:nvPr/>
          </p:nvPicPr>
          <p:blipFill>
            <a:blip r:embed="rId2"/>
            <a:srcRect/>
            <a:stretch>
              <a:fillRect/>
            </a:stretch>
          </p:blipFill>
          <p:spPr bwMode="auto">
            <a:xfrm>
              <a:off x="883" y="365"/>
              <a:ext cx="4531" cy="875"/>
            </a:xfrm>
            <a:prstGeom prst="rect">
              <a:avLst/>
            </a:prstGeom>
            <a:solidFill>
              <a:srgbClr val="FF0000"/>
            </a:solidFill>
            <a:ln w="9525">
              <a:noFill/>
              <a:miter lim="800000"/>
              <a:headEnd/>
              <a:tailEnd/>
            </a:ln>
          </p:spPr>
        </p:pic>
        <p:sp>
          <p:nvSpPr>
            <p:cNvPr id="25605" name="Text Box 4"/>
            <p:cNvSpPr txBox="1">
              <a:spLocks noChangeArrowheads="1"/>
            </p:cNvSpPr>
            <p:nvPr/>
          </p:nvSpPr>
          <p:spPr bwMode="auto">
            <a:xfrm>
              <a:off x="912" y="408"/>
              <a:ext cx="4272" cy="600"/>
            </a:xfrm>
            <a:prstGeom prst="rect">
              <a:avLst/>
            </a:prstGeom>
            <a:solidFill>
              <a:srgbClr val="FF0000"/>
            </a:solidFill>
            <a:ln w="9525">
              <a:noFill/>
              <a:miter lim="800000"/>
              <a:headEnd/>
              <a:tailEnd/>
            </a:ln>
          </p:spPr>
          <p:txBody>
            <a:bodyPr anchor="ctr"/>
            <a:lstStyle/>
            <a:p>
              <a:pPr algn="ctr"/>
              <a:r>
                <a:rPr lang="tr-TR" sz="4400" b="1">
                  <a:latin typeface="Georgia" pitchFamily="18" charset="0"/>
                </a:rPr>
                <a:t>Tedavi</a:t>
              </a:r>
              <a:endParaRPr lang="en-US" sz="4400" b="1">
                <a:latin typeface="Georgia" pitchFamily="18" charset="0"/>
              </a:endParaRPr>
            </a:p>
          </p:txBody>
        </p:sp>
      </p:grpSp>
      <p:sp>
        <p:nvSpPr>
          <p:cNvPr id="25603" name="Content Placeholder 2"/>
          <p:cNvSpPr>
            <a:spLocks noGrp="1"/>
          </p:cNvSpPr>
          <p:nvPr>
            <p:ph idx="4294967295"/>
          </p:nvPr>
        </p:nvSpPr>
        <p:spPr>
          <a:xfrm>
            <a:off x="2743200" y="2789238"/>
            <a:ext cx="3657600" cy="1736725"/>
          </a:xfrm>
        </p:spPr>
        <p:txBody>
          <a:bodyPr/>
          <a:lstStyle/>
          <a:p>
            <a:r>
              <a:rPr lang="tr-TR" sz="3600" smtClean="0">
                <a:latin typeface="Georgia" pitchFamily="18" charset="0"/>
              </a:rPr>
              <a:t>Korunma</a:t>
            </a:r>
          </a:p>
          <a:p>
            <a:r>
              <a:rPr lang="tr-TR" sz="3600" smtClean="0">
                <a:latin typeface="Georgia" pitchFamily="18" charset="0"/>
              </a:rPr>
              <a:t>İlaç tedavisi</a:t>
            </a:r>
            <a:endParaRPr lang="en-US" sz="3600" smtClean="0">
              <a:latin typeface="Georg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idx="4294967295"/>
          </p:nvPr>
        </p:nvSpPr>
        <p:spPr>
          <a:solidFill>
            <a:srgbClr val="FF0000"/>
          </a:solidFill>
        </p:spPr>
        <p:txBody>
          <a:bodyPr anchor="b"/>
          <a:lstStyle/>
          <a:p>
            <a:pPr eaLnBrk="1" hangingPunct="1"/>
            <a:r>
              <a:rPr lang="tr-TR" smtClean="0">
                <a:latin typeface="Georgia" pitchFamily="18" charset="0"/>
              </a:rPr>
              <a:t>Tedavi</a:t>
            </a:r>
          </a:p>
        </p:txBody>
      </p:sp>
      <p:sp>
        <p:nvSpPr>
          <p:cNvPr id="26627" name="2 İçerik Yer Tutucusu"/>
          <p:cNvSpPr>
            <a:spLocks noGrp="1"/>
          </p:cNvSpPr>
          <p:nvPr>
            <p:ph sz="quarter" idx="4294967295"/>
          </p:nvPr>
        </p:nvSpPr>
        <p:spPr>
          <a:xfrm>
            <a:off x="457200" y="1219200"/>
            <a:ext cx="8229600" cy="4937125"/>
          </a:xfrm>
        </p:spPr>
        <p:txBody>
          <a:bodyPr/>
          <a:lstStyle/>
          <a:p>
            <a:pPr marL="273050" indent="-273050" eaLnBrk="1" hangingPunct="1">
              <a:buFontTx/>
              <a:buNone/>
            </a:pPr>
            <a:endParaRPr lang="tr-TR" sz="3000" smtClean="0"/>
          </a:p>
          <a:p>
            <a:pPr marL="273050" indent="-273050" eaLnBrk="1" hangingPunct="1"/>
            <a:r>
              <a:rPr lang="tr-TR" sz="2000" smtClean="0">
                <a:latin typeface="Georgia" pitchFamily="18" charset="0"/>
              </a:rPr>
              <a:t>Altta yatan nedenlerin ve/veya alevlendiren faktörlerin ortadan kaldırılması</a:t>
            </a:r>
          </a:p>
          <a:p>
            <a:pPr marL="822325" lvl="2" eaLnBrk="1" hangingPunct="1">
              <a:buFontTx/>
              <a:buNone/>
            </a:pPr>
            <a:r>
              <a:rPr lang="tr-TR" sz="2000" smtClean="0">
                <a:latin typeface="Georgia" pitchFamily="18" charset="0"/>
              </a:rPr>
              <a:t>İlaç (NSAID,  ACE inhibitörleri) </a:t>
            </a:r>
          </a:p>
          <a:p>
            <a:pPr marL="822325" lvl="2" eaLnBrk="1" hangingPunct="1">
              <a:buFontTx/>
              <a:buNone/>
            </a:pPr>
            <a:r>
              <a:rPr lang="tr-TR" sz="2000" smtClean="0">
                <a:latin typeface="Georgia" pitchFamily="18" charset="0"/>
              </a:rPr>
              <a:t>Fiziksel faktörler</a:t>
            </a:r>
          </a:p>
          <a:p>
            <a:pPr marL="822325" lvl="2" eaLnBrk="1" hangingPunct="1">
              <a:buFontTx/>
              <a:buNone/>
            </a:pPr>
            <a:r>
              <a:rPr lang="tr-TR" sz="2000" smtClean="0">
                <a:latin typeface="Georgia" pitchFamily="18" charset="0"/>
              </a:rPr>
              <a:t>Enfeksiyonlar (H.pylori,  parazitozlar, kronik inflamasyon ile </a:t>
            </a:r>
          </a:p>
          <a:p>
            <a:pPr marL="822325" lvl="2" eaLnBrk="1" hangingPunct="1">
              <a:buFontTx/>
              <a:buNone/>
            </a:pPr>
            <a:r>
              <a:rPr lang="tr-TR" sz="2000" smtClean="0">
                <a:latin typeface="Georgia" pitchFamily="18" charset="0"/>
              </a:rPr>
              <a:t>  seyreden hastalıklar)</a:t>
            </a:r>
          </a:p>
          <a:p>
            <a:pPr marL="822325" lvl="2" eaLnBrk="1" hangingPunct="1">
              <a:buFontTx/>
              <a:buNone/>
            </a:pPr>
            <a:r>
              <a:rPr lang="tr-TR" sz="2000" smtClean="0">
                <a:latin typeface="Georgia" pitchFamily="18" charset="0"/>
              </a:rPr>
              <a:t>Fonksiyonel otoantikorların azaltılması (Plazmaferez,  </a:t>
            </a:r>
            <a:r>
              <a:rPr lang="tr-TR" sz="2000" u="sng" smtClean="0">
                <a:latin typeface="Georgia" pitchFamily="18" charset="0"/>
              </a:rPr>
              <a:t>siklosporin</a:t>
            </a:r>
            <a:r>
              <a:rPr lang="tr-TR" sz="2000" smtClean="0">
                <a:latin typeface="Georgia" pitchFamily="18" charset="0"/>
              </a:rPr>
              <a:t>, IVIG, </a:t>
            </a:r>
          </a:p>
          <a:p>
            <a:pPr marL="822325" lvl="2" eaLnBrk="1" hangingPunct="1">
              <a:buFontTx/>
              <a:buNone/>
            </a:pPr>
            <a:r>
              <a:rPr lang="tr-TR" sz="2000" smtClean="0">
                <a:latin typeface="Georgia" pitchFamily="18" charset="0"/>
              </a:rPr>
              <a:t> metotrexate, siklofosfamid, anti IgE, takrolimus, mikofenolat mofetil )</a:t>
            </a:r>
          </a:p>
          <a:p>
            <a:pPr marL="822325" lvl="2" eaLnBrk="1" hangingPunct="1">
              <a:buFontTx/>
              <a:buNone/>
            </a:pPr>
            <a:r>
              <a:rPr lang="tr-TR" sz="2000" smtClean="0">
                <a:latin typeface="Georgia" pitchFamily="18" charset="0"/>
              </a:rPr>
              <a:t>Diyet  (IgE ilişkili besin allerjisinde spesifik besinin eliminasyonu, psödoallerjik reaksiyonlarda 3-6 ay psödoallerjen içermeyen diyet)</a:t>
            </a:r>
          </a:p>
          <a:p>
            <a:pPr marL="273050" indent="-273050" eaLnBrk="1" hangingPunct="1"/>
            <a:endParaRPr lang="tr-TR" sz="3000" smtClean="0">
              <a:latin typeface="Georgia" pitchFamily="18" charset="0"/>
            </a:endParaRPr>
          </a:p>
          <a:p>
            <a:pPr marL="547688" lvl="1" indent="-273050" eaLnBrk="1" hangingPunct="1"/>
            <a:endParaRPr lang="tr-TR" smtClean="0">
              <a:latin typeface="Georgia" pitchFamily="18" charset="0"/>
            </a:endParaRPr>
          </a:p>
          <a:p>
            <a:pPr marL="273050" indent="-273050" eaLnBrk="1" hangingPunct="1"/>
            <a:endParaRPr lang="tr-TR" sz="30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1 Başlık"/>
          <p:cNvGrpSpPr>
            <a:grpSpLocks noGrp="1"/>
          </p:cNvGrpSpPr>
          <p:nvPr/>
        </p:nvGrpSpPr>
        <p:grpSpPr bwMode="auto">
          <a:xfrm>
            <a:off x="407988" y="87313"/>
            <a:ext cx="8643937" cy="1573212"/>
            <a:chOff x="257" y="46"/>
            <a:chExt cx="5445" cy="826"/>
          </a:xfrm>
        </p:grpSpPr>
        <p:pic>
          <p:nvPicPr>
            <p:cNvPr id="27652" name="1 Başlık"/>
            <p:cNvPicPr>
              <a:picLocks noChangeArrowheads="1"/>
            </p:cNvPicPr>
            <p:nvPr/>
          </p:nvPicPr>
          <p:blipFill>
            <a:blip r:embed="rId3"/>
            <a:srcRect/>
            <a:stretch>
              <a:fillRect/>
            </a:stretch>
          </p:blipFill>
          <p:spPr bwMode="auto">
            <a:xfrm>
              <a:off x="257" y="46"/>
              <a:ext cx="5445" cy="826"/>
            </a:xfrm>
            <a:prstGeom prst="rect">
              <a:avLst/>
            </a:prstGeom>
            <a:solidFill>
              <a:srgbClr val="FF0000"/>
            </a:solidFill>
            <a:ln w="9525">
              <a:noFill/>
              <a:miter lim="800000"/>
              <a:headEnd/>
              <a:tailEnd/>
            </a:ln>
          </p:spPr>
        </p:pic>
        <p:sp>
          <p:nvSpPr>
            <p:cNvPr id="27653" name="Text Box 4"/>
            <p:cNvSpPr txBox="1">
              <a:spLocks noChangeArrowheads="1"/>
            </p:cNvSpPr>
            <p:nvPr/>
          </p:nvSpPr>
          <p:spPr bwMode="auto">
            <a:xfrm>
              <a:off x="288" y="144"/>
              <a:ext cx="5184" cy="496"/>
            </a:xfrm>
            <a:prstGeom prst="rect">
              <a:avLst/>
            </a:prstGeom>
            <a:solidFill>
              <a:srgbClr val="FF0000"/>
            </a:solidFill>
            <a:ln w="9525">
              <a:noFill/>
              <a:miter lim="800000"/>
              <a:headEnd/>
              <a:tailEnd/>
            </a:ln>
          </p:spPr>
          <p:txBody>
            <a:bodyPr anchor="ctr"/>
            <a:lstStyle/>
            <a:p>
              <a:pPr algn="ctr"/>
              <a:r>
                <a:rPr lang="tr-TR" sz="4400" b="1">
                  <a:latin typeface="Georgia" pitchFamily="18" charset="0"/>
                </a:rPr>
                <a:t>Korunma</a:t>
              </a:r>
            </a:p>
          </p:txBody>
        </p:sp>
      </p:grpSp>
      <p:sp>
        <p:nvSpPr>
          <p:cNvPr id="27651" name="2 İçerik Yer Tutucusu"/>
          <p:cNvSpPr>
            <a:spLocks noGrp="1"/>
          </p:cNvSpPr>
          <p:nvPr>
            <p:ph idx="4294967295"/>
          </p:nvPr>
        </p:nvSpPr>
        <p:spPr/>
        <p:txBody>
          <a:bodyPr/>
          <a:lstStyle/>
          <a:p>
            <a:pPr>
              <a:lnSpc>
                <a:spcPct val="90000"/>
              </a:lnSpc>
              <a:buFontTx/>
              <a:buNone/>
            </a:pPr>
            <a:r>
              <a:rPr lang="tr-TR" sz="3300" b="1" smtClean="0">
                <a:latin typeface="Georgia" pitchFamily="18" charset="0"/>
              </a:rPr>
              <a:t>Korunma: </a:t>
            </a:r>
            <a:r>
              <a:rPr lang="tr-TR" sz="3300" smtClean="0">
                <a:latin typeface="Georgia" pitchFamily="18" charset="0"/>
              </a:rPr>
              <a:t>Kaçınılması gerekenler</a:t>
            </a:r>
            <a:r>
              <a:rPr lang="tr-TR" sz="3000" smtClean="0">
                <a:latin typeface="Georgia" pitchFamily="18" charset="0"/>
              </a:rPr>
              <a:t>:</a:t>
            </a:r>
          </a:p>
          <a:p>
            <a:pPr>
              <a:lnSpc>
                <a:spcPct val="90000"/>
              </a:lnSpc>
            </a:pPr>
            <a:r>
              <a:rPr lang="tr-TR" sz="3000" b="1" smtClean="0">
                <a:latin typeface="Georgia" pitchFamily="18" charset="0"/>
              </a:rPr>
              <a:t>Stres</a:t>
            </a:r>
          </a:p>
          <a:p>
            <a:pPr>
              <a:lnSpc>
                <a:spcPct val="90000"/>
              </a:lnSpc>
            </a:pPr>
            <a:r>
              <a:rPr lang="tr-TR" sz="3000" b="1" smtClean="0">
                <a:latin typeface="Georgia" pitchFamily="18" charset="0"/>
              </a:rPr>
              <a:t>Yorgunluk</a:t>
            </a:r>
          </a:p>
          <a:p>
            <a:pPr>
              <a:lnSpc>
                <a:spcPct val="90000"/>
              </a:lnSpc>
            </a:pPr>
            <a:r>
              <a:rPr lang="tr-TR" sz="3000" b="1" smtClean="0">
                <a:latin typeface="Georgia" pitchFamily="18" charset="0"/>
              </a:rPr>
              <a:t>Alkol</a:t>
            </a:r>
          </a:p>
          <a:p>
            <a:pPr>
              <a:lnSpc>
                <a:spcPct val="90000"/>
              </a:lnSpc>
            </a:pPr>
            <a:r>
              <a:rPr lang="tr-TR" sz="3000" b="1" smtClean="0">
                <a:latin typeface="Georgia" pitchFamily="18" charset="0"/>
              </a:rPr>
              <a:t>NSAİİs</a:t>
            </a:r>
          </a:p>
          <a:p>
            <a:pPr>
              <a:lnSpc>
                <a:spcPct val="90000"/>
              </a:lnSpc>
            </a:pPr>
            <a:r>
              <a:rPr lang="tr-TR" sz="3000" b="1" smtClean="0">
                <a:latin typeface="Georgia" pitchFamily="18" charset="0"/>
              </a:rPr>
              <a:t>Sıkı giysiler</a:t>
            </a:r>
          </a:p>
          <a:p>
            <a:pPr>
              <a:lnSpc>
                <a:spcPct val="90000"/>
              </a:lnSpc>
            </a:pPr>
            <a:r>
              <a:rPr lang="tr-TR" sz="3000" b="1" smtClean="0">
                <a:latin typeface="Georgia" pitchFamily="18" charset="0"/>
              </a:rPr>
              <a:t>Diyet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si\Desktop\imgres.jpg"/>
          <p:cNvPicPr>
            <a:picLocks noChangeAspect="1" noChangeArrowheads="1"/>
          </p:cNvPicPr>
          <p:nvPr/>
        </p:nvPicPr>
        <p:blipFill>
          <a:blip r:embed="rId3"/>
          <a:srcRect/>
          <a:stretch>
            <a:fillRect/>
          </a:stretch>
        </p:blipFill>
        <p:spPr bwMode="auto">
          <a:xfrm>
            <a:off x="609600" y="3505200"/>
            <a:ext cx="3624263" cy="2819400"/>
          </a:xfrm>
          <a:prstGeom prst="rect">
            <a:avLst/>
          </a:prstGeom>
          <a:noFill/>
          <a:ln w="9525">
            <a:noFill/>
            <a:miter lim="800000"/>
            <a:headEnd/>
            <a:tailEnd/>
          </a:ln>
        </p:spPr>
      </p:pic>
      <p:pic>
        <p:nvPicPr>
          <p:cNvPr id="7171" name="Picture 2"/>
          <p:cNvPicPr>
            <a:picLocks noChangeAspect="1" noChangeArrowheads="1"/>
          </p:cNvPicPr>
          <p:nvPr/>
        </p:nvPicPr>
        <p:blipFill>
          <a:blip r:embed="rId4"/>
          <a:srcRect/>
          <a:stretch>
            <a:fillRect/>
          </a:stretch>
        </p:blipFill>
        <p:spPr bwMode="auto">
          <a:xfrm>
            <a:off x="6477000" y="228600"/>
            <a:ext cx="2362200" cy="3429000"/>
          </a:xfrm>
          <a:prstGeom prst="rect">
            <a:avLst/>
          </a:prstGeom>
          <a:noFill/>
          <a:ln w="9525">
            <a:noFill/>
            <a:miter lim="800000"/>
            <a:headEnd/>
            <a:tailEnd/>
          </a:ln>
        </p:spPr>
      </p:pic>
      <p:pic>
        <p:nvPicPr>
          <p:cNvPr id="7172" name="Picture 6" descr="C:\Users\msi\Desktop\imgres.jpg"/>
          <p:cNvPicPr>
            <a:picLocks noChangeAspect="1" noChangeArrowheads="1"/>
          </p:cNvPicPr>
          <p:nvPr/>
        </p:nvPicPr>
        <p:blipFill>
          <a:blip r:embed="rId5"/>
          <a:srcRect/>
          <a:stretch>
            <a:fillRect/>
          </a:stretch>
        </p:blipFill>
        <p:spPr bwMode="auto">
          <a:xfrm>
            <a:off x="1447800" y="457200"/>
            <a:ext cx="3505200" cy="2847975"/>
          </a:xfrm>
          <a:prstGeom prst="rect">
            <a:avLst/>
          </a:prstGeom>
          <a:noFill/>
          <a:ln w="9525">
            <a:noFill/>
            <a:miter lim="800000"/>
            <a:headEnd/>
            <a:tailEnd/>
          </a:ln>
        </p:spPr>
      </p:pic>
      <p:pic>
        <p:nvPicPr>
          <p:cNvPr id="7173" name="Picture 2" descr="C:\Users\msi\Desktop\1303540289-23.jpg"/>
          <p:cNvPicPr>
            <a:picLocks noChangeAspect="1" noChangeArrowheads="1"/>
          </p:cNvPicPr>
          <p:nvPr/>
        </p:nvPicPr>
        <p:blipFill>
          <a:blip r:embed="rId6"/>
          <a:srcRect/>
          <a:stretch>
            <a:fillRect/>
          </a:stretch>
        </p:blipFill>
        <p:spPr bwMode="auto">
          <a:xfrm>
            <a:off x="5029200" y="3352800"/>
            <a:ext cx="2590800" cy="32575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Title 1"/>
          <p:cNvGrpSpPr>
            <a:grpSpLocks noGrp="1"/>
          </p:cNvGrpSpPr>
          <p:nvPr/>
        </p:nvGrpSpPr>
        <p:grpSpPr bwMode="auto">
          <a:xfrm>
            <a:off x="407988" y="-36513"/>
            <a:ext cx="8643937" cy="1666876"/>
            <a:chOff x="257" y="-19"/>
            <a:chExt cx="5445" cy="875"/>
          </a:xfrm>
        </p:grpSpPr>
        <p:pic>
          <p:nvPicPr>
            <p:cNvPr id="28676" name="Title 1"/>
            <p:cNvPicPr>
              <a:picLocks noChangeArrowheads="1"/>
            </p:cNvPicPr>
            <p:nvPr/>
          </p:nvPicPr>
          <p:blipFill>
            <a:blip r:embed="rId2"/>
            <a:srcRect/>
            <a:stretch>
              <a:fillRect/>
            </a:stretch>
          </p:blipFill>
          <p:spPr bwMode="auto">
            <a:xfrm>
              <a:off x="257" y="-19"/>
              <a:ext cx="5445" cy="875"/>
            </a:xfrm>
            <a:prstGeom prst="rect">
              <a:avLst/>
            </a:prstGeom>
            <a:solidFill>
              <a:srgbClr val="FF0000"/>
            </a:solidFill>
            <a:ln w="9525">
              <a:noFill/>
              <a:miter lim="800000"/>
              <a:headEnd/>
              <a:tailEnd/>
            </a:ln>
          </p:spPr>
        </p:pic>
        <p:sp>
          <p:nvSpPr>
            <p:cNvPr id="28677" name="Text Box 4"/>
            <p:cNvSpPr txBox="1">
              <a:spLocks noChangeArrowheads="1"/>
            </p:cNvSpPr>
            <p:nvPr/>
          </p:nvSpPr>
          <p:spPr bwMode="auto">
            <a:xfrm>
              <a:off x="288" y="24"/>
              <a:ext cx="5184" cy="600"/>
            </a:xfrm>
            <a:prstGeom prst="rect">
              <a:avLst/>
            </a:prstGeom>
            <a:solidFill>
              <a:srgbClr val="FF0000"/>
            </a:solidFill>
            <a:ln w="9525">
              <a:noFill/>
              <a:miter lim="800000"/>
              <a:headEnd/>
              <a:tailEnd/>
            </a:ln>
          </p:spPr>
          <p:txBody>
            <a:bodyPr anchor="ctr"/>
            <a:lstStyle/>
            <a:p>
              <a:pPr algn="ctr"/>
              <a:r>
                <a:rPr lang="tr-TR" sz="4400" b="1">
                  <a:latin typeface="Georgia" pitchFamily="18" charset="0"/>
                </a:rPr>
                <a:t>İlaç tedavisi</a:t>
              </a:r>
              <a:endParaRPr lang="en-US" sz="4400" b="1">
                <a:latin typeface="Georgia" pitchFamily="18" charset="0"/>
              </a:endParaRPr>
            </a:p>
          </p:txBody>
        </p:sp>
      </p:grpSp>
      <p:sp>
        <p:nvSpPr>
          <p:cNvPr id="28675" name="Content Placeholder 2"/>
          <p:cNvSpPr>
            <a:spLocks noGrp="1"/>
          </p:cNvSpPr>
          <p:nvPr>
            <p:ph idx="4294967295"/>
          </p:nvPr>
        </p:nvSpPr>
        <p:spPr>
          <a:xfrm>
            <a:off x="539750" y="1700213"/>
            <a:ext cx="8147050" cy="4249737"/>
          </a:xfrm>
        </p:spPr>
        <p:txBody>
          <a:bodyPr/>
          <a:lstStyle/>
          <a:p>
            <a:r>
              <a:rPr lang="tr-TR" sz="2000" b="1" smtClean="0">
                <a:latin typeface="Georgia" pitchFamily="18" charset="0"/>
              </a:rPr>
              <a:t>Nonsedatize 2. kuşak H1 antihistaminik başla</a:t>
            </a:r>
          </a:p>
          <a:p>
            <a:pPr lvl="1"/>
            <a:r>
              <a:rPr lang="tr-TR" sz="1600" smtClean="0">
                <a:hlinkClick r:id="rId3"/>
              </a:rPr>
              <a:t>Setirizine 10 mg. günde 1 kez</a:t>
            </a:r>
          </a:p>
          <a:p>
            <a:pPr lvl="1"/>
            <a:r>
              <a:rPr lang="en-US" sz="1600" smtClean="0">
                <a:hlinkClick r:id="rId3"/>
              </a:rPr>
              <a:t>Levocetirizine</a:t>
            </a:r>
            <a:r>
              <a:rPr lang="en-US" sz="1600" smtClean="0"/>
              <a:t>, 5 mg</a:t>
            </a:r>
            <a:r>
              <a:rPr lang="tr-TR" sz="1600" smtClean="0"/>
              <a:t>/günde 1 kez </a:t>
            </a:r>
            <a:r>
              <a:rPr lang="en-US" sz="1600" smtClean="0"/>
              <a:t> </a:t>
            </a:r>
            <a:endParaRPr lang="tr-TR" sz="1600" smtClean="0"/>
          </a:p>
          <a:p>
            <a:pPr lvl="1"/>
            <a:r>
              <a:rPr lang="en-US" sz="1600" smtClean="0">
                <a:hlinkClick r:id="rId4"/>
              </a:rPr>
              <a:t>Fexofenadine</a:t>
            </a:r>
            <a:r>
              <a:rPr lang="en-US" sz="1600" smtClean="0"/>
              <a:t>, 180 mg </a:t>
            </a:r>
            <a:r>
              <a:rPr lang="tr-TR" sz="1600" smtClean="0"/>
              <a:t>/günde 1 kez </a:t>
            </a:r>
          </a:p>
          <a:p>
            <a:pPr lvl="1"/>
            <a:r>
              <a:rPr lang="en-US" sz="1600" smtClean="0">
                <a:hlinkClick r:id="rId5"/>
              </a:rPr>
              <a:t>Loratadine</a:t>
            </a:r>
            <a:r>
              <a:rPr lang="en-US" sz="1600" smtClean="0"/>
              <a:t>, 10 mg </a:t>
            </a:r>
            <a:r>
              <a:rPr lang="tr-TR" sz="1600" smtClean="0"/>
              <a:t>/günde 1 kez </a:t>
            </a:r>
          </a:p>
          <a:p>
            <a:pPr lvl="1"/>
            <a:r>
              <a:rPr lang="tr-TR" sz="1600" smtClean="0"/>
              <a:t>D</a:t>
            </a:r>
            <a:r>
              <a:rPr lang="en-US" sz="1600" smtClean="0">
                <a:hlinkClick r:id="rId6"/>
              </a:rPr>
              <a:t>esloratadine</a:t>
            </a:r>
            <a:r>
              <a:rPr lang="en-US" sz="1600" smtClean="0"/>
              <a:t>, 5 mg</a:t>
            </a:r>
            <a:r>
              <a:rPr lang="tr-TR" sz="1600" smtClean="0"/>
              <a:t> /günde 1 kez </a:t>
            </a:r>
            <a:endParaRPr lang="tr-TR" sz="1600" smtClean="0">
              <a:latin typeface="Georgia" pitchFamily="18" charset="0"/>
            </a:endParaRPr>
          </a:p>
          <a:p>
            <a:r>
              <a:rPr lang="tr-TR" sz="2000" b="1" smtClean="0">
                <a:latin typeface="Georgia" pitchFamily="18" charset="0"/>
              </a:rPr>
              <a:t>Yeterli olmazsa dozu artır</a:t>
            </a:r>
          </a:p>
          <a:p>
            <a:pPr lvl="1"/>
            <a:r>
              <a:rPr lang="tr-TR" sz="1600" smtClean="0">
                <a:latin typeface="Georgia" pitchFamily="18" charset="0"/>
              </a:rPr>
              <a:t>Günde 2 kez  (4 kata dek çıkılabilir) veya sabah ve akşam başka H1 antihistaminik</a:t>
            </a:r>
          </a:p>
          <a:p>
            <a:pPr lvl="1"/>
            <a:r>
              <a:rPr lang="tr-TR" sz="1600" smtClean="0">
                <a:latin typeface="Georgia" pitchFamily="18" charset="0"/>
              </a:rPr>
              <a:t>Gereğinde 1. kuşak H1 antihistaminik ilave et</a:t>
            </a:r>
          </a:p>
          <a:p>
            <a:r>
              <a:rPr lang="tr-TR" sz="2000" b="1" smtClean="0">
                <a:latin typeface="Georgia" pitchFamily="18" charset="0"/>
              </a:rPr>
              <a:t>Yanıt yoksa antihistaminiği değiştir </a:t>
            </a:r>
          </a:p>
          <a:p>
            <a:r>
              <a:rPr lang="tr-TR" sz="2000" b="1" smtClean="0">
                <a:latin typeface="Georgia" pitchFamily="18" charset="0"/>
              </a:rPr>
              <a:t>Anti-Lökotrien ilaç ekle: </a:t>
            </a:r>
            <a:r>
              <a:rPr lang="tr-TR" sz="1600" smtClean="0">
                <a:latin typeface="Georgia" pitchFamily="18" charset="0"/>
              </a:rPr>
              <a:t>10 mg. montelukast</a:t>
            </a:r>
          </a:p>
          <a:p>
            <a:r>
              <a:rPr lang="tr-TR" sz="2000" b="1" smtClean="0">
                <a:latin typeface="Georgia" pitchFamily="18" charset="0"/>
              </a:rPr>
              <a:t>Oral steroid</a:t>
            </a:r>
            <a:r>
              <a:rPr lang="tr-TR" sz="2000" smtClean="0">
                <a:latin typeface="Georgia" pitchFamily="18" charset="0"/>
              </a:rPr>
              <a:t>: Kısa dönemli olarak (3-7 gün), alevlenme döneminde</a:t>
            </a:r>
            <a:endParaRPr lang="en-US" sz="2000" smtClean="0">
              <a:latin typeface="Georgi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srcRect/>
          <a:stretch>
            <a:fillRect/>
          </a:stretch>
        </p:blipFill>
        <p:spPr bwMode="auto">
          <a:xfrm>
            <a:off x="695755" y="1000108"/>
            <a:ext cx="7524476" cy="471490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Title 1"/>
          <p:cNvGrpSpPr>
            <a:grpSpLocks noGrp="1"/>
          </p:cNvGrpSpPr>
          <p:nvPr/>
        </p:nvGrpSpPr>
        <p:grpSpPr bwMode="auto">
          <a:xfrm>
            <a:off x="407988" y="190500"/>
            <a:ext cx="8643937" cy="1666875"/>
            <a:chOff x="257" y="100"/>
            <a:chExt cx="5445" cy="875"/>
          </a:xfrm>
        </p:grpSpPr>
        <p:pic>
          <p:nvPicPr>
            <p:cNvPr id="30724" name="Title 1"/>
            <p:cNvPicPr>
              <a:picLocks noChangeArrowheads="1"/>
            </p:cNvPicPr>
            <p:nvPr/>
          </p:nvPicPr>
          <p:blipFill>
            <a:blip r:embed="rId2"/>
            <a:srcRect/>
            <a:stretch>
              <a:fillRect/>
            </a:stretch>
          </p:blipFill>
          <p:spPr bwMode="auto">
            <a:xfrm>
              <a:off x="257" y="100"/>
              <a:ext cx="5445" cy="875"/>
            </a:xfrm>
            <a:prstGeom prst="rect">
              <a:avLst/>
            </a:prstGeom>
            <a:solidFill>
              <a:srgbClr val="FF0000"/>
            </a:solidFill>
            <a:ln w="9525">
              <a:noFill/>
              <a:miter lim="800000"/>
              <a:headEnd/>
              <a:tailEnd/>
            </a:ln>
          </p:spPr>
        </p:pic>
        <p:sp>
          <p:nvSpPr>
            <p:cNvPr id="30725" name="Text Box 4"/>
            <p:cNvSpPr txBox="1">
              <a:spLocks noChangeArrowheads="1"/>
            </p:cNvSpPr>
            <p:nvPr/>
          </p:nvSpPr>
          <p:spPr bwMode="auto">
            <a:xfrm>
              <a:off x="288" y="144"/>
              <a:ext cx="5184" cy="600"/>
            </a:xfrm>
            <a:prstGeom prst="rect">
              <a:avLst/>
            </a:prstGeom>
            <a:solidFill>
              <a:srgbClr val="FF0000"/>
            </a:solidFill>
            <a:ln w="9525">
              <a:noFill/>
              <a:miter lim="800000"/>
              <a:headEnd/>
              <a:tailEnd/>
            </a:ln>
          </p:spPr>
          <p:txBody>
            <a:bodyPr anchor="ctr"/>
            <a:lstStyle/>
            <a:p>
              <a:pPr algn="ctr"/>
              <a:r>
                <a:rPr lang="tr-TR" sz="4400" b="1">
                  <a:latin typeface="Georgia" pitchFamily="18" charset="0"/>
                </a:rPr>
                <a:t>Zor olguda tedavi</a:t>
              </a:r>
              <a:endParaRPr lang="en-US" sz="4400" b="1">
                <a:latin typeface="Georgia" pitchFamily="18" charset="0"/>
              </a:endParaRPr>
            </a:p>
          </p:txBody>
        </p:sp>
      </p:grpSp>
      <p:sp>
        <p:nvSpPr>
          <p:cNvPr id="30723" name="Content Placeholder 2"/>
          <p:cNvSpPr>
            <a:spLocks noGrp="1"/>
          </p:cNvSpPr>
          <p:nvPr>
            <p:ph idx="4294967295"/>
          </p:nvPr>
        </p:nvSpPr>
        <p:spPr>
          <a:xfrm>
            <a:off x="2051050" y="2060575"/>
            <a:ext cx="4502150" cy="4065588"/>
          </a:xfrm>
        </p:spPr>
        <p:txBody>
          <a:bodyPr/>
          <a:lstStyle/>
          <a:p>
            <a:pPr>
              <a:lnSpc>
                <a:spcPct val="80000"/>
              </a:lnSpc>
              <a:buFont typeface="Wingdings" pitchFamily="2" charset="2"/>
              <a:buChar char="§"/>
            </a:pPr>
            <a:r>
              <a:rPr lang="tr-TR" sz="2700" smtClean="0">
                <a:latin typeface="Georgia" pitchFamily="18" charset="0"/>
              </a:rPr>
              <a:t>İmmünomodulatuarlar</a:t>
            </a:r>
          </a:p>
          <a:p>
            <a:pPr>
              <a:lnSpc>
                <a:spcPct val="80000"/>
              </a:lnSpc>
              <a:buFont typeface="Wingdings" pitchFamily="2" charset="2"/>
              <a:buChar char="§"/>
            </a:pPr>
            <a:r>
              <a:rPr lang="tr-TR" sz="2700" smtClean="0">
                <a:latin typeface="Georgia" pitchFamily="18" charset="0"/>
              </a:rPr>
              <a:t>Dapson</a:t>
            </a:r>
          </a:p>
          <a:p>
            <a:pPr>
              <a:lnSpc>
                <a:spcPct val="80000"/>
              </a:lnSpc>
              <a:buFont typeface="Wingdings" pitchFamily="2" charset="2"/>
              <a:buChar char="§"/>
            </a:pPr>
            <a:r>
              <a:rPr lang="tr-TR" sz="2700" smtClean="0">
                <a:latin typeface="Georgia" pitchFamily="18" charset="0"/>
              </a:rPr>
              <a:t>Colchicine</a:t>
            </a:r>
          </a:p>
          <a:p>
            <a:pPr>
              <a:lnSpc>
                <a:spcPct val="80000"/>
              </a:lnSpc>
              <a:buFont typeface="Wingdings" pitchFamily="2" charset="2"/>
              <a:buChar char="§"/>
            </a:pPr>
            <a:r>
              <a:rPr lang="tr-TR" sz="2700" smtClean="0">
                <a:latin typeface="Georgia" pitchFamily="18" charset="0"/>
              </a:rPr>
              <a:t>Sulfosalazin</a:t>
            </a:r>
          </a:p>
          <a:p>
            <a:pPr>
              <a:lnSpc>
                <a:spcPct val="80000"/>
              </a:lnSpc>
              <a:buFont typeface="Wingdings" pitchFamily="2" charset="2"/>
              <a:buChar char="§"/>
            </a:pPr>
            <a:r>
              <a:rPr lang="tr-TR" sz="2700" smtClean="0">
                <a:latin typeface="Georgia" pitchFamily="18" charset="0"/>
              </a:rPr>
              <a:t>Hidroxiclorakin</a:t>
            </a:r>
          </a:p>
          <a:p>
            <a:pPr>
              <a:lnSpc>
                <a:spcPct val="80000"/>
              </a:lnSpc>
              <a:buFont typeface="Wingdings" pitchFamily="2" charset="2"/>
              <a:buChar char="§"/>
            </a:pPr>
            <a:r>
              <a:rPr lang="tr-TR" sz="2700" smtClean="0">
                <a:latin typeface="Georgia" pitchFamily="18" charset="0"/>
              </a:rPr>
              <a:t>Cyclosporin</a:t>
            </a:r>
          </a:p>
          <a:p>
            <a:pPr>
              <a:lnSpc>
                <a:spcPct val="80000"/>
              </a:lnSpc>
              <a:buFont typeface="Wingdings" pitchFamily="2" charset="2"/>
              <a:buChar char="§"/>
            </a:pPr>
            <a:r>
              <a:rPr lang="tr-TR" sz="2700" smtClean="0">
                <a:latin typeface="Georgia" pitchFamily="18" charset="0"/>
              </a:rPr>
              <a:t>Mtx</a:t>
            </a:r>
          </a:p>
          <a:p>
            <a:pPr>
              <a:lnSpc>
                <a:spcPct val="80000"/>
              </a:lnSpc>
              <a:buFont typeface="Wingdings" pitchFamily="2" charset="2"/>
              <a:buChar char="§"/>
            </a:pPr>
            <a:r>
              <a:rPr lang="tr-TR" sz="2700" smtClean="0">
                <a:latin typeface="Georgia" pitchFamily="18" charset="0"/>
              </a:rPr>
              <a:t>Tacrolimus</a:t>
            </a:r>
          </a:p>
          <a:p>
            <a:pPr>
              <a:lnSpc>
                <a:spcPct val="80000"/>
              </a:lnSpc>
              <a:buFont typeface="Wingdings" pitchFamily="2" charset="2"/>
              <a:buChar char="§"/>
            </a:pPr>
            <a:r>
              <a:rPr lang="tr-TR" sz="2700" smtClean="0">
                <a:latin typeface="Georgia" pitchFamily="18" charset="0"/>
              </a:rPr>
              <a:t>Anti-IgE</a:t>
            </a:r>
            <a:endParaRPr lang="en-US" sz="2700" smtClean="0">
              <a:latin typeface="Georgi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solidFill>
            <a:srgbClr val="F5711C"/>
          </a:solidFill>
        </p:spPr>
        <p:txBody>
          <a:bodyPr/>
          <a:lstStyle/>
          <a:p>
            <a:r>
              <a:rPr lang="en-US" smtClean="0">
                <a:ea typeface="ＭＳ Ｐゴシック" pitchFamily="34" charset="-128"/>
              </a:rPr>
              <a:t>ÜRTİKER-ANJİOÖDEM</a:t>
            </a:r>
          </a:p>
        </p:txBody>
      </p:sp>
      <p:sp>
        <p:nvSpPr>
          <p:cNvPr id="1028" name="Footer Placeholder 3"/>
          <p:cNvSpPr>
            <a:spLocks noGrp="1"/>
          </p:cNvSpPr>
          <p:nvPr>
            <p:ph type="ftr" sz="quarter" idx="11"/>
          </p:nvPr>
        </p:nvSpPr>
        <p:spPr>
          <a:noFill/>
        </p:spPr>
        <p:txBody>
          <a:bodyPr/>
          <a:lstStyle/>
          <a:p>
            <a:r>
              <a:rPr lang="tr-TR" smtClean="0">
                <a:latin typeface="Arial" pitchFamily="34" charset="0"/>
              </a:rPr>
              <a:t>Anjioödem Sempozyumu 30 Haziran 2015</a:t>
            </a:r>
          </a:p>
        </p:txBody>
      </p:sp>
      <p:graphicFrame>
        <p:nvGraphicFramePr>
          <p:cNvPr id="1026" name="Content Placeholder 4"/>
          <p:cNvGraphicFramePr>
            <a:graphicFrameLocks noGrp="1" noChangeAspect="1"/>
          </p:cNvGraphicFramePr>
          <p:nvPr>
            <p:ph idx="1"/>
          </p:nvPr>
        </p:nvGraphicFramePr>
        <p:xfrm>
          <a:off x="152400" y="1989138"/>
          <a:ext cx="8864600" cy="3600450"/>
        </p:xfrm>
        <a:graphic>
          <a:graphicData uri="http://schemas.openxmlformats.org/presentationml/2006/ole">
            <p:oleObj spid="_x0000_s1026" name="Document" r:id="rId3" imgW="5410001" imgH="2197019" progId="Word.Document.12">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Altbilgi Yer Tutucusu"/>
          <p:cNvSpPr>
            <a:spLocks noGrp="1"/>
          </p:cNvSpPr>
          <p:nvPr>
            <p:ph type="ftr" sz="quarter" idx="11"/>
          </p:nvPr>
        </p:nvSpPr>
        <p:spPr>
          <a:noFill/>
        </p:spPr>
        <p:txBody>
          <a:bodyPr/>
          <a:lstStyle/>
          <a:p>
            <a:r>
              <a:rPr lang="tr-TR" smtClean="0">
                <a:latin typeface="Arial" pitchFamily="34" charset="0"/>
              </a:rPr>
              <a:t>Anjioödem Sempozyumu 30 Haziran 2015</a:t>
            </a:r>
          </a:p>
        </p:txBody>
      </p:sp>
      <p:pic>
        <p:nvPicPr>
          <p:cNvPr id="31747" name="Picture 2"/>
          <p:cNvPicPr>
            <a:picLocks noChangeAspect="1" noChangeArrowheads="1"/>
          </p:cNvPicPr>
          <p:nvPr/>
        </p:nvPicPr>
        <p:blipFill>
          <a:blip r:embed="rId2"/>
          <a:srcRect/>
          <a:stretch>
            <a:fillRect/>
          </a:stretch>
        </p:blipFill>
        <p:spPr bwMode="auto">
          <a:xfrm>
            <a:off x="1116013" y="1341438"/>
            <a:ext cx="6551612" cy="4751387"/>
          </a:xfrm>
          <a:prstGeom prst="rect">
            <a:avLst/>
          </a:prstGeom>
          <a:noFill/>
          <a:ln w="9525">
            <a:noFill/>
            <a:miter lim="800000"/>
            <a:headEnd/>
            <a:tailEnd/>
          </a:ln>
        </p:spPr>
      </p:pic>
      <p:sp>
        <p:nvSpPr>
          <p:cNvPr id="4" name="3 Metin kutusu"/>
          <p:cNvSpPr txBox="1"/>
          <p:nvPr/>
        </p:nvSpPr>
        <p:spPr>
          <a:xfrm>
            <a:off x="611560" y="476672"/>
            <a:ext cx="8103253" cy="646331"/>
          </a:xfrm>
          <a:prstGeom prst="rect">
            <a:avLst/>
          </a:prstGeom>
          <a:solidFill>
            <a:srgbClr val="F5711C"/>
          </a:solidFill>
          <a:scene3d>
            <a:camera prst="orthographicFront"/>
            <a:lightRig rig="threePt" dir="t"/>
          </a:scene3d>
          <a:sp3d>
            <a:bevelT/>
          </a:sp3d>
        </p:spPr>
        <p:txBody>
          <a:bodyPr>
            <a:spAutoFit/>
          </a:bodyPr>
          <a:lstStyle/>
          <a:p>
            <a:pPr>
              <a:defRPr/>
            </a:pPr>
            <a:r>
              <a:rPr lang="tr-TR" sz="3600">
                <a:solidFill>
                  <a:schemeClr val="bg1"/>
                </a:solidFill>
                <a:latin typeface="Calibri" pitchFamily="34" charset="0"/>
              </a:rPr>
              <a:t>  </a:t>
            </a:r>
            <a:r>
              <a:rPr lang="tr-TR" sz="3600">
                <a:solidFill>
                  <a:srgbClr val="000000"/>
                </a:solidFill>
                <a:latin typeface="Calibri" pitchFamily="34" charset="0"/>
              </a:rPr>
              <a:t>Ürtiker eşlik etmeyen (izole) anjioödem</a:t>
            </a:r>
          </a:p>
        </p:txBody>
      </p:sp>
      <p:sp>
        <p:nvSpPr>
          <p:cNvPr id="5" name="4 Metin kutusu"/>
          <p:cNvSpPr txBox="1"/>
          <p:nvPr/>
        </p:nvSpPr>
        <p:spPr>
          <a:xfrm>
            <a:off x="6464300" y="6381750"/>
            <a:ext cx="2679700" cy="276225"/>
          </a:xfrm>
          <a:prstGeom prst="rect">
            <a:avLst/>
          </a:prstGeom>
          <a:noFill/>
        </p:spPr>
        <p:txBody>
          <a:bodyPr wrap="none">
            <a:spAutoFit/>
          </a:bodyPr>
          <a:lstStyle/>
          <a:p>
            <a:pPr>
              <a:defRPr/>
            </a:pPr>
            <a:r>
              <a:rPr lang="tr-TR" sz="1200" dirty="0" err="1">
                <a:latin typeface="+mn-lt"/>
              </a:rPr>
              <a:t>Cicardi</a:t>
            </a:r>
            <a:r>
              <a:rPr lang="tr-TR" sz="1200" dirty="0">
                <a:latin typeface="+mn-lt"/>
              </a:rPr>
              <a:t> M, et al. </a:t>
            </a:r>
            <a:r>
              <a:rPr lang="tr-TR" sz="1200" dirty="0" err="1">
                <a:latin typeface="+mn-lt"/>
              </a:rPr>
              <a:t>Allergy</a:t>
            </a:r>
            <a:r>
              <a:rPr lang="tr-TR" sz="1200" dirty="0">
                <a:latin typeface="+mn-lt"/>
              </a:rPr>
              <a:t> 2014 69; 602-16</a:t>
            </a:r>
          </a:p>
        </p:txBody>
      </p:sp>
      <p:sp>
        <p:nvSpPr>
          <p:cNvPr id="31752" name="TextBox 1"/>
          <p:cNvSpPr txBox="1">
            <a:spLocks noChangeArrowheads="1"/>
          </p:cNvSpPr>
          <p:nvPr/>
        </p:nvSpPr>
        <p:spPr bwMode="auto">
          <a:xfrm>
            <a:off x="7596188" y="1484313"/>
            <a:ext cx="1547812" cy="400050"/>
          </a:xfrm>
          <a:prstGeom prst="rect">
            <a:avLst/>
          </a:prstGeom>
          <a:noFill/>
          <a:ln w="9525">
            <a:noFill/>
            <a:miter lim="800000"/>
            <a:headEnd/>
            <a:tailEnd/>
          </a:ln>
        </p:spPr>
        <p:txBody>
          <a:bodyPr>
            <a:spAutoFit/>
          </a:bodyPr>
          <a:lstStyle/>
          <a:p>
            <a:r>
              <a:rPr lang="en-US" sz="1000" b="1">
                <a:solidFill>
                  <a:srgbClr val="FF0000"/>
                </a:solidFill>
              </a:rPr>
              <a:t>İDİOPATİK HİSTAMİNERJİK</a:t>
            </a:r>
          </a:p>
        </p:txBody>
      </p:sp>
      <p:sp>
        <p:nvSpPr>
          <p:cNvPr id="31753" name="TextBox 5"/>
          <p:cNvSpPr txBox="1">
            <a:spLocks noChangeArrowheads="1"/>
          </p:cNvSpPr>
          <p:nvPr/>
        </p:nvSpPr>
        <p:spPr bwMode="auto">
          <a:xfrm>
            <a:off x="7667625" y="1916113"/>
            <a:ext cx="1476375" cy="400050"/>
          </a:xfrm>
          <a:prstGeom prst="rect">
            <a:avLst/>
          </a:prstGeom>
          <a:noFill/>
          <a:ln w="9525">
            <a:noFill/>
            <a:miter lim="800000"/>
            <a:headEnd/>
            <a:tailEnd/>
          </a:ln>
        </p:spPr>
        <p:txBody>
          <a:bodyPr>
            <a:spAutoFit/>
          </a:bodyPr>
          <a:lstStyle/>
          <a:p>
            <a:r>
              <a:rPr lang="en-US" sz="1000" b="1">
                <a:solidFill>
                  <a:srgbClr val="FF0000"/>
                </a:solidFill>
              </a:rPr>
              <a:t>İDİOPATİK NONHİSTAMİNERJİK</a:t>
            </a:r>
          </a:p>
        </p:txBody>
      </p:sp>
      <p:sp>
        <p:nvSpPr>
          <p:cNvPr id="31754" name="TextBox 6"/>
          <p:cNvSpPr txBox="1">
            <a:spLocks noChangeArrowheads="1"/>
          </p:cNvSpPr>
          <p:nvPr/>
        </p:nvSpPr>
        <p:spPr bwMode="auto">
          <a:xfrm>
            <a:off x="7667625" y="2636838"/>
            <a:ext cx="1225550" cy="400050"/>
          </a:xfrm>
          <a:prstGeom prst="rect">
            <a:avLst/>
          </a:prstGeom>
          <a:noFill/>
          <a:ln w="9525">
            <a:noFill/>
            <a:miter lim="800000"/>
            <a:headEnd/>
            <a:tailEnd/>
          </a:ln>
        </p:spPr>
        <p:txBody>
          <a:bodyPr>
            <a:spAutoFit/>
          </a:bodyPr>
          <a:lstStyle/>
          <a:p>
            <a:r>
              <a:rPr lang="en-US" sz="1000" b="1">
                <a:solidFill>
                  <a:srgbClr val="FF0000"/>
                </a:solidFill>
              </a:rPr>
              <a:t>KAZANILMIŞ A. ACEİ</a:t>
            </a:r>
          </a:p>
        </p:txBody>
      </p:sp>
      <p:sp>
        <p:nvSpPr>
          <p:cNvPr id="31755" name="TextBox 7"/>
          <p:cNvSpPr txBox="1">
            <a:spLocks noChangeArrowheads="1"/>
          </p:cNvSpPr>
          <p:nvPr/>
        </p:nvSpPr>
        <p:spPr bwMode="auto">
          <a:xfrm>
            <a:off x="7667625" y="3284538"/>
            <a:ext cx="1225550" cy="246062"/>
          </a:xfrm>
          <a:prstGeom prst="rect">
            <a:avLst/>
          </a:prstGeom>
          <a:noFill/>
          <a:ln w="9525">
            <a:noFill/>
            <a:miter lim="800000"/>
            <a:headEnd/>
            <a:tailEnd/>
          </a:ln>
        </p:spPr>
        <p:txBody>
          <a:bodyPr>
            <a:spAutoFit/>
          </a:bodyPr>
          <a:lstStyle/>
          <a:p>
            <a:r>
              <a:rPr lang="en-US" sz="1000" b="1">
                <a:solidFill>
                  <a:srgbClr val="FF0000"/>
                </a:solidFill>
              </a:rPr>
              <a:t>KAZANILMIŞ A.</a:t>
            </a:r>
          </a:p>
        </p:txBody>
      </p:sp>
      <p:sp>
        <p:nvSpPr>
          <p:cNvPr id="31756" name="TextBox 8"/>
          <p:cNvSpPr txBox="1">
            <a:spLocks noChangeArrowheads="1"/>
          </p:cNvSpPr>
          <p:nvPr/>
        </p:nvSpPr>
        <p:spPr bwMode="auto">
          <a:xfrm>
            <a:off x="7667625" y="4221163"/>
            <a:ext cx="1152525" cy="246062"/>
          </a:xfrm>
          <a:prstGeom prst="rect">
            <a:avLst/>
          </a:prstGeom>
          <a:noFill/>
          <a:ln w="9525">
            <a:noFill/>
            <a:miter lim="800000"/>
            <a:headEnd/>
            <a:tailEnd/>
          </a:ln>
        </p:spPr>
        <p:txBody>
          <a:bodyPr>
            <a:spAutoFit/>
          </a:bodyPr>
          <a:lstStyle/>
          <a:p>
            <a:r>
              <a:rPr lang="en-US" sz="1000" b="1">
                <a:solidFill>
                  <a:srgbClr val="FF0000"/>
                </a:solidFill>
              </a:rPr>
              <a:t>TİP I,II HAE</a:t>
            </a:r>
          </a:p>
        </p:txBody>
      </p:sp>
      <p:sp>
        <p:nvSpPr>
          <p:cNvPr id="31757" name="TextBox 9"/>
          <p:cNvSpPr txBox="1">
            <a:spLocks noChangeArrowheads="1"/>
          </p:cNvSpPr>
          <p:nvPr/>
        </p:nvSpPr>
        <p:spPr bwMode="auto">
          <a:xfrm>
            <a:off x="7667625" y="4797425"/>
            <a:ext cx="1225550" cy="246063"/>
          </a:xfrm>
          <a:prstGeom prst="rect">
            <a:avLst/>
          </a:prstGeom>
          <a:noFill/>
          <a:ln w="9525">
            <a:noFill/>
            <a:miter lim="800000"/>
            <a:headEnd/>
            <a:tailEnd/>
          </a:ln>
        </p:spPr>
        <p:txBody>
          <a:bodyPr>
            <a:spAutoFit/>
          </a:bodyPr>
          <a:lstStyle/>
          <a:p>
            <a:r>
              <a:rPr lang="en-US" sz="1000" b="1">
                <a:solidFill>
                  <a:srgbClr val="FF0000"/>
                </a:solidFill>
              </a:rPr>
              <a:t>HA-FXII</a:t>
            </a:r>
          </a:p>
        </p:txBody>
      </p:sp>
      <p:sp>
        <p:nvSpPr>
          <p:cNvPr id="31758" name="TextBox 10"/>
          <p:cNvSpPr txBox="1">
            <a:spLocks noChangeArrowheads="1"/>
          </p:cNvSpPr>
          <p:nvPr/>
        </p:nvSpPr>
        <p:spPr bwMode="auto">
          <a:xfrm>
            <a:off x="7596188" y="5516563"/>
            <a:ext cx="1439862" cy="247650"/>
          </a:xfrm>
          <a:prstGeom prst="rect">
            <a:avLst/>
          </a:prstGeom>
          <a:noFill/>
          <a:ln w="9525">
            <a:noFill/>
            <a:miter lim="800000"/>
            <a:headEnd/>
            <a:tailEnd/>
          </a:ln>
        </p:spPr>
        <p:txBody>
          <a:bodyPr>
            <a:spAutoFit/>
          </a:bodyPr>
          <a:lstStyle/>
          <a:p>
            <a:r>
              <a:rPr lang="en-US" sz="1000" b="1">
                <a:solidFill>
                  <a:srgbClr val="FF0000"/>
                </a:solidFill>
              </a:rPr>
              <a:t>HA-BİLİNMEYEN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285728"/>
            <a:ext cx="6768752" cy="1066130"/>
          </a:xfrm>
          <a:solidFill>
            <a:schemeClr val="tx2"/>
          </a:solidFill>
          <a:scene3d>
            <a:camera prst="orthographicFront"/>
            <a:lightRig rig="threePt" dir="t"/>
          </a:scene3d>
          <a:sp3d>
            <a:bevelT/>
          </a:sp3d>
        </p:spPr>
        <p:txBody>
          <a:bodyPr/>
          <a:lstStyle/>
          <a:p>
            <a:pPr>
              <a:defRPr/>
            </a:pPr>
            <a:r>
              <a:rPr lang="tr-TR" dirty="0" smtClean="0">
                <a:solidFill>
                  <a:schemeClr val="bg1"/>
                </a:solidFill>
              </a:rPr>
              <a:t>Kazanılmış </a:t>
            </a:r>
            <a:r>
              <a:rPr lang="tr-TR" dirty="0" err="1" smtClean="0">
                <a:solidFill>
                  <a:schemeClr val="bg1"/>
                </a:solidFill>
              </a:rPr>
              <a:t>anjioödem</a:t>
            </a:r>
            <a:endParaRPr lang="tr-TR" dirty="0">
              <a:solidFill>
                <a:schemeClr val="bg1"/>
              </a:solidFill>
            </a:endParaRPr>
          </a:p>
        </p:txBody>
      </p:sp>
      <p:sp>
        <p:nvSpPr>
          <p:cNvPr id="32773" name="2 İçerik Yer Tutucusu"/>
          <p:cNvSpPr>
            <a:spLocks noGrp="1"/>
          </p:cNvSpPr>
          <p:nvPr>
            <p:ph idx="1"/>
          </p:nvPr>
        </p:nvSpPr>
        <p:spPr>
          <a:xfrm>
            <a:off x="457200" y="1557338"/>
            <a:ext cx="8229600" cy="4568825"/>
          </a:xfrm>
        </p:spPr>
        <p:txBody>
          <a:bodyPr/>
          <a:lstStyle/>
          <a:p>
            <a:r>
              <a:rPr lang="tr-TR" smtClean="0">
                <a:solidFill>
                  <a:srgbClr val="FF0000"/>
                </a:solidFill>
              </a:rPr>
              <a:t>Nedeni saptanamayan</a:t>
            </a:r>
          </a:p>
          <a:p>
            <a:pPr>
              <a:buFont typeface="Wingdings" pitchFamily="2" charset="2"/>
              <a:buChar char="Ø"/>
            </a:pPr>
            <a:r>
              <a:rPr lang="tr-TR" smtClean="0"/>
              <a:t>Antihistamine yanıt var </a:t>
            </a:r>
          </a:p>
          <a:p>
            <a:pPr>
              <a:buFontTx/>
              <a:buNone/>
            </a:pPr>
            <a:r>
              <a:rPr lang="tr-TR" smtClean="0"/>
              <a:t>  (idiyopatik histaminerjik)</a:t>
            </a:r>
          </a:p>
          <a:p>
            <a:pPr>
              <a:buFont typeface="Wingdings" pitchFamily="2" charset="2"/>
              <a:buChar char="Ø"/>
            </a:pPr>
            <a:r>
              <a:rPr lang="tr-TR" smtClean="0"/>
              <a:t>Antihistamine yanıt yok </a:t>
            </a:r>
          </a:p>
          <a:p>
            <a:pPr>
              <a:buFontTx/>
              <a:buNone/>
            </a:pPr>
            <a:r>
              <a:rPr lang="tr-TR" smtClean="0"/>
              <a:t>  (idiyopatik non-histaminerjik, bradikinin?)</a:t>
            </a:r>
          </a:p>
          <a:p>
            <a:r>
              <a:rPr lang="tr-TR" smtClean="0">
                <a:solidFill>
                  <a:srgbClr val="FF0000"/>
                </a:solidFill>
              </a:rPr>
              <a:t>ACEİ tedavisine bağlı (&lt;%1, </a:t>
            </a:r>
            <a:r>
              <a:rPr lang="tr-TR" sz="2800" smtClean="0">
                <a:solidFill>
                  <a:srgbClr val="FF0000"/>
                </a:solidFill>
              </a:rPr>
              <a:t>çok reçete ediliyor</a:t>
            </a:r>
            <a:r>
              <a:rPr lang="tr-TR" smtClean="0">
                <a:solidFill>
                  <a:srgbClr val="FF0000"/>
                </a:solidFill>
              </a:rPr>
              <a:t>)</a:t>
            </a:r>
          </a:p>
          <a:p>
            <a:r>
              <a:rPr lang="tr-TR" smtClean="0">
                <a:solidFill>
                  <a:srgbClr val="FF0000"/>
                </a:solidFill>
              </a:rPr>
              <a:t>C1-inhibitör eksikliği (&gt;40 yaş, aile öyküsü yok) </a:t>
            </a:r>
          </a:p>
        </p:txBody>
      </p:sp>
      <p:sp>
        <p:nvSpPr>
          <p:cNvPr id="32774" name="3 Altbilgi Yer Tutucusu"/>
          <p:cNvSpPr>
            <a:spLocks noGrp="1"/>
          </p:cNvSpPr>
          <p:nvPr>
            <p:ph type="ftr" sz="quarter" idx="11"/>
          </p:nvPr>
        </p:nvSpPr>
        <p:spPr>
          <a:noFill/>
        </p:spPr>
        <p:txBody>
          <a:bodyPr/>
          <a:lstStyle/>
          <a:p>
            <a:r>
              <a:rPr lang="tr-TR" smtClean="0">
                <a:latin typeface="Arial" pitchFamily="34" charset="0"/>
              </a:rPr>
              <a:t>Anjioödem Sempozyumu 30 Haziran 2015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404664"/>
            <a:ext cx="6696744" cy="720080"/>
          </a:xfrm>
          <a:solidFill>
            <a:schemeClr val="tx2"/>
          </a:solidFill>
          <a:scene3d>
            <a:camera prst="orthographicFront"/>
            <a:lightRig rig="threePt" dir="t"/>
          </a:scene3d>
          <a:sp3d>
            <a:bevelT/>
          </a:sp3d>
        </p:spPr>
        <p:txBody>
          <a:bodyPr/>
          <a:lstStyle/>
          <a:p>
            <a:pPr>
              <a:defRPr/>
            </a:pPr>
            <a:r>
              <a:rPr lang="tr-TR" sz="3600" dirty="0" smtClean="0">
                <a:solidFill>
                  <a:schemeClr val="bg1"/>
                </a:solidFill>
              </a:rPr>
              <a:t>Kazanılmış </a:t>
            </a:r>
            <a:r>
              <a:rPr lang="tr-TR" sz="3600" dirty="0" err="1" smtClean="0">
                <a:solidFill>
                  <a:schemeClr val="bg1"/>
                </a:solidFill>
              </a:rPr>
              <a:t>anjioödem</a:t>
            </a:r>
            <a:r>
              <a:rPr lang="tr-TR" sz="3600" dirty="0" smtClean="0">
                <a:solidFill>
                  <a:schemeClr val="bg1"/>
                </a:solidFill>
              </a:rPr>
              <a:t> tedavisi</a:t>
            </a:r>
            <a:endParaRPr lang="tr-TR" sz="3600" dirty="0"/>
          </a:p>
        </p:txBody>
      </p:sp>
      <p:sp>
        <p:nvSpPr>
          <p:cNvPr id="33797" name="2 İçerik Yer Tutucusu"/>
          <p:cNvSpPr>
            <a:spLocks noGrp="1"/>
          </p:cNvSpPr>
          <p:nvPr>
            <p:ph idx="1"/>
          </p:nvPr>
        </p:nvSpPr>
        <p:spPr>
          <a:xfrm>
            <a:off x="468313" y="1268413"/>
            <a:ext cx="7848600" cy="5184775"/>
          </a:xfrm>
        </p:spPr>
        <p:txBody>
          <a:bodyPr/>
          <a:lstStyle/>
          <a:p>
            <a:r>
              <a:rPr lang="tr-TR" sz="2800" smtClean="0">
                <a:solidFill>
                  <a:srgbClr val="FF00FF"/>
                </a:solidFill>
              </a:rPr>
              <a:t>İdiyopatik histaminerjik kazanılmış AÖ</a:t>
            </a:r>
          </a:p>
          <a:p>
            <a:pPr>
              <a:buFont typeface="Wingdings" pitchFamily="2" charset="2"/>
              <a:buChar char="Ø"/>
            </a:pPr>
            <a:r>
              <a:rPr lang="tr-TR" sz="2800" smtClean="0"/>
              <a:t>Profilaktik günlük yüksek doz antihistamin (desloratadin, levosetirizin, feksofenadin, rupatadin x4/gün)</a:t>
            </a:r>
          </a:p>
          <a:p>
            <a:pPr>
              <a:buFont typeface="Wingdings" pitchFamily="2" charset="2"/>
              <a:buChar char="Ø"/>
            </a:pPr>
            <a:r>
              <a:rPr lang="tr-TR" sz="2800" smtClean="0"/>
              <a:t>Akut tedavide epinefrin ve steroid</a:t>
            </a:r>
          </a:p>
          <a:p>
            <a:r>
              <a:rPr lang="tr-TR" sz="2800" smtClean="0">
                <a:solidFill>
                  <a:srgbClr val="FF00FF"/>
                </a:solidFill>
              </a:rPr>
              <a:t>İdiyopatik non-histaminerjik kazanılmış AÖ</a:t>
            </a:r>
          </a:p>
          <a:p>
            <a:pPr>
              <a:buFont typeface="Wingdings" pitchFamily="2" charset="2"/>
              <a:buChar char="Ø"/>
            </a:pPr>
            <a:r>
              <a:rPr lang="tr-TR" sz="2800" smtClean="0"/>
              <a:t>Etkin tedaviye dair kesin kanıt yok. </a:t>
            </a:r>
          </a:p>
          <a:p>
            <a:pPr>
              <a:buFont typeface="Wingdings" pitchFamily="2" charset="2"/>
              <a:buChar char="Ø"/>
            </a:pPr>
            <a:r>
              <a:rPr lang="tr-TR" sz="2800" smtClean="0">
                <a:solidFill>
                  <a:srgbClr val="FF0000"/>
                </a:solidFill>
              </a:rPr>
              <a:t>Tranexamic asid, 3 g/gün (trombofilide verilmez)</a:t>
            </a:r>
          </a:p>
          <a:p>
            <a:pPr>
              <a:buFont typeface="Wingdings" pitchFamily="2" charset="2"/>
              <a:buChar char="Ø"/>
            </a:pPr>
            <a:r>
              <a:rPr lang="tr-TR" sz="2400" smtClean="0"/>
              <a:t>İcatibant (akut td de)</a:t>
            </a:r>
          </a:p>
          <a:p>
            <a:pPr>
              <a:buFont typeface="Wingdings" pitchFamily="2" charset="2"/>
              <a:buChar char="Ø"/>
            </a:pPr>
            <a:r>
              <a:rPr lang="tr-TR" sz="2400" smtClean="0"/>
              <a:t>Omalizumab, cyclosporin</a:t>
            </a:r>
            <a:endParaRPr lang="tr-TR" sz="2800" smtClean="0"/>
          </a:p>
          <a:p>
            <a:pPr>
              <a:buFont typeface="Wingdings" pitchFamily="2" charset="2"/>
              <a:buChar char="Ø"/>
            </a:pPr>
            <a:r>
              <a:rPr lang="tr-TR" sz="2400" smtClean="0"/>
              <a:t>Steroid etkisiz</a:t>
            </a:r>
          </a:p>
          <a:p>
            <a:endParaRPr lang="tr-TR" smtClean="0"/>
          </a:p>
        </p:txBody>
      </p:sp>
      <p:sp>
        <p:nvSpPr>
          <p:cNvPr id="33798" name="3 Altbilgi Yer Tutucusu"/>
          <p:cNvSpPr>
            <a:spLocks noGrp="1"/>
          </p:cNvSpPr>
          <p:nvPr>
            <p:ph type="ftr" sz="quarter" idx="11"/>
          </p:nvPr>
        </p:nvSpPr>
        <p:spPr>
          <a:noFill/>
        </p:spPr>
        <p:txBody>
          <a:bodyPr/>
          <a:lstStyle/>
          <a:p>
            <a:r>
              <a:rPr lang="tr-TR" smtClean="0">
                <a:latin typeface="Arial" pitchFamily="34" charset="0"/>
              </a:rPr>
              <a:t>Anjioödem Sempozyumu 30 Haziran 2015</a:t>
            </a:r>
          </a:p>
        </p:txBody>
      </p:sp>
      <p:sp>
        <p:nvSpPr>
          <p:cNvPr id="8" name="7 Sağ Ok"/>
          <p:cNvSpPr/>
          <p:nvPr/>
        </p:nvSpPr>
        <p:spPr>
          <a:xfrm>
            <a:off x="4356100" y="5732463"/>
            <a:ext cx="720725" cy="217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476672"/>
            <a:ext cx="7344816" cy="1143000"/>
          </a:xfrm>
          <a:solidFill>
            <a:schemeClr val="tx2"/>
          </a:solidFill>
          <a:scene3d>
            <a:camera prst="orthographicFront"/>
            <a:lightRig rig="threePt" dir="t"/>
          </a:scene3d>
          <a:sp3d>
            <a:bevelT/>
          </a:sp3d>
        </p:spPr>
        <p:txBody>
          <a:bodyPr/>
          <a:lstStyle/>
          <a:p>
            <a:pPr eaLnBrk="1" hangingPunct="1">
              <a:defRPr/>
            </a:pPr>
            <a:r>
              <a:rPr lang="tr-TR" sz="3600" dirty="0" smtClean="0">
                <a:solidFill>
                  <a:schemeClr val="bg1"/>
                </a:solidFill>
              </a:rPr>
              <a:t>Kazanılmış C1 </a:t>
            </a:r>
            <a:r>
              <a:rPr lang="tr-TR" sz="3600" dirty="0" err="1" smtClean="0">
                <a:solidFill>
                  <a:schemeClr val="bg1"/>
                </a:solidFill>
              </a:rPr>
              <a:t>inh</a:t>
            </a:r>
            <a:r>
              <a:rPr lang="tr-TR" sz="3600" dirty="0" smtClean="0">
                <a:solidFill>
                  <a:schemeClr val="bg1"/>
                </a:solidFill>
              </a:rPr>
              <a:t>. eksikliğine bağlı </a:t>
            </a:r>
            <a:r>
              <a:rPr lang="tr-TR" sz="3600" dirty="0" err="1" smtClean="0">
                <a:solidFill>
                  <a:schemeClr val="bg1"/>
                </a:solidFill>
              </a:rPr>
              <a:t>anjioödem</a:t>
            </a:r>
            <a:endParaRPr lang="tr-TR" sz="3600" dirty="0">
              <a:solidFill>
                <a:schemeClr val="bg1"/>
              </a:solidFill>
            </a:endParaRPr>
          </a:p>
        </p:txBody>
      </p:sp>
      <p:sp>
        <p:nvSpPr>
          <p:cNvPr id="35845" name="2 İçerik Yer Tutucusu"/>
          <p:cNvSpPr>
            <a:spLocks noGrp="1"/>
          </p:cNvSpPr>
          <p:nvPr>
            <p:ph idx="1"/>
          </p:nvPr>
        </p:nvSpPr>
        <p:spPr>
          <a:xfrm>
            <a:off x="468313" y="1916113"/>
            <a:ext cx="8229600" cy="3917950"/>
          </a:xfrm>
        </p:spPr>
        <p:txBody>
          <a:bodyPr/>
          <a:lstStyle/>
          <a:p>
            <a:pPr eaLnBrk="1" hangingPunct="1"/>
            <a:r>
              <a:rPr lang="tr-TR" smtClean="0"/>
              <a:t>Tedavi tip 1 ve tip 2 HAÖ gibidir </a:t>
            </a:r>
          </a:p>
          <a:p>
            <a:pPr eaLnBrk="1" hangingPunct="1"/>
            <a:r>
              <a:rPr lang="tr-TR" smtClean="0"/>
              <a:t>C1 inh. konsantresi tranexamik asitle birlikte verilir.</a:t>
            </a:r>
          </a:p>
          <a:p>
            <a:pPr eaLnBrk="1" hangingPunct="1"/>
            <a:r>
              <a:rPr lang="tr-TR" smtClean="0"/>
              <a:t>C1 esteraz inhibitörü eksikliği altta yatan nedene sekonderdir</a:t>
            </a:r>
          </a:p>
          <a:p>
            <a:pPr eaLnBrk="1" hangingPunct="1"/>
            <a:r>
              <a:rPr lang="tr-TR" smtClean="0"/>
              <a:t>Altta yatan nedene göre tedavi (B hc lenfoma,  otoimmünite)</a:t>
            </a:r>
          </a:p>
        </p:txBody>
      </p:sp>
      <p:sp>
        <p:nvSpPr>
          <p:cNvPr id="35846" name="3 Altbilgi Yer Tutucusu"/>
          <p:cNvSpPr>
            <a:spLocks noGrp="1"/>
          </p:cNvSpPr>
          <p:nvPr>
            <p:ph type="ftr" sz="quarter" idx="11"/>
          </p:nvPr>
        </p:nvSpPr>
        <p:spPr>
          <a:noFill/>
        </p:spPr>
        <p:txBody>
          <a:bodyPr/>
          <a:lstStyle/>
          <a:p>
            <a:r>
              <a:rPr lang="tr-TR" smtClean="0">
                <a:latin typeface="Arial" pitchFamily="34" charset="0"/>
              </a:rPr>
              <a:t>Anjioödem Sempozyumu 30 Haziran 2015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E4F684DA-D791-4BD8-A47F-0B9E8B5A7C6C}" type="slidenum">
              <a:rPr lang="en-US" sz="1400">
                <a:latin typeface="English111 Vivace BT"/>
              </a:rPr>
              <a:pPr algn="r"/>
              <a:t>38</a:t>
            </a:fld>
            <a:endParaRPr lang="en-US" sz="1400">
              <a:latin typeface="English111 Vivace BT"/>
            </a:endParaRPr>
          </a:p>
        </p:txBody>
      </p:sp>
      <p:pic>
        <p:nvPicPr>
          <p:cNvPr id="56325" name="Picture 5" descr="590184-fig3"/>
          <p:cNvPicPr>
            <a:picLocks noChangeAspect="1" noChangeArrowheads="1"/>
          </p:cNvPicPr>
          <p:nvPr/>
        </p:nvPicPr>
        <p:blipFill>
          <a:blip r:embed="rId3"/>
          <a:srcRect b="10840"/>
          <a:stretch>
            <a:fillRect/>
          </a:stretch>
        </p:blipFill>
        <p:spPr bwMode="auto">
          <a:xfrm>
            <a:off x="3419475" y="4070350"/>
            <a:ext cx="3282950" cy="2457450"/>
          </a:xfrm>
          <a:prstGeom prst="rect">
            <a:avLst/>
          </a:prstGeom>
          <a:noFill/>
          <a:effectLst>
            <a:outerShdw dist="107763" dir="8100000" algn="ctr" rotWithShape="0">
              <a:schemeClr val="bg1">
                <a:alpha val="50000"/>
              </a:schemeClr>
            </a:outerShdw>
          </a:effectLst>
        </p:spPr>
      </p:pic>
      <p:sp>
        <p:nvSpPr>
          <p:cNvPr id="36868" name="Rectangle 2"/>
          <p:cNvSpPr>
            <a:spLocks noGrp="1" noChangeArrowheads="1"/>
          </p:cNvSpPr>
          <p:nvPr>
            <p:ph type="title" idx="4294967295"/>
          </p:nvPr>
        </p:nvSpPr>
        <p:spPr>
          <a:xfrm>
            <a:off x="338138" y="0"/>
            <a:ext cx="8443912" cy="914400"/>
          </a:xfrm>
          <a:solidFill>
            <a:srgbClr val="FF0000"/>
          </a:solidFill>
        </p:spPr>
        <p:txBody>
          <a:bodyPr lIns="92075" tIns="46037" rIns="92075" bIns="46037"/>
          <a:lstStyle/>
          <a:p>
            <a:pPr eaLnBrk="1" hangingPunct="1"/>
            <a:r>
              <a:rPr lang="tr-TR" sz="4000" smtClean="0"/>
              <a:t>Herediter Anjioödem</a:t>
            </a:r>
          </a:p>
        </p:txBody>
      </p:sp>
      <p:sp>
        <p:nvSpPr>
          <p:cNvPr id="36869" name="Rectangle 3"/>
          <p:cNvSpPr>
            <a:spLocks noGrp="1" noChangeArrowheads="1"/>
          </p:cNvSpPr>
          <p:nvPr>
            <p:ph type="body" idx="4294967295"/>
          </p:nvPr>
        </p:nvSpPr>
        <p:spPr>
          <a:xfrm>
            <a:off x="292100" y="1655763"/>
            <a:ext cx="8128000" cy="4448175"/>
          </a:xfrm>
        </p:spPr>
        <p:txBody>
          <a:bodyPr lIns="92075" tIns="46037" rIns="92075" bIns="46037"/>
          <a:lstStyle/>
          <a:p>
            <a:pPr eaLnBrk="1" hangingPunct="1"/>
            <a:r>
              <a:rPr lang="tr-TR" sz="3600" smtClean="0"/>
              <a:t>Tekrarlayan anjioödem </a:t>
            </a:r>
          </a:p>
          <a:p>
            <a:pPr eaLnBrk="1" hangingPunct="1"/>
            <a:r>
              <a:rPr lang="tr-TR" sz="3600" smtClean="0"/>
              <a:t>Kalıtsal</a:t>
            </a:r>
          </a:p>
          <a:p>
            <a:pPr eaLnBrk="1" hangingPunct="1"/>
            <a:r>
              <a:rPr lang="tr-TR" sz="3600" smtClean="0"/>
              <a:t>C1 inhibitör</a:t>
            </a:r>
          </a:p>
          <a:p>
            <a:pPr lvl="1" eaLnBrk="1" hangingPunct="1"/>
            <a:r>
              <a:rPr lang="tr-TR" sz="3200" smtClean="0"/>
              <a:t>Eksik</a:t>
            </a:r>
          </a:p>
          <a:p>
            <a:pPr lvl="1" eaLnBrk="1" hangingPunct="1"/>
            <a:r>
              <a:rPr lang="tr-TR" sz="3200" smtClean="0"/>
              <a:t>İşlevi bozuk</a:t>
            </a:r>
          </a:p>
          <a:p>
            <a:pPr lvl="1" eaLnBrk="1" hangingPunct="1"/>
            <a:r>
              <a:rPr lang="tr-TR" sz="3200" smtClean="0"/>
              <a:t>Normal</a:t>
            </a:r>
          </a:p>
          <a:p>
            <a:pPr eaLnBrk="1" hangingPunct="1"/>
            <a:endParaRPr lang="tr-TR" sz="3600" smtClean="0"/>
          </a:p>
        </p:txBody>
      </p:sp>
      <p:pic>
        <p:nvPicPr>
          <p:cNvPr id="23559" name="Picture 7" descr="hasta_1"/>
          <p:cNvPicPr>
            <a:picLocks noChangeAspect="1" noChangeArrowheads="1"/>
          </p:cNvPicPr>
          <p:nvPr/>
        </p:nvPicPr>
        <p:blipFill>
          <a:blip r:embed="rId4">
            <a:lum bright="-6000"/>
            <a:grayscl/>
          </a:blip>
          <a:srcRect t="13446" r="11679"/>
          <a:stretch>
            <a:fillRect/>
          </a:stretch>
        </p:blipFill>
        <p:spPr bwMode="auto">
          <a:xfrm>
            <a:off x="5664200" y="1803400"/>
            <a:ext cx="3311525" cy="2114550"/>
          </a:xfrm>
          <a:prstGeom prst="rect">
            <a:avLst/>
          </a:prstGeom>
          <a:noFill/>
          <a:effectLst>
            <a:outerShdw dist="107763" dir="8100000" algn="ctr" rotWithShape="0">
              <a:srgbClr val="808080">
                <a:alpha val="50000"/>
              </a:srgbClr>
            </a:outerShdw>
          </a:effectLst>
        </p:spPr>
      </p:pic>
      <p:pic>
        <p:nvPicPr>
          <p:cNvPr id="36871" name="Picture 8" descr="6201"/>
          <p:cNvPicPr>
            <a:picLocks noChangeAspect="1" noChangeArrowheads="1"/>
          </p:cNvPicPr>
          <p:nvPr/>
        </p:nvPicPr>
        <p:blipFill>
          <a:blip r:embed="rId5"/>
          <a:srcRect/>
          <a:stretch>
            <a:fillRect/>
          </a:stretch>
        </p:blipFill>
        <p:spPr bwMode="auto">
          <a:xfrm>
            <a:off x="6659563" y="4645025"/>
            <a:ext cx="2484437" cy="18637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44F2A642-900E-4D08-B2DF-897DA3C52D0C}" type="slidenum">
              <a:rPr lang="en-US" sz="1400">
                <a:latin typeface="English111 Vivace BT"/>
              </a:rPr>
              <a:pPr algn="r"/>
              <a:t>39</a:t>
            </a:fld>
            <a:endParaRPr lang="en-US" sz="1400">
              <a:latin typeface="English111 Vivace BT"/>
            </a:endParaRPr>
          </a:p>
        </p:txBody>
      </p:sp>
      <p:sp>
        <p:nvSpPr>
          <p:cNvPr id="37891" name="Rectangle 2"/>
          <p:cNvSpPr>
            <a:spLocks noGrp="1" noChangeArrowheads="1"/>
          </p:cNvSpPr>
          <p:nvPr>
            <p:ph type="title" idx="4294967295"/>
          </p:nvPr>
        </p:nvSpPr>
        <p:spPr>
          <a:xfrm>
            <a:off x="338138" y="0"/>
            <a:ext cx="8443912" cy="914400"/>
          </a:xfrm>
          <a:solidFill>
            <a:srgbClr val="FF0000"/>
          </a:solidFill>
        </p:spPr>
        <p:txBody>
          <a:bodyPr lIns="92075" tIns="46037" rIns="92075" bIns="46037"/>
          <a:lstStyle/>
          <a:p>
            <a:pPr eaLnBrk="1" hangingPunct="1"/>
            <a:r>
              <a:rPr lang="tr-TR" sz="4000" smtClean="0"/>
              <a:t>Herediter Anjioödemİn Tipleri</a:t>
            </a:r>
          </a:p>
        </p:txBody>
      </p:sp>
      <p:sp>
        <p:nvSpPr>
          <p:cNvPr id="37892" name="Rectangle 3"/>
          <p:cNvSpPr>
            <a:spLocks noGrp="1" noChangeArrowheads="1"/>
          </p:cNvSpPr>
          <p:nvPr>
            <p:ph type="body" idx="4294967295"/>
          </p:nvPr>
        </p:nvSpPr>
        <p:spPr>
          <a:xfrm>
            <a:off x="466725" y="1433513"/>
            <a:ext cx="8128000" cy="4448175"/>
          </a:xfrm>
        </p:spPr>
        <p:txBody>
          <a:bodyPr lIns="92075" tIns="46037" rIns="92075" bIns="46037"/>
          <a:lstStyle/>
          <a:p>
            <a:pPr eaLnBrk="1" hangingPunct="1">
              <a:lnSpc>
                <a:spcPct val="90000"/>
              </a:lnSpc>
              <a:buFontTx/>
              <a:buNone/>
            </a:pPr>
            <a:r>
              <a:rPr lang="tr-TR" sz="2800" smtClean="0"/>
              <a:t>Üç tip:</a:t>
            </a:r>
          </a:p>
          <a:p>
            <a:pPr eaLnBrk="1" hangingPunct="1">
              <a:lnSpc>
                <a:spcPct val="90000"/>
              </a:lnSpc>
            </a:pPr>
            <a:r>
              <a:rPr lang="tr-TR" sz="2800" smtClean="0">
                <a:solidFill>
                  <a:srgbClr val="004E6A"/>
                </a:solidFill>
              </a:rPr>
              <a:t>Tip I</a:t>
            </a:r>
            <a:r>
              <a:rPr lang="tr-TR" sz="2800" smtClean="0"/>
              <a:t>: C1 inhibitör protein ve fonksiyonu düşük</a:t>
            </a:r>
          </a:p>
          <a:p>
            <a:pPr lvl="1" eaLnBrk="1" hangingPunct="1">
              <a:lnSpc>
                <a:spcPct val="90000"/>
              </a:lnSpc>
            </a:pPr>
            <a:r>
              <a:rPr lang="tr-TR" sz="2400" smtClean="0"/>
              <a:t>Olguların %85’i</a:t>
            </a:r>
          </a:p>
          <a:p>
            <a:pPr lvl="1" eaLnBrk="1" hangingPunct="1">
              <a:lnSpc>
                <a:spcPct val="90000"/>
              </a:lnSpc>
            </a:pPr>
            <a:r>
              <a:rPr lang="tr-TR" sz="2400" smtClean="0"/>
              <a:t>Otozomal dominant</a:t>
            </a:r>
          </a:p>
          <a:p>
            <a:pPr eaLnBrk="1" hangingPunct="1">
              <a:lnSpc>
                <a:spcPct val="90000"/>
              </a:lnSpc>
            </a:pPr>
            <a:r>
              <a:rPr lang="tr-TR" sz="2800" smtClean="0">
                <a:solidFill>
                  <a:srgbClr val="004E6A"/>
                </a:solidFill>
              </a:rPr>
              <a:t>Tip II</a:t>
            </a:r>
            <a:r>
              <a:rPr lang="tr-TR" sz="2800" smtClean="0"/>
              <a:t>: C1 inh protein düzeyi normal, fonksiyonu bozuk</a:t>
            </a:r>
          </a:p>
          <a:p>
            <a:pPr lvl="1" eaLnBrk="1" hangingPunct="1">
              <a:lnSpc>
                <a:spcPct val="90000"/>
              </a:lnSpc>
            </a:pPr>
            <a:r>
              <a:rPr lang="tr-TR" sz="2400" smtClean="0"/>
              <a:t>Olguların %15’i</a:t>
            </a:r>
          </a:p>
          <a:p>
            <a:pPr lvl="1" eaLnBrk="1" hangingPunct="1">
              <a:lnSpc>
                <a:spcPct val="90000"/>
              </a:lnSpc>
            </a:pPr>
            <a:r>
              <a:rPr lang="tr-TR" sz="2400" smtClean="0"/>
              <a:t>Otozomal dominant</a:t>
            </a:r>
          </a:p>
          <a:p>
            <a:pPr eaLnBrk="1" hangingPunct="1">
              <a:lnSpc>
                <a:spcPct val="90000"/>
              </a:lnSpc>
            </a:pPr>
            <a:r>
              <a:rPr lang="tr-TR" sz="2800" smtClean="0">
                <a:solidFill>
                  <a:srgbClr val="004E6A"/>
                </a:solidFill>
              </a:rPr>
              <a:t>Tip III</a:t>
            </a:r>
            <a:r>
              <a:rPr lang="tr-TR" sz="2800" smtClean="0"/>
              <a:t>: </a:t>
            </a:r>
          </a:p>
          <a:p>
            <a:pPr lvl="1" eaLnBrk="1" hangingPunct="1">
              <a:lnSpc>
                <a:spcPct val="90000"/>
              </a:lnSpc>
            </a:pPr>
            <a:r>
              <a:rPr lang="tr-TR" sz="2400" smtClean="0"/>
              <a:t>C1 inh düzeyi ve fonksiyonu normal</a:t>
            </a:r>
          </a:p>
          <a:p>
            <a:pPr lvl="1" eaLnBrk="1" hangingPunct="1">
              <a:lnSpc>
                <a:spcPct val="90000"/>
              </a:lnSpc>
            </a:pPr>
            <a:r>
              <a:rPr lang="tr-TR" sz="2400" smtClean="0"/>
              <a:t>Bir kısmında FXII mutasyonu</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ürt 2"/>
          <p:cNvPicPr>
            <a:picLocks noChangeAspect="1" noChangeArrowheads="1"/>
          </p:cNvPicPr>
          <p:nvPr/>
        </p:nvPicPr>
        <p:blipFill>
          <a:blip r:embed="rId3"/>
          <a:srcRect/>
          <a:stretch>
            <a:fillRect/>
          </a:stretch>
        </p:blipFill>
        <p:spPr bwMode="auto">
          <a:xfrm>
            <a:off x="276225" y="260350"/>
            <a:ext cx="4440238" cy="5113338"/>
          </a:xfrm>
          <a:prstGeom prst="rect">
            <a:avLst/>
          </a:prstGeom>
          <a:noFill/>
          <a:ln w="9525">
            <a:noFill/>
            <a:miter lim="800000"/>
            <a:headEnd/>
            <a:tailEnd/>
          </a:ln>
        </p:spPr>
      </p:pic>
      <p:pic>
        <p:nvPicPr>
          <p:cNvPr id="8195" name="Picture 3" descr="ürt3"/>
          <p:cNvPicPr>
            <a:picLocks noChangeAspect="1" noChangeArrowheads="1"/>
          </p:cNvPicPr>
          <p:nvPr/>
        </p:nvPicPr>
        <p:blipFill>
          <a:blip r:embed="rId4"/>
          <a:srcRect/>
          <a:stretch>
            <a:fillRect/>
          </a:stretch>
        </p:blipFill>
        <p:spPr bwMode="auto">
          <a:xfrm>
            <a:off x="4859338" y="1700213"/>
            <a:ext cx="4041775" cy="489743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B7ACA337-400D-444B-AA0B-A5D90A01818C}" type="slidenum">
              <a:rPr lang="en-US" sz="1400">
                <a:latin typeface="English111 Vivace BT"/>
              </a:rPr>
              <a:pPr algn="r"/>
              <a:t>40</a:t>
            </a:fld>
            <a:endParaRPr lang="en-US" sz="1400">
              <a:latin typeface="English111 Vivace BT"/>
            </a:endParaRPr>
          </a:p>
        </p:txBody>
      </p:sp>
      <p:sp>
        <p:nvSpPr>
          <p:cNvPr id="38915" name="Rectangle 7"/>
          <p:cNvSpPr>
            <a:spLocks noGrp="1" noChangeArrowheads="1"/>
          </p:cNvSpPr>
          <p:nvPr>
            <p:ph type="title" idx="4294967295"/>
          </p:nvPr>
        </p:nvSpPr>
        <p:spPr>
          <a:solidFill>
            <a:srgbClr val="FF0000"/>
          </a:solidFill>
        </p:spPr>
        <p:txBody>
          <a:bodyPr lIns="91436" tIns="45716" rIns="91436" bIns="45716"/>
          <a:lstStyle/>
          <a:p>
            <a:pPr eaLnBrk="1" hangingPunct="1"/>
            <a:r>
              <a:rPr lang="tr-TR" sz="4000" smtClean="0"/>
              <a:t>Sıklık ve Kalıtım Modeli</a:t>
            </a:r>
          </a:p>
        </p:txBody>
      </p:sp>
      <p:sp>
        <p:nvSpPr>
          <p:cNvPr id="38916" name="Rectangle 3"/>
          <p:cNvSpPr>
            <a:spLocks noGrp="1" noChangeArrowheads="1"/>
          </p:cNvSpPr>
          <p:nvPr>
            <p:ph type="body" sz="half" idx="4294967295"/>
          </p:nvPr>
        </p:nvSpPr>
        <p:spPr>
          <a:xfrm>
            <a:off x="406400" y="1657350"/>
            <a:ext cx="8007350" cy="4448175"/>
          </a:xfrm>
        </p:spPr>
        <p:txBody>
          <a:bodyPr lIns="91436" tIns="45716" rIns="91436" bIns="45716"/>
          <a:lstStyle/>
          <a:p>
            <a:pPr eaLnBrk="1" hangingPunct="1">
              <a:lnSpc>
                <a:spcPct val="90000"/>
              </a:lnSpc>
            </a:pPr>
            <a:r>
              <a:rPr lang="tr-TR" sz="2800" smtClean="0"/>
              <a:t>Nadir</a:t>
            </a:r>
          </a:p>
          <a:p>
            <a:pPr lvl="1" eaLnBrk="1" hangingPunct="1">
              <a:lnSpc>
                <a:spcPct val="90000"/>
              </a:lnSpc>
            </a:pPr>
            <a:r>
              <a:rPr lang="tr-TR" sz="2400" smtClean="0"/>
              <a:t>1/10.000-150.000</a:t>
            </a:r>
          </a:p>
          <a:p>
            <a:pPr lvl="1" eaLnBrk="1" hangingPunct="1">
              <a:lnSpc>
                <a:spcPct val="90000"/>
              </a:lnSpc>
            </a:pPr>
            <a:r>
              <a:rPr lang="tr-TR" sz="2400" smtClean="0"/>
              <a:t>En gerçekçi tahmin: 1/50.000</a:t>
            </a:r>
          </a:p>
          <a:p>
            <a:pPr lvl="1" eaLnBrk="1" hangingPunct="1">
              <a:lnSpc>
                <a:spcPct val="90000"/>
              </a:lnSpc>
            </a:pPr>
            <a:r>
              <a:rPr lang="tr-TR" sz="2400" smtClean="0"/>
              <a:t>Türkiye’de 476-7151 ?</a:t>
            </a:r>
          </a:p>
          <a:p>
            <a:pPr eaLnBrk="1" hangingPunct="1">
              <a:lnSpc>
                <a:spcPct val="90000"/>
              </a:lnSpc>
            </a:pPr>
            <a:r>
              <a:rPr lang="tr-TR" sz="2400" smtClean="0"/>
              <a:t>Otozomal dominant kalıtım</a:t>
            </a:r>
          </a:p>
          <a:p>
            <a:pPr lvl="1" eaLnBrk="1" hangingPunct="1">
              <a:lnSpc>
                <a:spcPct val="90000"/>
              </a:lnSpc>
            </a:pPr>
            <a:r>
              <a:rPr lang="tr-TR" sz="2000" smtClean="0"/>
              <a:t>Kuşak atlamaz</a:t>
            </a:r>
          </a:p>
          <a:p>
            <a:pPr lvl="1" eaLnBrk="1" hangingPunct="1">
              <a:lnSpc>
                <a:spcPct val="90000"/>
              </a:lnSpc>
            </a:pPr>
            <a:r>
              <a:rPr lang="tr-TR" sz="2000" smtClean="0"/>
              <a:t>%25 olguda aile öyküsü bulunmaz</a:t>
            </a:r>
          </a:p>
          <a:p>
            <a:pPr lvl="2" eaLnBrk="1" hangingPunct="1">
              <a:lnSpc>
                <a:spcPct val="90000"/>
              </a:lnSpc>
            </a:pPr>
            <a:r>
              <a:rPr lang="tr-TR" sz="1800" smtClean="0"/>
              <a:t>Yeni mutasyon</a:t>
            </a:r>
          </a:p>
          <a:p>
            <a:pPr lvl="2" eaLnBrk="1" hangingPunct="1">
              <a:lnSpc>
                <a:spcPct val="90000"/>
              </a:lnSpc>
            </a:pPr>
            <a:r>
              <a:rPr lang="tr-TR" sz="1800" smtClean="0"/>
              <a:t>%5 C1 İnh mutasyonu var; asemptomatik</a:t>
            </a:r>
          </a:p>
          <a:p>
            <a:pPr eaLnBrk="1" hangingPunct="1">
              <a:lnSpc>
                <a:spcPct val="90000"/>
              </a:lnSpc>
            </a:pPr>
            <a:r>
              <a:rPr lang="tr-TR" sz="2400" smtClean="0"/>
              <a:t>Etnik veya cinsiyet farkı yok</a:t>
            </a:r>
          </a:p>
          <a:p>
            <a:pPr lvl="1" eaLnBrk="1" hangingPunct="1">
              <a:lnSpc>
                <a:spcPct val="90000"/>
              </a:lnSpc>
            </a:pPr>
            <a:r>
              <a:rPr lang="tr-TR" sz="2000" smtClean="0"/>
              <a:t>Kadınlarda daha baskın</a:t>
            </a:r>
          </a:p>
          <a:p>
            <a:pPr lvl="2" eaLnBrk="1" hangingPunct="1">
              <a:lnSpc>
                <a:spcPct val="90000"/>
              </a:lnSpc>
            </a:pPr>
            <a:r>
              <a:rPr lang="tr-TR" sz="1800" smtClean="0"/>
              <a:t>Hormonal etkiler</a:t>
            </a:r>
          </a:p>
          <a:p>
            <a:pPr lvl="1" eaLnBrk="1" hangingPunct="1">
              <a:lnSpc>
                <a:spcPct val="90000"/>
              </a:lnSpc>
            </a:pPr>
            <a:endParaRPr lang="tr-TR" sz="2400" smtClean="0"/>
          </a:p>
          <a:p>
            <a:pPr eaLnBrk="1" hangingPunct="1">
              <a:lnSpc>
                <a:spcPct val="90000"/>
              </a:lnSpc>
              <a:buFontTx/>
              <a:buNone/>
            </a:pPr>
            <a:endParaRPr lang="tr-TR" sz="240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DC9C0428-7CE1-43EB-94DD-686D1C0BA79A}" type="slidenum">
              <a:rPr lang="en-US" sz="1400">
                <a:latin typeface="English111 Vivace BT"/>
              </a:rPr>
              <a:pPr algn="r"/>
              <a:t>41</a:t>
            </a:fld>
            <a:endParaRPr lang="en-US" sz="1400">
              <a:latin typeface="English111 Vivace BT"/>
            </a:endParaRPr>
          </a:p>
        </p:txBody>
      </p:sp>
      <p:sp>
        <p:nvSpPr>
          <p:cNvPr id="39939" name="Rectangle 3"/>
          <p:cNvSpPr>
            <a:spLocks noGrp="1" noChangeArrowheads="1"/>
          </p:cNvSpPr>
          <p:nvPr>
            <p:ph type="body" idx="4294967295"/>
          </p:nvPr>
        </p:nvSpPr>
        <p:spPr>
          <a:xfrm>
            <a:off x="527050" y="1530350"/>
            <a:ext cx="8193088" cy="4803775"/>
          </a:xfrm>
        </p:spPr>
        <p:txBody>
          <a:bodyPr lIns="91436" tIns="45716" rIns="91436" bIns="45716"/>
          <a:lstStyle/>
          <a:p>
            <a:pPr eaLnBrk="1" hangingPunct="1"/>
            <a:r>
              <a:rPr lang="tr-TR" smtClean="0"/>
              <a:t>Çocukluk çağında başlar</a:t>
            </a:r>
          </a:p>
          <a:p>
            <a:pPr eaLnBrk="1" hangingPunct="1">
              <a:buFontTx/>
              <a:buNone/>
            </a:pPr>
            <a:r>
              <a:rPr lang="tr-TR" smtClean="0"/>
              <a:t>Ömür boyu sürer</a:t>
            </a:r>
          </a:p>
          <a:p>
            <a:pPr eaLnBrk="1" hangingPunct="1"/>
            <a:r>
              <a:rPr lang="tr-TR" smtClean="0"/>
              <a:t>Sıklığı ve şiddeti değişken</a:t>
            </a:r>
          </a:p>
          <a:p>
            <a:pPr lvl="1" eaLnBrk="1" hangingPunct="1"/>
            <a:r>
              <a:rPr lang="tr-TR" smtClean="0"/>
              <a:t>Erken başlayanlarda daha şiddetli klinik</a:t>
            </a:r>
          </a:p>
          <a:p>
            <a:pPr eaLnBrk="1" hangingPunct="1"/>
            <a:r>
              <a:rPr lang="tr-TR" smtClean="0"/>
              <a:t>Tedavisiz olgularda 7-14 günde bir anjioödem atakları</a:t>
            </a:r>
          </a:p>
          <a:p>
            <a:pPr eaLnBrk="1" hangingPunct="1"/>
            <a:r>
              <a:rPr lang="tr-TR" smtClean="0"/>
              <a:t>Hastaların senede 20-100 günleri atakla geçer</a:t>
            </a:r>
          </a:p>
          <a:p>
            <a:pPr lvl="1" eaLnBrk="1" hangingPunct="1"/>
            <a:endParaRPr lang="tr-TR" sz="3200" smtClean="0"/>
          </a:p>
        </p:txBody>
      </p:sp>
      <p:sp>
        <p:nvSpPr>
          <p:cNvPr id="39940" name="Rectangle 4"/>
          <p:cNvSpPr>
            <a:spLocks noGrp="1" noChangeArrowheads="1"/>
          </p:cNvSpPr>
          <p:nvPr>
            <p:ph type="title" idx="4294967295"/>
          </p:nvPr>
        </p:nvSpPr>
        <p:spPr>
          <a:solidFill>
            <a:srgbClr val="FF0000"/>
          </a:solidFill>
        </p:spPr>
        <p:txBody>
          <a:bodyPr lIns="91436" tIns="45716" rIns="91436" bIns="45716"/>
          <a:lstStyle/>
          <a:p>
            <a:pPr eaLnBrk="1" hangingPunct="1"/>
            <a:r>
              <a:rPr lang="tr-TR" smtClean="0"/>
              <a:t>Semptomların Seyri</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8BAD5B7D-D18B-4E0E-8D67-F0D2F60DF56E}" type="slidenum">
              <a:rPr lang="en-US" sz="1400">
                <a:latin typeface="English111 Vivace BT"/>
              </a:rPr>
              <a:pPr algn="r"/>
              <a:t>42</a:t>
            </a:fld>
            <a:endParaRPr lang="en-US" sz="1400">
              <a:latin typeface="English111 Vivace BT"/>
            </a:endParaRPr>
          </a:p>
        </p:txBody>
      </p:sp>
      <p:sp>
        <p:nvSpPr>
          <p:cNvPr id="40963" name="Rectangle 2"/>
          <p:cNvSpPr>
            <a:spLocks noGrp="1" noChangeArrowheads="1"/>
          </p:cNvSpPr>
          <p:nvPr>
            <p:ph type="title" idx="4294967295"/>
          </p:nvPr>
        </p:nvSpPr>
        <p:spPr>
          <a:solidFill>
            <a:srgbClr val="FF0000"/>
          </a:solidFill>
        </p:spPr>
        <p:txBody>
          <a:bodyPr lIns="91436" tIns="45716" rIns="91436" bIns="45716"/>
          <a:lstStyle/>
          <a:p>
            <a:pPr eaLnBrk="1" hangingPunct="1"/>
            <a:r>
              <a:rPr lang="tr-TR" sz="4000" smtClean="0"/>
              <a:t>Ataklar 72-96 saat sürer</a:t>
            </a:r>
          </a:p>
        </p:txBody>
      </p:sp>
      <p:sp>
        <p:nvSpPr>
          <p:cNvPr id="40964" name="Rectangle 12"/>
          <p:cNvSpPr>
            <a:spLocks noChangeArrowheads="1"/>
          </p:cNvSpPr>
          <p:nvPr/>
        </p:nvSpPr>
        <p:spPr bwMode="auto">
          <a:xfrm>
            <a:off x="850900" y="3365500"/>
            <a:ext cx="711200" cy="2438400"/>
          </a:xfrm>
          <a:prstGeom prst="rect">
            <a:avLst/>
          </a:prstGeom>
          <a:solidFill>
            <a:srgbClr val="FFFFFF"/>
          </a:solidFill>
          <a:ln w="12700">
            <a:noFill/>
            <a:miter lim="800000"/>
            <a:headEnd type="none" w="sm" len="sm"/>
            <a:tailEnd type="none" w="sm" len="sm"/>
          </a:ln>
        </p:spPr>
        <p:txBody>
          <a:bodyPr wrap="none" anchor="ctr"/>
          <a:lstStyle/>
          <a:p>
            <a:pPr eaLnBrk="0" hangingPunct="0"/>
            <a:endParaRPr lang="tr-TR" b="1">
              <a:latin typeface="Trebuchet MS" pitchFamily="34" charset="0"/>
            </a:endParaRPr>
          </a:p>
        </p:txBody>
      </p:sp>
      <p:sp>
        <p:nvSpPr>
          <p:cNvPr id="40965" name="Rectangle 13"/>
          <p:cNvSpPr>
            <a:spLocks noChangeArrowheads="1"/>
          </p:cNvSpPr>
          <p:nvPr/>
        </p:nvSpPr>
        <p:spPr bwMode="auto">
          <a:xfrm>
            <a:off x="8458200" y="4406900"/>
            <a:ext cx="1790700" cy="723900"/>
          </a:xfrm>
          <a:prstGeom prst="rect">
            <a:avLst/>
          </a:prstGeom>
          <a:solidFill>
            <a:srgbClr val="FFFFFF"/>
          </a:solidFill>
          <a:ln w="12700">
            <a:noFill/>
            <a:miter lim="800000"/>
            <a:headEnd type="none" w="sm" len="sm"/>
            <a:tailEnd type="none" w="sm" len="sm"/>
          </a:ln>
        </p:spPr>
        <p:txBody>
          <a:bodyPr wrap="none" anchor="ctr"/>
          <a:lstStyle/>
          <a:p>
            <a:pPr eaLnBrk="0" hangingPunct="0"/>
            <a:endParaRPr lang="tr-TR" b="1">
              <a:latin typeface="Trebuchet MS"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Slide Number Placeholder 7"/>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A2AAA56E-808D-482B-84EA-D408E35AB0C3}" type="slidenum">
              <a:rPr lang="en-US" sz="1400">
                <a:latin typeface="English111 Vivace BT"/>
              </a:rPr>
              <a:pPr algn="r"/>
              <a:t>43</a:t>
            </a:fld>
            <a:endParaRPr lang="en-US" sz="1400">
              <a:latin typeface="English111 Vivace BT"/>
            </a:endParaRPr>
          </a:p>
        </p:txBody>
      </p:sp>
      <p:sp>
        <p:nvSpPr>
          <p:cNvPr id="2052" name="Rectangle 2"/>
          <p:cNvSpPr>
            <a:spLocks noGrp="1" noChangeArrowheads="1"/>
          </p:cNvSpPr>
          <p:nvPr>
            <p:ph type="title" idx="4294967295"/>
          </p:nvPr>
        </p:nvSpPr>
        <p:spPr>
          <a:solidFill>
            <a:srgbClr val="FF0000"/>
          </a:solidFill>
        </p:spPr>
        <p:txBody>
          <a:bodyPr lIns="92075" tIns="46037" rIns="92075" bIns="46037"/>
          <a:lstStyle/>
          <a:p>
            <a:pPr eaLnBrk="1" hangingPunct="1"/>
            <a:r>
              <a:rPr lang="tr-TR" sz="4000" smtClean="0"/>
              <a:t>Klinik</a:t>
            </a:r>
          </a:p>
        </p:txBody>
      </p:sp>
      <p:sp>
        <p:nvSpPr>
          <p:cNvPr id="2053" name="Rectangle 3"/>
          <p:cNvSpPr>
            <a:spLocks noGrp="1" noChangeArrowheads="1"/>
          </p:cNvSpPr>
          <p:nvPr>
            <p:ph type="body" sz="half" idx="4294967295"/>
          </p:nvPr>
        </p:nvSpPr>
        <p:spPr>
          <a:xfrm>
            <a:off x="514350" y="1581150"/>
            <a:ext cx="4019550" cy="4803775"/>
          </a:xfrm>
        </p:spPr>
        <p:txBody>
          <a:bodyPr lIns="92075" tIns="46037" rIns="92075" bIns="46037"/>
          <a:lstStyle/>
          <a:p>
            <a:pPr eaLnBrk="1" hangingPunct="1"/>
            <a:r>
              <a:rPr lang="tr-TR" smtClean="0"/>
              <a:t>Ürtiker ve kaşıntı eşlik etmez</a:t>
            </a:r>
          </a:p>
        </p:txBody>
      </p:sp>
      <p:graphicFrame>
        <p:nvGraphicFramePr>
          <p:cNvPr id="2050" name="Object 6"/>
          <p:cNvGraphicFramePr>
            <a:graphicFrameLocks noChangeAspect="1"/>
          </p:cNvGraphicFramePr>
          <p:nvPr>
            <p:ph sz="quarter" idx="4294967295"/>
          </p:nvPr>
        </p:nvGraphicFramePr>
        <p:xfrm>
          <a:off x="5057775" y="1611313"/>
          <a:ext cx="3314700" cy="3500437"/>
        </p:xfrm>
        <a:graphic>
          <a:graphicData uri="http://schemas.openxmlformats.org/presentationml/2006/ole">
            <p:oleObj spid="_x0000_s2050" name="CorelDRAW" r:id="rId4" imgW="1212840" imgH="753480" progId="">
              <p:embed/>
            </p:oleObj>
          </a:graphicData>
        </a:graphic>
      </p:graphicFrame>
      <p:sp>
        <p:nvSpPr>
          <p:cNvPr id="2054" name="Rectangle 7"/>
          <p:cNvSpPr>
            <a:spLocks noChangeArrowheads="1"/>
          </p:cNvSpPr>
          <p:nvPr/>
        </p:nvSpPr>
        <p:spPr bwMode="auto">
          <a:xfrm>
            <a:off x="5859463" y="2762250"/>
            <a:ext cx="1846262" cy="1555750"/>
          </a:xfrm>
          <a:prstGeom prst="rect">
            <a:avLst/>
          </a:prstGeom>
          <a:noFill/>
          <a:ln w="12700">
            <a:noFill/>
            <a:miter lim="800000"/>
            <a:headEnd type="none" w="sm" len="sm"/>
            <a:tailEnd type="none" w="sm" len="sm"/>
          </a:ln>
        </p:spPr>
        <p:txBody>
          <a:bodyPr>
            <a:spAutoFit/>
          </a:bodyPr>
          <a:lstStyle/>
          <a:p>
            <a:pPr algn="ctr" eaLnBrk="0" hangingPunct="0"/>
            <a:r>
              <a:rPr lang="tr-TR" sz="9600">
                <a:solidFill>
                  <a:schemeClr val="tx2"/>
                </a:solidFill>
                <a:latin typeface="Trebuchet MS" pitchFamily="34" charset="0"/>
              </a:rPr>
              <a:t>Ø</a:t>
            </a:r>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Cover"/>
          <p:cNvPicPr>
            <a:picLocks noChangeAspect="1" noChangeArrowheads="1"/>
          </p:cNvPicPr>
          <p:nvPr/>
        </p:nvPicPr>
        <p:blipFill>
          <a:blip r:embed="rId3"/>
          <a:srcRect/>
          <a:stretch>
            <a:fillRect/>
          </a:stretch>
        </p:blipFill>
        <p:spPr bwMode="auto">
          <a:xfrm>
            <a:off x="1555750" y="796925"/>
            <a:ext cx="6032500" cy="5265738"/>
          </a:xfrm>
          <a:prstGeom prst="rect">
            <a:avLst/>
          </a:prstGeom>
          <a:noFill/>
          <a:ln w="63500">
            <a:solidFill>
              <a:srgbClr val="FFFFFF"/>
            </a:solidFill>
            <a:miter lim="800000"/>
            <a:headEnd/>
            <a:tailEnd/>
          </a:ln>
        </p:spPr>
      </p:pic>
      <p:sp>
        <p:nvSpPr>
          <p:cNvPr id="41987" name="Rectangle 5"/>
          <p:cNvSpPr>
            <a:spLocks noChangeArrowheads="1"/>
          </p:cNvSpPr>
          <p:nvPr/>
        </p:nvSpPr>
        <p:spPr bwMode="auto">
          <a:xfrm>
            <a:off x="79375" y="79375"/>
            <a:ext cx="8985250" cy="158750"/>
          </a:xfrm>
          <a:prstGeom prst="rect">
            <a:avLst/>
          </a:prstGeom>
          <a:noFill/>
          <a:ln w="9525">
            <a:noFill/>
            <a:miter lim="800000"/>
            <a:headEnd/>
            <a:tailEnd/>
          </a:ln>
        </p:spPr>
        <p:txBody>
          <a:bodyPr wrap="none" anchor="ctr"/>
          <a:lstStyle/>
          <a:p>
            <a:pPr algn="ctr">
              <a:spcAft>
                <a:spcPct val="150000"/>
              </a:spcAft>
              <a:buClr>
                <a:srgbClr val="000000"/>
              </a:buClr>
              <a:buSzPct val="100000"/>
            </a:pPr>
            <a:r>
              <a:rPr lang="en-US" sz="1700" b="1">
                <a:solidFill>
                  <a:srgbClr val="FFFFFF"/>
                </a:solidFill>
                <a:sym typeface="Arial" pitchFamily="34" charset="0"/>
              </a:rPr>
              <a:t>Figure</a:t>
            </a:r>
          </a:p>
        </p:txBody>
      </p:sp>
      <p:sp>
        <p:nvSpPr>
          <p:cNvPr id="41988" name="Rectangle 6"/>
          <p:cNvSpPr>
            <a:spLocks noChangeArrowheads="1"/>
          </p:cNvSpPr>
          <p:nvPr/>
        </p:nvSpPr>
        <p:spPr bwMode="auto">
          <a:xfrm>
            <a:off x="952500" y="6477000"/>
            <a:ext cx="8255000" cy="231775"/>
          </a:xfrm>
          <a:prstGeom prst="rect">
            <a:avLst/>
          </a:prstGeom>
          <a:noFill/>
          <a:ln w="9525">
            <a:noFill/>
            <a:miter lim="800000"/>
            <a:headEnd/>
            <a:tailEnd/>
          </a:ln>
        </p:spPr>
        <p:txBody>
          <a:bodyPr anchor="ctr">
            <a:spAutoFit/>
          </a:bodyPr>
          <a:lstStyle/>
          <a:p>
            <a:pPr>
              <a:buClr>
                <a:srgbClr val="000000"/>
              </a:buClr>
              <a:buSzPct val="100000"/>
            </a:pPr>
            <a:r>
              <a:rPr lang="en-US" sz="900">
                <a:solidFill>
                  <a:srgbClr val="FFFFFF"/>
                </a:solidFill>
                <a:sym typeface="Arial" pitchFamily="34" charset="0"/>
              </a:rPr>
              <a:t>Source: </a:t>
            </a:r>
            <a:r>
              <a:rPr lang="en-US" sz="900">
                <a:solidFill>
                  <a:srgbClr val="FFFFFF"/>
                </a:solidFill>
                <a:sym typeface="Arial" pitchFamily="34" charset="0"/>
                <a:hlinkClick r:id="rId4"/>
              </a:rPr>
              <a:t>The Lancet 2013; 381:1404</a:t>
            </a:r>
            <a:r>
              <a:rPr lang="en-US" sz="900">
                <a:solidFill>
                  <a:srgbClr val="FFFFFF"/>
                </a:solidFill>
                <a:sym typeface="Arial" pitchFamily="34" charset="0"/>
              </a:rPr>
              <a:t> (DOI:10.1016/S0140-6736(12)61146-5)</a:t>
            </a:r>
          </a:p>
        </p:txBody>
      </p:sp>
      <p:sp>
        <p:nvSpPr>
          <p:cNvPr id="41989" name="Rectangle 7"/>
          <p:cNvSpPr>
            <a:spLocks noChangeArrowheads="1"/>
          </p:cNvSpPr>
          <p:nvPr/>
        </p:nvSpPr>
        <p:spPr bwMode="auto">
          <a:xfrm>
            <a:off x="952500" y="6659563"/>
            <a:ext cx="5556250" cy="231775"/>
          </a:xfrm>
          <a:prstGeom prst="rect">
            <a:avLst/>
          </a:prstGeom>
          <a:noFill/>
          <a:ln w="9525">
            <a:noFill/>
            <a:miter lim="800000"/>
            <a:headEnd/>
            <a:tailEnd/>
          </a:ln>
        </p:spPr>
        <p:txBody>
          <a:bodyPr anchor="ctr">
            <a:spAutoFit/>
          </a:bodyPr>
          <a:lstStyle/>
          <a:p>
            <a:pPr>
              <a:buClr>
                <a:srgbClr val="000000"/>
              </a:buClr>
              <a:buSzPct val="100000"/>
            </a:pPr>
            <a:r>
              <a:rPr lang="en-US" sz="900">
                <a:solidFill>
                  <a:srgbClr val="FFFFFF"/>
                </a:solidFill>
                <a:sym typeface="Arial" pitchFamily="34" charset="0"/>
              </a:rPr>
              <a:t> </a:t>
            </a:r>
            <a:r>
              <a:rPr lang="en-US" sz="900">
                <a:solidFill>
                  <a:srgbClr val="FFFFFF"/>
                </a:solidFill>
                <a:sym typeface="Arial" pitchFamily="34" charset="0"/>
                <a:hlinkClick r:id="rId5"/>
              </a:rPr>
              <a:t>Terms and Conditions</a:t>
            </a:r>
            <a:endParaRPr lang="en-US" sz="900">
              <a:solidFill>
                <a:srgbClr val="FFFFFF"/>
              </a:solidFill>
              <a:sym typeface="Arial" pitchFamily="34" charset="0"/>
            </a:endParaRPr>
          </a:p>
        </p:txBody>
      </p:sp>
      <p:pic>
        <p:nvPicPr>
          <p:cNvPr id="41990" name="Picture 8" descr="Cover"/>
          <p:cNvPicPr>
            <a:picLocks noChangeAspect="1" noChangeArrowheads="1"/>
          </p:cNvPicPr>
          <p:nvPr/>
        </p:nvPicPr>
        <p:blipFill>
          <a:blip r:embed="rId6"/>
          <a:srcRect/>
          <a:stretch>
            <a:fillRect/>
          </a:stretch>
        </p:blipFill>
        <p:spPr bwMode="auto">
          <a:xfrm>
            <a:off x="79375" y="6064250"/>
            <a:ext cx="708025" cy="79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1"/>
          <p:cNvSpPr>
            <a:spLocks noGrp="1"/>
          </p:cNvSpPr>
          <p:nvPr>
            <p:ph type="ftr" sz="quarter" idx="11"/>
          </p:nvPr>
        </p:nvSpPr>
        <p:spPr>
          <a:noFill/>
        </p:spPr>
        <p:txBody>
          <a:bodyPr/>
          <a:lstStyle/>
          <a:p>
            <a:r>
              <a:rPr lang="tr-TR" smtClean="0">
                <a:latin typeface="Arial" pitchFamily="34" charset="0"/>
              </a:rPr>
              <a:t>Anjioödem Sempozyumu 30 Haziran 2015</a:t>
            </a:r>
          </a:p>
        </p:txBody>
      </p:sp>
      <p:pic>
        <p:nvPicPr>
          <p:cNvPr id="43011" name="Picture 2"/>
          <p:cNvPicPr>
            <a:picLocks noChangeAspect="1"/>
          </p:cNvPicPr>
          <p:nvPr/>
        </p:nvPicPr>
        <p:blipFill>
          <a:blip r:embed="rId2"/>
          <a:srcRect/>
          <a:stretch>
            <a:fillRect/>
          </a:stretch>
        </p:blipFill>
        <p:spPr bwMode="auto">
          <a:xfrm>
            <a:off x="2451100" y="254000"/>
            <a:ext cx="4241800" cy="635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user\Desktop\DSCN3245.JPG"/>
          <p:cNvPicPr>
            <a:picLocks noChangeAspect="1" noChangeArrowheads="1"/>
          </p:cNvPicPr>
          <p:nvPr/>
        </p:nvPicPr>
        <p:blipFill>
          <a:blip r:embed="rId2"/>
          <a:srcRect/>
          <a:stretch>
            <a:fillRect/>
          </a:stretch>
        </p:blipFill>
        <p:spPr bwMode="auto">
          <a:xfrm>
            <a:off x="669925" y="503238"/>
            <a:ext cx="7802563" cy="58515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D448A094-51FB-47F2-AF70-C61A2588C4BF}" type="slidenum">
              <a:rPr lang="en-US" sz="1400">
                <a:latin typeface="English111 Vivace BT"/>
              </a:rPr>
              <a:pPr algn="r"/>
              <a:t>47</a:t>
            </a:fld>
            <a:endParaRPr lang="en-US" sz="1400">
              <a:latin typeface="English111 Vivace BT"/>
            </a:endParaRPr>
          </a:p>
        </p:txBody>
      </p:sp>
      <p:sp>
        <p:nvSpPr>
          <p:cNvPr id="45059" name="Rectangle 4"/>
          <p:cNvSpPr>
            <a:spLocks noGrp="1" noChangeArrowheads="1"/>
          </p:cNvSpPr>
          <p:nvPr>
            <p:ph type="title" idx="4294967295"/>
          </p:nvPr>
        </p:nvSpPr>
        <p:spPr>
          <a:solidFill>
            <a:srgbClr val="FF0000"/>
          </a:solidFill>
        </p:spPr>
        <p:txBody>
          <a:bodyPr lIns="91436" tIns="45716" rIns="91436" bIns="45716"/>
          <a:lstStyle/>
          <a:p>
            <a:pPr eaLnBrk="1" hangingPunct="1"/>
            <a:r>
              <a:rPr lang="tr-TR" smtClean="0"/>
              <a:t>Abdominal Ataklar</a:t>
            </a:r>
          </a:p>
        </p:txBody>
      </p:sp>
      <p:sp>
        <p:nvSpPr>
          <p:cNvPr id="45060" name="Rectangle 5"/>
          <p:cNvSpPr>
            <a:spLocks noGrp="1" noChangeArrowheads="1"/>
          </p:cNvSpPr>
          <p:nvPr>
            <p:ph type="body" sz="half" idx="4294967295"/>
          </p:nvPr>
        </p:nvSpPr>
        <p:spPr>
          <a:xfrm>
            <a:off x="457200" y="1600200"/>
            <a:ext cx="3489325" cy="3975100"/>
          </a:xfrm>
        </p:spPr>
        <p:txBody>
          <a:bodyPr lIns="91436" tIns="45716" rIns="91436" bIns="45716"/>
          <a:lstStyle/>
          <a:p>
            <a:pPr eaLnBrk="1" hangingPunct="1"/>
            <a:r>
              <a:rPr lang="tr-TR" sz="2800" smtClean="0"/>
              <a:t>Bazı olgularda en sık semptom</a:t>
            </a:r>
          </a:p>
          <a:p>
            <a:pPr eaLnBrk="1" hangingPunct="1"/>
            <a:r>
              <a:rPr lang="tr-TR" sz="2800" smtClean="0"/>
              <a:t>Şiddetli, spazmodik karın ağrısı</a:t>
            </a:r>
          </a:p>
          <a:p>
            <a:pPr eaLnBrk="1" hangingPunct="1"/>
            <a:r>
              <a:rPr lang="tr-TR" sz="2800" smtClean="0"/>
              <a:t>Bulantı, kusma, diyare</a:t>
            </a:r>
          </a:p>
          <a:p>
            <a:pPr eaLnBrk="1" hangingPunct="1">
              <a:buFontTx/>
              <a:buNone/>
            </a:pPr>
            <a:endParaRPr lang="tr-TR" sz="280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6"/>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DCF10F9B-527A-46BE-AA14-6A7BBBC254E6}" type="slidenum">
              <a:rPr lang="en-US" sz="1400">
                <a:latin typeface="English111 Vivace BT"/>
              </a:rPr>
              <a:pPr algn="r"/>
              <a:t>48</a:t>
            </a:fld>
            <a:endParaRPr lang="en-US" sz="1400">
              <a:latin typeface="English111 Vivace BT"/>
            </a:endParaRPr>
          </a:p>
        </p:txBody>
      </p:sp>
      <p:sp>
        <p:nvSpPr>
          <p:cNvPr id="46083" name="Rectangle 2"/>
          <p:cNvSpPr>
            <a:spLocks noGrp="1" noChangeArrowheads="1"/>
          </p:cNvSpPr>
          <p:nvPr>
            <p:ph type="title" idx="4294967295"/>
          </p:nvPr>
        </p:nvSpPr>
        <p:spPr>
          <a:solidFill>
            <a:srgbClr val="FF0000"/>
          </a:solidFill>
        </p:spPr>
        <p:txBody>
          <a:bodyPr lIns="92075" tIns="46037" rIns="92075" bIns="46037"/>
          <a:lstStyle/>
          <a:p>
            <a:pPr eaLnBrk="1" hangingPunct="1"/>
            <a:r>
              <a:rPr lang="tr-TR" sz="4000" smtClean="0"/>
              <a:t>En ciddi komplikasyon:</a:t>
            </a:r>
            <a:br>
              <a:rPr lang="tr-TR" sz="4000" smtClean="0"/>
            </a:br>
            <a:r>
              <a:rPr lang="tr-TR" sz="4000" smtClean="0"/>
              <a:t>Larinks Ödemi</a:t>
            </a:r>
          </a:p>
        </p:txBody>
      </p:sp>
      <p:sp>
        <p:nvSpPr>
          <p:cNvPr id="46084" name="Rectangle 3"/>
          <p:cNvSpPr>
            <a:spLocks noGrp="1" noChangeArrowheads="1"/>
          </p:cNvSpPr>
          <p:nvPr>
            <p:ph type="body" sz="half" idx="4294967295"/>
          </p:nvPr>
        </p:nvSpPr>
        <p:spPr>
          <a:xfrm>
            <a:off x="577850" y="1428750"/>
            <a:ext cx="6053138" cy="4803775"/>
          </a:xfrm>
        </p:spPr>
        <p:txBody>
          <a:bodyPr lIns="92075" tIns="46037" rIns="92075" bIns="46037"/>
          <a:lstStyle/>
          <a:p>
            <a:pPr eaLnBrk="1" hangingPunct="1"/>
            <a:r>
              <a:rPr lang="tr-TR" sz="2800" smtClean="0"/>
              <a:t>Olguların %50’sinde hayatlarında en az bir defa </a:t>
            </a:r>
          </a:p>
          <a:p>
            <a:pPr eaLnBrk="1" hangingPunct="1"/>
            <a:r>
              <a:rPr lang="tr-TR" sz="2800" smtClean="0"/>
              <a:t>Atakların %1’inden azında</a:t>
            </a:r>
          </a:p>
          <a:p>
            <a:pPr eaLnBrk="1" hangingPunct="1"/>
            <a:r>
              <a:rPr lang="tr-TR" sz="2800" smtClean="0"/>
              <a:t>Larinks ödemine bağlı mortalite %25-30</a:t>
            </a:r>
          </a:p>
          <a:p>
            <a:pPr eaLnBrk="1" hangingPunct="1"/>
            <a:r>
              <a:rPr lang="tr-TR" sz="2800" smtClean="0"/>
              <a:t>Asfiksiye bağlı ölüm</a:t>
            </a:r>
          </a:p>
          <a:p>
            <a:pPr lvl="1" eaLnBrk="1" hangingPunct="1"/>
            <a:r>
              <a:rPr lang="tr-TR" sz="2400" smtClean="0"/>
              <a:t>20 dakika-14 saat içinde olabilir</a:t>
            </a:r>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Slide Number Placeholder 5"/>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3190B8DF-DEE2-46D5-A383-9B6E0A1E8F8E}" type="slidenum">
              <a:rPr lang="en-US" sz="1400">
                <a:latin typeface="English111 Vivace BT"/>
              </a:rPr>
              <a:pPr algn="r"/>
              <a:t>49</a:t>
            </a:fld>
            <a:endParaRPr lang="en-US" sz="1400">
              <a:latin typeface="English111 Vivace BT"/>
            </a:endParaRPr>
          </a:p>
        </p:txBody>
      </p:sp>
      <p:sp>
        <p:nvSpPr>
          <p:cNvPr id="47107" name="Rectangle 2"/>
          <p:cNvSpPr>
            <a:spLocks noGrp="1" noChangeArrowheads="1"/>
          </p:cNvSpPr>
          <p:nvPr>
            <p:ph type="title" idx="4294967295"/>
          </p:nvPr>
        </p:nvSpPr>
        <p:spPr>
          <a:xfrm>
            <a:off x="309563" y="233363"/>
            <a:ext cx="8443912" cy="914400"/>
          </a:xfrm>
          <a:solidFill>
            <a:srgbClr val="FF0000"/>
          </a:solidFill>
        </p:spPr>
        <p:txBody>
          <a:bodyPr lIns="92075" tIns="46037" rIns="92075" bIns="46037"/>
          <a:lstStyle/>
          <a:p>
            <a:pPr eaLnBrk="1" hangingPunct="1"/>
            <a:r>
              <a:rPr lang="tr-TR" smtClean="0"/>
              <a:t>Atakları Ne Başlatır?</a:t>
            </a:r>
          </a:p>
        </p:txBody>
      </p:sp>
      <p:sp>
        <p:nvSpPr>
          <p:cNvPr id="47108" name="Rectangle 3"/>
          <p:cNvSpPr>
            <a:spLocks noGrp="1" noChangeArrowheads="1"/>
          </p:cNvSpPr>
          <p:nvPr>
            <p:ph type="body" idx="4294967295"/>
          </p:nvPr>
        </p:nvSpPr>
        <p:spPr>
          <a:xfrm>
            <a:off x="692150" y="1427163"/>
            <a:ext cx="7767638" cy="5022850"/>
          </a:xfrm>
        </p:spPr>
        <p:txBody>
          <a:bodyPr lIns="92075" tIns="46037" rIns="92075" bIns="46037"/>
          <a:lstStyle/>
          <a:p>
            <a:pPr eaLnBrk="1" hangingPunct="1">
              <a:lnSpc>
                <a:spcPct val="90000"/>
              </a:lnSpc>
            </a:pPr>
            <a:r>
              <a:rPr lang="tr-TR" smtClean="0"/>
              <a:t>Stres; </a:t>
            </a:r>
          </a:p>
          <a:p>
            <a:pPr eaLnBrk="1" hangingPunct="1">
              <a:lnSpc>
                <a:spcPct val="90000"/>
              </a:lnSpc>
            </a:pPr>
            <a:r>
              <a:rPr lang="tr-TR" smtClean="0"/>
              <a:t>Basınç ve travma; </a:t>
            </a:r>
          </a:p>
          <a:p>
            <a:pPr eaLnBrk="1" hangingPunct="1">
              <a:lnSpc>
                <a:spcPct val="90000"/>
              </a:lnSpc>
            </a:pPr>
            <a:r>
              <a:rPr lang="tr-TR" smtClean="0"/>
              <a:t>Spontan</a:t>
            </a:r>
          </a:p>
          <a:p>
            <a:pPr eaLnBrk="1" hangingPunct="1">
              <a:lnSpc>
                <a:spcPct val="90000"/>
              </a:lnSpc>
            </a:pPr>
            <a:r>
              <a:rPr lang="tr-TR" smtClean="0"/>
              <a:t>Menstruasyon</a:t>
            </a:r>
          </a:p>
          <a:p>
            <a:pPr eaLnBrk="1" hangingPunct="1">
              <a:lnSpc>
                <a:spcPct val="90000"/>
              </a:lnSpc>
            </a:pPr>
            <a:r>
              <a:rPr lang="tr-TR" smtClean="0"/>
              <a:t>Hormonal tedaviler</a:t>
            </a:r>
          </a:p>
          <a:p>
            <a:pPr lvl="1" eaLnBrk="1" hangingPunct="1">
              <a:lnSpc>
                <a:spcPct val="90000"/>
              </a:lnSpc>
            </a:pPr>
            <a:r>
              <a:rPr lang="tr-TR" smtClean="0"/>
              <a:t>Oral kontraseptif kullanımı</a:t>
            </a:r>
          </a:p>
          <a:p>
            <a:pPr lvl="1" eaLnBrk="1" hangingPunct="1">
              <a:lnSpc>
                <a:spcPct val="90000"/>
              </a:lnSpc>
            </a:pPr>
            <a:r>
              <a:rPr lang="tr-TR" smtClean="0"/>
              <a:t>Östrojen</a:t>
            </a:r>
          </a:p>
          <a:p>
            <a:pPr eaLnBrk="1" hangingPunct="1">
              <a:lnSpc>
                <a:spcPct val="90000"/>
              </a:lnSpc>
            </a:pPr>
            <a:r>
              <a:rPr lang="tr-TR" smtClean="0"/>
              <a:t>ACE inhibitörleri</a:t>
            </a:r>
          </a:p>
          <a:p>
            <a:pPr eaLnBrk="1" hangingPunct="1">
              <a:lnSpc>
                <a:spcPct val="90000"/>
              </a:lnSpc>
            </a:pPr>
            <a:r>
              <a:rPr lang="tr-TR" smtClean="0"/>
              <a:t>Enfeksiyon</a:t>
            </a:r>
          </a:p>
          <a:p>
            <a:pPr lvl="1" eaLnBrk="1" hangingPunct="1">
              <a:lnSpc>
                <a:spcPct val="90000"/>
              </a:lnSpc>
              <a:buFontTx/>
              <a:buNone/>
            </a:pPr>
            <a:endParaRPr lang="tr-TR" smtClean="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srcRect/>
          <a:stretch>
            <a:fillRect/>
          </a:stretch>
        </p:blipFill>
        <p:spPr bwMode="auto">
          <a:xfrm>
            <a:off x="1214414" y="548970"/>
            <a:ext cx="7215238" cy="6189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8EB2BF2F-A81A-4DE9-B9D7-ED03F2AF5B40}" type="slidenum">
              <a:rPr lang="en-US" sz="1400">
                <a:latin typeface="English111 Vivace BT"/>
              </a:rPr>
              <a:pPr algn="r"/>
              <a:t>50</a:t>
            </a:fld>
            <a:endParaRPr lang="en-US" sz="1400">
              <a:latin typeface="English111 Vivace BT"/>
            </a:endParaRPr>
          </a:p>
        </p:txBody>
      </p:sp>
      <p:sp>
        <p:nvSpPr>
          <p:cNvPr id="48131" name="Rectangle 2"/>
          <p:cNvSpPr>
            <a:spLocks noGrp="1" noChangeArrowheads="1"/>
          </p:cNvSpPr>
          <p:nvPr>
            <p:ph type="title" idx="4294967295"/>
          </p:nvPr>
        </p:nvSpPr>
        <p:spPr>
          <a:solidFill>
            <a:srgbClr val="FF0000"/>
          </a:solidFill>
        </p:spPr>
        <p:txBody>
          <a:bodyPr lIns="91436" tIns="45716" rIns="91436" bIns="45716"/>
          <a:lstStyle/>
          <a:p>
            <a:pPr eaLnBrk="1" hangingPunct="1"/>
            <a:r>
              <a:rPr lang="tr-TR" smtClean="0"/>
              <a:t>Ne Zaman Düşünülmeli?</a:t>
            </a:r>
          </a:p>
        </p:txBody>
      </p:sp>
      <p:sp>
        <p:nvSpPr>
          <p:cNvPr id="48132" name="Rectangle 3"/>
          <p:cNvSpPr>
            <a:spLocks noGrp="1" noChangeArrowheads="1"/>
          </p:cNvSpPr>
          <p:nvPr>
            <p:ph type="body" idx="4294967295"/>
          </p:nvPr>
        </p:nvSpPr>
        <p:spPr/>
        <p:txBody>
          <a:bodyPr lIns="91436" tIns="45716" rIns="91436" bIns="45716"/>
          <a:lstStyle/>
          <a:p>
            <a:pPr eaLnBrk="1" hangingPunct="1"/>
            <a:r>
              <a:rPr lang="tr-TR" smtClean="0"/>
              <a:t>Ürtikerin eşlik etmediği, </a:t>
            </a:r>
          </a:p>
          <a:p>
            <a:pPr eaLnBrk="1" hangingPunct="1"/>
            <a:r>
              <a:rPr lang="tr-TR" smtClean="0"/>
              <a:t>Çocukluk çağlarından beri devam eden</a:t>
            </a:r>
          </a:p>
          <a:p>
            <a:pPr lvl="1" eaLnBrk="1" hangingPunct="1"/>
            <a:r>
              <a:rPr lang="tr-TR" smtClean="0"/>
              <a:t>Reküren anjioödem ve/veya</a:t>
            </a:r>
          </a:p>
          <a:p>
            <a:pPr lvl="1" eaLnBrk="1" hangingPunct="1"/>
            <a:r>
              <a:rPr lang="tr-TR" smtClean="0"/>
              <a:t>Abdominal ağrı atakları olan olgularda, </a:t>
            </a:r>
          </a:p>
          <a:p>
            <a:pPr eaLnBrk="1" hangingPunct="1"/>
            <a:r>
              <a:rPr lang="tr-TR" smtClean="0"/>
              <a:t>Özellikle aile öyküsü de mevcutsa bu hastalıktan şüphelenilmelidir.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5"/>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3241DF83-B552-41E5-8BE1-49D56ED09278}" type="slidenum">
              <a:rPr lang="en-US" sz="1400">
                <a:latin typeface="English111 Vivace BT"/>
              </a:rPr>
              <a:pPr algn="r"/>
              <a:t>51</a:t>
            </a:fld>
            <a:endParaRPr lang="en-US" sz="1400">
              <a:latin typeface="English111 Vivace BT"/>
            </a:endParaRPr>
          </a:p>
        </p:txBody>
      </p:sp>
      <p:sp>
        <p:nvSpPr>
          <p:cNvPr id="49155" name="Rectangle 2"/>
          <p:cNvSpPr>
            <a:spLocks noGrp="1" noChangeArrowheads="1"/>
          </p:cNvSpPr>
          <p:nvPr>
            <p:ph type="title" idx="4294967295"/>
          </p:nvPr>
        </p:nvSpPr>
        <p:spPr>
          <a:xfrm>
            <a:off x="315913" y="165100"/>
            <a:ext cx="8507412" cy="914400"/>
          </a:xfrm>
          <a:solidFill>
            <a:srgbClr val="FF0000"/>
          </a:solidFill>
        </p:spPr>
        <p:txBody>
          <a:bodyPr lIns="90488" tIns="44450" rIns="90488" bIns="44450"/>
          <a:lstStyle/>
          <a:p>
            <a:pPr eaLnBrk="1" hangingPunct="1"/>
            <a:r>
              <a:rPr lang="tr-TR" sz="4000" smtClean="0"/>
              <a:t>C4 Tarama Testidir</a:t>
            </a:r>
          </a:p>
        </p:txBody>
      </p:sp>
      <p:sp>
        <p:nvSpPr>
          <p:cNvPr id="49156" name="Rectangle 3"/>
          <p:cNvSpPr>
            <a:spLocks noGrp="1" noChangeArrowheads="1"/>
          </p:cNvSpPr>
          <p:nvPr>
            <p:ph type="body" idx="4294967295"/>
          </p:nvPr>
        </p:nvSpPr>
        <p:spPr>
          <a:xfrm>
            <a:off x="444500" y="1384300"/>
            <a:ext cx="8275638" cy="3962400"/>
          </a:xfrm>
        </p:spPr>
        <p:txBody>
          <a:bodyPr lIns="90488" tIns="44450" rIns="90488" bIns="44450"/>
          <a:lstStyle/>
          <a:p>
            <a:pPr eaLnBrk="1" hangingPunct="1">
              <a:lnSpc>
                <a:spcPct val="120000"/>
              </a:lnSpc>
            </a:pPr>
            <a:r>
              <a:rPr lang="tr-TR" smtClean="0"/>
              <a:t>C4 her zaman düşük</a:t>
            </a:r>
          </a:p>
          <a:p>
            <a:pPr lvl="1" eaLnBrk="1" hangingPunct="1">
              <a:lnSpc>
                <a:spcPct val="120000"/>
              </a:lnSpc>
            </a:pPr>
            <a:r>
              <a:rPr lang="tr-TR" smtClean="0"/>
              <a:t>Ataklar sırasında</a:t>
            </a:r>
          </a:p>
          <a:p>
            <a:pPr lvl="1" eaLnBrk="1" hangingPunct="1">
              <a:lnSpc>
                <a:spcPct val="120000"/>
              </a:lnSpc>
            </a:pPr>
            <a:r>
              <a:rPr lang="tr-TR" smtClean="0"/>
              <a:t>Ataklar arasında (%2 normal)</a:t>
            </a:r>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CDE96612-0620-4C14-9D4F-607CEBA94FAB}" type="slidenum">
              <a:rPr lang="en-US" sz="1400">
                <a:latin typeface="English111 Vivace BT"/>
              </a:rPr>
              <a:pPr algn="r"/>
              <a:t>52</a:t>
            </a:fld>
            <a:endParaRPr lang="en-US" sz="1400">
              <a:latin typeface="English111 Vivace BT"/>
            </a:endParaRPr>
          </a:p>
        </p:txBody>
      </p:sp>
      <p:sp>
        <p:nvSpPr>
          <p:cNvPr id="50179" name="Rectangle 4"/>
          <p:cNvSpPr>
            <a:spLocks noGrp="1" noChangeArrowheads="1"/>
          </p:cNvSpPr>
          <p:nvPr>
            <p:ph type="title" idx="4294967295"/>
          </p:nvPr>
        </p:nvSpPr>
        <p:spPr>
          <a:solidFill>
            <a:srgbClr val="FF0000"/>
          </a:solidFill>
        </p:spPr>
        <p:txBody>
          <a:bodyPr lIns="91436" tIns="45716" rIns="91436" bIns="45716"/>
          <a:lstStyle/>
          <a:p>
            <a:pPr eaLnBrk="1" hangingPunct="1"/>
            <a:r>
              <a:rPr lang="tr-TR" smtClean="0"/>
              <a:t>Ayırıcı Tanı Klinik</a:t>
            </a:r>
          </a:p>
        </p:txBody>
      </p:sp>
      <p:pic>
        <p:nvPicPr>
          <p:cNvPr id="50180" name="Picture 5"/>
          <p:cNvPicPr>
            <a:picLocks noChangeAspect="1" noChangeArrowheads="1"/>
          </p:cNvPicPr>
          <p:nvPr/>
        </p:nvPicPr>
        <p:blipFill>
          <a:blip r:embed="rId2"/>
          <a:srcRect/>
          <a:stretch>
            <a:fillRect/>
          </a:stretch>
        </p:blipFill>
        <p:spPr bwMode="auto">
          <a:xfrm>
            <a:off x="195263" y="1779588"/>
            <a:ext cx="8948737" cy="2566987"/>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1543706E-4F1D-4894-891E-E6580C437D93}" type="slidenum">
              <a:rPr lang="en-US" sz="1400">
                <a:latin typeface="English111 Vivace BT"/>
              </a:rPr>
              <a:pPr algn="r"/>
              <a:t>53</a:t>
            </a:fld>
            <a:endParaRPr lang="en-US" sz="1400">
              <a:latin typeface="English111 Vivace BT"/>
            </a:endParaRPr>
          </a:p>
        </p:txBody>
      </p:sp>
      <p:sp>
        <p:nvSpPr>
          <p:cNvPr id="51203" name="Rectangle 4"/>
          <p:cNvSpPr>
            <a:spLocks noGrp="1" noChangeArrowheads="1"/>
          </p:cNvSpPr>
          <p:nvPr>
            <p:ph type="title" idx="4294967295"/>
          </p:nvPr>
        </p:nvSpPr>
        <p:spPr>
          <a:solidFill>
            <a:srgbClr val="FF0000"/>
          </a:solidFill>
        </p:spPr>
        <p:txBody>
          <a:bodyPr lIns="91436" tIns="45716" rIns="91436" bIns="45716"/>
          <a:lstStyle/>
          <a:p>
            <a:pPr eaLnBrk="1" hangingPunct="1"/>
            <a:r>
              <a:rPr lang="tr-TR" smtClean="0"/>
              <a:t>Ayırıcı Tanı Laboratuar</a:t>
            </a:r>
          </a:p>
        </p:txBody>
      </p:sp>
      <p:pic>
        <p:nvPicPr>
          <p:cNvPr id="51204" name="Picture 5"/>
          <p:cNvPicPr>
            <a:picLocks noChangeAspect="1" noChangeArrowheads="1"/>
          </p:cNvPicPr>
          <p:nvPr/>
        </p:nvPicPr>
        <p:blipFill>
          <a:blip r:embed="rId3"/>
          <a:srcRect/>
          <a:stretch>
            <a:fillRect/>
          </a:stretch>
        </p:blipFill>
        <p:spPr bwMode="auto">
          <a:xfrm>
            <a:off x="247650" y="1889125"/>
            <a:ext cx="8693150" cy="2301875"/>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C50F18D5-74CA-4C60-B706-8AB703B7BD64}" type="slidenum">
              <a:rPr lang="en-US" sz="1400">
                <a:latin typeface="English111 Vivace BT"/>
              </a:rPr>
              <a:pPr algn="r"/>
              <a:t>54</a:t>
            </a:fld>
            <a:endParaRPr lang="en-US" sz="1400">
              <a:latin typeface="English111 Vivace BT"/>
            </a:endParaRPr>
          </a:p>
        </p:txBody>
      </p:sp>
      <p:sp>
        <p:nvSpPr>
          <p:cNvPr id="52227" name="Rectangle 2"/>
          <p:cNvSpPr>
            <a:spLocks noGrp="1" noChangeArrowheads="1"/>
          </p:cNvSpPr>
          <p:nvPr>
            <p:ph type="title" idx="4294967295"/>
          </p:nvPr>
        </p:nvSpPr>
        <p:spPr>
          <a:solidFill>
            <a:srgbClr val="FF0000"/>
          </a:solidFill>
        </p:spPr>
        <p:txBody>
          <a:bodyPr lIns="91436" tIns="45716" rIns="91436" bIns="45716"/>
          <a:lstStyle/>
          <a:p>
            <a:pPr eaLnBrk="1" hangingPunct="1"/>
            <a:r>
              <a:rPr lang="tr-TR" smtClean="0"/>
              <a:t>TEDAVİ</a:t>
            </a:r>
          </a:p>
        </p:txBody>
      </p:sp>
      <p:sp>
        <p:nvSpPr>
          <p:cNvPr id="52228" name="Rectangle 3"/>
          <p:cNvSpPr>
            <a:spLocks noGrp="1" noChangeArrowheads="1"/>
          </p:cNvSpPr>
          <p:nvPr>
            <p:ph type="body" idx="4294967295"/>
          </p:nvPr>
        </p:nvSpPr>
        <p:spPr/>
        <p:txBody>
          <a:bodyPr lIns="91436" tIns="45716" rIns="91436" bIns="45716"/>
          <a:lstStyle/>
          <a:p>
            <a:pPr eaLnBrk="1" hangingPunct="1">
              <a:spcBef>
                <a:spcPct val="50000"/>
              </a:spcBef>
            </a:pPr>
            <a:r>
              <a:rPr lang="tr-TR" sz="2800" smtClean="0"/>
              <a:t>Korunma</a:t>
            </a:r>
          </a:p>
          <a:p>
            <a:pPr lvl="1" eaLnBrk="1" hangingPunct="1">
              <a:spcBef>
                <a:spcPct val="50000"/>
              </a:spcBef>
            </a:pPr>
            <a:r>
              <a:rPr lang="tr-TR" sz="2400" smtClean="0"/>
              <a:t>Tetikleyici faktörlerin kontrolü</a:t>
            </a:r>
          </a:p>
          <a:p>
            <a:pPr eaLnBrk="1" hangingPunct="1">
              <a:spcBef>
                <a:spcPct val="50000"/>
              </a:spcBef>
            </a:pPr>
            <a:r>
              <a:rPr lang="tr-TR" sz="2800" smtClean="0"/>
              <a:t>Akut atakların tedavisi </a:t>
            </a:r>
          </a:p>
          <a:p>
            <a:pPr eaLnBrk="1" hangingPunct="1">
              <a:spcBef>
                <a:spcPct val="50000"/>
              </a:spcBef>
            </a:pPr>
            <a:r>
              <a:rPr lang="tr-TR" sz="2800" smtClean="0"/>
              <a:t>Uzun süreli profilaksi</a:t>
            </a:r>
          </a:p>
          <a:p>
            <a:pPr eaLnBrk="1" hangingPunct="1">
              <a:spcBef>
                <a:spcPct val="50000"/>
              </a:spcBef>
            </a:pPr>
            <a:r>
              <a:rPr lang="tr-TR" sz="2800" smtClean="0"/>
              <a:t>Akut atakların önlenmesi için kısa süreli profilaksi</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E7D2DEAE-909D-4536-B46B-03CC3DB04F5E}" type="slidenum">
              <a:rPr lang="en-US" sz="1400">
                <a:latin typeface="English111 Vivace BT"/>
              </a:rPr>
              <a:pPr algn="r"/>
              <a:t>55</a:t>
            </a:fld>
            <a:endParaRPr lang="en-US" sz="1400">
              <a:latin typeface="English111 Vivace BT"/>
            </a:endParaRPr>
          </a:p>
        </p:txBody>
      </p:sp>
      <p:sp>
        <p:nvSpPr>
          <p:cNvPr id="53251" name="Rectangle 2"/>
          <p:cNvSpPr>
            <a:spLocks noGrp="1" noChangeArrowheads="1"/>
          </p:cNvSpPr>
          <p:nvPr>
            <p:ph type="title" idx="4294967295"/>
          </p:nvPr>
        </p:nvSpPr>
        <p:spPr>
          <a:solidFill>
            <a:srgbClr val="FF0000"/>
          </a:solidFill>
        </p:spPr>
        <p:txBody>
          <a:bodyPr lIns="91436" tIns="45716" rIns="91436" bIns="45716"/>
          <a:lstStyle/>
          <a:p>
            <a:pPr eaLnBrk="1" hangingPunct="1"/>
            <a:r>
              <a:rPr lang="tr-TR" smtClean="0"/>
              <a:t>Akut Atakların Tedavisi</a:t>
            </a:r>
          </a:p>
        </p:txBody>
      </p:sp>
      <p:sp>
        <p:nvSpPr>
          <p:cNvPr id="53252" name="Rectangle 3"/>
          <p:cNvSpPr>
            <a:spLocks noGrp="1" noChangeArrowheads="1"/>
          </p:cNvSpPr>
          <p:nvPr>
            <p:ph type="body" idx="4294967295"/>
          </p:nvPr>
        </p:nvSpPr>
        <p:spPr>
          <a:xfrm>
            <a:off x="539750" y="1555750"/>
            <a:ext cx="8193088" cy="4803775"/>
          </a:xfrm>
        </p:spPr>
        <p:txBody>
          <a:bodyPr lIns="91436" tIns="45716" rIns="91436" bIns="45716"/>
          <a:lstStyle/>
          <a:p>
            <a:pPr eaLnBrk="1" hangingPunct="1"/>
            <a:r>
              <a:rPr lang="tr-TR" sz="2800" smtClean="0"/>
              <a:t>Çoğu ülkede akut atakların tedavisi için kolay ulaşılabilir bir tedavi bulunmaz</a:t>
            </a:r>
          </a:p>
          <a:p>
            <a:pPr eaLnBrk="1" hangingPunct="1"/>
            <a:r>
              <a:rPr lang="tr-TR" sz="2800" smtClean="0"/>
              <a:t>Semptomatik tedavi:</a:t>
            </a:r>
          </a:p>
          <a:p>
            <a:pPr lvl="1" eaLnBrk="1" hangingPunct="1"/>
            <a:r>
              <a:rPr lang="tr-TR" sz="2400" smtClean="0"/>
              <a:t>IV sıvı verilmesi, ağrı kesiciler, anti emetikler vb.</a:t>
            </a:r>
          </a:p>
          <a:p>
            <a:pPr lvl="2" eaLnBrk="1" hangingPunct="1"/>
            <a:r>
              <a:rPr lang="tr-TR" sz="2000" smtClean="0"/>
              <a:t>epinefrin, antihistaminik ve glukokortikoidler-işe yaramaz!</a:t>
            </a:r>
          </a:p>
          <a:p>
            <a:pPr>
              <a:spcBef>
                <a:spcPct val="0"/>
              </a:spcBef>
            </a:pPr>
            <a:r>
              <a:rPr lang="tr-TR" sz="2800" smtClean="0"/>
              <a:t>Nazotrakeal entübasyon için hazırlık</a:t>
            </a:r>
          </a:p>
          <a:p>
            <a:pPr>
              <a:spcBef>
                <a:spcPct val="0"/>
              </a:spcBef>
            </a:pPr>
            <a:r>
              <a:rPr lang="tr-TR" sz="2800" smtClean="0"/>
              <a:t>Taze donmuş plazma</a:t>
            </a:r>
          </a:p>
          <a:p>
            <a:pPr lvl="1">
              <a:spcBef>
                <a:spcPct val="0"/>
              </a:spcBef>
            </a:pPr>
            <a:r>
              <a:rPr lang="tr-TR" sz="2400" smtClean="0"/>
              <a:t>45 dakikada semptomları düzeltir </a:t>
            </a:r>
          </a:p>
          <a:p>
            <a:pPr lvl="1">
              <a:spcBef>
                <a:spcPct val="0"/>
              </a:spcBef>
            </a:pPr>
            <a:r>
              <a:rPr lang="tr-TR" sz="2400" smtClean="0"/>
              <a:t>ya da kötüleştirir</a:t>
            </a:r>
          </a:p>
          <a:p>
            <a:pPr lvl="1" eaLnBrk="1" hangingPunct="1">
              <a:spcBef>
                <a:spcPct val="25000"/>
              </a:spcBef>
            </a:pPr>
            <a:r>
              <a:rPr lang="tr-TR" sz="2400" smtClean="0"/>
              <a:t>2 ünite </a:t>
            </a:r>
          </a:p>
          <a:p>
            <a:pPr lvl="2" eaLnBrk="1" hangingPunct="1">
              <a:spcBef>
                <a:spcPct val="25000"/>
              </a:spcBef>
            </a:pPr>
            <a:r>
              <a:rPr lang="tr-TR" sz="2000" smtClean="0"/>
              <a:t>1 ünite 15-30 dk içinde</a:t>
            </a:r>
          </a:p>
          <a:p>
            <a:pPr lvl="1">
              <a:spcBef>
                <a:spcPct val="0"/>
              </a:spcBef>
            </a:pPr>
            <a:endParaRPr lang="tr-TR" sz="2400" smtClean="0"/>
          </a:p>
          <a:p>
            <a:pPr>
              <a:spcBef>
                <a:spcPct val="0"/>
              </a:spcBef>
            </a:pPr>
            <a:endParaRPr lang="tr-TR" sz="280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txBox="1">
            <a:spLocks noGrp="1"/>
          </p:cNvSpPr>
          <p:nvPr/>
        </p:nvSpPr>
        <p:spPr bwMode="auto">
          <a:xfrm>
            <a:off x="8648700" y="6610350"/>
            <a:ext cx="495300" cy="247650"/>
          </a:xfrm>
          <a:prstGeom prst="rect">
            <a:avLst/>
          </a:prstGeom>
          <a:noFill/>
          <a:ln w="9525">
            <a:noFill/>
            <a:miter lim="800000"/>
            <a:headEnd/>
            <a:tailEnd/>
          </a:ln>
        </p:spPr>
        <p:txBody>
          <a:bodyPr lIns="91436" tIns="45716" rIns="91436" bIns="45716"/>
          <a:lstStyle/>
          <a:p>
            <a:pPr algn="r"/>
            <a:fld id="{73A69F1B-096D-41B3-B23F-B50105BDA689}" type="slidenum">
              <a:rPr lang="en-US" sz="1400">
                <a:latin typeface="English111 Vivace BT"/>
              </a:rPr>
              <a:pPr algn="r"/>
              <a:t>56</a:t>
            </a:fld>
            <a:endParaRPr lang="en-US" sz="1400">
              <a:latin typeface="English111 Vivace BT"/>
            </a:endParaRPr>
          </a:p>
        </p:txBody>
      </p:sp>
      <p:sp>
        <p:nvSpPr>
          <p:cNvPr id="54275" name="Rectangle 2"/>
          <p:cNvSpPr>
            <a:spLocks noGrp="1" noChangeArrowheads="1"/>
          </p:cNvSpPr>
          <p:nvPr>
            <p:ph type="title" idx="4294967295"/>
          </p:nvPr>
        </p:nvSpPr>
        <p:spPr>
          <a:solidFill>
            <a:srgbClr val="FF0000"/>
          </a:solidFill>
        </p:spPr>
        <p:txBody>
          <a:bodyPr lIns="91436" tIns="45716" rIns="91436" bIns="45716"/>
          <a:lstStyle/>
          <a:p>
            <a:pPr eaLnBrk="1" hangingPunct="1"/>
            <a:r>
              <a:rPr lang="tr-TR" sz="4000" smtClean="0"/>
              <a:t>Akut Ataklarda Yeni Tedaviler</a:t>
            </a:r>
          </a:p>
        </p:txBody>
      </p:sp>
      <p:pic>
        <p:nvPicPr>
          <p:cNvPr id="54276" name="Picture 7"/>
          <p:cNvPicPr>
            <a:picLocks noChangeAspect="1" noChangeArrowheads="1"/>
          </p:cNvPicPr>
          <p:nvPr/>
        </p:nvPicPr>
        <p:blipFill>
          <a:blip r:embed="rId3"/>
          <a:srcRect/>
          <a:stretch>
            <a:fillRect/>
          </a:stretch>
        </p:blipFill>
        <p:spPr bwMode="auto">
          <a:xfrm>
            <a:off x="134938" y="1400175"/>
            <a:ext cx="8742362" cy="3957638"/>
          </a:xfrm>
          <a:prstGeom prst="rect">
            <a:avLst/>
          </a:prstGeom>
          <a:noFill/>
          <a:ln w="12700">
            <a:noFill/>
            <a:miter lim="800000"/>
            <a:headEnd type="none" w="sm" len="sm"/>
            <a:tailEnd type="none" w="sm" len="sm"/>
          </a:ln>
        </p:spPr>
      </p:pic>
      <p:sp>
        <p:nvSpPr>
          <p:cNvPr id="54277" name="4 Metin kutusu"/>
          <p:cNvSpPr txBox="1">
            <a:spLocks noChangeArrowheads="1"/>
          </p:cNvSpPr>
          <p:nvPr/>
        </p:nvSpPr>
        <p:spPr bwMode="auto">
          <a:xfrm>
            <a:off x="1000125" y="5572125"/>
            <a:ext cx="3702050" cy="646113"/>
          </a:xfrm>
          <a:prstGeom prst="rect">
            <a:avLst/>
          </a:prstGeom>
          <a:noFill/>
          <a:ln w="9525">
            <a:noFill/>
            <a:miter lim="800000"/>
            <a:headEnd/>
            <a:tailEnd/>
          </a:ln>
        </p:spPr>
        <p:txBody>
          <a:bodyPr wrap="none">
            <a:spAutoFit/>
          </a:bodyPr>
          <a:lstStyle/>
          <a:p>
            <a:r>
              <a:rPr lang="tr-TR"/>
              <a:t>Danazol, stanozolol</a:t>
            </a:r>
          </a:p>
          <a:p>
            <a:r>
              <a:rPr lang="tr-TR"/>
              <a:t>Antifibrinolitikler(Tranexamic  acid)</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2016125" y="2149475"/>
            <a:ext cx="5256213" cy="1389063"/>
          </a:xfrm>
        </p:spPr>
        <p:txBody>
          <a:bodyPr/>
          <a:lstStyle/>
          <a:p>
            <a:r>
              <a:rPr lang="tr-TR" b="1" smtClean="0">
                <a:solidFill>
                  <a:srgbClr val="FF0000"/>
                </a:solidFill>
                <a:latin typeface="Tahoma" pitchFamily="34" charset="0"/>
              </a:rPr>
              <a:t>ATOPİK DERMATİT</a:t>
            </a:r>
          </a:p>
        </p:txBody>
      </p:sp>
      <p:sp>
        <p:nvSpPr>
          <p:cNvPr id="55299" name="Rectangle 3"/>
          <p:cNvSpPr>
            <a:spLocks noGrp="1" noChangeArrowheads="1"/>
          </p:cNvSpPr>
          <p:nvPr>
            <p:ph type="subTitle" idx="1"/>
          </p:nvPr>
        </p:nvSpPr>
        <p:spPr>
          <a:xfrm>
            <a:off x="2579688" y="3963988"/>
            <a:ext cx="4076700" cy="1262062"/>
          </a:xfrm>
        </p:spPr>
        <p:txBody>
          <a:bodyPr/>
          <a:lstStyle/>
          <a:p>
            <a:endParaRPr lang="tr-TR" b="1" smtClean="0">
              <a:latin typeface="Tahoma"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0" y="2332038"/>
            <a:ext cx="9144000" cy="4525962"/>
          </a:xfrm>
        </p:spPr>
        <p:txBody>
          <a:bodyPr/>
          <a:lstStyle/>
          <a:p>
            <a:pPr>
              <a:buClr>
                <a:srgbClr val="FF0000"/>
              </a:buClr>
              <a:buFont typeface="Wingdings" pitchFamily="2" charset="2"/>
              <a:buNone/>
            </a:pPr>
            <a:r>
              <a:rPr lang="tr-TR" smtClean="0">
                <a:latin typeface="Tahoma" pitchFamily="34" charset="0"/>
              </a:rPr>
              <a:t>    Kronik inflamatuvar bir deri hastalığıdır.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154">
                                            <p:txEl>
                                              <p:pRg st="0" end="0"/>
                                            </p:txEl>
                                          </p:spTgt>
                                        </p:tgtEl>
                                        <p:attrNameLst>
                                          <p:attrName>style.visibility</p:attrName>
                                        </p:attrNameLst>
                                      </p:cBhvr>
                                      <p:to>
                                        <p:strVal val="visible"/>
                                      </p:to>
                                    </p:set>
                                    <p:animEffect transition="in" filter="dissolve">
                                      <p:cBhvr>
                                        <p:cTn id="7" dur="500"/>
                                        <p:tgtEl>
                                          <p:spTgt spid="1771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39750" y="333375"/>
            <a:ext cx="8229600" cy="1143000"/>
          </a:xfrm>
        </p:spPr>
        <p:txBody>
          <a:bodyPr/>
          <a:lstStyle/>
          <a:p>
            <a:r>
              <a:rPr lang="tr-TR" sz="4000" smtClean="0">
                <a:solidFill>
                  <a:srgbClr val="FF0000"/>
                </a:solidFill>
                <a:latin typeface="Tahoma" pitchFamily="34" charset="0"/>
              </a:rPr>
              <a:t>Epidemiyoloji</a:t>
            </a:r>
          </a:p>
        </p:txBody>
      </p:sp>
      <p:sp>
        <p:nvSpPr>
          <p:cNvPr id="178179" name="Rectangle 3"/>
          <p:cNvSpPr>
            <a:spLocks noGrp="1" noChangeArrowheads="1"/>
          </p:cNvSpPr>
          <p:nvPr>
            <p:ph type="body" idx="1"/>
          </p:nvPr>
        </p:nvSpPr>
        <p:spPr>
          <a:xfrm>
            <a:off x="395288" y="2332038"/>
            <a:ext cx="8229600" cy="4525962"/>
          </a:xfrm>
        </p:spPr>
        <p:txBody>
          <a:bodyPr/>
          <a:lstStyle/>
          <a:p>
            <a:pPr marL="609600" indent="-609600">
              <a:buFont typeface="Wingdings" pitchFamily="2" charset="2"/>
              <a:buNone/>
            </a:pPr>
            <a:r>
              <a:rPr lang="tr-TR" smtClean="0"/>
              <a:t>Ç</a:t>
            </a:r>
            <a:r>
              <a:rPr lang="tr-TR" smtClean="0">
                <a:latin typeface="Tahoma" pitchFamily="34" charset="0"/>
              </a:rPr>
              <a:t>ocuklarda </a:t>
            </a:r>
            <a:r>
              <a:rPr lang="tr-TR" smtClean="0">
                <a:solidFill>
                  <a:schemeClr val="tx2"/>
                </a:solidFill>
                <a:latin typeface="Tahoma" pitchFamily="34" charset="0"/>
              </a:rPr>
              <a:t>% 10-20</a:t>
            </a:r>
          </a:p>
          <a:p>
            <a:pPr marL="609600" indent="-609600">
              <a:buFont typeface="Wingdings" pitchFamily="2" charset="2"/>
              <a:buNone/>
            </a:pPr>
            <a:r>
              <a:rPr lang="tr-TR" smtClean="0">
                <a:latin typeface="Tahoma" pitchFamily="34" charset="0"/>
              </a:rPr>
              <a:t>Erişkinlerde % 1-3</a:t>
            </a:r>
          </a:p>
          <a:p>
            <a:pPr marL="609600" indent="-609600">
              <a:buFont typeface="Wingdings" pitchFamily="2" charset="2"/>
              <a:buNone/>
            </a:pPr>
            <a:endParaRPr lang="tr-TR"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dissolve">
                                      <p:cBhvr>
                                        <p:cTn id="7" dur="500"/>
                                        <p:tgtEl>
                                          <p:spTgt spid="1781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8179">
                                            <p:txEl>
                                              <p:pRg st="0" end="0"/>
                                            </p:txEl>
                                          </p:spTgt>
                                        </p:tgtEl>
                                        <p:attrNameLst>
                                          <p:attrName>style.visibility</p:attrName>
                                        </p:attrNameLst>
                                      </p:cBhvr>
                                      <p:to>
                                        <p:strVal val="visible"/>
                                      </p:to>
                                    </p:set>
                                    <p:animEffect transition="in" filter="dissolve">
                                      <p:cBhvr>
                                        <p:cTn id="12" dur="500"/>
                                        <p:tgtEl>
                                          <p:spTgt spid="178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8179">
                                            <p:txEl>
                                              <p:pRg st="1" end="1"/>
                                            </p:txEl>
                                          </p:spTgt>
                                        </p:tgtEl>
                                        <p:attrNameLst>
                                          <p:attrName>style.visibility</p:attrName>
                                        </p:attrNameLst>
                                      </p:cBhvr>
                                      <p:to>
                                        <p:strVal val="visible"/>
                                      </p:to>
                                    </p:set>
                                    <p:animEffect transition="in" filter="dissolve">
                                      <p:cBhvr>
                                        <p:cTn id="17" dur="500"/>
                                        <p:tgtEl>
                                          <p:spTgt spid="178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srcRect/>
          <a:stretch>
            <a:fillRect/>
          </a:stretch>
        </p:blipFill>
        <p:spPr bwMode="auto">
          <a:xfrm>
            <a:off x="386516" y="642918"/>
            <a:ext cx="8478286" cy="5643601"/>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539750" y="1196975"/>
            <a:ext cx="8229600" cy="561975"/>
          </a:xfrm>
        </p:spPr>
        <p:txBody>
          <a:bodyPr/>
          <a:lstStyle/>
          <a:p>
            <a:r>
              <a:rPr lang="tr-TR" sz="3800" smtClean="0">
                <a:solidFill>
                  <a:srgbClr val="FF0000"/>
                </a:solidFill>
                <a:latin typeface="Tahoma" pitchFamily="34" charset="0"/>
              </a:rPr>
              <a:t>Atopik dermatit neden </a:t>
            </a:r>
            <a:r>
              <a:rPr lang="tr-TR" sz="3800" smtClean="0">
                <a:solidFill>
                  <a:srgbClr val="FF0000"/>
                </a:solidFill>
              </a:rPr>
              <a:t>ö</a:t>
            </a:r>
            <a:r>
              <a:rPr lang="tr-TR" sz="3800" smtClean="0">
                <a:solidFill>
                  <a:srgbClr val="FF0000"/>
                </a:solidFill>
                <a:latin typeface="Tahoma" pitchFamily="34" charset="0"/>
              </a:rPr>
              <a:t>nemlidir?</a:t>
            </a:r>
            <a:br>
              <a:rPr lang="tr-TR" sz="3800" smtClean="0">
                <a:solidFill>
                  <a:srgbClr val="FF0000"/>
                </a:solidFill>
                <a:latin typeface="Tahoma" pitchFamily="34" charset="0"/>
              </a:rPr>
            </a:br>
            <a:endParaRPr lang="tr-TR" sz="3800" smtClean="0">
              <a:solidFill>
                <a:srgbClr val="FF0000"/>
              </a:solidFill>
              <a:latin typeface="Tahoma" pitchFamily="34" charset="0"/>
            </a:endParaRPr>
          </a:p>
        </p:txBody>
      </p:sp>
      <p:sp>
        <p:nvSpPr>
          <p:cNvPr id="179203" name="Rectangle 3"/>
          <p:cNvSpPr>
            <a:spLocks noGrp="1" noChangeArrowheads="1"/>
          </p:cNvSpPr>
          <p:nvPr>
            <p:ph type="body" idx="1"/>
          </p:nvPr>
        </p:nvSpPr>
        <p:spPr>
          <a:xfrm>
            <a:off x="0" y="2332038"/>
            <a:ext cx="9144000" cy="4525962"/>
          </a:xfrm>
        </p:spPr>
        <p:txBody>
          <a:bodyPr/>
          <a:lstStyle/>
          <a:p>
            <a:pPr>
              <a:buClr>
                <a:srgbClr val="008000"/>
              </a:buClr>
              <a:buFont typeface="Wingdings" pitchFamily="2" charset="2"/>
              <a:buNone/>
            </a:pPr>
            <a:r>
              <a:rPr lang="tr-TR" sz="2600" smtClean="0">
                <a:latin typeface="Tahoma" pitchFamily="34" charset="0"/>
              </a:rPr>
              <a:t>   Atopik dermatit olduk</a:t>
            </a:r>
            <a:r>
              <a:rPr lang="tr-TR" sz="2600" smtClean="0"/>
              <a:t>ç</a:t>
            </a:r>
            <a:r>
              <a:rPr lang="tr-TR" sz="2600" smtClean="0">
                <a:latin typeface="Tahoma" pitchFamily="34" charset="0"/>
              </a:rPr>
              <a:t>a sık g</a:t>
            </a:r>
            <a:r>
              <a:rPr lang="tr-TR" sz="2600" smtClean="0"/>
              <a:t>ö</a:t>
            </a:r>
            <a:r>
              <a:rPr lang="tr-TR" sz="2600" smtClean="0">
                <a:latin typeface="Tahoma" pitchFamily="34" charset="0"/>
              </a:rPr>
              <a:t>r</a:t>
            </a:r>
            <a:r>
              <a:rPr lang="tr-TR" sz="2600" smtClean="0"/>
              <a:t>ü</a:t>
            </a:r>
            <a:r>
              <a:rPr lang="tr-TR" sz="2600" smtClean="0">
                <a:latin typeface="Tahoma" pitchFamily="34" charset="0"/>
              </a:rPr>
              <a:t>l</a:t>
            </a:r>
            <a:r>
              <a:rPr lang="tr-TR" sz="2600" smtClean="0"/>
              <a:t>ü</a:t>
            </a:r>
            <a:r>
              <a:rPr lang="tr-TR" sz="2600" smtClean="0">
                <a:latin typeface="Tahoma" pitchFamily="34" charset="0"/>
              </a:rPr>
              <a:t>r. </a:t>
            </a:r>
          </a:p>
          <a:p>
            <a:pPr>
              <a:buClr>
                <a:srgbClr val="008000"/>
              </a:buClr>
              <a:buFont typeface="Wingdings" pitchFamily="2" charset="2"/>
              <a:buChar char="ü"/>
            </a:pPr>
            <a:endParaRPr lang="tr-TR" sz="2600" smtClean="0">
              <a:latin typeface="Tahoma" pitchFamily="34" charset="0"/>
            </a:endParaRPr>
          </a:p>
          <a:p>
            <a:pPr>
              <a:buFont typeface="Wingdings" pitchFamily="2" charset="2"/>
              <a:buNone/>
            </a:pPr>
            <a:r>
              <a:rPr lang="tr-TR" sz="2600" smtClean="0">
                <a:latin typeface="Tahoma" pitchFamily="34" charset="0"/>
              </a:rPr>
              <a:t>   Uygun tedavi ile yakınmalar kontrol altına alınabilir. </a:t>
            </a:r>
          </a:p>
          <a:p>
            <a:pPr>
              <a:buFont typeface="Wingdings" pitchFamily="2" charset="2"/>
              <a:buNone/>
            </a:pPr>
            <a:endParaRPr lang="tr-TR" sz="2600" smtClean="0">
              <a:latin typeface="Tahoma" pitchFamily="34" charset="0"/>
            </a:endParaRPr>
          </a:p>
          <a:p>
            <a:pPr>
              <a:buClr>
                <a:srgbClr val="008000"/>
              </a:buClr>
              <a:buFont typeface="Wingdings" pitchFamily="2" charset="2"/>
              <a:buNone/>
            </a:pPr>
            <a:r>
              <a:rPr lang="tr-TR" sz="2600" smtClean="0">
                <a:latin typeface="Tahoma" pitchFamily="34" charset="0"/>
              </a:rPr>
              <a:t>   Atopik dermatit diğer allerjik hastalıklar ile birlikte olabilir.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dissolve">
                                      <p:cBhvr>
                                        <p:cTn id="7" dur="500"/>
                                        <p:tgtEl>
                                          <p:spTgt spid="1792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9203">
                                            <p:txEl>
                                              <p:pRg st="0" end="0"/>
                                            </p:txEl>
                                          </p:spTgt>
                                        </p:tgtEl>
                                        <p:attrNameLst>
                                          <p:attrName>style.visibility</p:attrName>
                                        </p:attrNameLst>
                                      </p:cBhvr>
                                      <p:to>
                                        <p:strVal val="visible"/>
                                      </p:to>
                                    </p:set>
                                    <p:animEffect transition="in" filter="dissolve">
                                      <p:cBhvr>
                                        <p:cTn id="12" dur="500"/>
                                        <p:tgtEl>
                                          <p:spTgt spid="179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9203">
                                            <p:txEl>
                                              <p:pRg st="2" end="2"/>
                                            </p:txEl>
                                          </p:spTgt>
                                        </p:tgtEl>
                                        <p:attrNameLst>
                                          <p:attrName>style.visibility</p:attrName>
                                        </p:attrNameLst>
                                      </p:cBhvr>
                                      <p:to>
                                        <p:strVal val="visible"/>
                                      </p:to>
                                    </p:set>
                                    <p:animEffect transition="in" filter="dissolve">
                                      <p:cBhvr>
                                        <p:cTn id="17" dur="500"/>
                                        <p:tgtEl>
                                          <p:spTgt spid="179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9203">
                                            <p:txEl>
                                              <p:pRg st="4" end="4"/>
                                            </p:txEl>
                                          </p:spTgt>
                                        </p:tgtEl>
                                        <p:attrNameLst>
                                          <p:attrName>style.visibility</p:attrName>
                                        </p:attrNameLst>
                                      </p:cBhvr>
                                      <p:to>
                                        <p:strVal val="visible"/>
                                      </p:to>
                                    </p:set>
                                    <p:animEffect transition="in" filter="dissolve">
                                      <p:cBhvr>
                                        <p:cTn id="22" dur="500"/>
                                        <p:tgtEl>
                                          <p:spTgt spid="179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11188" y="404813"/>
            <a:ext cx="8229600" cy="1143000"/>
          </a:xfrm>
        </p:spPr>
        <p:txBody>
          <a:bodyPr/>
          <a:lstStyle/>
          <a:p>
            <a:r>
              <a:rPr lang="tr-TR" sz="3800" smtClean="0">
                <a:solidFill>
                  <a:srgbClr val="FF0000"/>
                </a:solidFill>
                <a:latin typeface="Tahoma" pitchFamily="34" charset="0"/>
              </a:rPr>
              <a:t>Atopik Dermatitin  Bulguları</a:t>
            </a:r>
          </a:p>
        </p:txBody>
      </p:sp>
      <p:sp>
        <p:nvSpPr>
          <p:cNvPr id="59395" name="Rectangle 3"/>
          <p:cNvSpPr>
            <a:spLocks noGrp="1" noChangeArrowheads="1"/>
          </p:cNvSpPr>
          <p:nvPr>
            <p:ph type="body" idx="1"/>
          </p:nvPr>
        </p:nvSpPr>
        <p:spPr>
          <a:xfrm>
            <a:off x="0" y="2332038"/>
            <a:ext cx="8229600" cy="4525962"/>
          </a:xfrm>
        </p:spPr>
        <p:txBody>
          <a:bodyPr/>
          <a:lstStyle/>
          <a:p>
            <a:pPr lvl="1">
              <a:buFont typeface="Wingdings" pitchFamily="2" charset="2"/>
              <a:buNone/>
            </a:pPr>
            <a:r>
              <a:rPr lang="tr-TR" sz="2600" smtClean="0">
                <a:latin typeface="Tahoma" pitchFamily="34" charset="0"/>
              </a:rPr>
              <a:t>Kaşıntı</a:t>
            </a:r>
          </a:p>
          <a:p>
            <a:pPr lvl="1">
              <a:buFont typeface="Wingdings" pitchFamily="2" charset="2"/>
              <a:buNone/>
            </a:pPr>
            <a:r>
              <a:rPr lang="tr-TR" sz="2600" smtClean="0">
                <a:latin typeface="Tahoma" pitchFamily="34" charset="0"/>
              </a:rPr>
              <a:t>Ekzema</a:t>
            </a:r>
          </a:p>
          <a:p>
            <a:pPr lvl="1">
              <a:buFont typeface="Wingdings" pitchFamily="2" charset="2"/>
              <a:buNone/>
            </a:pPr>
            <a:r>
              <a:rPr lang="tr-TR" sz="2600" smtClean="0">
                <a:latin typeface="Tahoma" pitchFamily="34" charset="0"/>
              </a:rPr>
              <a:t>Deride kuruluk</a:t>
            </a:r>
          </a:p>
          <a:p>
            <a:pPr lvl="1">
              <a:buFont typeface="Wingdings" pitchFamily="2" charset="2"/>
              <a:buNone/>
            </a:pPr>
            <a:r>
              <a:rPr lang="tr-TR" sz="2600" smtClean="0">
                <a:latin typeface="Tahoma" pitchFamily="34" charset="0"/>
              </a:rPr>
              <a:t>Ailede allerjik hastalık </a:t>
            </a:r>
            <a:r>
              <a:rPr lang="tr-TR" sz="2600" smtClean="0"/>
              <a:t>ö</a:t>
            </a:r>
            <a:r>
              <a:rPr lang="tr-TR" sz="2600" smtClean="0">
                <a:latin typeface="Tahoma" pitchFamily="34" charset="0"/>
              </a:rPr>
              <a:t>yk</a:t>
            </a:r>
            <a:r>
              <a:rPr lang="tr-TR" sz="2600" smtClean="0"/>
              <a:t>ü</a:t>
            </a:r>
            <a:r>
              <a:rPr lang="tr-TR" sz="2600" smtClean="0">
                <a:latin typeface="Tahoma" pitchFamily="34" charset="0"/>
              </a:rPr>
              <a:t>s</a:t>
            </a:r>
            <a:r>
              <a:rPr lang="tr-TR" sz="2600" smtClean="0"/>
              <a:t>ü</a:t>
            </a:r>
            <a:endParaRPr lang="tr-TR" sz="2600" smtClean="0">
              <a:latin typeface="Tahom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p:txBody>
          <a:bodyPr/>
          <a:lstStyle/>
          <a:p>
            <a:r>
              <a:rPr lang="tr-TR" smtClean="0">
                <a:solidFill>
                  <a:srgbClr val="FF0000"/>
                </a:solidFill>
              </a:rPr>
              <a:t>ATOPİK DERMATİT TANISI</a:t>
            </a:r>
          </a:p>
        </p:txBody>
      </p:sp>
      <p:sp>
        <p:nvSpPr>
          <p:cNvPr id="61443" name="2 İçerik Yer Tutucusu"/>
          <p:cNvSpPr>
            <a:spLocks noGrp="1"/>
          </p:cNvSpPr>
          <p:nvPr>
            <p:ph idx="1"/>
          </p:nvPr>
        </p:nvSpPr>
        <p:spPr/>
        <p:txBody>
          <a:bodyPr/>
          <a:lstStyle/>
          <a:p>
            <a:r>
              <a:rPr lang="tr-TR" sz="2800" smtClean="0"/>
              <a:t>Kaşıntı</a:t>
            </a:r>
          </a:p>
          <a:p>
            <a:r>
              <a:rPr lang="tr-TR" sz="2800" smtClean="0"/>
              <a:t>Egzama(akut, subakut, kronik) Bebek ve Çocuklarda yüz, boyun, ekstensör bölgeler, fleksör bölgesinde lezyonlar</a:t>
            </a:r>
          </a:p>
          <a:p>
            <a:r>
              <a:rPr lang="tr-TR" sz="2800" smtClean="0">
                <a:solidFill>
                  <a:srgbClr val="FF0000"/>
                </a:solidFill>
              </a:rPr>
              <a:t>ÖNEMLİ BULGULAR </a:t>
            </a:r>
            <a:r>
              <a:rPr lang="tr-TR" sz="2800" smtClean="0"/>
              <a:t>Erken başlangıç yaşı, Atopi, Xerosis</a:t>
            </a:r>
          </a:p>
          <a:p>
            <a:r>
              <a:rPr lang="tr-TR" sz="2800" smtClean="0">
                <a:solidFill>
                  <a:srgbClr val="FF0000"/>
                </a:solidFill>
              </a:rPr>
              <a:t>DİĞER BULGULAR</a:t>
            </a:r>
            <a:r>
              <a:rPr lang="tr-TR" sz="2800" smtClean="0"/>
              <a:t>; Atipik vasküler yanıtlar, Keratosis pilaris, pitriyazis alba, ihtiyozis, göz ve göz çevresi değişiklikleri, perioral, periaurikular lezyonlar, likenifikasyon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0" y="333375"/>
            <a:ext cx="4114800" cy="5289550"/>
          </a:xfrm>
        </p:spPr>
        <p:txBody>
          <a:bodyPr/>
          <a:lstStyle/>
          <a:p>
            <a:pPr>
              <a:buClr>
                <a:srgbClr val="008000"/>
              </a:buClr>
              <a:buFont typeface="Wingdings" pitchFamily="2" charset="2"/>
              <a:buNone/>
            </a:pPr>
            <a:r>
              <a:rPr lang="tr-TR" sz="1200" b="1" smtClean="0">
                <a:latin typeface="Times New Roman" pitchFamily="18" charset="0"/>
              </a:rPr>
              <a:t>         </a:t>
            </a:r>
            <a:r>
              <a:rPr lang="tr-TR" sz="1700" b="1" smtClean="0">
                <a:solidFill>
                  <a:srgbClr val="FF0000"/>
                </a:solidFill>
                <a:latin typeface="Tahoma" pitchFamily="34" charset="0"/>
              </a:rPr>
              <a:t>Major Kriterler</a:t>
            </a:r>
          </a:p>
          <a:p>
            <a:pPr>
              <a:buClr>
                <a:srgbClr val="008000"/>
              </a:buClr>
              <a:buFont typeface="Wingdings" pitchFamily="2" charset="2"/>
              <a:buNone/>
            </a:pPr>
            <a:endParaRPr lang="tr-TR" sz="1700" b="1" smtClean="0">
              <a:solidFill>
                <a:schemeClr val="accent2"/>
              </a:solidFill>
              <a:latin typeface="Tahoma" pitchFamily="34" charset="0"/>
            </a:endParaRPr>
          </a:p>
          <a:p>
            <a:pPr>
              <a:buFont typeface="Wingdings" pitchFamily="2" charset="2"/>
              <a:buNone/>
            </a:pPr>
            <a:r>
              <a:rPr lang="tr-TR" sz="1300" b="1" smtClean="0">
                <a:latin typeface="Tahoma" pitchFamily="34" charset="0"/>
              </a:rPr>
              <a:t>Pruritus</a:t>
            </a:r>
          </a:p>
          <a:p>
            <a:pPr>
              <a:buFont typeface="Wingdings" pitchFamily="2" charset="2"/>
              <a:buNone/>
            </a:pPr>
            <a:r>
              <a:rPr lang="tr-TR" sz="1300" b="1" smtClean="0">
                <a:latin typeface="Tahoma" pitchFamily="34" charset="0"/>
              </a:rPr>
              <a:t>Kserozis</a:t>
            </a:r>
          </a:p>
          <a:p>
            <a:pPr>
              <a:buFont typeface="Wingdings" pitchFamily="2" charset="2"/>
              <a:buNone/>
            </a:pPr>
            <a:r>
              <a:rPr lang="tr-TR" sz="1300" b="1" smtClean="0">
                <a:latin typeface="Tahoma" pitchFamily="34" charset="0"/>
              </a:rPr>
              <a:t>Tipik morfoloji ve dağılım</a:t>
            </a:r>
          </a:p>
          <a:p>
            <a:pPr>
              <a:buFont typeface="Wingdings" pitchFamily="2" charset="2"/>
              <a:buNone/>
            </a:pPr>
            <a:r>
              <a:rPr lang="tr-TR" sz="1300" b="1" smtClean="0">
                <a:latin typeface="Tahoma" pitchFamily="34" charset="0"/>
              </a:rPr>
              <a:t>Kronik ve tekrarlayan klinik seyir</a:t>
            </a:r>
          </a:p>
        </p:txBody>
      </p:sp>
      <p:sp>
        <p:nvSpPr>
          <p:cNvPr id="60419" name="Text Box 3"/>
          <p:cNvSpPr txBox="1">
            <a:spLocks noChangeArrowheads="1"/>
          </p:cNvSpPr>
          <p:nvPr/>
        </p:nvSpPr>
        <p:spPr bwMode="auto">
          <a:xfrm>
            <a:off x="3708400" y="333375"/>
            <a:ext cx="5435600" cy="6789738"/>
          </a:xfrm>
          <a:prstGeom prst="rect">
            <a:avLst/>
          </a:prstGeom>
          <a:noFill/>
          <a:ln w="9525">
            <a:noFill/>
            <a:miter lim="800000"/>
            <a:headEnd/>
            <a:tailEnd/>
          </a:ln>
        </p:spPr>
        <p:txBody>
          <a:bodyPr>
            <a:spAutoFit/>
          </a:bodyPr>
          <a:lstStyle/>
          <a:p>
            <a:pPr>
              <a:spcBef>
                <a:spcPct val="50000"/>
              </a:spcBef>
              <a:buClr>
                <a:srgbClr val="008000"/>
              </a:buClr>
              <a:buFont typeface="Wingdings" pitchFamily="2" charset="2"/>
              <a:buNone/>
            </a:pPr>
            <a:r>
              <a:rPr lang="tr-TR" sz="1200" b="1">
                <a:latin typeface="Times New Roman" pitchFamily="18" charset="0"/>
              </a:rPr>
              <a:t>   </a:t>
            </a:r>
            <a:r>
              <a:rPr lang="tr-TR" sz="1600" b="1">
                <a:solidFill>
                  <a:srgbClr val="FF0000"/>
                </a:solidFill>
                <a:latin typeface="Tahoma" pitchFamily="34" charset="0"/>
              </a:rPr>
              <a:t>Minör Kriterler</a:t>
            </a:r>
          </a:p>
          <a:p>
            <a:pPr>
              <a:spcBef>
                <a:spcPct val="50000"/>
              </a:spcBef>
              <a:buClr>
                <a:srgbClr val="008000"/>
              </a:buClr>
              <a:buFont typeface="Wingdings" pitchFamily="2" charset="2"/>
              <a:buNone/>
            </a:pPr>
            <a:endParaRPr lang="tr-TR" sz="1600" b="1">
              <a:solidFill>
                <a:srgbClr val="FF0000"/>
              </a:solidFill>
              <a:latin typeface="Tahoma" pitchFamily="34" charset="0"/>
            </a:endParaRPr>
          </a:p>
          <a:p>
            <a:pPr>
              <a:spcBef>
                <a:spcPct val="50000"/>
              </a:spcBef>
              <a:buClr>
                <a:schemeClr val="accent2"/>
              </a:buClr>
              <a:buFont typeface="Wingdings" pitchFamily="2" charset="2"/>
              <a:buNone/>
            </a:pPr>
            <a:r>
              <a:rPr lang="tr-TR" sz="1200" b="1">
                <a:latin typeface="Times New Roman" pitchFamily="18" charset="0"/>
              </a:rPr>
              <a:t>   </a:t>
            </a:r>
            <a:r>
              <a:rPr lang="tr-TR" sz="1200" b="1">
                <a:latin typeface="Tahoma" pitchFamily="34" charset="0"/>
              </a:rPr>
              <a:t>Özgeçmiş veya soygeçmişte atopik hastalık olması</a:t>
            </a:r>
          </a:p>
          <a:p>
            <a:pPr>
              <a:spcBef>
                <a:spcPct val="50000"/>
              </a:spcBef>
              <a:buClr>
                <a:schemeClr val="accent2"/>
              </a:buClr>
              <a:buFont typeface="Wingdings" pitchFamily="2" charset="2"/>
              <a:buNone/>
            </a:pPr>
            <a:r>
              <a:rPr lang="tr-TR" sz="1200" b="1">
                <a:latin typeface="Tahoma" pitchFamily="34" charset="0"/>
              </a:rPr>
              <a:t>   İktiyozis, palmar hiperlinearite, keratozis pilaris</a:t>
            </a:r>
          </a:p>
          <a:p>
            <a:pPr>
              <a:spcBef>
                <a:spcPct val="50000"/>
              </a:spcBef>
              <a:buClr>
                <a:schemeClr val="accent2"/>
              </a:buClr>
              <a:buFont typeface="Wingdings" pitchFamily="2" charset="2"/>
              <a:buNone/>
            </a:pPr>
            <a:r>
              <a:rPr lang="tr-TR" sz="1200" b="1">
                <a:latin typeface="Tahoma" pitchFamily="34" charset="0"/>
              </a:rPr>
              <a:t>   Deri testi ile erken tip hipersensitivite</a:t>
            </a:r>
          </a:p>
          <a:p>
            <a:pPr>
              <a:spcBef>
                <a:spcPct val="50000"/>
              </a:spcBef>
              <a:buClr>
                <a:schemeClr val="accent2"/>
              </a:buClr>
              <a:buFont typeface="Wingdings" pitchFamily="2" charset="2"/>
              <a:buNone/>
            </a:pPr>
            <a:r>
              <a:rPr lang="tr-TR" sz="1200" b="1">
                <a:latin typeface="Tahoma" pitchFamily="34" charset="0"/>
              </a:rPr>
              <a:t>   Yüksek serum total IgE</a:t>
            </a:r>
          </a:p>
          <a:p>
            <a:pPr>
              <a:spcBef>
                <a:spcPct val="50000"/>
              </a:spcBef>
              <a:buClr>
                <a:schemeClr val="accent2"/>
              </a:buClr>
              <a:buFont typeface="Wingdings" pitchFamily="2" charset="2"/>
              <a:buNone/>
            </a:pPr>
            <a:r>
              <a:rPr lang="tr-TR" sz="1200" b="1">
                <a:latin typeface="Tahoma" pitchFamily="34" charset="0"/>
              </a:rPr>
              <a:t>   Erken başlangıç yaşı</a:t>
            </a:r>
          </a:p>
          <a:p>
            <a:pPr>
              <a:spcBef>
                <a:spcPct val="50000"/>
              </a:spcBef>
              <a:buClr>
                <a:schemeClr val="accent2"/>
              </a:buClr>
              <a:buFont typeface="Wingdings" pitchFamily="2" charset="2"/>
              <a:buNone/>
            </a:pPr>
            <a:r>
              <a:rPr lang="tr-TR" sz="1200" b="1">
                <a:latin typeface="Tahoma" pitchFamily="34" charset="0"/>
              </a:rPr>
              <a:t>   Deri infeksiyonlarına yatkınlık ve hücresel immünitede azalma</a:t>
            </a:r>
          </a:p>
          <a:p>
            <a:pPr>
              <a:spcBef>
                <a:spcPct val="50000"/>
              </a:spcBef>
              <a:buClr>
                <a:schemeClr val="accent2"/>
              </a:buClr>
              <a:buFont typeface="Wingdings" pitchFamily="2" charset="2"/>
              <a:buNone/>
            </a:pPr>
            <a:r>
              <a:rPr lang="tr-TR" sz="1200" b="1">
                <a:latin typeface="Tahoma" pitchFamily="34" charset="0"/>
              </a:rPr>
              <a:t>   Non-spesifik el ayak dermatitine yatkınlık</a:t>
            </a:r>
          </a:p>
          <a:p>
            <a:pPr>
              <a:spcBef>
                <a:spcPct val="50000"/>
              </a:spcBef>
              <a:buClr>
                <a:schemeClr val="accent2"/>
              </a:buClr>
              <a:buFont typeface="Wingdings" pitchFamily="2" charset="2"/>
              <a:buNone/>
            </a:pPr>
            <a:r>
              <a:rPr lang="tr-TR" sz="1200" b="1">
                <a:latin typeface="Tahoma" pitchFamily="34" charset="0"/>
              </a:rPr>
              <a:t>   Meme başı nipple ekzema</a:t>
            </a:r>
          </a:p>
          <a:p>
            <a:pPr>
              <a:spcBef>
                <a:spcPct val="50000"/>
              </a:spcBef>
              <a:buClr>
                <a:schemeClr val="accent2"/>
              </a:buClr>
              <a:buFont typeface="Wingdings" pitchFamily="2" charset="2"/>
              <a:buNone/>
            </a:pPr>
            <a:r>
              <a:rPr lang="tr-TR" sz="1200" b="1">
                <a:latin typeface="Tahoma" pitchFamily="34" charset="0"/>
              </a:rPr>
              <a:t>   Cheilitis</a:t>
            </a:r>
          </a:p>
          <a:p>
            <a:pPr>
              <a:spcBef>
                <a:spcPct val="50000"/>
              </a:spcBef>
              <a:buClr>
                <a:schemeClr val="accent2"/>
              </a:buClr>
              <a:buFont typeface="Wingdings" pitchFamily="2" charset="2"/>
              <a:buNone/>
            </a:pPr>
            <a:r>
              <a:rPr lang="tr-TR" sz="1200" b="1">
                <a:latin typeface="Tahoma" pitchFamily="34" charset="0"/>
              </a:rPr>
              <a:t>   Tekrarlayan konjuktivit</a:t>
            </a:r>
          </a:p>
          <a:p>
            <a:pPr>
              <a:spcBef>
                <a:spcPct val="50000"/>
              </a:spcBef>
              <a:buClr>
                <a:schemeClr val="accent2"/>
              </a:buClr>
              <a:buFont typeface="Wingdings" pitchFamily="2" charset="2"/>
              <a:buNone/>
            </a:pPr>
            <a:r>
              <a:rPr lang="tr-TR" sz="1200" b="1">
                <a:latin typeface="Tahoma" pitchFamily="34" charset="0"/>
              </a:rPr>
              <a:t>   Göz altı katlantıları</a:t>
            </a:r>
          </a:p>
          <a:p>
            <a:pPr>
              <a:spcBef>
                <a:spcPct val="50000"/>
              </a:spcBef>
              <a:buClr>
                <a:schemeClr val="accent2"/>
              </a:buClr>
              <a:buFont typeface="Wingdings" pitchFamily="2" charset="2"/>
              <a:buNone/>
            </a:pPr>
            <a:r>
              <a:rPr lang="tr-TR" sz="1200" b="1">
                <a:latin typeface="Tahoma" pitchFamily="34" charset="0"/>
              </a:rPr>
              <a:t>   Keratokonus</a:t>
            </a:r>
          </a:p>
          <a:p>
            <a:pPr>
              <a:spcBef>
                <a:spcPct val="50000"/>
              </a:spcBef>
              <a:buClr>
                <a:schemeClr val="accent2"/>
              </a:buClr>
              <a:buFont typeface="Wingdings" pitchFamily="2" charset="2"/>
              <a:buNone/>
            </a:pPr>
            <a:r>
              <a:rPr lang="tr-TR" sz="1200" b="1">
                <a:latin typeface="Tahoma" pitchFamily="34" charset="0"/>
              </a:rPr>
              <a:t>   Anterior subkapsüler katarakt</a:t>
            </a:r>
          </a:p>
          <a:p>
            <a:pPr>
              <a:spcBef>
                <a:spcPct val="50000"/>
              </a:spcBef>
              <a:buClr>
                <a:schemeClr val="accent2"/>
              </a:buClr>
              <a:buFont typeface="Wingdings" pitchFamily="2" charset="2"/>
              <a:buNone/>
            </a:pPr>
            <a:r>
              <a:rPr lang="tr-TR" sz="1200" b="1">
                <a:latin typeface="Tahoma" pitchFamily="34" charset="0"/>
              </a:rPr>
              <a:t>   Periorbital karartılar</a:t>
            </a:r>
          </a:p>
          <a:p>
            <a:pPr>
              <a:spcBef>
                <a:spcPct val="50000"/>
              </a:spcBef>
              <a:buClr>
                <a:schemeClr val="accent2"/>
              </a:buClr>
              <a:buFont typeface="Wingdings" pitchFamily="2" charset="2"/>
              <a:buNone/>
            </a:pPr>
            <a:r>
              <a:rPr lang="tr-TR" sz="1200" b="1">
                <a:latin typeface="Tahoma" pitchFamily="34" charset="0"/>
              </a:rPr>
              <a:t>   Fasial solukluk</a:t>
            </a:r>
          </a:p>
          <a:p>
            <a:pPr>
              <a:spcBef>
                <a:spcPct val="50000"/>
              </a:spcBef>
              <a:buClr>
                <a:schemeClr val="accent2"/>
              </a:buClr>
              <a:buFont typeface="Wingdings" pitchFamily="2" charset="2"/>
              <a:buNone/>
            </a:pPr>
            <a:r>
              <a:rPr lang="tr-TR" sz="1200" b="1">
                <a:latin typeface="Tahoma" pitchFamily="34" charset="0"/>
              </a:rPr>
              <a:t>   Pitriazis alba</a:t>
            </a:r>
          </a:p>
          <a:p>
            <a:pPr>
              <a:spcBef>
                <a:spcPct val="50000"/>
              </a:spcBef>
              <a:buClr>
                <a:schemeClr val="accent2"/>
              </a:buClr>
              <a:buFont typeface="Wingdings" pitchFamily="2" charset="2"/>
              <a:buNone/>
            </a:pPr>
            <a:r>
              <a:rPr lang="tr-TR" sz="1200" b="1">
                <a:latin typeface="Tahoma" pitchFamily="34" charset="0"/>
              </a:rPr>
              <a:t>   Terleme ile kaşıntı</a:t>
            </a:r>
          </a:p>
          <a:p>
            <a:pPr>
              <a:spcBef>
                <a:spcPct val="50000"/>
              </a:spcBef>
              <a:buClr>
                <a:schemeClr val="accent2"/>
              </a:buClr>
              <a:buFont typeface="Wingdings" pitchFamily="2" charset="2"/>
              <a:buNone/>
            </a:pPr>
            <a:r>
              <a:rPr lang="tr-TR" sz="1200" b="1">
                <a:latin typeface="Tahoma" pitchFamily="34" charset="0"/>
              </a:rPr>
              <a:t>   İnfraauriküler fissürlerBesin duyarlılığı</a:t>
            </a:r>
          </a:p>
          <a:p>
            <a:pPr>
              <a:spcBef>
                <a:spcPct val="50000"/>
              </a:spcBef>
              <a:buClr>
                <a:schemeClr val="accent2"/>
              </a:buClr>
              <a:buFont typeface="Wingdings" pitchFamily="2" charset="2"/>
              <a:buNone/>
            </a:pPr>
            <a:r>
              <a:rPr lang="tr-TR" sz="1200" b="1">
                <a:latin typeface="Tahoma" pitchFamily="34" charset="0"/>
              </a:rPr>
              <a:t>   Çevresel ve emosyonel faktörlerin etkisi</a:t>
            </a:r>
          </a:p>
          <a:p>
            <a:pPr>
              <a:spcBef>
                <a:spcPct val="50000"/>
              </a:spcBef>
              <a:buClr>
                <a:schemeClr val="accent2"/>
              </a:buClr>
              <a:buFont typeface="Wingdings" pitchFamily="2" charset="2"/>
              <a:buNone/>
            </a:pPr>
            <a:r>
              <a:rPr lang="tr-TR" sz="1200" b="1">
                <a:latin typeface="Tahoma" pitchFamily="34" charset="0"/>
              </a:rPr>
              <a:t>   Beyaz dermografizm</a:t>
            </a:r>
          </a:p>
          <a:p>
            <a:pPr>
              <a:spcBef>
                <a:spcPct val="50000"/>
              </a:spcBef>
              <a:buClr>
                <a:schemeClr val="accent2"/>
              </a:buClr>
              <a:buFont typeface="Wingdings" pitchFamily="2" charset="2"/>
              <a:buNone/>
            </a:pPr>
            <a:endParaRPr lang="tr-TR" sz="1200" b="1">
              <a:latin typeface="Tahoma" pitchFamily="34" charset="0"/>
            </a:endParaRPr>
          </a:p>
          <a:p>
            <a:pPr>
              <a:spcBef>
                <a:spcPct val="50000"/>
              </a:spcBef>
            </a:pPr>
            <a:endParaRPr lang="tr-TR" sz="1400">
              <a:latin typeface="Tahoma" pitchFamily="34" charset="0"/>
            </a:endParaRPr>
          </a:p>
        </p:txBody>
      </p:sp>
      <p:sp>
        <p:nvSpPr>
          <p:cNvPr id="60420" name="Text Box 4"/>
          <p:cNvSpPr txBox="1">
            <a:spLocks noChangeArrowheads="1"/>
          </p:cNvSpPr>
          <p:nvPr/>
        </p:nvSpPr>
        <p:spPr bwMode="auto">
          <a:xfrm>
            <a:off x="250825" y="5949950"/>
            <a:ext cx="3276600" cy="366713"/>
          </a:xfrm>
          <a:prstGeom prst="rect">
            <a:avLst/>
          </a:prstGeom>
          <a:noFill/>
          <a:ln w="9525">
            <a:noFill/>
            <a:miter lim="800000"/>
            <a:headEnd/>
            <a:tailEnd/>
          </a:ln>
        </p:spPr>
        <p:txBody>
          <a:bodyPr>
            <a:spAutoFit/>
          </a:bodyPr>
          <a:lstStyle/>
          <a:p>
            <a:pPr>
              <a:spcBef>
                <a:spcPct val="50000"/>
              </a:spcBef>
            </a:pPr>
            <a:r>
              <a:rPr lang="tr-TR" b="1">
                <a:solidFill>
                  <a:schemeClr val="accent2"/>
                </a:solidFill>
                <a:latin typeface="Tahoma" pitchFamily="34" charset="0"/>
              </a:rPr>
              <a:t>Hanifin and Rajka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EczemaAtopicInfantile-0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tr-TR" smtClean="0"/>
          </a:p>
        </p:txBody>
      </p:sp>
      <p:sp>
        <p:nvSpPr>
          <p:cNvPr id="63491" name="Rectangle 3"/>
          <p:cNvSpPr>
            <a:spLocks noGrp="1" noChangeArrowheads="1"/>
          </p:cNvSpPr>
          <p:nvPr>
            <p:ph type="body" idx="1"/>
          </p:nvPr>
        </p:nvSpPr>
        <p:spPr/>
        <p:txBody>
          <a:bodyPr/>
          <a:lstStyle/>
          <a:p>
            <a:endParaRPr lang="tr-TR" smtClean="0"/>
          </a:p>
        </p:txBody>
      </p:sp>
      <p:pic>
        <p:nvPicPr>
          <p:cNvPr id="63492" name="Picture 5" descr="n1510"/>
          <p:cNvPicPr>
            <a:picLocks noChangeAspect="1" noChangeArrowheads="1"/>
          </p:cNvPicPr>
          <p:nvPr/>
        </p:nvPicPr>
        <p:blipFill>
          <a:blip r:embed="rId2"/>
          <a:srcRect/>
          <a:stretch>
            <a:fillRect/>
          </a:stretch>
        </p:blipFill>
        <p:spPr bwMode="auto">
          <a:xfrm>
            <a:off x="1116013" y="1428750"/>
            <a:ext cx="7056437" cy="460057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a:xfrm>
            <a:off x="0" y="908050"/>
            <a:ext cx="3810000" cy="5041900"/>
          </a:xfrm>
        </p:spPr>
        <p:txBody>
          <a:bodyPr/>
          <a:lstStyle/>
          <a:p>
            <a:pPr>
              <a:buFont typeface="Wingdings" pitchFamily="2" charset="2"/>
              <a:buNone/>
            </a:pPr>
            <a:r>
              <a:rPr lang="tr-TR" sz="3000" smtClean="0">
                <a:latin typeface="Tahoma" pitchFamily="34" charset="0"/>
              </a:rPr>
              <a:t>Büyük çocukta </a:t>
            </a:r>
          </a:p>
          <a:p>
            <a:pPr>
              <a:buFont typeface="Wingdings" pitchFamily="2" charset="2"/>
              <a:buChar char="ü"/>
            </a:pPr>
            <a:endParaRPr lang="tr-TR" sz="3000" smtClean="0">
              <a:latin typeface="Tahoma" pitchFamily="34" charset="0"/>
            </a:endParaRPr>
          </a:p>
          <a:p>
            <a:pPr>
              <a:lnSpc>
                <a:spcPct val="180000"/>
              </a:lnSpc>
              <a:buFont typeface="Wingdings" pitchFamily="2" charset="2"/>
              <a:buChar char="ü"/>
            </a:pPr>
            <a:r>
              <a:rPr lang="tr-TR" sz="3000" smtClean="0">
                <a:latin typeface="Tahoma" pitchFamily="34" charset="0"/>
                <a:cs typeface="Times New Roman" pitchFamily="18" charset="0"/>
              </a:rPr>
              <a:t>antekübital, </a:t>
            </a:r>
            <a:r>
              <a:rPr lang="tr-TR" sz="3000" smtClean="0">
                <a:latin typeface="Tahoma" pitchFamily="34" charset="0"/>
              </a:rPr>
              <a:t>  </a:t>
            </a:r>
          </a:p>
          <a:p>
            <a:pPr>
              <a:lnSpc>
                <a:spcPct val="180000"/>
              </a:lnSpc>
              <a:buFont typeface="Wingdings" pitchFamily="2" charset="2"/>
              <a:buChar char="ü"/>
            </a:pPr>
            <a:r>
              <a:rPr lang="tr-TR" sz="3000" smtClean="0">
                <a:latin typeface="Tahoma" pitchFamily="34" charset="0"/>
                <a:cs typeface="Times New Roman" pitchFamily="18" charset="0"/>
              </a:rPr>
              <a:t>popliteal k</a:t>
            </a:r>
            <a:r>
              <a:rPr lang="tr-TR" sz="3000" smtClean="0">
                <a:latin typeface="Tahoma" pitchFamily="34" charset="0"/>
              </a:rPr>
              <a:t>ı</a:t>
            </a:r>
            <a:r>
              <a:rPr lang="tr-TR" sz="3000" smtClean="0">
                <a:latin typeface="Tahoma" pitchFamily="34" charset="0"/>
                <a:cs typeface="Times New Roman" pitchFamily="18" charset="0"/>
              </a:rPr>
              <a:t>vr</a:t>
            </a:r>
            <a:r>
              <a:rPr lang="tr-TR" sz="3000" smtClean="0">
                <a:latin typeface="Tahoma" pitchFamily="34" charset="0"/>
              </a:rPr>
              <a:t>ı</a:t>
            </a:r>
            <a:r>
              <a:rPr lang="tr-TR" sz="3000" smtClean="0">
                <a:latin typeface="Tahoma" pitchFamily="34" charset="0"/>
                <a:cs typeface="Times New Roman" pitchFamily="18" charset="0"/>
              </a:rPr>
              <a:t>mlar, </a:t>
            </a:r>
            <a:endParaRPr lang="tr-TR" sz="3000" smtClean="0">
              <a:latin typeface="Tahoma" pitchFamily="34" charset="0"/>
            </a:endParaRPr>
          </a:p>
          <a:p>
            <a:pPr>
              <a:lnSpc>
                <a:spcPct val="180000"/>
              </a:lnSpc>
              <a:buFont typeface="Wingdings" pitchFamily="2" charset="2"/>
              <a:buChar char="ü"/>
            </a:pPr>
            <a:r>
              <a:rPr lang="tr-TR" sz="3000" smtClean="0">
                <a:latin typeface="Tahoma" pitchFamily="34" charset="0"/>
                <a:cs typeface="Times New Roman" pitchFamily="18" charset="0"/>
              </a:rPr>
              <a:t>boyun ve bilekler </a:t>
            </a:r>
            <a:r>
              <a:rPr lang="tr-TR" sz="3000" smtClean="0">
                <a:latin typeface="Tahoma" pitchFamily="34" charset="0"/>
              </a:rPr>
              <a:t>  </a:t>
            </a:r>
          </a:p>
          <a:p>
            <a:pPr>
              <a:buFont typeface="Wingdings" pitchFamily="2" charset="2"/>
              <a:buNone/>
            </a:pPr>
            <a:r>
              <a:rPr lang="tr-TR" sz="3000" smtClean="0">
                <a:latin typeface="Tahoma" pitchFamily="34" charset="0"/>
              </a:rPr>
              <a:t>		</a:t>
            </a:r>
          </a:p>
          <a:p>
            <a:pPr lvl="2"/>
            <a:endParaRPr lang="tr-TR" sz="2700" smtClean="0">
              <a:latin typeface="Tahoma" pitchFamily="34" charset="0"/>
            </a:endParaRPr>
          </a:p>
        </p:txBody>
      </p:sp>
      <p:pic>
        <p:nvPicPr>
          <p:cNvPr id="64515" name="Picture 3" descr="atopik dermatit bölgeler"/>
          <p:cNvPicPr>
            <a:picLocks noGrp="1" noChangeAspect="1" noChangeArrowheads="1"/>
          </p:cNvPicPr>
          <p:nvPr>
            <p:ph sz="half" idx="2"/>
          </p:nvPr>
        </p:nvPicPr>
        <p:blipFill>
          <a:blip r:embed="rId3"/>
          <a:srcRect/>
          <a:stretch>
            <a:fillRect/>
          </a:stretch>
        </p:blipFill>
        <p:spPr>
          <a:xfrm>
            <a:off x="4803775" y="549275"/>
            <a:ext cx="4340225" cy="5400675"/>
          </a:xfr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549275"/>
            <a:ext cx="7058025" cy="4748213"/>
          </a:xfrm>
          <a:prstGeom prst="rect">
            <a:avLst/>
          </a:prstGeom>
          <a:noFill/>
          <a:ln w="9525">
            <a:noFill/>
            <a:miter lim="800000"/>
            <a:headEnd/>
            <a:tailEnd/>
          </a:ln>
        </p:spPr>
        <p:txBody>
          <a:bodyPr>
            <a:spAutoFit/>
          </a:bodyPr>
          <a:lstStyle/>
          <a:p>
            <a:pPr algn="ctr"/>
            <a:r>
              <a:rPr lang="tr-TR">
                <a:latin typeface="Verdana" pitchFamily="34" charset="0"/>
              </a:rPr>
              <a:t> </a:t>
            </a:r>
          </a:p>
          <a:p>
            <a:r>
              <a:rPr lang="tr-TR" sz="2400">
                <a:latin typeface="Tahoma" pitchFamily="34" charset="0"/>
              </a:rPr>
              <a:t>Adölesan ve erişkinde</a:t>
            </a:r>
          </a:p>
          <a:p>
            <a:r>
              <a:rPr lang="tr-TR" sz="2400">
                <a:latin typeface="Tahoma" pitchFamily="34" charset="0"/>
              </a:rPr>
              <a:t>kaşıntı ve likenifikasyon </a:t>
            </a:r>
            <a:endParaRPr lang="en-US" sz="2400">
              <a:latin typeface="Tahoma" pitchFamily="34" charset="0"/>
            </a:endParaRPr>
          </a:p>
          <a:p>
            <a:r>
              <a:rPr lang="tr-TR" sz="2400">
                <a:latin typeface="Tahoma" pitchFamily="34" charset="0"/>
              </a:rPr>
              <a:t>ön plandadır. </a:t>
            </a:r>
          </a:p>
          <a:p>
            <a:endParaRPr lang="tr-TR" sz="2400">
              <a:latin typeface="Tahoma" pitchFamily="34" charset="0"/>
            </a:endParaRPr>
          </a:p>
          <a:p>
            <a:endParaRPr lang="en-US" sz="2400">
              <a:latin typeface="Tahoma" pitchFamily="34" charset="0"/>
            </a:endParaRPr>
          </a:p>
          <a:p>
            <a:r>
              <a:rPr lang="tr-TR" sz="2400">
                <a:latin typeface="Tahoma" pitchFamily="34" charset="0"/>
              </a:rPr>
              <a:t>Lezyonların dağılımı büyük</a:t>
            </a:r>
          </a:p>
          <a:p>
            <a:r>
              <a:rPr lang="tr-TR" sz="2400">
                <a:latin typeface="Tahoma" pitchFamily="34" charset="0"/>
              </a:rPr>
              <a:t>çocukluk dönemine  benzer </a:t>
            </a:r>
            <a:endParaRPr lang="en-US" sz="2400">
              <a:latin typeface="Tahoma" pitchFamily="34" charset="0"/>
            </a:endParaRPr>
          </a:p>
          <a:p>
            <a:endParaRPr lang="en-US" sz="2400">
              <a:latin typeface="Tahoma" pitchFamily="34" charset="0"/>
            </a:endParaRPr>
          </a:p>
          <a:p>
            <a:r>
              <a:rPr lang="tr-TR" sz="2400">
                <a:latin typeface="Tahoma" pitchFamily="34" charset="0"/>
              </a:rPr>
              <a:t>Ek olarak</a:t>
            </a:r>
            <a:r>
              <a:rPr lang="en-US" sz="2400">
                <a:latin typeface="Tahoma" pitchFamily="34" charset="0"/>
              </a:rPr>
              <a:t>;</a:t>
            </a:r>
            <a:r>
              <a:rPr lang="tr-TR" sz="2400">
                <a:latin typeface="Tahoma" pitchFamily="34" charset="0"/>
              </a:rPr>
              <a:t> </a:t>
            </a:r>
            <a:endParaRPr lang="en-US" sz="2400">
              <a:latin typeface="Tahoma" pitchFamily="34" charset="0"/>
            </a:endParaRPr>
          </a:p>
          <a:p>
            <a:r>
              <a:rPr lang="tr-TR" sz="2400">
                <a:latin typeface="Tahoma" pitchFamily="34" charset="0"/>
              </a:rPr>
              <a:t>	boyunda, </a:t>
            </a:r>
            <a:endParaRPr lang="en-US" sz="2400">
              <a:latin typeface="Tahoma" pitchFamily="34" charset="0"/>
            </a:endParaRPr>
          </a:p>
          <a:p>
            <a:r>
              <a:rPr lang="en-US" sz="2400">
                <a:latin typeface="Tahoma" pitchFamily="34" charset="0"/>
              </a:rPr>
              <a:t>	</a:t>
            </a:r>
            <a:r>
              <a:rPr lang="tr-TR" sz="2400">
                <a:latin typeface="Tahoma" pitchFamily="34" charset="0"/>
              </a:rPr>
              <a:t>yüzde ve </a:t>
            </a:r>
            <a:endParaRPr lang="en-US" sz="2400">
              <a:latin typeface="Tahoma" pitchFamily="34" charset="0"/>
            </a:endParaRPr>
          </a:p>
          <a:p>
            <a:r>
              <a:rPr lang="en-US" sz="2400">
                <a:latin typeface="Tahoma" pitchFamily="34" charset="0"/>
              </a:rPr>
              <a:t>	</a:t>
            </a:r>
            <a:r>
              <a:rPr lang="tr-TR" sz="2400">
                <a:latin typeface="Tahoma" pitchFamily="34" charset="0"/>
              </a:rPr>
              <a:t>gövdenin üst kesiminde daha sıktır. </a:t>
            </a:r>
          </a:p>
        </p:txBody>
      </p:sp>
      <p:pic>
        <p:nvPicPr>
          <p:cNvPr id="65539" name="Picture 3" descr="atopik dermatit bölgeler"/>
          <p:cNvPicPr>
            <a:picLocks noGrp="1" noChangeAspect="1" noChangeArrowheads="1"/>
          </p:cNvPicPr>
          <p:nvPr>
            <p:ph/>
          </p:nvPr>
        </p:nvPicPr>
        <p:blipFill>
          <a:blip r:embed="rId3"/>
          <a:srcRect/>
          <a:stretch>
            <a:fillRect/>
          </a:stretch>
        </p:blipFill>
        <p:spPr>
          <a:xfrm>
            <a:off x="5729288" y="836613"/>
            <a:ext cx="3414712" cy="4968875"/>
          </a:xfr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tr-TR" smtClean="0"/>
          </a:p>
        </p:txBody>
      </p:sp>
      <p:sp>
        <p:nvSpPr>
          <p:cNvPr id="66563" name="Rectangle 3"/>
          <p:cNvSpPr>
            <a:spLocks noGrp="1" noChangeArrowheads="1"/>
          </p:cNvSpPr>
          <p:nvPr>
            <p:ph type="body" idx="1"/>
          </p:nvPr>
        </p:nvSpPr>
        <p:spPr/>
        <p:txBody>
          <a:bodyPr/>
          <a:lstStyle/>
          <a:p>
            <a:endParaRPr lang="tr-TR" smtClean="0"/>
          </a:p>
        </p:txBody>
      </p:sp>
      <p:sp>
        <p:nvSpPr>
          <p:cNvPr id="66564" name="AutoShape 5" descr="2Q=="/>
          <p:cNvSpPr>
            <a:spLocks noChangeAspect="1" noChangeArrowheads="1"/>
          </p:cNvSpPr>
          <p:nvPr/>
        </p:nvSpPr>
        <p:spPr bwMode="auto">
          <a:xfrm>
            <a:off x="0" y="-19050"/>
            <a:ext cx="304800" cy="304800"/>
          </a:xfrm>
          <a:prstGeom prst="rect">
            <a:avLst/>
          </a:prstGeom>
          <a:noFill/>
          <a:ln w="9525">
            <a:noFill/>
            <a:miter lim="800000"/>
            <a:headEnd/>
            <a:tailEnd/>
          </a:ln>
        </p:spPr>
        <p:txBody>
          <a:bodyPr/>
          <a:lstStyle/>
          <a:p>
            <a:endParaRPr lang="tr-TR"/>
          </a:p>
        </p:txBody>
      </p:sp>
      <p:sp>
        <p:nvSpPr>
          <p:cNvPr id="66565" name="AutoShape 7" descr="2Q=="/>
          <p:cNvSpPr>
            <a:spLocks noChangeAspect="1" noChangeArrowheads="1"/>
          </p:cNvSpPr>
          <p:nvPr/>
        </p:nvSpPr>
        <p:spPr bwMode="auto">
          <a:xfrm>
            <a:off x="0" y="-19050"/>
            <a:ext cx="304800" cy="304800"/>
          </a:xfrm>
          <a:prstGeom prst="rect">
            <a:avLst/>
          </a:prstGeom>
          <a:noFill/>
          <a:ln w="9525">
            <a:noFill/>
            <a:miter lim="800000"/>
            <a:headEnd/>
            <a:tailEnd/>
          </a:ln>
        </p:spPr>
        <p:txBody>
          <a:bodyPr/>
          <a:lstStyle/>
          <a:p>
            <a:endParaRPr lang="tr-TR"/>
          </a:p>
        </p:txBody>
      </p:sp>
      <p:sp>
        <p:nvSpPr>
          <p:cNvPr id="66566" name="AutoShape 9" descr="2Q=="/>
          <p:cNvSpPr>
            <a:spLocks noChangeAspect="1" noChangeArrowheads="1"/>
          </p:cNvSpPr>
          <p:nvPr/>
        </p:nvSpPr>
        <p:spPr bwMode="auto">
          <a:xfrm>
            <a:off x="0" y="-19050"/>
            <a:ext cx="1676400" cy="1857375"/>
          </a:xfrm>
          <a:prstGeom prst="rect">
            <a:avLst/>
          </a:prstGeom>
          <a:noFill/>
          <a:ln w="9525">
            <a:noFill/>
            <a:miter lim="800000"/>
            <a:headEnd/>
            <a:tailEnd/>
          </a:ln>
        </p:spPr>
        <p:txBody>
          <a:bodyPr/>
          <a:lstStyle/>
          <a:p>
            <a:endParaRPr lang="tr-TR"/>
          </a:p>
        </p:txBody>
      </p:sp>
      <p:pic>
        <p:nvPicPr>
          <p:cNvPr id="66567" name="Picture 11" descr="adfigure4"/>
          <p:cNvPicPr>
            <a:picLocks noChangeAspect="1" noChangeArrowheads="1"/>
          </p:cNvPicPr>
          <p:nvPr/>
        </p:nvPicPr>
        <p:blipFill>
          <a:blip r:embed="rId2"/>
          <a:srcRect/>
          <a:stretch>
            <a:fillRect/>
          </a:stretch>
        </p:blipFill>
        <p:spPr bwMode="auto">
          <a:xfrm>
            <a:off x="2327275" y="836613"/>
            <a:ext cx="4254500" cy="5545137"/>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tr-TR" smtClean="0"/>
          </a:p>
        </p:txBody>
      </p:sp>
      <p:sp>
        <p:nvSpPr>
          <p:cNvPr id="67587" name="Rectangle 3"/>
          <p:cNvSpPr>
            <a:spLocks noGrp="1" noChangeArrowheads="1"/>
          </p:cNvSpPr>
          <p:nvPr>
            <p:ph type="body" idx="1"/>
          </p:nvPr>
        </p:nvSpPr>
        <p:spPr/>
        <p:txBody>
          <a:bodyPr/>
          <a:lstStyle/>
          <a:p>
            <a:endParaRPr lang="tr-TR" smtClean="0"/>
          </a:p>
        </p:txBody>
      </p:sp>
      <p:pic>
        <p:nvPicPr>
          <p:cNvPr id="67588" name="Picture 5" descr="File:Pattern of atopic eczema varies with age.png">
            <a:hlinkClick r:id="rId2"/>
          </p:cNvPr>
          <p:cNvPicPr>
            <a:picLocks noChangeAspect="1" noChangeArrowheads="1"/>
          </p:cNvPicPr>
          <p:nvPr/>
        </p:nvPicPr>
        <p:blipFill>
          <a:blip r:embed="rId3"/>
          <a:srcRect/>
          <a:stretch>
            <a:fillRect/>
          </a:stretch>
        </p:blipFill>
        <p:spPr bwMode="auto">
          <a:xfrm>
            <a:off x="2339975" y="836613"/>
            <a:ext cx="5334000" cy="5905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srcRect/>
          <a:stretch>
            <a:fillRect/>
          </a:stretch>
        </p:blipFill>
        <p:spPr bwMode="auto">
          <a:xfrm>
            <a:off x="16941" y="2428868"/>
            <a:ext cx="9435475" cy="2071702"/>
          </a:xfrm>
          <a:prstGeom prst="rect">
            <a:avLst/>
          </a:prstGeom>
          <a:noFill/>
          <a:ln w="9525">
            <a:noFill/>
            <a:miter lim="800000"/>
            <a:headEnd/>
            <a:tailEnd/>
          </a:ln>
          <a:effectLst/>
        </p:spPr>
      </p:pic>
      <p:sp>
        <p:nvSpPr>
          <p:cNvPr id="3" name="2 Metin kutusu"/>
          <p:cNvSpPr txBox="1"/>
          <p:nvPr/>
        </p:nvSpPr>
        <p:spPr>
          <a:xfrm>
            <a:off x="500034" y="5000636"/>
            <a:ext cx="5643404" cy="646331"/>
          </a:xfrm>
          <a:prstGeom prst="rect">
            <a:avLst/>
          </a:prstGeom>
          <a:noFill/>
        </p:spPr>
        <p:txBody>
          <a:bodyPr wrap="none" rtlCol="0">
            <a:spAutoFit/>
          </a:bodyPr>
          <a:lstStyle/>
          <a:p>
            <a:pPr marL="342900" indent="-342900">
              <a:buAutoNum type="arabicPlain" startAt="40"/>
            </a:pPr>
            <a:r>
              <a:rPr lang="tr-TR" dirty="0" smtClean="0"/>
              <a:t>Yaşında erkek hasta,  8 yıldır ürtiker tanısı mevcut</a:t>
            </a:r>
          </a:p>
          <a:p>
            <a:pPr marL="342900" indent="-342900"/>
            <a:r>
              <a:rPr lang="tr-TR" dirty="0" err="1" smtClean="0"/>
              <a:t>Omalizumab</a:t>
            </a:r>
            <a:r>
              <a:rPr lang="tr-TR" dirty="0" smtClean="0"/>
              <a:t> ile tedavi edildi</a:t>
            </a:r>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body" idx="1"/>
          </p:nvPr>
        </p:nvSpPr>
        <p:spPr>
          <a:xfrm>
            <a:off x="539750" y="765175"/>
            <a:ext cx="8382000" cy="4953000"/>
          </a:xfrm>
        </p:spPr>
        <p:txBody>
          <a:bodyPr/>
          <a:lstStyle/>
          <a:p>
            <a:pPr>
              <a:buFontTx/>
              <a:buNone/>
            </a:pPr>
            <a:r>
              <a:rPr lang="en-US" sz="2600" smtClean="0">
                <a:latin typeface="Tahoma" pitchFamily="34" charset="0"/>
                <a:cs typeface="Times New Roman" pitchFamily="18" charset="0"/>
              </a:rPr>
              <a:t>Bazı </a:t>
            </a:r>
            <a:r>
              <a:rPr lang="tr-TR" sz="2600" smtClean="0">
                <a:latin typeface="Tahoma" pitchFamily="34" charset="0"/>
                <a:cs typeface="Times New Roman" pitchFamily="18" charset="0"/>
              </a:rPr>
              <a:t>vakalarda</a:t>
            </a:r>
            <a:r>
              <a:rPr lang="en-US" sz="2600" smtClean="0">
                <a:latin typeface="Tahoma" pitchFamily="34" charset="0"/>
                <a:cs typeface="Times New Roman" pitchFamily="18" charset="0"/>
              </a:rPr>
              <a:t> </a:t>
            </a:r>
            <a:r>
              <a:rPr lang="tr-TR" sz="2600" smtClean="0">
                <a:latin typeface="Tahoma" pitchFamily="34" charset="0"/>
                <a:cs typeface="Times New Roman" pitchFamily="18" charset="0"/>
              </a:rPr>
              <a:t>sadece ellerde </a:t>
            </a:r>
            <a:r>
              <a:rPr lang="tr-TR" sz="2600" smtClean="0">
                <a:latin typeface="Tahoma" pitchFamily="34" charset="0"/>
              </a:rPr>
              <a:t>yada el ve ayak </a:t>
            </a:r>
            <a:endParaRPr lang="en-US" sz="2600" smtClean="0">
              <a:latin typeface="Tahoma" pitchFamily="34" charset="0"/>
            </a:endParaRPr>
          </a:p>
          <a:p>
            <a:pPr>
              <a:buFontTx/>
              <a:buNone/>
            </a:pPr>
            <a:r>
              <a:rPr lang="tr-TR" sz="2600" smtClean="0">
                <a:latin typeface="Tahoma" pitchFamily="34" charset="0"/>
              </a:rPr>
              <a:t>parmaklarında </a:t>
            </a:r>
            <a:r>
              <a:rPr lang="tr-TR" sz="2600" smtClean="0">
                <a:latin typeface="Tahoma" pitchFamily="34" charset="0"/>
                <a:cs typeface="Times New Roman" pitchFamily="18" charset="0"/>
              </a:rPr>
              <a:t>dermatit görülebilir. </a:t>
            </a:r>
          </a:p>
          <a:p>
            <a:endParaRPr lang="tr-TR" sz="2600" smtClean="0">
              <a:latin typeface="Tahoma" pitchFamily="34" charset="0"/>
              <a:cs typeface="Times New Roman" pitchFamily="18" charset="0"/>
            </a:endParaRPr>
          </a:p>
          <a:p>
            <a:endParaRPr lang="tr-TR" sz="2600" smtClean="0">
              <a:latin typeface="Tahoma" pitchFamily="34" charset="0"/>
            </a:endParaRPr>
          </a:p>
        </p:txBody>
      </p:sp>
      <p:pic>
        <p:nvPicPr>
          <p:cNvPr id="3076" name="Picture 3" descr="Hands_dermatitis"/>
          <p:cNvPicPr>
            <a:picLocks noChangeAspect="1" noChangeArrowheads="1"/>
          </p:cNvPicPr>
          <p:nvPr/>
        </p:nvPicPr>
        <p:blipFill>
          <a:blip r:embed="rId4"/>
          <a:srcRect/>
          <a:stretch>
            <a:fillRect/>
          </a:stretch>
        </p:blipFill>
        <p:spPr bwMode="auto">
          <a:xfrm>
            <a:off x="4859338" y="2565400"/>
            <a:ext cx="3600450" cy="2822575"/>
          </a:xfrm>
          <a:prstGeom prst="rect">
            <a:avLst/>
          </a:prstGeom>
          <a:noFill/>
          <a:ln w="9525">
            <a:noFill/>
            <a:miter lim="800000"/>
            <a:headEnd/>
            <a:tailEnd/>
          </a:ln>
        </p:spPr>
      </p:pic>
      <p:graphicFrame>
        <p:nvGraphicFramePr>
          <p:cNvPr id="3074" name="Object 4"/>
          <p:cNvGraphicFramePr>
            <a:graphicFrameLocks noChangeAspect="1"/>
          </p:cNvGraphicFramePr>
          <p:nvPr/>
        </p:nvGraphicFramePr>
        <p:xfrm>
          <a:off x="611188" y="2565400"/>
          <a:ext cx="3529012" cy="2884488"/>
        </p:xfrm>
        <a:graphic>
          <a:graphicData uri="http://schemas.openxmlformats.org/presentationml/2006/ole">
            <p:oleObj spid="_x0000_s3074" name="Slide" r:id="rId5" imgW="4572000" imgH="3429000" progId="PowerPoint.Slide.8">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11188" y="404813"/>
            <a:ext cx="8229600" cy="1143000"/>
          </a:xfrm>
        </p:spPr>
        <p:txBody>
          <a:bodyPr/>
          <a:lstStyle/>
          <a:p>
            <a:r>
              <a:rPr lang="tr-TR" sz="3800" smtClean="0">
                <a:solidFill>
                  <a:srgbClr val="FF0000"/>
                </a:solidFill>
                <a:latin typeface="Tahoma" pitchFamily="34" charset="0"/>
              </a:rPr>
              <a:t>Atopik Dermatit</a:t>
            </a:r>
          </a:p>
        </p:txBody>
      </p:sp>
      <p:sp>
        <p:nvSpPr>
          <p:cNvPr id="68611" name="Rectangle 3"/>
          <p:cNvSpPr>
            <a:spLocks noGrp="1" noChangeArrowheads="1"/>
          </p:cNvSpPr>
          <p:nvPr>
            <p:ph type="body" idx="1"/>
          </p:nvPr>
        </p:nvSpPr>
        <p:spPr>
          <a:xfrm>
            <a:off x="395288" y="2332038"/>
            <a:ext cx="8229600" cy="4525962"/>
          </a:xfrm>
        </p:spPr>
        <p:txBody>
          <a:bodyPr/>
          <a:lstStyle/>
          <a:p>
            <a:pPr>
              <a:buClr>
                <a:srgbClr val="0000FF"/>
              </a:buClr>
              <a:buFont typeface="Wingdings" pitchFamily="2" charset="2"/>
              <a:buNone/>
            </a:pPr>
            <a:r>
              <a:rPr lang="tr-TR" sz="3000" smtClean="0">
                <a:latin typeface="Tahoma" pitchFamily="34" charset="0"/>
              </a:rPr>
              <a:t>IgE d</a:t>
            </a:r>
            <a:r>
              <a:rPr lang="tr-TR" sz="3000" smtClean="0"/>
              <a:t>ü</a:t>
            </a:r>
            <a:r>
              <a:rPr lang="tr-TR" sz="3000" smtClean="0">
                <a:latin typeface="Tahoma" pitchFamily="34" charset="0"/>
              </a:rPr>
              <a:t>zeyi</a:t>
            </a:r>
          </a:p>
          <a:p>
            <a:pPr>
              <a:buClr>
                <a:srgbClr val="0000FF"/>
              </a:buClr>
              <a:buFont typeface="Wingdings" pitchFamily="2" charset="2"/>
              <a:buNone/>
            </a:pPr>
            <a:r>
              <a:rPr lang="tr-TR" sz="3000" smtClean="0">
                <a:latin typeface="Tahoma" pitchFamily="34" charset="0"/>
              </a:rPr>
              <a:t>Eozinofil sayısı</a:t>
            </a:r>
          </a:p>
          <a:p>
            <a:pPr>
              <a:buClr>
                <a:srgbClr val="0000FF"/>
              </a:buClr>
              <a:buFont typeface="Wingdings" pitchFamily="2" charset="2"/>
              <a:buNone/>
            </a:pPr>
            <a:r>
              <a:rPr lang="tr-TR" sz="3000" smtClean="0">
                <a:latin typeface="Tahoma" pitchFamily="34" charset="0"/>
              </a:rPr>
              <a:t>Cilt testleri</a:t>
            </a:r>
          </a:p>
          <a:p>
            <a:pPr>
              <a:buClr>
                <a:srgbClr val="0000FF"/>
              </a:buClr>
              <a:buFont typeface="Wingdings" pitchFamily="2" charset="2"/>
              <a:buNone/>
            </a:pPr>
            <a:r>
              <a:rPr lang="tr-TR" sz="3000" smtClean="0">
                <a:latin typeface="Tahoma" pitchFamily="34" charset="0"/>
              </a:rPr>
              <a:t>Spesifik IgE d</a:t>
            </a:r>
            <a:r>
              <a:rPr lang="tr-TR" sz="3000" smtClean="0"/>
              <a:t>ü</a:t>
            </a:r>
            <a:r>
              <a:rPr lang="tr-TR" sz="3000" smtClean="0">
                <a:latin typeface="Tahoma" pitchFamily="34" charset="0"/>
              </a:rPr>
              <a:t>zeyleri</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229600" cy="708025"/>
          </a:xfrm>
        </p:spPr>
        <p:txBody>
          <a:bodyPr/>
          <a:lstStyle/>
          <a:p>
            <a:r>
              <a:rPr lang="tr-TR" sz="3800" smtClean="0">
                <a:solidFill>
                  <a:srgbClr val="FF0000"/>
                </a:solidFill>
                <a:latin typeface="Tahoma" pitchFamily="34" charset="0"/>
              </a:rPr>
              <a:t>Tedavi</a:t>
            </a:r>
          </a:p>
        </p:txBody>
      </p:sp>
      <p:sp>
        <p:nvSpPr>
          <p:cNvPr id="69635" name="Rectangle 3"/>
          <p:cNvSpPr>
            <a:spLocks noGrp="1" noChangeArrowheads="1"/>
          </p:cNvSpPr>
          <p:nvPr>
            <p:ph type="body" idx="1"/>
          </p:nvPr>
        </p:nvSpPr>
        <p:spPr>
          <a:xfrm>
            <a:off x="395288" y="1268413"/>
            <a:ext cx="8229600" cy="5329237"/>
          </a:xfrm>
        </p:spPr>
        <p:txBody>
          <a:bodyPr/>
          <a:lstStyle/>
          <a:p>
            <a:pPr>
              <a:lnSpc>
                <a:spcPct val="80000"/>
              </a:lnSpc>
              <a:buClr>
                <a:srgbClr val="008000"/>
              </a:buClr>
              <a:buFont typeface="Wingdings" pitchFamily="2" charset="2"/>
              <a:buNone/>
            </a:pPr>
            <a:r>
              <a:rPr lang="tr-TR" sz="2600" smtClean="0">
                <a:solidFill>
                  <a:srgbClr val="FF0000"/>
                </a:solidFill>
                <a:latin typeface="Tahoma" pitchFamily="34" charset="0"/>
              </a:rPr>
              <a:t>Genel </a:t>
            </a:r>
            <a:r>
              <a:rPr lang="tr-TR" sz="2600" smtClean="0">
                <a:solidFill>
                  <a:srgbClr val="FF0000"/>
                </a:solidFill>
              </a:rPr>
              <a:t>Ö</a:t>
            </a:r>
            <a:r>
              <a:rPr lang="tr-TR" sz="2600" smtClean="0">
                <a:solidFill>
                  <a:srgbClr val="FF0000"/>
                </a:solidFill>
                <a:latin typeface="Tahoma" pitchFamily="34" charset="0"/>
              </a:rPr>
              <a:t>nlemler</a:t>
            </a:r>
          </a:p>
          <a:p>
            <a:pPr>
              <a:lnSpc>
                <a:spcPct val="80000"/>
              </a:lnSpc>
              <a:buFont typeface="Wingdings" pitchFamily="2" charset="2"/>
              <a:buNone/>
            </a:pPr>
            <a:r>
              <a:rPr lang="tr-TR" sz="2600" smtClean="0">
                <a:latin typeface="Tahoma" pitchFamily="34" charset="0"/>
              </a:rPr>
              <a:t>Kaşıntının ve kaşınmanın azaltılması</a:t>
            </a:r>
          </a:p>
          <a:p>
            <a:pPr>
              <a:lnSpc>
                <a:spcPct val="80000"/>
              </a:lnSpc>
              <a:buFont typeface="Wingdings" pitchFamily="2" charset="2"/>
              <a:buNone/>
            </a:pPr>
            <a:r>
              <a:rPr lang="tr-TR" sz="2600" smtClean="0">
                <a:latin typeface="Tahoma" pitchFamily="34" charset="0"/>
              </a:rPr>
              <a:t>Lokal irritanların engellenmesi</a:t>
            </a:r>
          </a:p>
          <a:p>
            <a:pPr>
              <a:lnSpc>
                <a:spcPct val="80000"/>
              </a:lnSpc>
              <a:buFont typeface="Wingdings" pitchFamily="2" charset="2"/>
              <a:buNone/>
            </a:pPr>
            <a:r>
              <a:rPr lang="tr-TR" sz="2600" smtClean="0">
                <a:latin typeface="Tahoma" pitchFamily="34" charset="0"/>
              </a:rPr>
              <a:t>Derinin nemlendirilmesi</a:t>
            </a:r>
          </a:p>
          <a:p>
            <a:pPr>
              <a:lnSpc>
                <a:spcPct val="80000"/>
              </a:lnSpc>
              <a:buFont typeface="Wingdings" pitchFamily="2" charset="2"/>
              <a:buNone/>
            </a:pPr>
            <a:r>
              <a:rPr lang="tr-TR" sz="2600" smtClean="0">
                <a:latin typeface="Tahoma" pitchFamily="34" charset="0"/>
              </a:rPr>
              <a:t>Enfeksiyonlarla m</a:t>
            </a:r>
            <a:r>
              <a:rPr lang="tr-TR" sz="2600" smtClean="0"/>
              <a:t>ü</a:t>
            </a:r>
            <a:r>
              <a:rPr lang="tr-TR" sz="2600" smtClean="0">
                <a:latin typeface="Tahoma" pitchFamily="34" charset="0"/>
              </a:rPr>
              <a:t>cadele</a:t>
            </a:r>
          </a:p>
          <a:p>
            <a:pPr>
              <a:lnSpc>
                <a:spcPct val="80000"/>
              </a:lnSpc>
              <a:buFont typeface="Wingdings" pitchFamily="2" charset="2"/>
              <a:buNone/>
            </a:pPr>
            <a:r>
              <a:rPr lang="tr-TR" sz="2600" smtClean="0">
                <a:solidFill>
                  <a:srgbClr val="FF0000"/>
                </a:solidFill>
                <a:latin typeface="Tahoma" pitchFamily="34" charset="0"/>
              </a:rPr>
              <a:t>Spesifik Tedaviler</a:t>
            </a:r>
          </a:p>
          <a:p>
            <a:pPr>
              <a:lnSpc>
                <a:spcPct val="80000"/>
              </a:lnSpc>
              <a:buFont typeface="Wingdings" pitchFamily="2" charset="2"/>
              <a:buNone/>
            </a:pPr>
            <a:r>
              <a:rPr lang="tr-TR" sz="2600" smtClean="0">
                <a:solidFill>
                  <a:schemeClr val="tx2"/>
                </a:solidFill>
                <a:latin typeface="Tahoma" pitchFamily="34" charset="0"/>
              </a:rPr>
              <a:t>Antihistaminikler</a:t>
            </a:r>
          </a:p>
          <a:p>
            <a:pPr>
              <a:lnSpc>
                <a:spcPct val="80000"/>
              </a:lnSpc>
              <a:buFont typeface="Wingdings" pitchFamily="2" charset="2"/>
              <a:buNone/>
            </a:pPr>
            <a:r>
              <a:rPr lang="tr-TR" sz="2600" smtClean="0">
                <a:solidFill>
                  <a:schemeClr val="tx2"/>
                </a:solidFill>
                <a:latin typeface="Tahoma" pitchFamily="34" charset="0"/>
              </a:rPr>
              <a:t>Kalsin</a:t>
            </a:r>
            <a:r>
              <a:rPr lang="tr-TR" sz="2600" smtClean="0">
                <a:solidFill>
                  <a:schemeClr val="tx2"/>
                </a:solidFill>
              </a:rPr>
              <a:t>ö</a:t>
            </a:r>
            <a:r>
              <a:rPr lang="tr-TR" sz="2600" smtClean="0">
                <a:solidFill>
                  <a:schemeClr val="tx2"/>
                </a:solidFill>
                <a:latin typeface="Tahoma" pitchFamily="34" charset="0"/>
              </a:rPr>
              <a:t>rin inhibit</a:t>
            </a:r>
            <a:r>
              <a:rPr lang="tr-TR" sz="2600" smtClean="0">
                <a:solidFill>
                  <a:schemeClr val="tx2"/>
                </a:solidFill>
              </a:rPr>
              <a:t>ö</a:t>
            </a:r>
            <a:r>
              <a:rPr lang="tr-TR" sz="2600" smtClean="0">
                <a:solidFill>
                  <a:schemeClr val="tx2"/>
                </a:solidFill>
                <a:latin typeface="Tahoma" pitchFamily="34" charset="0"/>
              </a:rPr>
              <a:t>rleri</a:t>
            </a:r>
          </a:p>
          <a:p>
            <a:pPr>
              <a:lnSpc>
                <a:spcPct val="80000"/>
              </a:lnSpc>
              <a:buFont typeface="Wingdings" pitchFamily="2" charset="2"/>
              <a:buNone/>
            </a:pPr>
            <a:r>
              <a:rPr lang="tr-TR" sz="2600" smtClean="0">
                <a:solidFill>
                  <a:schemeClr val="tx2"/>
                </a:solidFill>
                <a:latin typeface="Tahoma" pitchFamily="34" charset="0"/>
              </a:rPr>
              <a:t>Topikal kortikosteroidler</a:t>
            </a:r>
          </a:p>
          <a:p>
            <a:pPr>
              <a:lnSpc>
                <a:spcPct val="80000"/>
              </a:lnSpc>
              <a:buFont typeface="Wingdings" pitchFamily="2" charset="2"/>
              <a:buNone/>
            </a:pPr>
            <a:r>
              <a:rPr lang="tr-TR" sz="2600" smtClean="0">
                <a:solidFill>
                  <a:schemeClr val="tx2"/>
                </a:solidFill>
                <a:latin typeface="Tahoma" pitchFamily="34" charset="0"/>
              </a:rPr>
              <a:t>Sistemik kortikosteroidler</a:t>
            </a:r>
          </a:p>
          <a:p>
            <a:pPr>
              <a:lnSpc>
                <a:spcPct val="80000"/>
              </a:lnSpc>
              <a:buFont typeface="Wingdings" pitchFamily="2" charset="2"/>
              <a:buNone/>
            </a:pPr>
            <a:r>
              <a:rPr lang="tr-TR" sz="2600" smtClean="0">
                <a:solidFill>
                  <a:schemeClr val="tx2"/>
                </a:solidFill>
                <a:latin typeface="Tahoma" pitchFamily="34" charset="0"/>
              </a:rPr>
              <a:t>UV tedavisi</a:t>
            </a:r>
          </a:p>
          <a:p>
            <a:pPr>
              <a:lnSpc>
                <a:spcPct val="80000"/>
              </a:lnSpc>
              <a:buFont typeface="Wingdings" pitchFamily="2" charset="2"/>
              <a:buNone/>
            </a:pPr>
            <a:r>
              <a:rPr lang="tr-TR" sz="2600" smtClean="0">
                <a:solidFill>
                  <a:schemeClr val="tx2"/>
                </a:solidFill>
                <a:latin typeface="Tahoma" pitchFamily="34" charset="0"/>
              </a:rPr>
              <a:t>Interferon gamma </a:t>
            </a:r>
          </a:p>
          <a:p>
            <a:pPr>
              <a:lnSpc>
                <a:spcPct val="80000"/>
              </a:lnSpc>
              <a:buFont typeface="Wingdings" pitchFamily="2" charset="2"/>
              <a:buNone/>
            </a:pPr>
            <a:r>
              <a:rPr lang="tr-TR" sz="2600" smtClean="0">
                <a:solidFill>
                  <a:schemeClr val="tx2"/>
                </a:solidFill>
                <a:latin typeface="Tahoma" pitchFamily="34" charset="0"/>
              </a:rPr>
              <a:t>Siklosporin</a:t>
            </a:r>
          </a:p>
          <a:p>
            <a:pPr>
              <a:lnSpc>
                <a:spcPct val="80000"/>
              </a:lnSpc>
              <a:buFont typeface="Wingdings" pitchFamily="2" charset="2"/>
              <a:buNone/>
            </a:pPr>
            <a:r>
              <a:rPr lang="tr-TR" sz="2600" smtClean="0">
                <a:solidFill>
                  <a:schemeClr val="tx2"/>
                </a:solidFill>
                <a:latin typeface="Tahoma" pitchFamily="34" charset="0"/>
              </a:rPr>
              <a:t>Antimetabolitler</a:t>
            </a:r>
          </a:p>
          <a:p>
            <a:pPr>
              <a:lnSpc>
                <a:spcPct val="80000"/>
              </a:lnSpc>
              <a:buFont typeface="Wingdings" pitchFamily="2" charset="2"/>
              <a:buChar char="ü"/>
            </a:pPr>
            <a:endParaRPr lang="tr-TR" sz="2600" smtClean="0">
              <a:solidFill>
                <a:schemeClr val="tx2"/>
              </a:solidFill>
              <a:latin typeface="Tahoma" pitchFamily="34" charset="0"/>
            </a:endParaRPr>
          </a:p>
          <a:p>
            <a:pPr>
              <a:lnSpc>
                <a:spcPct val="80000"/>
              </a:lnSpc>
              <a:buClr>
                <a:srgbClr val="008000"/>
              </a:buClr>
              <a:buFont typeface="Wingdings" pitchFamily="2" charset="2"/>
              <a:buNone/>
            </a:pPr>
            <a:endParaRPr lang="tr-TR" sz="2600" smtClean="0">
              <a:solidFill>
                <a:srgbClr val="0000FF"/>
              </a:solidFill>
              <a:latin typeface="Tahoma"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tr-TR" sz="3200" b="1" smtClean="0">
                <a:solidFill>
                  <a:srgbClr val="FF0000"/>
                </a:solidFill>
              </a:rPr>
              <a:t>ALLERJİK KONTAKT DERMATİT</a:t>
            </a:r>
          </a:p>
        </p:txBody>
      </p:sp>
      <p:sp>
        <p:nvSpPr>
          <p:cNvPr id="70659" name="Rectangle 3"/>
          <p:cNvSpPr>
            <a:spLocks noGrp="1" noChangeArrowheads="1"/>
          </p:cNvSpPr>
          <p:nvPr>
            <p:ph type="body" idx="1"/>
          </p:nvPr>
        </p:nvSpPr>
        <p:spPr/>
        <p:txBody>
          <a:bodyPr/>
          <a:lstStyle/>
          <a:p>
            <a:r>
              <a:rPr lang="tr-TR" smtClean="0"/>
              <a:t>Tip IV Gecikmiş Hipersensitivite reaksiyonu ile ortaya çıkar</a:t>
            </a:r>
          </a:p>
          <a:p>
            <a:r>
              <a:rPr lang="tr-TR" smtClean="0"/>
              <a:t>Kliniğinde akut fazda vezikül, bül; Kronik fazda papül deskuamasyon ve likenifikasyon vardır.</a:t>
            </a:r>
          </a:p>
          <a:p>
            <a:r>
              <a:rPr lang="tr-TR" smtClean="0"/>
              <a:t>ABD de %4-7 oranında görülür.</a:t>
            </a:r>
          </a:p>
          <a:p>
            <a:r>
              <a:rPr lang="tr-TR" smtClean="0"/>
              <a:t>Kadınlarda daha sık ortaya çıkar.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tr-TR" smtClean="0"/>
          </a:p>
        </p:txBody>
      </p:sp>
      <p:sp>
        <p:nvSpPr>
          <p:cNvPr id="71683" name="Rectangle 3"/>
          <p:cNvSpPr>
            <a:spLocks noGrp="1" noChangeArrowheads="1"/>
          </p:cNvSpPr>
          <p:nvPr>
            <p:ph type="body" idx="1"/>
          </p:nvPr>
        </p:nvSpPr>
        <p:spPr/>
        <p:txBody>
          <a:bodyPr/>
          <a:lstStyle/>
          <a:p>
            <a:endParaRPr lang="tr-TR" smtClean="0"/>
          </a:p>
        </p:txBody>
      </p:sp>
      <p:pic>
        <p:nvPicPr>
          <p:cNvPr id="71684" name="Picture 5" descr="Image1"/>
          <p:cNvPicPr>
            <a:picLocks noChangeAspect="1" noChangeArrowheads="1"/>
          </p:cNvPicPr>
          <p:nvPr/>
        </p:nvPicPr>
        <p:blipFill>
          <a:blip r:embed="rId2"/>
          <a:srcRect/>
          <a:stretch>
            <a:fillRect/>
          </a:stretch>
        </p:blipFill>
        <p:spPr bwMode="auto">
          <a:xfrm>
            <a:off x="1331913" y="1706563"/>
            <a:ext cx="6119812" cy="3868737"/>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tr-TR" smtClean="0"/>
          </a:p>
        </p:txBody>
      </p:sp>
      <p:sp>
        <p:nvSpPr>
          <p:cNvPr id="72707" name="Rectangle 3"/>
          <p:cNvSpPr>
            <a:spLocks noGrp="1" noChangeArrowheads="1"/>
          </p:cNvSpPr>
          <p:nvPr>
            <p:ph type="body" idx="1"/>
          </p:nvPr>
        </p:nvSpPr>
        <p:spPr/>
        <p:txBody>
          <a:bodyPr/>
          <a:lstStyle/>
          <a:p>
            <a:endParaRPr lang="tr-TR" smtClean="0"/>
          </a:p>
        </p:txBody>
      </p:sp>
      <p:pic>
        <p:nvPicPr>
          <p:cNvPr id="72708" name="Picture 5" descr="Patch%20Test"/>
          <p:cNvPicPr>
            <a:picLocks noChangeAspect="1" noChangeArrowheads="1"/>
          </p:cNvPicPr>
          <p:nvPr/>
        </p:nvPicPr>
        <p:blipFill>
          <a:blip r:embed="rId2"/>
          <a:srcRect/>
          <a:stretch>
            <a:fillRect/>
          </a:stretch>
        </p:blipFill>
        <p:spPr bwMode="auto">
          <a:xfrm>
            <a:off x="2195513" y="1628775"/>
            <a:ext cx="4324350" cy="43053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tr-TR" smtClean="0"/>
          </a:p>
        </p:txBody>
      </p:sp>
      <p:sp>
        <p:nvSpPr>
          <p:cNvPr id="73731" name="Rectangle 3"/>
          <p:cNvSpPr>
            <a:spLocks noGrp="1" noChangeArrowheads="1"/>
          </p:cNvSpPr>
          <p:nvPr>
            <p:ph type="body" idx="1"/>
          </p:nvPr>
        </p:nvSpPr>
        <p:spPr/>
        <p:txBody>
          <a:bodyPr/>
          <a:lstStyle/>
          <a:p>
            <a:endParaRPr lang="tr-TR" smtClean="0"/>
          </a:p>
        </p:txBody>
      </p:sp>
      <p:pic>
        <p:nvPicPr>
          <p:cNvPr id="73732" name="Picture 5" descr="derm516056"/>
          <p:cNvPicPr>
            <a:picLocks noChangeAspect="1" noChangeArrowheads="1"/>
          </p:cNvPicPr>
          <p:nvPr/>
        </p:nvPicPr>
        <p:blipFill>
          <a:blip r:embed="rId2"/>
          <a:srcRect/>
          <a:stretch>
            <a:fillRect/>
          </a:stretch>
        </p:blipFill>
        <p:spPr bwMode="auto">
          <a:xfrm>
            <a:off x="1547813" y="1349375"/>
            <a:ext cx="5688012" cy="4735513"/>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tr-TR" smtClean="0"/>
          </a:p>
        </p:txBody>
      </p:sp>
      <p:sp>
        <p:nvSpPr>
          <p:cNvPr id="74755" name="Rectangle 3"/>
          <p:cNvSpPr>
            <a:spLocks noGrp="1" noChangeArrowheads="1"/>
          </p:cNvSpPr>
          <p:nvPr>
            <p:ph type="body" idx="1"/>
          </p:nvPr>
        </p:nvSpPr>
        <p:spPr/>
        <p:txBody>
          <a:bodyPr/>
          <a:lstStyle/>
          <a:p>
            <a:pPr>
              <a:lnSpc>
                <a:spcPct val="80000"/>
              </a:lnSpc>
            </a:pPr>
            <a:r>
              <a:rPr lang="tr-TR" sz="2000" b="1" smtClean="0"/>
              <a:t>TOP TEN ALLERGENS AS IDENTIFIED BY THE NORTH AMERICAN CONTACT DERMATITIS GROUP</a:t>
            </a:r>
            <a:r>
              <a:rPr lang="tr-TR" sz="2000" smtClean="0"/>
              <a:t>	</a:t>
            </a:r>
          </a:p>
          <a:p>
            <a:pPr>
              <a:lnSpc>
                <a:spcPct val="80000"/>
              </a:lnSpc>
            </a:pPr>
            <a:r>
              <a:rPr lang="tr-TR" sz="2000" smtClean="0"/>
              <a:t>Test substance	Allergicreactions(%)		</a:t>
            </a:r>
          </a:p>
          <a:p>
            <a:pPr>
              <a:lnSpc>
                <a:spcPct val="80000"/>
              </a:lnSpc>
            </a:pPr>
            <a:r>
              <a:rPr lang="tr-TR" sz="2000" smtClean="0"/>
              <a:t>Nickelsulfate		16.7		</a:t>
            </a:r>
          </a:p>
          <a:p>
            <a:pPr>
              <a:lnSpc>
                <a:spcPct val="80000"/>
              </a:lnSpc>
            </a:pPr>
            <a:r>
              <a:rPr lang="tr-TR" sz="2000" smtClean="0"/>
              <a:t>Neomycinsulfate	11.6		</a:t>
            </a:r>
          </a:p>
          <a:p>
            <a:pPr>
              <a:lnSpc>
                <a:spcPct val="80000"/>
              </a:lnSpc>
            </a:pPr>
            <a:r>
              <a:rPr lang="tr-TR" sz="2000" smtClean="0"/>
              <a:t>Balsam of Peru	11.6		</a:t>
            </a:r>
          </a:p>
          <a:p>
            <a:pPr>
              <a:lnSpc>
                <a:spcPct val="80000"/>
              </a:lnSpc>
            </a:pPr>
            <a:r>
              <a:rPr lang="tr-TR" sz="2000" smtClean="0"/>
              <a:t>Fragrancemix	10.4		</a:t>
            </a:r>
          </a:p>
          <a:p>
            <a:pPr>
              <a:lnSpc>
                <a:spcPct val="80000"/>
              </a:lnSpc>
            </a:pPr>
            <a:r>
              <a:rPr lang="tr-TR" sz="2000" smtClean="0"/>
              <a:t>Thimerosal		10.2		</a:t>
            </a:r>
          </a:p>
          <a:p>
            <a:pPr>
              <a:lnSpc>
                <a:spcPct val="80000"/>
              </a:lnSpc>
            </a:pPr>
            <a:r>
              <a:rPr lang="tr-TR" sz="2000" smtClean="0"/>
              <a:t>Na gold thiosulfate	10.2		</a:t>
            </a:r>
          </a:p>
          <a:p>
            <a:pPr>
              <a:lnSpc>
                <a:spcPct val="80000"/>
              </a:lnSpc>
            </a:pPr>
            <a:r>
              <a:rPr lang="tr-TR" sz="2000" smtClean="0"/>
              <a:t>Quaternium-15	9.3		</a:t>
            </a:r>
          </a:p>
          <a:p>
            <a:pPr>
              <a:lnSpc>
                <a:spcPct val="80000"/>
              </a:lnSpc>
            </a:pPr>
            <a:r>
              <a:rPr lang="tr-TR" sz="2000" smtClean="0"/>
              <a:t>Formaldehyde	8.4		</a:t>
            </a:r>
          </a:p>
          <a:p>
            <a:pPr>
              <a:lnSpc>
                <a:spcPct val="80000"/>
              </a:lnSpc>
            </a:pPr>
            <a:r>
              <a:rPr lang="tr-TR" sz="2000" smtClean="0"/>
              <a:t>Bacitracin		7.9	</a:t>
            </a:r>
          </a:p>
          <a:p>
            <a:pPr>
              <a:lnSpc>
                <a:spcPct val="80000"/>
              </a:lnSpc>
            </a:pPr>
            <a:r>
              <a:rPr lang="tr-TR" sz="2000" smtClean="0"/>
              <a:t>Cobaltchloride	7.4		</a:t>
            </a:r>
          </a:p>
          <a:p>
            <a:pPr>
              <a:lnSpc>
                <a:spcPct val="80000"/>
              </a:lnSpc>
            </a:pPr>
            <a:endParaRPr lang="tr-TR" sz="200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endParaRPr lang="tr-TR" smtClean="0"/>
          </a:p>
        </p:txBody>
      </p:sp>
      <p:pic>
        <p:nvPicPr>
          <p:cNvPr id="75779" name="Picture 3"/>
          <p:cNvPicPr>
            <a:picLocks noGrp="1" noChangeAspect="1" noChangeArrowheads="1"/>
          </p:cNvPicPr>
          <p:nvPr>
            <p:ph type="body" idx="1"/>
          </p:nvPr>
        </p:nvPicPr>
        <p:blipFill>
          <a:blip r:embed="rId2"/>
          <a:srcRect/>
          <a:stretch>
            <a:fillRect/>
          </a:stretch>
        </p:blipFill>
        <p:spPr>
          <a:xfrm>
            <a:off x="395288" y="487363"/>
            <a:ext cx="7848600" cy="6345237"/>
          </a:xfr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endParaRPr lang="tr-TR" smtClean="0"/>
          </a:p>
        </p:txBody>
      </p:sp>
      <p:sp>
        <p:nvSpPr>
          <p:cNvPr id="76803" name="Rectangle 3"/>
          <p:cNvSpPr>
            <a:spLocks noGrp="1" noChangeArrowheads="1"/>
          </p:cNvSpPr>
          <p:nvPr>
            <p:ph type="body" idx="1"/>
          </p:nvPr>
        </p:nvSpPr>
        <p:spPr/>
        <p:txBody>
          <a:bodyPr/>
          <a:lstStyle/>
          <a:p>
            <a:r>
              <a:rPr lang="tr-TR" b="1" smtClean="0">
                <a:solidFill>
                  <a:srgbClr val="FF0000"/>
                </a:solidFill>
              </a:rPr>
              <a:t>Temel tanı yöntemleri</a:t>
            </a:r>
            <a:endParaRPr lang="tr-TR" smtClean="0">
              <a:solidFill>
                <a:srgbClr val="FF0000"/>
              </a:solidFill>
            </a:endParaRPr>
          </a:p>
          <a:p>
            <a:pPr lvl="1"/>
            <a:r>
              <a:rPr lang="tr-TR" smtClean="0"/>
              <a:t>Öykü</a:t>
            </a:r>
          </a:p>
          <a:p>
            <a:pPr lvl="1"/>
            <a:r>
              <a:rPr lang="tr-TR" smtClean="0"/>
              <a:t>Klinik bulgular</a:t>
            </a:r>
          </a:p>
          <a:p>
            <a:pPr lvl="1"/>
            <a:r>
              <a:rPr lang="tr-TR" smtClean="0"/>
              <a:t>Dermatolojik inceleme</a:t>
            </a:r>
          </a:p>
          <a:p>
            <a:pPr lvl="1"/>
            <a:r>
              <a:rPr lang="tr-TR" smtClean="0"/>
              <a:t>Yama testi</a:t>
            </a:r>
          </a:p>
          <a:p>
            <a:pPr lvl="1"/>
            <a:r>
              <a:rPr lang="tr-TR" smtClean="0"/>
              <a:t>Biyopsi</a:t>
            </a:r>
          </a:p>
          <a:p>
            <a:endParaRPr lang="tr-TR"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a:srcRect/>
          <a:stretch>
            <a:fillRect/>
          </a:stretch>
        </p:blipFill>
        <p:spPr bwMode="auto">
          <a:xfrm>
            <a:off x="96833" y="2285992"/>
            <a:ext cx="8950334" cy="2286016"/>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tr-TR" smtClean="0"/>
          </a:p>
        </p:txBody>
      </p:sp>
      <p:sp>
        <p:nvSpPr>
          <p:cNvPr id="77827" name="Rectangle 3"/>
          <p:cNvSpPr>
            <a:spLocks noGrp="1" noChangeArrowheads="1"/>
          </p:cNvSpPr>
          <p:nvPr>
            <p:ph type="body" idx="1"/>
          </p:nvPr>
        </p:nvSpPr>
        <p:spPr/>
        <p:txBody>
          <a:bodyPr/>
          <a:lstStyle/>
          <a:p>
            <a:pPr>
              <a:buFontTx/>
              <a:buNone/>
            </a:pPr>
            <a:r>
              <a:rPr lang="tr-TR" b="1" smtClean="0">
                <a:solidFill>
                  <a:srgbClr val="FF0000"/>
                </a:solidFill>
              </a:rPr>
              <a:t>Tedavi</a:t>
            </a:r>
          </a:p>
          <a:p>
            <a:pPr lvl="1"/>
            <a:r>
              <a:rPr lang="tr-TR" smtClean="0"/>
              <a:t>Alerjenden veya etkenden kaçınma</a:t>
            </a:r>
          </a:p>
          <a:p>
            <a:pPr lvl="1"/>
            <a:r>
              <a:rPr lang="tr-TR" smtClean="0"/>
              <a:t>Kurutucu pansumanlar</a:t>
            </a:r>
          </a:p>
          <a:p>
            <a:pPr lvl="1"/>
            <a:r>
              <a:rPr lang="tr-TR" smtClean="0"/>
              <a:t>Topikal kortikosteroidler</a:t>
            </a:r>
          </a:p>
          <a:p>
            <a:pPr lvl="1"/>
            <a:r>
              <a:rPr lang="tr-TR" smtClean="0"/>
              <a:t>Antihistaminler</a:t>
            </a:r>
          </a:p>
          <a:p>
            <a:pPr lvl="1"/>
            <a:r>
              <a:rPr lang="tr-TR" smtClean="0"/>
              <a:t>Sistemik kortikosteroidler</a:t>
            </a:r>
          </a:p>
          <a:p>
            <a:pPr lvl="1"/>
            <a:r>
              <a:rPr lang="tr-TR" smtClean="0"/>
              <a:t>Bariyer kremler</a:t>
            </a:r>
          </a:p>
          <a:p>
            <a:endParaRPr lang="tr-TR"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srcRect/>
          <a:stretch>
            <a:fillRect/>
          </a:stretch>
        </p:blipFill>
        <p:spPr bwMode="auto">
          <a:xfrm>
            <a:off x="-127870" y="1643050"/>
            <a:ext cx="8835750" cy="335758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TotalTime>
  <Words>3590</Words>
  <Application>Microsoft Office PowerPoint</Application>
  <PresentationFormat>Ekran Gösterisi (4:3)</PresentationFormat>
  <Paragraphs>565</Paragraphs>
  <Slides>81</Slides>
  <Notes>40</Notes>
  <HiddenSlides>0</HiddenSlides>
  <MMClips>0</MMClips>
  <ScaleCrop>false</ScaleCrop>
  <HeadingPairs>
    <vt:vector size="6" baseType="variant">
      <vt:variant>
        <vt:lpstr>Tema</vt:lpstr>
      </vt:variant>
      <vt:variant>
        <vt:i4>1</vt:i4>
      </vt:variant>
      <vt:variant>
        <vt:lpstr>Katıştırılmış OLE Hizmet Programları</vt:lpstr>
      </vt:variant>
      <vt:variant>
        <vt:i4>3</vt:i4>
      </vt:variant>
      <vt:variant>
        <vt:lpstr>Slayt Başlıkları</vt:lpstr>
      </vt:variant>
      <vt:variant>
        <vt:i4>81</vt:i4>
      </vt:variant>
    </vt:vector>
  </HeadingPairs>
  <TitlesOfParts>
    <vt:vector size="85" baseType="lpstr">
      <vt:lpstr>Varsayılan Tasarım</vt:lpstr>
      <vt:lpstr>Document</vt:lpstr>
      <vt:lpstr>CorelDRAW</vt:lpstr>
      <vt:lpstr>Slide</vt:lpstr>
      <vt:lpstr>Slayt 1</vt:lpstr>
      <vt:lpstr>Slayt 2</vt:lpstr>
      <vt:lpstr>Slayt 3</vt:lpstr>
      <vt:lpstr>Slayt 4</vt:lpstr>
      <vt:lpstr>Slayt 5</vt:lpstr>
      <vt:lpstr>Slayt 6</vt:lpstr>
      <vt:lpstr>Slayt 7</vt:lpstr>
      <vt:lpstr>Slayt 8</vt:lpstr>
      <vt:lpstr>Slayt 9</vt:lpstr>
      <vt:lpstr>Slayt 10</vt:lpstr>
      <vt:lpstr>Slayt 11</vt:lpstr>
      <vt:lpstr>Özellikler</vt:lpstr>
      <vt:lpstr>Slayt 13</vt:lpstr>
      <vt:lpstr>Slayt 14</vt:lpstr>
      <vt:lpstr>Sınıflama</vt:lpstr>
      <vt:lpstr>Sınıflama</vt:lpstr>
      <vt:lpstr>Etyoloji</vt:lpstr>
      <vt:lpstr>Etyoloji</vt:lpstr>
      <vt:lpstr>Ayırıcı Tanı</vt:lpstr>
      <vt:lpstr>Akut ürtiker</vt:lpstr>
      <vt:lpstr>İlaçlar</vt:lpstr>
      <vt:lpstr>Kronik ürtiker</vt:lpstr>
      <vt:lpstr>Tanı</vt:lpstr>
      <vt:lpstr>Tanı</vt:lpstr>
      <vt:lpstr>Tanı</vt:lpstr>
      <vt:lpstr>Slayt 26</vt:lpstr>
      <vt:lpstr>Slayt 27</vt:lpstr>
      <vt:lpstr>Tedavi</vt:lpstr>
      <vt:lpstr>Slayt 29</vt:lpstr>
      <vt:lpstr>Slayt 30</vt:lpstr>
      <vt:lpstr>Slayt 31</vt:lpstr>
      <vt:lpstr>Slayt 32</vt:lpstr>
      <vt:lpstr>ÜRTİKER-ANJİOÖDEM</vt:lpstr>
      <vt:lpstr>Slayt 34</vt:lpstr>
      <vt:lpstr>Kazanılmış anjioödem</vt:lpstr>
      <vt:lpstr>Kazanılmış anjioödem tedavisi</vt:lpstr>
      <vt:lpstr>Kazanılmış C1 inh. eksikliğine bağlı anjioödem</vt:lpstr>
      <vt:lpstr>Herediter Anjioödem</vt:lpstr>
      <vt:lpstr>Herediter Anjioödemİn Tipleri</vt:lpstr>
      <vt:lpstr>Sıklık ve Kalıtım Modeli</vt:lpstr>
      <vt:lpstr>Semptomların Seyri</vt:lpstr>
      <vt:lpstr>Ataklar 72-96 saat sürer</vt:lpstr>
      <vt:lpstr>Klinik</vt:lpstr>
      <vt:lpstr>Slayt 44</vt:lpstr>
      <vt:lpstr>Slayt 45</vt:lpstr>
      <vt:lpstr>Slayt 46</vt:lpstr>
      <vt:lpstr>Abdominal Ataklar</vt:lpstr>
      <vt:lpstr>En ciddi komplikasyon: Larinks Ödemi</vt:lpstr>
      <vt:lpstr>Atakları Ne Başlatır?</vt:lpstr>
      <vt:lpstr>Ne Zaman Düşünülmeli?</vt:lpstr>
      <vt:lpstr>C4 Tarama Testidir</vt:lpstr>
      <vt:lpstr>Ayırıcı Tanı Klinik</vt:lpstr>
      <vt:lpstr>Ayırıcı Tanı Laboratuar</vt:lpstr>
      <vt:lpstr>TEDAVİ</vt:lpstr>
      <vt:lpstr>Akut Atakların Tedavisi</vt:lpstr>
      <vt:lpstr>Akut Ataklarda Yeni Tedaviler</vt:lpstr>
      <vt:lpstr>ATOPİK DERMATİT</vt:lpstr>
      <vt:lpstr>Slayt 58</vt:lpstr>
      <vt:lpstr>Epidemiyoloji</vt:lpstr>
      <vt:lpstr>Atopik dermatit neden önemlidir? </vt:lpstr>
      <vt:lpstr>Atopik Dermatitin  Bulguları</vt:lpstr>
      <vt:lpstr>ATOPİK DERMATİT TANISI</vt:lpstr>
      <vt:lpstr>Slayt 63</vt:lpstr>
      <vt:lpstr>Slayt 64</vt:lpstr>
      <vt:lpstr>Slayt 65</vt:lpstr>
      <vt:lpstr>Slayt 66</vt:lpstr>
      <vt:lpstr>Slayt 67</vt:lpstr>
      <vt:lpstr>Slayt 68</vt:lpstr>
      <vt:lpstr>Slayt 69</vt:lpstr>
      <vt:lpstr>Slayt 70</vt:lpstr>
      <vt:lpstr>Atopik Dermatit</vt:lpstr>
      <vt:lpstr>Tedavi</vt:lpstr>
      <vt:lpstr>ALLERJİK KONTAKT DERMATİT</vt:lpstr>
      <vt:lpstr>Slayt 74</vt:lpstr>
      <vt:lpstr>Slayt 75</vt:lpstr>
      <vt:lpstr>Slayt 76</vt:lpstr>
      <vt:lpstr>Slayt 77</vt:lpstr>
      <vt:lpstr>Slayt 78</vt:lpstr>
      <vt:lpstr>Slayt 79</vt:lpstr>
      <vt:lpstr>Slayt 80</vt:lpstr>
      <vt:lpstr>Slayt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BIM</dc:creator>
  <cp:lastModifiedBy>User</cp:lastModifiedBy>
  <cp:revision>57</cp:revision>
  <dcterms:created xsi:type="dcterms:W3CDTF">2012-09-05T08:36:41Z</dcterms:created>
  <dcterms:modified xsi:type="dcterms:W3CDTF">2017-09-14T08:43:40Z</dcterms:modified>
</cp:coreProperties>
</file>