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89" r:id="rId4"/>
    <p:sldId id="258" r:id="rId5"/>
    <p:sldId id="259" r:id="rId6"/>
    <p:sldId id="260" r:id="rId7"/>
    <p:sldId id="304" r:id="rId8"/>
    <p:sldId id="262" r:id="rId9"/>
    <p:sldId id="294" r:id="rId10"/>
    <p:sldId id="261" r:id="rId11"/>
    <p:sldId id="263" r:id="rId12"/>
    <p:sldId id="295" r:id="rId13"/>
    <p:sldId id="265" r:id="rId14"/>
    <p:sldId id="267" r:id="rId15"/>
    <p:sldId id="300" r:id="rId16"/>
    <p:sldId id="268" r:id="rId17"/>
    <p:sldId id="287" r:id="rId18"/>
    <p:sldId id="301" r:id="rId19"/>
    <p:sldId id="269" r:id="rId20"/>
    <p:sldId id="302" r:id="rId21"/>
    <p:sldId id="288" r:id="rId22"/>
    <p:sldId id="303" r:id="rId23"/>
    <p:sldId id="271" r:id="rId24"/>
    <p:sldId id="272" r:id="rId25"/>
    <p:sldId id="299" r:id="rId26"/>
    <p:sldId id="270" r:id="rId27"/>
    <p:sldId id="292" r:id="rId28"/>
    <p:sldId id="291" r:id="rId29"/>
    <p:sldId id="274" r:id="rId30"/>
    <p:sldId id="275" r:id="rId31"/>
    <p:sldId id="276" r:id="rId32"/>
    <p:sldId id="277" r:id="rId33"/>
    <p:sldId id="279" r:id="rId34"/>
    <p:sldId id="281" r:id="rId35"/>
    <p:sldId id="297" r:id="rId36"/>
    <p:sldId id="284" r:id="rId37"/>
    <p:sldId id="296" r:id="rId38"/>
    <p:sldId id="285" r:id="rId39"/>
    <p:sldId id="283" r:id="rId40"/>
    <p:sldId id="298" r:id="rId41"/>
    <p:sldId id="305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D5AF2-4121-48A7-9C28-08FC2F554F95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DB582-2CA5-4EB0-960F-82062ED591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053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04D6B-01F6-4E7B-A256-6B8A9DC0C5C1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9182-F078-4EA9-B963-1C7DA7941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10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9182-F078-4EA9-B963-1C7DA7941C5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50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20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25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45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87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42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87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77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97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40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14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1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D052-473F-4549-A881-FEE818DCD44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1284-9759-4E41-B029-F65236B4D4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0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441435"/>
            <a:ext cx="9144000" cy="1776248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Lecture</a:t>
            </a:r>
            <a:r>
              <a:rPr lang="tr-TR" b="1" dirty="0" smtClean="0"/>
              <a:t> 4: </a:t>
            </a:r>
            <a:r>
              <a:rPr lang="en-US" b="1" dirty="0" smtClean="0">
                <a:solidFill>
                  <a:srgbClr val="FF0000"/>
                </a:solidFill>
              </a:rPr>
              <a:t>Outbreaks of Emerging Infectious Diseases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80083" y="6043447"/>
            <a:ext cx="5150069" cy="528528"/>
          </a:xfrm>
        </p:spPr>
        <p:txBody>
          <a:bodyPr/>
          <a:lstStyle/>
          <a:p>
            <a:r>
              <a:rPr lang="tr-TR" sz="2800" dirty="0" smtClean="0"/>
              <a:t>Dr</a:t>
            </a:r>
            <a:r>
              <a:rPr lang="tr-TR" sz="2800" dirty="0"/>
              <a:t>. Bahar Onaran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8313" b="9535"/>
          <a:stretch/>
        </p:blipFill>
        <p:spPr>
          <a:xfrm>
            <a:off x="3314262" y="2364827"/>
            <a:ext cx="57316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Transmission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routes</a:t>
            </a:r>
            <a:r>
              <a:rPr lang="tr-TR" b="1" dirty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pathogens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449946"/>
              </p:ext>
            </p:extLst>
          </p:nvPr>
        </p:nvGraphicFramePr>
        <p:xfrm>
          <a:off x="838200" y="1825625"/>
          <a:ext cx="10515600" cy="427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103">
                  <a:extLst>
                    <a:ext uri="{9D8B030D-6E8A-4147-A177-3AD203B41FA5}">
                      <a16:colId xmlns:a16="http://schemas.microsoft.com/office/drawing/2014/main" val="776746729"/>
                    </a:ext>
                  </a:extLst>
                </a:gridCol>
                <a:gridCol w="2296903">
                  <a:extLst>
                    <a:ext uri="{9D8B030D-6E8A-4147-A177-3AD203B41FA5}">
                      <a16:colId xmlns:a16="http://schemas.microsoft.com/office/drawing/2014/main" val="1773241650"/>
                    </a:ext>
                  </a:extLst>
                </a:gridCol>
                <a:gridCol w="6208594">
                  <a:extLst>
                    <a:ext uri="{9D8B030D-6E8A-4147-A177-3AD203B41FA5}">
                      <a16:colId xmlns:a16="http://schemas.microsoft.com/office/drawing/2014/main" val="1358887979"/>
                    </a:ext>
                  </a:extLst>
                </a:gridCol>
              </a:tblGrid>
              <a:tr h="742782"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Transmission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route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Examples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More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information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23887"/>
                  </a:ext>
                </a:extLst>
              </a:tr>
              <a:tr h="1520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Water/foodborne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 smtClean="0"/>
                        <a:t>Salmonella </a:t>
                      </a:r>
                      <a:r>
                        <a:rPr lang="en-US" sz="2000" dirty="0" err="1" smtClean="0"/>
                        <a:t>typhi</a:t>
                      </a:r>
                      <a:endParaRPr lang="en-US" sz="2000" dirty="0" smtClean="0"/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 smtClean="0"/>
                        <a:t>Vibrio </a:t>
                      </a:r>
                      <a:r>
                        <a:rPr lang="en-US" sz="2000" dirty="0" err="1" smtClean="0"/>
                        <a:t>cholerae</a:t>
                      </a:r>
                      <a:endParaRPr lang="en-US" sz="2000" dirty="0" smtClean="0"/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 smtClean="0"/>
                        <a:t>Hepatitis A virus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 smtClean="0"/>
                        <a:t>Norovirus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/>
                        <a:t>Some pathogens such as </a:t>
                      </a:r>
                      <a:r>
                        <a:rPr lang="en-US" sz="2000" i="1" dirty="0" smtClean="0"/>
                        <a:t>E. coli </a:t>
                      </a:r>
                      <a:r>
                        <a:rPr lang="en-US" sz="2000" dirty="0" smtClean="0"/>
                        <a:t>can</a:t>
                      </a:r>
                      <a:r>
                        <a:rPr lang="tr-TR" sz="2000" dirty="0" smtClean="0"/>
                        <a:t> </a:t>
                      </a:r>
                      <a:r>
                        <a:rPr lang="en-US" sz="2000" dirty="0" smtClean="0"/>
                        <a:t>pass in the feces of an infected</a:t>
                      </a:r>
                      <a:r>
                        <a:rPr lang="tr-TR" sz="2000" dirty="0" smtClean="0"/>
                        <a:t> </a:t>
                      </a:r>
                      <a:r>
                        <a:rPr lang="en-US" sz="2000" dirty="0" smtClean="0"/>
                        <a:t>individual and contaminate a food or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en-US" sz="2000" dirty="0" smtClean="0"/>
                        <a:t>water source. </a:t>
                      </a:r>
                      <a:endParaRPr lang="tr-TR" sz="20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/>
                        <a:t>These typically cause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en-US" sz="2000" dirty="0" smtClean="0"/>
                        <a:t>diseases with gastrointestinal symptoms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en-US" sz="2000" dirty="0" smtClean="0"/>
                        <a:t>and tend to be endemic in areas with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en-US" sz="2000" dirty="0" smtClean="0"/>
                        <a:t>poor infrastructure or deficient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en-US" sz="2000" dirty="0" smtClean="0"/>
                        <a:t>sanitation systems.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212024"/>
                  </a:ext>
                </a:extLst>
              </a:tr>
              <a:tr h="1550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Vector-borne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 smtClean="0"/>
                        <a:t>West Nile virus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 err="1" smtClean="0"/>
                        <a:t>Zika</a:t>
                      </a:r>
                      <a:r>
                        <a:rPr lang="en-US" sz="2000" dirty="0" smtClean="0"/>
                        <a:t> virus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 err="1" smtClean="0"/>
                        <a:t>Borrelia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burgdorferi</a:t>
                      </a:r>
                      <a:endParaRPr lang="en-US" sz="2000" dirty="0" smtClean="0"/>
                    </a:p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/>
                        <a:t>Organisms that transmit a pathogen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en-US" sz="2000" dirty="0" smtClean="0"/>
                        <a:t>from one host to another, typically</a:t>
                      </a:r>
                      <a:r>
                        <a:rPr lang="tr-TR" sz="2000" dirty="0" smtClean="0"/>
                        <a:t> </a:t>
                      </a:r>
                      <a:r>
                        <a:rPr lang="en-US" sz="2000" dirty="0" smtClean="0"/>
                        <a:t>arthropods such as ticks and</a:t>
                      </a:r>
                      <a:r>
                        <a:rPr lang="tr-TR" sz="2000" dirty="0" smtClean="0"/>
                        <a:t> </a:t>
                      </a:r>
                      <a:r>
                        <a:rPr lang="en-US" sz="2000" dirty="0" smtClean="0"/>
                        <a:t>mosquitoes, are referred to as vectors.</a:t>
                      </a:r>
                      <a:r>
                        <a:rPr lang="tr-TR" sz="2000" dirty="0" smtClean="0"/>
                        <a:t>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/>
                        <a:t>After biting an infected host, the vector</a:t>
                      </a:r>
                      <a:r>
                        <a:rPr lang="tr-TR" sz="2000" dirty="0" smtClean="0"/>
                        <a:t> </a:t>
                      </a:r>
                      <a:r>
                        <a:rPr lang="en-US" sz="2000" dirty="0" smtClean="0"/>
                        <a:t>may then transmit the pathogen to</a:t>
                      </a:r>
                      <a:r>
                        <a:rPr lang="tr-TR" sz="2000" dirty="0" smtClean="0"/>
                        <a:t> </a:t>
                      </a:r>
                      <a:r>
                        <a:rPr lang="en-US" sz="2000" dirty="0" smtClean="0"/>
                        <a:t>another organism.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981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1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Emerging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infectious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diseases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739759" cy="4351338"/>
          </a:xfrm>
        </p:spPr>
        <p:txBody>
          <a:bodyPr>
            <a:normAutofit/>
          </a:bodyPr>
          <a:lstStyle/>
          <a:p>
            <a:r>
              <a:rPr lang="en-US" dirty="0"/>
              <a:t>Some infectious diseases have persisted in human populations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thousands </a:t>
            </a:r>
            <a:r>
              <a:rPr lang="en-US" dirty="0"/>
              <a:t>of years. </a:t>
            </a:r>
            <a:endParaRPr lang="tr-TR" dirty="0" smtClean="0"/>
          </a:p>
          <a:p>
            <a:r>
              <a:rPr lang="tr-TR" dirty="0" err="1" smtClean="0"/>
              <a:t>Ex</a:t>
            </a:r>
            <a:r>
              <a:rPr lang="tr-TR" dirty="0" smtClean="0"/>
              <a:t>. </a:t>
            </a:r>
            <a:r>
              <a:rPr lang="tr-TR" dirty="0" err="1" smtClean="0"/>
              <a:t>tuberculosis</a:t>
            </a:r>
            <a:endParaRPr lang="tr-TR" dirty="0" smtClean="0"/>
          </a:p>
          <a:p>
            <a:r>
              <a:rPr lang="en-US" dirty="0" smtClean="0"/>
              <a:t>By </a:t>
            </a:r>
            <a:r>
              <a:rPr lang="en-US" dirty="0"/>
              <a:t>studying patterns of disease over time, researchers have </a:t>
            </a:r>
            <a:r>
              <a:rPr lang="en-US" dirty="0" smtClean="0"/>
              <a:t>identified</a:t>
            </a:r>
            <a:r>
              <a:rPr lang="tr-TR" dirty="0" smtClean="0"/>
              <a:t> </a:t>
            </a:r>
            <a:r>
              <a:rPr lang="en-US" dirty="0" smtClean="0"/>
              <a:t>previously </a:t>
            </a:r>
            <a:r>
              <a:rPr lang="en-US" dirty="0"/>
              <a:t>undetected diseases or diseases whose prevalence has </a:t>
            </a:r>
            <a:r>
              <a:rPr lang="en-US" dirty="0" smtClean="0"/>
              <a:t>recently</a:t>
            </a:r>
            <a:r>
              <a:rPr lang="tr-TR" dirty="0" smtClean="0"/>
              <a:t> </a:t>
            </a:r>
            <a:r>
              <a:rPr lang="en-US" dirty="0" smtClean="0"/>
              <a:t>increased </a:t>
            </a:r>
            <a:r>
              <a:rPr lang="en-US" dirty="0"/>
              <a:t>or expanded into new </a:t>
            </a:r>
            <a:r>
              <a:rPr lang="en-US" dirty="0" smtClean="0"/>
              <a:t>areas. 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959" y="1553096"/>
            <a:ext cx="4383404" cy="294533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38200" y="5349766"/>
            <a:ext cx="92920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These are referred to as</a:t>
            </a:r>
            <a:r>
              <a:rPr lang="tr-TR" sz="2800" dirty="0"/>
              <a:t> </a:t>
            </a:r>
            <a:r>
              <a:rPr lang="en-US" sz="2800" dirty="0"/>
              <a:t>emerging infectious diseases (EIDs). </a:t>
            </a:r>
            <a:endParaRPr lang="tr-TR" sz="2800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36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1" y="847725"/>
            <a:ext cx="9907383" cy="5395913"/>
          </a:xfrm>
        </p:spPr>
      </p:pic>
    </p:spTree>
    <p:extLst>
      <p:ext uri="{BB962C8B-B14F-4D97-AF65-F5344CB8AC3E}">
        <p14:creationId xmlns:p14="http://schemas.microsoft.com/office/powerpoint/2010/main" val="12830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Re-emerging </a:t>
            </a:r>
            <a:r>
              <a:rPr lang="en-US" b="1" dirty="0" smtClean="0">
                <a:solidFill>
                  <a:srgbClr val="FF0000"/>
                </a:solidFill>
              </a:rPr>
              <a:t>Diseases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8469573" cy="4351338"/>
          </a:xfrm>
        </p:spPr>
        <p:txBody>
          <a:bodyPr/>
          <a:lstStyle/>
          <a:p>
            <a:r>
              <a:rPr lang="en-US" dirty="0" smtClean="0"/>
              <a:t>These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diseases that were previously on the decline and then </a:t>
            </a:r>
            <a:r>
              <a:rPr lang="en-US" dirty="0" smtClean="0"/>
              <a:t>re</a:t>
            </a:r>
            <a:r>
              <a:rPr lang="tr-TR" dirty="0" smtClean="0"/>
              <a:t>-</a:t>
            </a:r>
            <a:r>
              <a:rPr lang="tr-TR" smtClean="0"/>
              <a:t>emerged</a:t>
            </a:r>
            <a:r>
              <a:rPr lang="en-US" smtClean="0"/>
              <a:t>.</a:t>
            </a:r>
            <a:endParaRPr lang="en-US" dirty="0"/>
          </a:p>
          <a:p>
            <a:r>
              <a:rPr lang="en-US" dirty="0"/>
              <a:t>An example is measles, which was nearly eliminated in the U.S. thanks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widespread </a:t>
            </a:r>
            <a:r>
              <a:rPr lang="en-US" dirty="0"/>
              <a:t>vaccination. </a:t>
            </a:r>
            <a:endParaRPr lang="tr-TR" dirty="0" smtClean="0"/>
          </a:p>
          <a:p>
            <a:r>
              <a:rPr lang="en-US" dirty="0" smtClean="0"/>
              <a:t>Since </a:t>
            </a:r>
            <a:r>
              <a:rPr lang="en-US" dirty="0"/>
              <a:t>2005, however, measles has </a:t>
            </a:r>
            <a:r>
              <a:rPr lang="en-US" dirty="0" smtClean="0"/>
              <a:t>re-emerged,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a number of outbreaks in populations with low vaccination rates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Viruses and bacteria are responsible for the majority of recent EIDs. </a:t>
            </a:r>
            <a:endParaRPr lang="tr-TR" dirty="0"/>
          </a:p>
        </p:txBody>
      </p:sp>
      <p:pic>
        <p:nvPicPr>
          <p:cNvPr id="22532" name="Picture 4" descr="measle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348" y="84375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Causes of Emerging Infectious </a:t>
            </a:r>
            <a:r>
              <a:rPr lang="en-US" b="1" dirty="0" smtClean="0">
                <a:solidFill>
                  <a:srgbClr val="FF0000"/>
                </a:solidFill>
              </a:rPr>
              <a:t>Diseases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245772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EIDs </a:t>
            </a:r>
            <a:r>
              <a:rPr lang="en-US" dirty="0"/>
              <a:t>are driven by the growth of the human population, which has </a:t>
            </a:r>
            <a:r>
              <a:rPr lang="en-US" dirty="0" smtClean="0"/>
              <a:t>risen</a:t>
            </a:r>
            <a:r>
              <a:rPr lang="tr-TR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2.5 billion in 1950 to 7.4 billion in 2016 and continues to increase at </a:t>
            </a:r>
            <a:r>
              <a:rPr lang="en-US" dirty="0" smtClean="0"/>
              <a:t>an</a:t>
            </a:r>
            <a:r>
              <a:rPr lang="tr-TR" dirty="0" smtClean="0"/>
              <a:t> </a:t>
            </a:r>
            <a:r>
              <a:rPr lang="en-US" dirty="0" smtClean="0"/>
              <a:t>estimated </a:t>
            </a:r>
            <a:r>
              <a:rPr lang="en-US" dirty="0"/>
              <a:t>rate of 1 to 2 percent every year. </a:t>
            </a:r>
            <a:endParaRPr lang="tr-TR" dirty="0" smtClean="0"/>
          </a:p>
          <a:p>
            <a:pPr algn="just"/>
            <a:r>
              <a:rPr lang="en-US" dirty="0" smtClean="0"/>
              <a:t>Human </a:t>
            </a:r>
            <a:r>
              <a:rPr lang="en-US" dirty="0"/>
              <a:t>activities set the </a:t>
            </a:r>
            <a:r>
              <a:rPr lang="en-US" dirty="0" smtClean="0"/>
              <a:t>stage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situations that may lead to the emergence of new </a:t>
            </a:r>
            <a:r>
              <a:rPr lang="en-US" dirty="0" smtClean="0"/>
              <a:t>human-adapted</a:t>
            </a:r>
            <a:r>
              <a:rPr lang="tr-TR" dirty="0" smtClean="0"/>
              <a:t> </a:t>
            </a:r>
            <a:r>
              <a:rPr lang="en-US" dirty="0" smtClean="0"/>
              <a:t>pathogens </a:t>
            </a:r>
            <a:r>
              <a:rPr lang="en-US" dirty="0"/>
              <a:t>and outbreaks of disease. </a:t>
            </a:r>
            <a:endParaRPr lang="tr-TR" dirty="0" smtClean="0"/>
          </a:p>
        </p:txBody>
      </p:sp>
      <p:pic>
        <p:nvPicPr>
          <p:cNvPr id="11270" name="Picture 6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72" y="1690688"/>
            <a:ext cx="4498428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Causes of Emerging Infectious Diseases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68965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1. </a:t>
            </a:r>
            <a:r>
              <a:rPr lang="en-US" b="1" dirty="0">
                <a:solidFill>
                  <a:srgbClr val="FF0000"/>
                </a:solidFill>
              </a:rPr>
              <a:t>Urbanization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Spread and persistence of diseases are strongly</a:t>
            </a:r>
            <a:r>
              <a:rPr lang="tr-TR" dirty="0"/>
              <a:t> </a:t>
            </a:r>
            <a:r>
              <a:rPr lang="en-US" dirty="0"/>
              <a:t>associated with population density. </a:t>
            </a: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The United Nations estimates that</a:t>
            </a:r>
            <a:r>
              <a:rPr lang="tr-TR" dirty="0"/>
              <a:t> </a:t>
            </a:r>
            <a:r>
              <a:rPr lang="en-US" dirty="0"/>
              <a:t>as of 2014, 3.9 billion people, or more than half the world’s population,</a:t>
            </a:r>
            <a:r>
              <a:rPr lang="tr-TR" dirty="0"/>
              <a:t> </a:t>
            </a:r>
            <a:r>
              <a:rPr lang="en-US" dirty="0"/>
              <a:t>live in urban settings, compared to only 20 percent that were</a:t>
            </a:r>
            <a:r>
              <a:rPr lang="tr-TR" dirty="0"/>
              <a:t> </a:t>
            </a:r>
            <a:r>
              <a:rPr lang="en-US" dirty="0"/>
              <a:t>urban-dwelling a century ago. </a:t>
            </a:r>
            <a:endParaRPr lang="tr-TR" dirty="0"/>
          </a:p>
          <a:p>
            <a:endParaRPr lang="tr-TR" dirty="0"/>
          </a:p>
        </p:txBody>
      </p:sp>
      <p:pic>
        <p:nvPicPr>
          <p:cNvPr id="12290" name="Picture 2" descr="Urbanization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02" y="1690688"/>
            <a:ext cx="4271249" cy="34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5441" y="33359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Causes of Emerging Infectious Diseases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73793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en-US" b="1" dirty="0" smtClean="0">
                <a:solidFill>
                  <a:srgbClr val="FF0000"/>
                </a:solidFill>
              </a:rPr>
              <a:t>Global travel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Travel </a:t>
            </a:r>
            <a:r>
              <a:rPr lang="en-US" dirty="0"/>
              <a:t>occurs on an extraordinary scale </a:t>
            </a:r>
            <a:r>
              <a:rPr lang="en-US" dirty="0" smtClean="0"/>
              <a:t>today.</a:t>
            </a:r>
            <a:r>
              <a:rPr lang="tr-TR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We </a:t>
            </a:r>
            <a:r>
              <a:rPr lang="en-US" dirty="0"/>
              <a:t>carry pathogens with us, helping them to expand their </a:t>
            </a:r>
            <a:r>
              <a:rPr lang="en-US" dirty="0" smtClean="0"/>
              <a:t>geographic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host ranges.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3. </a:t>
            </a:r>
            <a:r>
              <a:rPr lang="en-US" b="1" dirty="0" smtClean="0">
                <a:solidFill>
                  <a:srgbClr val="FF0000"/>
                </a:solidFill>
              </a:rPr>
              <a:t>Increased </a:t>
            </a:r>
            <a:r>
              <a:rPr lang="en-US" b="1" dirty="0">
                <a:solidFill>
                  <a:srgbClr val="FF0000"/>
                </a:solidFill>
              </a:rPr>
              <a:t>contact with </a:t>
            </a:r>
            <a:r>
              <a:rPr lang="en-US" b="1" dirty="0" smtClean="0">
                <a:solidFill>
                  <a:srgbClr val="FF0000"/>
                </a:solidFill>
              </a:rPr>
              <a:t>wildlife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Humans </a:t>
            </a:r>
            <a:r>
              <a:rPr lang="en-US" dirty="0"/>
              <a:t>increasingly encroach </a:t>
            </a:r>
            <a:r>
              <a:rPr lang="en-US" dirty="0" smtClean="0"/>
              <a:t>on</a:t>
            </a:r>
            <a:r>
              <a:rPr lang="tr-TR" dirty="0" smtClean="0"/>
              <a:t> </a:t>
            </a:r>
            <a:r>
              <a:rPr lang="en-US" dirty="0" smtClean="0"/>
              <a:t>wild </a:t>
            </a:r>
            <a:r>
              <a:rPr lang="en-US" dirty="0"/>
              <a:t>habitats to expand agricultural, housing, and industrial </a:t>
            </a:r>
            <a:r>
              <a:rPr lang="en-US" dirty="0" smtClean="0"/>
              <a:t>territory.</a:t>
            </a:r>
            <a:r>
              <a:rPr lang="tr-TR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As </a:t>
            </a:r>
            <a:r>
              <a:rPr lang="en-US" dirty="0"/>
              <a:t>a result, humans and their domesticated animals are exposed to </a:t>
            </a:r>
            <a:r>
              <a:rPr lang="en-US" dirty="0" smtClean="0"/>
              <a:t>new</a:t>
            </a:r>
            <a:r>
              <a:rPr lang="tr-TR" dirty="0" smtClean="0"/>
              <a:t> </a:t>
            </a:r>
            <a:r>
              <a:rPr lang="en-US" dirty="0" smtClean="0"/>
              <a:t>pathogens </a:t>
            </a:r>
            <a:r>
              <a:rPr lang="en-US" dirty="0"/>
              <a:t>harbored in wildlife.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3316" name="Picture 4" descr="selective focus photography of orange f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179" y="2396646"/>
            <a:ext cx="2974236" cy="44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ox squirrel ile ilgili gÃ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/>
          <a:stretch/>
        </p:blipFill>
        <p:spPr bwMode="auto">
          <a:xfrm rot="1203950">
            <a:off x="9513111" y="564776"/>
            <a:ext cx="2854467" cy="17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Causes of Emerging Infectious Diseases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985681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4. </a:t>
            </a:r>
            <a:r>
              <a:rPr lang="en-US" b="1" dirty="0" smtClean="0">
                <a:solidFill>
                  <a:srgbClr val="FF0000"/>
                </a:solidFill>
              </a:rPr>
              <a:t>Adaptation </a:t>
            </a:r>
            <a:r>
              <a:rPr lang="en-US" b="1" dirty="0">
                <a:solidFill>
                  <a:srgbClr val="FF0000"/>
                </a:solidFill>
              </a:rPr>
              <a:t>to new hosts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Pathogens evolve over time and can gain the</a:t>
            </a:r>
            <a:r>
              <a:rPr lang="tr-TR" dirty="0"/>
              <a:t> </a:t>
            </a:r>
            <a:r>
              <a:rPr lang="en-US" dirty="0"/>
              <a:t>ability to infect a wider range of hosts.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Viruses </a:t>
            </a:r>
            <a:r>
              <a:rPr lang="en-US" dirty="0"/>
              <a:t>in particular have high</a:t>
            </a:r>
            <a:r>
              <a:rPr lang="tr-TR" dirty="0"/>
              <a:t> </a:t>
            </a:r>
            <a:r>
              <a:rPr lang="en-US" dirty="0"/>
              <a:t>mutation rates and fast generation times, which help facilitate these</a:t>
            </a:r>
            <a:r>
              <a:rPr lang="tr-TR" dirty="0"/>
              <a:t> </a:t>
            </a:r>
            <a:r>
              <a:rPr lang="en-US" dirty="0"/>
              <a:t>adaptations.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5362" name="Picture 2" descr="salmonella hos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20" y="139745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Causes of Emerging Infectious Diseases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57931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5. </a:t>
            </a:r>
            <a:r>
              <a:rPr lang="en-US" b="1" dirty="0">
                <a:solidFill>
                  <a:srgbClr val="FF0000"/>
                </a:solidFill>
              </a:rPr>
              <a:t>Antibiotic misuse and overuse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Antibiotics are often incorrectly prescribed, not taken as directed, or overused in home and agricultural settings.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This </a:t>
            </a:r>
            <a:r>
              <a:rPr lang="en-US" dirty="0"/>
              <a:t>excessive and improper use of antibiotics has led to the evolution of new antibiotic-resistant variants of bacterial pathogens whose treatment options are </a:t>
            </a:r>
            <a:r>
              <a:rPr lang="en-US" dirty="0" smtClean="0"/>
              <a:t>limited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4338" name="Picture 2" descr="antibiotic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83" y="4001294"/>
            <a:ext cx="3967842" cy="26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Causes of Emerging Infectious Diseases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6. </a:t>
            </a:r>
            <a:r>
              <a:rPr lang="en-US" b="1" dirty="0" smtClean="0">
                <a:solidFill>
                  <a:srgbClr val="FF0000"/>
                </a:solidFill>
              </a:rPr>
              <a:t>Natural disasters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Natural disasters can disrupt housing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infrastructure</a:t>
            </a:r>
            <a:r>
              <a:rPr lang="en-US" dirty="0"/>
              <a:t>, creating opportunities for pathogens to infect people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vulnerable </a:t>
            </a:r>
            <a:r>
              <a:rPr lang="en-US" dirty="0"/>
              <a:t>situations.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For </a:t>
            </a:r>
            <a:r>
              <a:rPr lang="en-US" dirty="0"/>
              <a:t>example, multiple outbreaks of </a:t>
            </a:r>
            <a:r>
              <a:rPr lang="en-US" dirty="0" smtClean="0"/>
              <a:t>bacterial,</a:t>
            </a:r>
            <a:r>
              <a:rPr lang="tr-TR" dirty="0" smtClean="0"/>
              <a:t> </a:t>
            </a:r>
            <a:r>
              <a:rPr lang="en-US" dirty="0" smtClean="0"/>
              <a:t>fungal</a:t>
            </a:r>
            <a:r>
              <a:rPr lang="en-US" dirty="0"/>
              <a:t>, and viral infections occurred following Hurricane Katrina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410" name="Picture 2" descr="Natural disaster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94" y="4299045"/>
            <a:ext cx="4759016" cy="25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9117" y="2859206"/>
            <a:ext cx="10893425" cy="399879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 smtClean="0"/>
              <a:t>are caused by infectious agents, which gain entry into</a:t>
            </a:r>
            <a:r>
              <a:rPr lang="tr-TR" sz="3200" dirty="0" smtClean="0"/>
              <a:t> </a:t>
            </a:r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FF0000"/>
                </a:solidFill>
              </a:rPr>
              <a:t>host organism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disrupt</a:t>
            </a:r>
            <a:r>
              <a:rPr lang="en-US" sz="3200" dirty="0" smtClean="0"/>
              <a:t> its normal bodily functions. </a:t>
            </a:r>
            <a:endParaRPr lang="tr-TR" sz="32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 smtClean="0"/>
              <a:t>Many infectious</a:t>
            </a:r>
            <a:r>
              <a:rPr lang="tr-TR" sz="3200" dirty="0" smtClean="0"/>
              <a:t> </a:t>
            </a:r>
            <a:r>
              <a:rPr lang="en-US" sz="3200" dirty="0" smtClean="0"/>
              <a:t>diseases of humans are also </a:t>
            </a:r>
            <a:r>
              <a:rPr lang="en-US" sz="3200" dirty="0" smtClean="0">
                <a:solidFill>
                  <a:srgbClr val="FF0000"/>
                </a:solidFill>
              </a:rPr>
              <a:t>communicable</a:t>
            </a:r>
            <a:r>
              <a:rPr lang="en-US" sz="3200" dirty="0" smtClean="0"/>
              <a:t>, meaning the infection can</a:t>
            </a:r>
            <a:r>
              <a:rPr lang="tr-TR" sz="3200" dirty="0" smtClean="0"/>
              <a:t> </a:t>
            </a:r>
            <a:r>
              <a:rPr lang="en-US" sz="3200" dirty="0" smtClean="0"/>
              <a:t>pass from one person to another.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 smtClean="0"/>
              <a:t>There are over 1,400 recognized</a:t>
            </a:r>
            <a:r>
              <a:rPr lang="tr-TR" sz="3200" dirty="0" smtClean="0"/>
              <a:t> </a:t>
            </a:r>
            <a:r>
              <a:rPr lang="en-US" sz="3200" dirty="0" smtClean="0"/>
              <a:t>human pathogens that fall into several categories, including viruses,</a:t>
            </a:r>
            <a:r>
              <a:rPr lang="tr-TR" sz="3200" dirty="0" smtClean="0"/>
              <a:t> </a:t>
            </a:r>
            <a:r>
              <a:rPr lang="en-US" sz="3200" dirty="0" smtClean="0"/>
              <a:t>bacteria, fungi</a:t>
            </a:r>
            <a:r>
              <a:rPr lang="tr-TR" sz="3200" dirty="0" smtClean="0"/>
              <a:t>, </a:t>
            </a:r>
            <a:r>
              <a:rPr lang="tr-TR" sz="3200" dirty="0" err="1" smtClean="0"/>
              <a:t>etc</a:t>
            </a:r>
            <a:r>
              <a:rPr lang="tr-TR" sz="3200" dirty="0" smtClean="0"/>
              <a:t>. </a:t>
            </a:r>
            <a:r>
              <a:rPr lang="en-US" sz="3200" dirty="0" smtClean="0"/>
              <a:t> </a:t>
            </a:r>
            <a:endParaRPr lang="tr-TR" sz="3200" dirty="0" smtClean="0"/>
          </a:p>
        </p:txBody>
      </p:sp>
      <p:sp>
        <p:nvSpPr>
          <p:cNvPr id="4" name="AutoShape 2" descr="Infectious diseases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52" y="160338"/>
            <a:ext cx="6745264" cy="23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7. </a:t>
            </a:r>
            <a:r>
              <a:rPr lang="tr-TR" b="1" dirty="0" smtClean="0">
                <a:solidFill>
                  <a:srgbClr val="FF0000"/>
                </a:solidFill>
              </a:rPr>
              <a:t>U</a:t>
            </a:r>
            <a:r>
              <a:rPr lang="en-US" b="1" dirty="0" err="1" smtClean="0">
                <a:solidFill>
                  <a:srgbClr val="FF0000"/>
                </a:solidFill>
              </a:rPr>
              <a:t>nsanitary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conditions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n-US" dirty="0"/>
              <a:t>Food and water sources in</a:t>
            </a:r>
            <a:r>
              <a:rPr lang="tr-TR" dirty="0"/>
              <a:t> </a:t>
            </a:r>
            <a:r>
              <a:rPr lang="en-US" dirty="0"/>
              <a:t>areas with minimal healthcare resources, poor infrastructure, crowded</a:t>
            </a:r>
            <a:r>
              <a:rPr lang="tr-TR" dirty="0"/>
              <a:t> </a:t>
            </a:r>
            <a:r>
              <a:rPr lang="en-US" dirty="0"/>
              <a:t>living conditions and/or deficient sanitation systems are at high risk of</a:t>
            </a:r>
            <a:r>
              <a:rPr lang="tr-TR" dirty="0"/>
              <a:t> </a:t>
            </a:r>
            <a:r>
              <a:rPr lang="en-US" dirty="0"/>
              <a:t>contamination, which can lead to widespread and long-lasting outbreaks.</a:t>
            </a:r>
          </a:p>
          <a:p>
            <a:endParaRPr lang="tr-TR" dirty="0"/>
          </a:p>
        </p:txBody>
      </p:sp>
      <p:pic>
        <p:nvPicPr>
          <p:cNvPr id="16386" name="Picture 2" descr="Unsanitary condition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02595"/>
            <a:ext cx="4949920" cy="2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Causes of Emerging Infectious Diseases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8. </a:t>
            </a:r>
            <a:r>
              <a:rPr lang="en-US" b="1" dirty="0" smtClean="0">
                <a:solidFill>
                  <a:srgbClr val="FF0000"/>
                </a:solidFill>
              </a:rPr>
              <a:t>Low </a:t>
            </a:r>
            <a:r>
              <a:rPr lang="en-US" b="1" dirty="0">
                <a:solidFill>
                  <a:srgbClr val="FF0000"/>
                </a:solidFill>
              </a:rPr>
              <a:t>vaccination rates: </a:t>
            </a:r>
            <a:r>
              <a:rPr lang="en-US" dirty="0"/>
              <a:t>Outbreaks of vaccine-preventable diseases can occur when too few people in a given location are vaccinated.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Low </a:t>
            </a:r>
            <a:r>
              <a:rPr lang="en-US" dirty="0"/>
              <a:t>vaccination rates may result from lack of vaccine availability or affordability, or personal choice. </a:t>
            </a:r>
          </a:p>
          <a:p>
            <a:endParaRPr lang="tr-TR" dirty="0"/>
          </a:p>
        </p:txBody>
      </p:sp>
      <p:pic>
        <p:nvPicPr>
          <p:cNvPr id="18434" name="Picture 2" descr="vaccina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8" y="3443863"/>
            <a:ext cx="5241640" cy="32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9. </a:t>
            </a:r>
            <a:r>
              <a:rPr lang="en-US" b="1" dirty="0">
                <a:solidFill>
                  <a:srgbClr val="FF0000"/>
                </a:solidFill>
              </a:rPr>
              <a:t>Bioterrorism: </a:t>
            </a:r>
            <a:r>
              <a:rPr lang="en-US" dirty="0"/>
              <a:t>Pathogens can be dispersed with malicious intent as a type of biological weapon.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For </a:t>
            </a:r>
            <a:r>
              <a:rPr lang="en-US" dirty="0"/>
              <a:t>example, a 2001 outbreak of anthrax was the result of anthrax spores being intentionally sent through the U.S. Postal Service. </a:t>
            </a:r>
          </a:p>
          <a:p>
            <a:endParaRPr lang="tr-TR" dirty="0"/>
          </a:p>
        </p:txBody>
      </p:sp>
      <p:pic>
        <p:nvPicPr>
          <p:cNvPr id="19458" name="Picture 2" descr="anthrax spores envelopes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6823"/>
            <a:ext cx="3932084" cy="24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Behind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every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outbreak</a:t>
            </a:r>
            <a:r>
              <a:rPr lang="tr-TR" dirty="0" smtClean="0">
                <a:solidFill>
                  <a:srgbClr val="FF0000"/>
                </a:solidFill>
              </a:rPr>
              <a:t>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r-TR" dirty="0" err="1"/>
              <a:t>T</a:t>
            </a:r>
            <a:r>
              <a:rPr lang="tr-TR" dirty="0" err="1" smtClean="0"/>
              <a:t>he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outbreak</a:t>
            </a:r>
            <a:r>
              <a:rPr lang="tr-TR" dirty="0" smtClean="0"/>
              <a:t> </a:t>
            </a:r>
            <a:r>
              <a:rPr lang="en-US" dirty="0" smtClean="0"/>
              <a:t>refers </a:t>
            </a:r>
            <a:r>
              <a:rPr lang="en-US" dirty="0"/>
              <a:t>to a greater-than-expected increase in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number </a:t>
            </a:r>
            <a:r>
              <a:rPr lang="en-US" dirty="0"/>
              <a:t>of cases of a disease in a given region or population; even a </a:t>
            </a:r>
            <a:r>
              <a:rPr lang="en-US" dirty="0" smtClean="0"/>
              <a:t>single</a:t>
            </a:r>
            <a:r>
              <a:rPr lang="tr-TR" dirty="0" smtClean="0"/>
              <a:t> </a:t>
            </a:r>
            <a:r>
              <a:rPr lang="en-US" dirty="0" smtClean="0"/>
              <a:t>case </a:t>
            </a:r>
            <a:r>
              <a:rPr lang="en-US" dirty="0"/>
              <a:t>may sometimes be considered an outbreak.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term </a:t>
            </a:r>
            <a:r>
              <a:rPr lang="en-US" b="1" dirty="0" smtClean="0">
                <a:solidFill>
                  <a:srgbClr val="FF0000"/>
                </a:solidFill>
              </a:rPr>
              <a:t>epidemic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describes </a:t>
            </a:r>
            <a:r>
              <a:rPr lang="en-US" dirty="0"/>
              <a:t>the disease’s progressive spread into a wider region. </a:t>
            </a:r>
            <a:endParaRPr lang="tr-TR" dirty="0" smtClean="0"/>
          </a:p>
          <a:p>
            <a:r>
              <a:rPr lang="en-US" dirty="0" smtClean="0"/>
              <a:t>The term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pandemic</a:t>
            </a:r>
            <a:r>
              <a:rPr lang="en-US" dirty="0" smtClean="0"/>
              <a:t> </a:t>
            </a:r>
            <a:r>
              <a:rPr lang="en-US" dirty="0"/>
              <a:t>refers to an epidemic that spreads across a large region, </a:t>
            </a:r>
            <a:r>
              <a:rPr lang="en-US" dirty="0" smtClean="0"/>
              <a:t>generally</a:t>
            </a:r>
            <a:r>
              <a:rPr lang="tr-TR" dirty="0" smtClean="0"/>
              <a:t> </a:t>
            </a:r>
            <a:r>
              <a:rPr lang="en-US" dirty="0" smtClean="0"/>
              <a:t>spanning </a:t>
            </a:r>
            <a:r>
              <a:rPr lang="en-US" dirty="0"/>
              <a:t>multiple countries or continents.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82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Responding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to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outbreaks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73377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Responding </a:t>
            </a:r>
            <a:r>
              <a:rPr lang="en-US" dirty="0"/>
              <a:t>to outbreaks effectively requires carefully planned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implemented </a:t>
            </a:r>
            <a:r>
              <a:rPr lang="en-US" dirty="0"/>
              <a:t>public health strategies and cooperation among </a:t>
            </a:r>
            <a:r>
              <a:rPr lang="en-US" dirty="0" smtClean="0"/>
              <a:t>public</a:t>
            </a:r>
            <a:r>
              <a:rPr lang="tr-TR" dirty="0" smtClean="0"/>
              <a:t> </a:t>
            </a:r>
            <a:r>
              <a:rPr lang="en-US" dirty="0" smtClean="0"/>
              <a:t>health </a:t>
            </a:r>
            <a:r>
              <a:rPr lang="en-US" dirty="0"/>
              <a:t>officials. </a:t>
            </a:r>
            <a:endParaRPr lang="tr-TR" dirty="0" smtClean="0"/>
          </a:p>
          <a:p>
            <a:pPr algn="just"/>
            <a:r>
              <a:rPr lang="en-US" dirty="0" smtClean="0"/>
              <a:t>Cases </a:t>
            </a:r>
            <a:r>
              <a:rPr lang="en-US" dirty="0"/>
              <a:t>of highly contagious diseases can quickly </a:t>
            </a:r>
            <a:r>
              <a:rPr lang="en-US" dirty="0" smtClean="0"/>
              <a:t>multiply</a:t>
            </a:r>
            <a:r>
              <a:rPr lang="tr-TR" dirty="0" smtClean="0"/>
              <a:t> </a:t>
            </a:r>
            <a:r>
              <a:rPr lang="en-US" dirty="0" smtClean="0"/>
              <a:t>on </a:t>
            </a:r>
            <a:r>
              <a:rPr lang="en-US" dirty="0"/>
              <a:t>an exponential scale to overwhelming numbers, and a </a:t>
            </a:r>
            <a:r>
              <a:rPr lang="en-US" dirty="0" smtClean="0"/>
              <a:t>speedy</a:t>
            </a:r>
            <a:r>
              <a:rPr lang="tr-TR" dirty="0" smtClean="0"/>
              <a:t> </a:t>
            </a:r>
            <a:r>
              <a:rPr lang="en-US" dirty="0" smtClean="0"/>
              <a:t>response</a:t>
            </a:r>
            <a:r>
              <a:rPr lang="en-US" dirty="0"/>
              <a:t>, especially to the earliest cases, is essential for control. </a:t>
            </a:r>
            <a:endParaRPr lang="tr-TR" dirty="0" smtClean="0"/>
          </a:p>
        </p:txBody>
      </p:sp>
      <p:pic>
        <p:nvPicPr>
          <p:cNvPr id="9218" name="Picture 2" descr="Responding to outbreaks ,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2" y="4255160"/>
            <a:ext cx="3901965" cy="26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8726214" cy="4351338"/>
          </a:xfrm>
        </p:spPr>
        <p:txBody>
          <a:bodyPr/>
          <a:lstStyle/>
          <a:p>
            <a:pPr algn="just"/>
            <a:r>
              <a:rPr lang="en-US" dirty="0"/>
              <a:t>Important</a:t>
            </a:r>
            <a:r>
              <a:rPr lang="tr-TR" dirty="0"/>
              <a:t> </a:t>
            </a:r>
            <a:r>
              <a:rPr lang="en-US" dirty="0"/>
              <a:t>components include effective surveillance programs for early detection,</a:t>
            </a:r>
            <a:r>
              <a:rPr lang="tr-TR" dirty="0"/>
              <a:t> </a:t>
            </a:r>
            <a:r>
              <a:rPr lang="en-US" dirty="0"/>
              <a:t>and thorough information-gathering on the origin of the outbreak and</a:t>
            </a:r>
            <a:r>
              <a:rPr lang="tr-TR" dirty="0"/>
              <a:t> </a:t>
            </a:r>
            <a:r>
              <a:rPr lang="en-US" dirty="0"/>
              <a:t>populations at risk. </a:t>
            </a:r>
            <a:endParaRPr lang="tr-TR" dirty="0"/>
          </a:p>
          <a:p>
            <a:pPr algn="just"/>
            <a:r>
              <a:rPr lang="en-US" dirty="0"/>
              <a:t>Considering the characteristics of both the pathogen</a:t>
            </a:r>
            <a:r>
              <a:rPr lang="tr-TR" dirty="0"/>
              <a:t> </a:t>
            </a:r>
            <a:r>
              <a:rPr lang="en-US" dirty="0"/>
              <a:t>and the at-risk population is critical for determining how to manage an</a:t>
            </a:r>
            <a:r>
              <a:rPr lang="tr-TR" dirty="0"/>
              <a:t> </a:t>
            </a:r>
            <a:r>
              <a:rPr lang="en-US" dirty="0"/>
              <a:t>outbreak, and for developing the most effective strategies for treating,</a:t>
            </a:r>
            <a:r>
              <a:rPr lang="tr-TR" dirty="0"/>
              <a:t> </a:t>
            </a:r>
            <a:r>
              <a:rPr lang="en-US" dirty="0"/>
              <a:t>controlling, and preventing the infectious disease at hand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10242" name="Picture 2" descr="surveillanc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734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20214278">
            <a:off x="491358" y="1615856"/>
            <a:ext cx="5919952" cy="1325563"/>
          </a:xfrm>
        </p:spPr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Responding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to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outbreaks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7"/>
          <a:stretch/>
        </p:blipFill>
        <p:spPr>
          <a:xfrm>
            <a:off x="6095999" y="380671"/>
            <a:ext cx="5422747" cy="2451647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05" y="2718834"/>
            <a:ext cx="5611933" cy="3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 information about the pathogen includes:</a:t>
            </a:r>
            <a:br>
              <a:rPr lang="en-US" b="1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Location </a:t>
            </a:r>
            <a:r>
              <a:rPr lang="en-US" dirty="0"/>
              <a:t>and circumstances of initial infection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How the pathogen is transmitted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Characteristics of the resulting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What treatment is required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566" y="4278860"/>
            <a:ext cx="5699234" cy="23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88539"/>
            <a:ext cx="10515600" cy="5976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 information about the at-risk population includes:</a:t>
            </a:r>
            <a:br>
              <a:rPr lang="en-US" b="1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659116"/>
            <a:ext cx="10515600" cy="3990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Demographics</a:t>
            </a:r>
            <a:r>
              <a:rPr lang="en-US" dirty="0"/>
              <a:t>, such as age and sex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Vaccination rates and past exposure status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Level of poverty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Access to healthcare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Location and environment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593" y="3881930"/>
            <a:ext cx="5008179" cy="24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outbreaks of </a:t>
            </a:r>
            <a:r>
              <a:rPr lang="en-US" dirty="0" err="1"/>
              <a:t>Nipah</a:t>
            </a:r>
            <a:r>
              <a:rPr lang="en-US" dirty="0"/>
              <a:t> virus disease, Ebola virus disease, and </a:t>
            </a:r>
            <a:r>
              <a:rPr lang="en-US" dirty="0" err="1" smtClean="0"/>
              <a:t>Zika</a:t>
            </a:r>
            <a:r>
              <a:rPr lang="tr-TR" dirty="0" smtClean="0"/>
              <a:t> </a:t>
            </a:r>
            <a:r>
              <a:rPr lang="en-US" dirty="0" smtClean="0"/>
              <a:t>fever </a:t>
            </a:r>
            <a:r>
              <a:rPr lang="en-US" dirty="0"/>
              <a:t>have garnered global attention. </a:t>
            </a:r>
            <a:endParaRPr lang="tr-TR" dirty="0" smtClean="0"/>
          </a:p>
          <a:p>
            <a:r>
              <a:rPr lang="en-US" dirty="0" smtClean="0"/>
              <a:t>All </a:t>
            </a:r>
            <a:r>
              <a:rPr lang="en-US" dirty="0"/>
              <a:t>three are zoonotic </a:t>
            </a:r>
            <a:r>
              <a:rPr lang="en-US" dirty="0" smtClean="0"/>
              <a:t>viruses,</a:t>
            </a:r>
            <a:r>
              <a:rPr lang="tr-TR" dirty="0" smtClean="0"/>
              <a:t> </a:t>
            </a:r>
            <a:r>
              <a:rPr lang="en-US" dirty="0" smtClean="0"/>
              <a:t>but </a:t>
            </a:r>
            <a:r>
              <a:rPr lang="en-US" dirty="0"/>
              <a:t>there are important differences among them—including the </a:t>
            </a:r>
            <a:r>
              <a:rPr lang="en-US" dirty="0" smtClean="0"/>
              <a:t>at-risk</a:t>
            </a:r>
            <a:r>
              <a:rPr lang="tr-TR" dirty="0" smtClean="0"/>
              <a:t> </a:t>
            </a:r>
            <a:r>
              <a:rPr lang="en-US" dirty="0" smtClean="0"/>
              <a:t>populations</a:t>
            </a:r>
            <a:r>
              <a:rPr lang="en-US" dirty="0"/>
              <a:t>, symptoms, routes of transmission, and therefore </a:t>
            </a:r>
            <a:r>
              <a:rPr lang="en-US" dirty="0" smtClean="0"/>
              <a:t>containment</a:t>
            </a:r>
            <a:r>
              <a:rPr lang="tr-TR" dirty="0" smtClean="0"/>
              <a:t> </a:t>
            </a:r>
            <a:r>
              <a:rPr lang="en-US" dirty="0" smtClean="0"/>
              <a:t>strategies</a:t>
            </a:r>
            <a:r>
              <a:rPr lang="en-US" dirty="0"/>
              <a:t>. </a:t>
            </a:r>
            <a:endParaRPr lang="tr-TR" dirty="0" smtClean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36"/>
          <a:stretch/>
        </p:blipFill>
        <p:spPr>
          <a:xfrm>
            <a:off x="2427890" y="4582511"/>
            <a:ext cx="6893256" cy="13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An increase in virulence, or the severity of</a:t>
            </a:r>
            <a:r>
              <a:rPr lang="tr-TR" dirty="0"/>
              <a:t> </a:t>
            </a:r>
            <a:r>
              <a:rPr lang="en-US" dirty="0"/>
              <a:t>disease caused by a pathogen, is sometimes </a:t>
            </a:r>
            <a:r>
              <a:rPr lang="tr-TR" dirty="0" err="1" smtClean="0"/>
              <a:t>started</a:t>
            </a:r>
            <a:r>
              <a:rPr lang="en-US" dirty="0" smtClean="0"/>
              <a:t> </a:t>
            </a:r>
            <a:r>
              <a:rPr lang="en-US" dirty="0"/>
              <a:t>by certain</a:t>
            </a:r>
            <a:r>
              <a:rPr lang="tr-TR" dirty="0"/>
              <a:t> </a:t>
            </a:r>
            <a:r>
              <a:rPr lang="en-US" dirty="0"/>
              <a:t>conditions within the body after the pathogen has been </a:t>
            </a:r>
            <a:r>
              <a:rPr lang="en-US" b="1" dirty="0">
                <a:solidFill>
                  <a:srgbClr val="FF0000"/>
                </a:solidFill>
              </a:rPr>
              <a:t>dormant </a:t>
            </a:r>
            <a:r>
              <a:rPr lang="en-US" dirty="0"/>
              <a:t>for</a:t>
            </a:r>
            <a:r>
              <a:rPr lang="tr-TR" dirty="0"/>
              <a:t> </a:t>
            </a:r>
            <a:r>
              <a:rPr lang="en-US" dirty="0"/>
              <a:t>period of time.</a:t>
            </a:r>
          </a:p>
          <a:p>
            <a:pPr algn="just"/>
            <a:r>
              <a:rPr lang="en-US" dirty="0" smtClean="0"/>
              <a:t>Some </a:t>
            </a:r>
            <a:r>
              <a:rPr lang="en-US" dirty="0"/>
              <a:t>pathogens can</a:t>
            </a:r>
            <a:r>
              <a:rPr lang="tr-TR" dirty="0"/>
              <a:t> </a:t>
            </a:r>
            <a:r>
              <a:rPr lang="en-US" dirty="0"/>
              <a:t>reproduce without a host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r>
              <a:rPr lang="en-US" dirty="0" smtClean="0"/>
              <a:t>Some </a:t>
            </a:r>
            <a:r>
              <a:rPr lang="en-US" dirty="0"/>
              <a:t>may persist in the environment.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habitat</a:t>
            </a:r>
            <a:r>
              <a:rPr lang="tr-TR" dirty="0"/>
              <a:t> </a:t>
            </a:r>
            <a:r>
              <a:rPr lang="en-US" dirty="0"/>
              <a:t>or organism where a pathogen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smtClean="0"/>
              <a:t>lives </a:t>
            </a:r>
            <a:r>
              <a:rPr lang="en-US" dirty="0"/>
              <a:t>and multiplies is called </a:t>
            </a:r>
            <a:r>
              <a:rPr lang="en-US" dirty="0" smtClean="0"/>
              <a:t>a</a:t>
            </a:r>
            <a:r>
              <a:rPr lang="tr-TR" dirty="0" smtClean="0"/>
              <a:t>s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reservoir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Organisms </a:t>
            </a:r>
            <a:r>
              <a:rPr lang="en-US" dirty="0"/>
              <a:t>that are reservoirs often do not themselves </a:t>
            </a:r>
            <a:r>
              <a:rPr lang="tr-TR" dirty="0" err="1" smtClean="0"/>
              <a:t>effected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This </a:t>
            </a:r>
            <a:r>
              <a:rPr lang="en-US" dirty="0"/>
              <a:t>enables them to be long-term carriers of the pathogen and</a:t>
            </a:r>
            <a:r>
              <a:rPr lang="tr-TR" dirty="0"/>
              <a:t> </a:t>
            </a:r>
            <a:r>
              <a:rPr lang="en-US" dirty="0"/>
              <a:t>thus a continuing source of new infections. </a:t>
            </a:r>
            <a:endParaRPr lang="tr-TR" dirty="0"/>
          </a:p>
          <a:p>
            <a:endParaRPr lang="tr-TR" dirty="0"/>
          </a:p>
        </p:txBody>
      </p:sp>
      <p:pic>
        <p:nvPicPr>
          <p:cNvPr id="25602" name="Picture 2" descr="Ä°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6" t="13507" r="19463" b="44452"/>
          <a:stretch/>
        </p:blipFill>
        <p:spPr bwMode="auto">
          <a:xfrm>
            <a:off x="8256897" y="2019869"/>
            <a:ext cx="3579032" cy="204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Characteristics of recent outbreaks, of emerging viral pathogens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5" y="1825625"/>
            <a:ext cx="6450292" cy="4773632"/>
          </a:xfrm>
        </p:spPr>
      </p:pic>
    </p:spTree>
    <p:extLst>
      <p:ext uri="{BB962C8B-B14F-4D97-AF65-F5344CB8AC3E}">
        <p14:creationId xmlns:p14="http://schemas.microsoft.com/office/powerpoint/2010/main" val="30709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Characteristics of recent outbreaks, of emerging viral pathogens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33" y="1958779"/>
            <a:ext cx="8621328" cy="84784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6"/>
          <a:stretch/>
        </p:blipFill>
        <p:spPr>
          <a:xfrm>
            <a:off x="1375433" y="2942898"/>
            <a:ext cx="8621329" cy="35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4" y="2391344"/>
            <a:ext cx="8545915" cy="4188132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754" y="1401916"/>
            <a:ext cx="8620491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19481838">
            <a:off x="583185" y="1573325"/>
            <a:ext cx="4645045" cy="17779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Global Burdens of Infectious Disease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13" y="200996"/>
            <a:ext cx="5860910" cy="6541390"/>
          </a:xfrm>
        </p:spPr>
      </p:pic>
    </p:spTree>
    <p:extLst>
      <p:ext uri="{BB962C8B-B14F-4D97-AF65-F5344CB8AC3E}">
        <p14:creationId xmlns:p14="http://schemas.microsoft.com/office/powerpoint/2010/main" val="8238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Long-term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strategies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047999"/>
            <a:ext cx="10515600" cy="3128963"/>
          </a:xfrm>
        </p:spPr>
        <p:txBody>
          <a:bodyPr>
            <a:normAutofit/>
          </a:bodyPr>
          <a:lstStyle/>
          <a:p>
            <a:r>
              <a:rPr lang="en-US" dirty="0"/>
              <a:t>EIDs are inevitable, but it is possible to control localized outbreaks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stop </a:t>
            </a:r>
            <a:r>
              <a:rPr lang="en-US" dirty="0"/>
              <a:t>them from becoming pandemics. </a:t>
            </a:r>
            <a:endParaRPr lang="tr-TR" dirty="0" smtClean="0"/>
          </a:p>
          <a:p>
            <a:r>
              <a:rPr lang="en-US" dirty="0" smtClean="0"/>
              <a:t>Implementing </a:t>
            </a:r>
            <a:r>
              <a:rPr lang="en-US" dirty="0"/>
              <a:t>long-term </a:t>
            </a:r>
            <a:r>
              <a:rPr lang="en-US" dirty="0" smtClean="0"/>
              <a:t>solutions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establishing global partnerships are crucial for effective disease </a:t>
            </a:r>
            <a:r>
              <a:rPr lang="en-US" dirty="0" smtClean="0"/>
              <a:t>control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dirty="0" smtClean="0">
                <a:sym typeface="Wingdings" panose="05000000000000000000" pitchFamily="2" charset="2"/>
              </a:rPr>
              <a:t>6 </a:t>
            </a:r>
            <a:r>
              <a:rPr lang="tr-TR" dirty="0" err="1" smtClean="0">
                <a:sym typeface="Wingdings" panose="05000000000000000000" pitchFamily="2" charset="2"/>
              </a:rPr>
              <a:t>steps</a:t>
            </a:r>
            <a:endParaRPr lang="en-US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124" y="365125"/>
            <a:ext cx="4413688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Long-term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strategies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779533"/>
            <a:ext cx="8022021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Cooperation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Pathogens </a:t>
            </a:r>
            <a:r>
              <a:rPr lang="en-US" dirty="0"/>
              <a:t>do not acknowledge political borders.</a:t>
            </a:r>
            <a:r>
              <a:rPr lang="tr-TR" dirty="0"/>
              <a:t>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Communication </a:t>
            </a:r>
            <a:r>
              <a:rPr lang="en-US" dirty="0"/>
              <a:t>and cooperation among authorities are essential for</a:t>
            </a:r>
            <a:r>
              <a:rPr lang="tr-TR" dirty="0"/>
              <a:t> </a:t>
            </a:r>
            <a:r>
              <a:rPr lang="en-US" dirty="0"/>
              <a:t>effective disease management. 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191 member states of the World</a:t>
            </a:r>
            <a:r>
              <a:rPr lang="tr-TR" dirty="0"/>
              <a:t> </a:t>
            </a:r>
            <a:r>
              <a:rPr lang="en-US" dirty="0"/>
              <a:t>Health Organization share information from medical centers throughout</a:t>
            </a:r>
            <a:r>
              <a:rPr lang="tr-TR" dirty="0"/>
              <a:t> </a:t>
            </a:r>
            <a:r>
              <a:rPr lang="en-US" dirty="0"/>
              <a:t>the world regarding disease outbreaks.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980" y="2172028"/>
            <a:ext cx="2785242" cy="23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Long-term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strategies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1566" y="1857157"/>
            <a:ext cx="7811814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en-US" b="1" dirty="0" smtClean="0">
                <a:solidFill>
                  <a:srgbClr val="FF0000"/>
                </a:solidFill>
              </a:rPr>
              <a:t>Surveillance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Prevention and timely control of outbreaks require rigorous surveillance of pathogen reservoirs and suspected disease cases.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Surveillance </a:t>
            </a:r>
            <a:r>
              <a:rPr lang="en-US" dirty="0"/>
              <a:t>includes directly monitoring animals and the environment for evidence of pathogens, as well as reports of disease from clinics and hospitals.</a:t>
            </a:r>
          </a:p>
          <a:p>
            <a:endParaRPr lang="tr-TR" dirty="0"/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2216205"/>
            <a:ext cx="3034862" cy="202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51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Long-term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strategies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3. </a:t>
            </a:r>
            <a:r>
              <a:rPr lang="en-US" b="1" dirty="0" smtClean="0">
                <a:solidFill>
                  <a:srgbClr val="FF0000"/>
                </a:solidFill>
              </a:rPr>
              <a:t>Research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Government funding is allocated for biodefense</a:t>
            </a:r>
            <a:r>
              <a:rPr lang="tr-TR" dirty="0"/>
              <a:t> </a:t>
            </a:r>
            <a:r>
              <a:rPr lang="en-US" dirty="0"/>
              <a:t>research to characterize pathogens and develop medical countermeasures,</a:t>
            </a:r>
            <a:r>
              <a:rPr lang="tr-TR" dirty="0"/>
              <a:t> </a:t>
            </a:r>
            <a:r>
              <a:rPr lang="en-US" dirty="0"/>
              <a:t>and takes place at academic institutions, government agencies, and</a:t>
            </a:r>
            <a:r>
              <a:rPr lang="tr-TR" dirty="0"/>
              <a:t> </a:t>
            </a:r>
            <a:r>
              <a:rPr lang="en-US" dirty="0"/>
              <a:t>biotechnology companies.</a:t>
            </a:r>
          </a:p>
          <a:p>
            <a:endParaRPr lang="tr-TR" dirty="0"/>
          </a:p>
        </p:txBody>
      </p:sp>
      <p:pic>
        <p:nvPicPr>
          <p:cNvPr id="3074" name="Picture 2" descr="Research funding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20" y="4001294"/>
            <a:ext cx="4953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23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Long-term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strategies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313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4. </a:t>
            </a:r>
            <a:r>
              <a:rPr lang="en-US" b="1" dirty="0" smtClean="0">
                <a:solidFill>
                  <a:srgbClr val="FF0000"/>
                </a:solidFill>
              </a:rPr>
              <a:t>Food </a:t>
            </a:r>
            <a:r>
              <a:rPr lang="en-US" b="1" dirty="0">
                <a:solidFill>
                  <a:srgbClr val="FF0000"/>
                </a:solidFill>
              </a:rPr>
              <a:t>security</a:t>
            </a:r>
            <a:r>
              <a:rPr lang="tr-TR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Increased food security can reduce human</a:t>
            </a:r>
            <a:r>
              <a:rPr lang="tr-TR" dirty="0"/>
              <a:t> </a:t>
            </a:r>
            <a:r>
              <a:rPr lang="tr-TR" dirty="0" err="1" smtClean="0"/>
              <a:t>damage</a:t>
            </a:r>
            <a:r>
              <a:rPr lang="tr-TR" dirty="0" smtClean="0"/>
              <a:t> </a:t>
            </a:r>
            <a:r>
              <a:rPr lang="en-US" dirty="0"/>
              <a:t>on wildlife habitats, the source of over 70 percent of zoonotic </a:t>
            </a:r>
            <a:r>
              <a:rPr lang="en-US" dirty="0" smtClean="0"/>
              <a:t>EIDs</a:t>
            </a:r>
            <a:r>
              <a:rPr lang="en-US" dirty="0"/>
              <a:t>.</a:t>
            </a:r>
            <a:r>
              <a:rPr lang="tr-TR" dirty="0"/>
              <a:t>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Developing </a:t>
            </a:r>
            <a:r>
              <a:rPr lang="en-US" dirty="0"/>
              <a:t>sustainable food sources can help </a:t>
            </a:r>
            <a:r>
              <a:rPr lang="tr-TR" dirty="0" err="1" smtClean="0"/>
              <a:t>compose</a:t>
            </a:r>
            <a:r>
              <a:rPr lang="en-US" dirty="0" smtClean="0"/>
              <a:t> </a:t>
            </a:r>
            <a:r>
              <a:rPr lang="en-US" dirty="0"/>
              <a:t>the need to</a:t>
            </a:r>
            <a:r>
              <a:rPr lang="tr-TR" dirty="0"/>
              <a:t> </a:t>
            </a:r>
            <a:r>
              <a:rPr lang="en-US" dirty="0"/>
              <a:t>expand agricultural </a:t>
            </a:r>
            <a:r>
              <a:rPr lang="en-US" dirty="0" smtClean="0"/>
              <a:t>territory.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146" name="Picture 2" descr="Food security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74" y="3544594"/>
            <a:ext cx="6299427" cy="24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18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Long-term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strategies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03196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5. </a:t>
            </a:r>
            <a:r>
              <a:rPr lang="en-US" b="1" dirty="0" smtClean="0">
                <a:solidFill>
                  <a:srgbClr val="FF0000"/>
                </a:solidFill>
              </a:rPr>
              <a:t>Antibiotic </a:t>
            </a:r>
            <a:r>
              <a:rPr lang="en-US" b="1" dirty="0">
                <a:solidFill>
                  <a:srgbClr val="FF0000"/>
                </a:solidFill>
              </a:rPr>
              <a:t>usage </a:t>
            </a:r>
            <a:r>
              <a:rPr lang="en-US" b="1" dirty="0" smtClean="0">
                <a:solidFill>
                  <a:srgbClr val="FF0000"/>
                </a:solidFill>
              </a:rPr>
              <a:t>reform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Antibiotic abuse promotes the growth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resistant </a:t>
            </a:r>
            <a:r>
              <a:rPr lang="en-US" dirty="0"/>
              <a:t>pathogens, enabling outbreaks of disease that are difficult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treat </a:t>
            </a:r>
            <a:r>
              <a:rPr lang="en-US" dirty="0"/>
              <a:t>and control.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Drug-resistant </a:t>
            </a:r>
            <a:r>
              <a:rPr lang="en-US" dirty="0"/>
              <a:t>infections currently make up 21 </a:t>
            </a:r>
            <a:r>
              <a:rPr lang="en-US" dirty="0" smtClean="0"/>
              <a:t>percent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EIDs.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More </a:t>
            </a:r>
            <a:r>
              <a:rPr lang="en-US" dirty="0" smtClean="0"/>
              <a:t>laws </a:t>
            </a:r>
            <a:r>
              <a:rPr lang="en-US" dirty="0"/>
              <a:t>and guidelines governing antibiotic </a:t>
            </a:r>
            <a:r>
              <a:rPr lang="en-US" dirty="0" smtClean="0"/>
              <a:t>use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home, hospital, and agricultural settings, as well as patient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physician </a:t>
            </a:r>
            <a:r>
              <a:rPr lang="en-US" dirty="0"/>
              <a:t>education, are needed to stop this trend</a:t>
            </a:r>
            <a:r>
              <a:rPr lang="en-US" dirty="0" smtClean="0"/>
              <a:t>.</a:t>
            </a:r>
            <a:endParaRPr lang="tr-TR" dirty="0" smtClean="0"/>
          </a:p>
        </p:txBody>
      </p:sp>
      <p:pic>
        <p:nvPicPr>
          <p:cNvPr id="7170" name="Picture 2" descr="Antibiotic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8059354" y="1127343"/>
            <a:ext cx="3943350" cy="24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2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35117" y="346841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Types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pathogens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300007"/>
              </p:ext>
            </p:extLst>
          </p:nvPr>
        </p:nvGraphicFramePr>
        <p:xfrm>
          <a:off x="668740" y="1672404"/>
          <a:ext cx="11145749" cy="458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293">
                  <a:extLst>
                    <a:ext uri="{9D8B030D-6E8A-4147-A177-3AD203B41FA5}">
                      <a16:colId xmlns:a16="http://schemas.microsoft.com/office/drawing/2014/main" val="3599290624"/>
                    </a:ext>
                  </a:extLst>
                </a:gridCol>
                <a:gridCol w="2199565">
                  <a:extLst>
                    <a:ext uri="{9D8B030D-6E8A-4147-A177-3AD203B41FA5}">
                      <a16:colId xmlns:a16="http://schemas.microsoft.com/office/drawing/2014/main" val="1046787583"/>
                    </a:ext>
                  </a:extLst>
                </a:gridCol>
                <a:gridCol w="2993855">
                  <a:extLst>
                    <a:ext uri="{9D8B030D-6E8A-4147-A177-3AD203B41FA5}">
                      <a16:colId xmlns:a16="http://schemas.microsoft.com/office/drawing/2014/main" val="1593621271"/>
                    </a:ext>
                  </a:extLst>
                </a:gridCol>
                <a:gridCol w="4458036">
                  <a:extLst>
                    <a:ext uri="{9D8B030D-6E8A-4147-A177-3AD203B41FA5}">
                      <a16:colId xmlns:a16="http://schemas.microsoft.com/office/drawing/2014/main" val="1123942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Type</a:t>
                      </a:r>
                      <a:r>
                        <a:rPr lang="tr-TR" sz="2400" dirty="0" smtClean="0"/>
                        <a:t> of </a:t>
                      </a:r>
                      <a:r>
                        <a:rPr lang="tr-TR" sz="2400" dirty="0" err="1" smtClean="0"/>
                        <a:t>pathogen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</a:t>
                      </a:r>
                    </a:p>
                    <a:p>
                      <a:r>
                        <a:rPr lang="en-US" sz="2400" dirty="0" smtClean="0"/>
                        <a:t>species</a:t>
                      </a:r>
                    </a:p>
                    <a:p>
                      <a:r>
                        <a:rPr lang="en-US" sz="2400" dirty="0" smtClean="0"/>
                        <a:t>known to</a:t>
                      </a:r>
                    </a:p>
                    <a:p>
                      <a:r>
                        <a:rPr lang="en-US" sz="2400" dirty="0" smtClean="0"/>
                        <a:t>infect humans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Examples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Resulting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disease</a:t>
                      </a:r>
                      <a:endParaRPr lang="tr-TR" sz="2400" dirty="0" smtClean="0"/>
                    </a:p>
                    <a:p>
                      <a:r>
                        <a:rPr lang="tr-TR" sz="2400" dirty="0" smtClean="0"/>
                        <a:t>in </a:t>
                      </a:r>
                      <a:r>
                        <a:rPr lang="tr-TR" sz="2400" dirty="0" err="1" smtClean="0"/>
                        <a:t>humans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760672"/>
                  </a:ext>
                </a:extLst>
              </a:tr>
              <a:tr h="1384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Bacteria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538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400" dirty="0" err="1" smtClean="0"/>
                        <a:t>Salmonella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typhi</a:t>
                      </a:r>
                      <a:endParaRPr lang="tr-TR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400" dirty="0" err="1" smtClean="0"/>
                        <a:t>Vibrio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cholerae</a:t>
                      </a:r>
                      <a:endParaRPr lang="tr-TR" sz="2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400" dirty="0" err="1" smtClean="0"/>
                        <a:t>Borrelia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burgdorferi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r-TR" sz="2400" dirty="0" err="1" smtClean="0"/>
                        <a:t>Typhoid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fever</a:t>
                      </a:r>
                      <a:r>
                        <a:rPr lang="tr-TR" sz="2400" dirty="0" smtClean="0"/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r-TR" sz="2400" dirty="0" err="1" smtClean="0"/>
                        <a:t>Cholera</a:t>
                      </a:r>
                      <a:endParaRPr lang="tr-TR" sz="24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r-TR" sz="2400" dirty="0" err="1" smtClean="0"/>
                        <a:t>Lyme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disease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22815"/>
                  </a:ext>
                </a:extLst>
              </a:tr>
              <a:tr h="6779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206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400" dirty="0" smtClean="0"/>
                        <a:t>West </a:t>
                      </a:r>
                      <a:r>
                        <a:rPr lang="tr-TR" sz="2400" dirty="0" err="1" smtClean="0"/>
                        <a:t>Nile</a:t>
                      </a:r>
                      <a:r>
                        <a:rPr lang="tr-TR" sz="2400" dirty="0" smtClean="0"/>
                        <a:t> virüs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400" dirty="0" err="1" smtClean="0"/>
                        <a:t>Influenza</a:t>
                      </a:r>
                      <a:r>
                        <a:rPr lang="tr-TR" sz="2400" dirty="0" smtClean="0"/>
                        <a:t> A </a:t>
                      </a:r>
                      <a:r>
                        <a:rPr lang="tr-TR" sz="2400" dirty="0" err="1" smtClean="0"/>
                        <a:t>virus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r-TR" sz="2400" dirty="0" smtClean="0"/>
                        <a:t>West </a:t>
                      </a:r>
                      <a:r>
                        <a:rPr lang="tr-TR" sz="2400" dirty="0" err="1" smtClean="0"/>
                        <a:t>Nile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fever</a:t>
                      </a:r>
                      <a:endParaRPr lang="tr-TR" sz="24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r-TR" sz="2400" dirty="0" err="1" smtClean="0"/>
                        <a:t>Influenza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6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Prions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&lt;10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400" dirty="0" err="1" smtClean="0"/>
                        <a:t>Creutzfeldt-Jakob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disease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agent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tr-TR" sz="2400" dirty="0" err="1" smtClean="0"/>
                        <a:t>Creutzfeldt-Jakob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disease</a:t>
                      </a:r>
                      <a:r>
                        <a:rPr lang="tr-TR" sz="2400" dirty="0" smtClean="0"/>
                        <a:t> (</a:t>
                      </a:r>
                      <a:r>
                        <a:rPr lang="tr-TR" sz="2400" dirty="0" err="1" smtClean="0"/>
                        <a:t>fatal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neurodegenerative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disease</a:t>
                      </a:r>
                      <a:r>
                        <a:rPr lang="tr-TR" sz="2400" dirty="0" smtClean="0"/>
                        <a:t>)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480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7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Long-term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strategies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6. </a:t>
            </a:r>
            <a:r>
              <a:rPr lang="en-US" b="1" dirty="0" smtClean="0">
                <a:solidFill>
                  <a:srgbClr val="FF0000"/>
                </a:solidFill>
              </a:rPr>
              <a:t>Public </a:t>
            </a:r>
            <a:r>
              <a:rPr lang="en-US" b="1" dirty="0">
                <a:solidFill>
                  <a:srgbClr val="FF0000"/>
                </a:solidFill>
              </a:rPr>
              <a:t>education: </a:t>
            </a:r>
            <a:r>
              <a:rPr lang="en-US" dirty="0"/>
              <a:t>Educating the population on how pathogens spread, how to avoid infection, and when and where to seek treatment can help maintain healthy communities.</a:t>
            </a:r>
          </a:p>
          <a:p>
            <a:endParaRPr lang="en-US" dirty="0"/>
          </a:p>
          <a:p>
            <a:endParaRPr lang="tr-TR" dirty="0"/>
          </a:p>
        </p:txBody>
      </p:sp>
      <p:pic>
        <p:nvPicPr>
          <p:cNvPr id="8194" name="Picture 2" descr="educa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91" y="3468578"/>
            <a:ext cx="5649036" cy="338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14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ye ile ilgili gÃ¶rsel sonuc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55" y="0"/>
            <a:ext cx="6423546" cy="467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0" y="18256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FF0000"/>
                </a:solidFill>
              </a:rPr>
              <a:t>Bye</a:t>
            </a:r>
            <a:r>
              <a:rPr lang="tr-TR" sz="5400" b="1" dirty="0" smtClean="0">
                <a:solidFill>
                  <a:srgbClr val="FF0000"/>
                </a:solidFill>
              </a:rPr>
              <a:t>!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182772" y="4307009"/>
            <a:ext cx="290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FFFF"/>
                </a:solidFill>
                <a:latin typeface="Roboto"/>
              </a:rPr>
              <a:t>https://i.gifer.com/W1ph.gif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215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32187" y="258325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Types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pathogens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742671"/>
              </p:ext>
            </p:extLst>
          </p:nvPr>
        </p:nvGraphicFramePr>
        <p:xfrm>
          <a:off x="709683" y="1583888"/>
          <a:ext cx="10863619" cy="4486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315">
                  <a:extLst>
                    <a:ext uri="{9D8B030D-6E8A-4147-A177-3AD203B41FA5}">
                      <a16:colId xmlns:a16="http://schemas.microsoft.com/office/drawing/2014/main" val="1167178133"/>
                    </a:ext>
                  </a:extLst>
                </a:gridCol>
                <a:gridCol w="2093268">
                  <a:extLst>
                    <a:ext uri="{9D8B030D-6E8A-4147-A177-3AD203B41FA5}">
                      <a16:colId xmlns:a16="http://schemas.microsoft.com/office/drawing/2014/main" val="3190442817"/>
                    </a:ext>
                  </a:extLst>
                </a:gridCol>
                <a:gridCol w="3641946">
                  <a:extLst>
                    <a:ext uri="{9D8B030D-6E8A-4147-A177-3AD203B41FA5}">
                      <a16:colId xmlns:a16="http://schemas.microsoft.com/office/drawing/2014/main" val="2368225409"/>
                    </a:ext>
                  </a:extLst>
                </a:gridCol>
                <a:gridCol w="3539090">
                  <a:extLst>
                    <a:ext uri="{9D8B030D-6E8A-4147-A177-3AD203B41FA5}">
                      <a16:colId xmlns:a16="http://schemas.microsoft.com/office/drawing/2014/main" val="1030297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Type</a:t>
                      </a:r>
                      <a:r>
                        <a:rPr lang="tr-TR" sz="2400" dirty="0" smtClean="0"/>
                        <a:t> of </a:t>
                      </a:r>
                      <a:r>
                        <a:rPr lang="tr-TR" sz="2400" dirty="0" err="1" smtClean="0"/>
                        <a:t>pathogen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</a:t>
                      </a:r>
                    </a:p>
                    <a:p>
                      <a:r>
                        <a:rPr lang="en-US" sz="2400" dirty="0" smtClean="0"/>
                        <a:t>species</a:t>
                      </a:r>
                    </a:p>
                    <a:p>
                      <a:r>
                        <a:rPr lang="en-US" sz="2400" dirty="0" smtClean="0"/>
                        <a:t>known to</a:t>
                      </a:r>
                    </a:p>
                    <a:p>
                      <a:r>
                        <a:rPr lang="en-US" sz="2400" dirty="0" smtClean="0"/>
                        <a:t>infect humans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Examples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Resulting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disease</a:t>
                      </a:r>
                      <a:endParaRPr lang="tr-TR" sz="2400" dirty="0" smtClean="0"/>
                    </a:p>
                    <a:p>
                      <a:r>
                        <a:rPr lang="tr-TR" sz="2400" dirty="0" smtClean="0"/>
                        <a:t>in </a:t>
                      </a:r>
                      <a:r>
                        <a:rPr lang="tr-TR" sz="2400" dirty="0" err="1" smtClean="0"/>
                        <a:t>humans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83681"/>
                  </a:ext>
                </a:extLst>
              </a:tr>
              <a:tr h="932054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Fungi</a:t>
                      </a:r>
                      <a:r>
                        <a:rPr lang="tr-TR" sz="2400" dirty="0" smtClean="0"/>
                        <a:t>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317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400" dirty="0" err="1" smtClean="0"/>
                        <a:t>Exserohilum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rostratum</a:t>
                      </a:r>
                      <a:endParaRPr lang="tr-TR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400" dirty="0" err="1" smtClean="0"/>
                        <a:t>Candida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species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tr-TR" sz="2400" dirty="0" err="1" smtClean="0"/>
                        <a:t>Fungal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meningitis</a:t>
                      </a:r>
                      <a:endParaRPr lang="tr-TR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Thrush and other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en-US" sz="2400" dirty="0" smtClean="0"/>
                        <a:t>yeast infections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226422"/>
                  </a:ext>
                </a:extLst>
              </a:tr>
              <a:tr h="5549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Helminths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287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400" dirty="0" err="1" smtClean="0"/>
                        <a:t>Trichinella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spiralis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r-TR" sz="2400" dirty="0" err="1" smtClean="0"/>
                        <a:t>Trichinosis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20695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Protozoa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56</a:t>
                      </a:r>
                      <a:endParaRPr lang="tr-TR" sz="2400" dirty="0" smtClean="0"/>
                    </a:p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400" dirty="0" err="1" smtClean="0"/>
                        <a:t>Cyclospora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cayetanensis</a:t>
                      </a:r>
                      <a:r>
                        <a:rPr lang="tr-TR" sz="2400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400" dirty="0" err="1" smtClean="0"/>
                        <a:t>Plasmodium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species</a:t>
                      </a:r>
                      <a:r>
                        <a:rPr lang="tr-TR" sz="24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r-TR" sz="2400" dirty="0" err="1" smtClean="0"/>
                        <a:t>Cyclosporiasis</a:t>
                      </a:r>
                      <a:endParaRPr lang="tr-TR" sz="24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r-TR" sz="2400" dirty="0" err="1" smtClean="0"/>
                        <a:t>Malaria</a:t>
                      </a:r>
                      <a:endParaRPr lang="tr-TR" sz="2400" dirty="0" smtClean="0"/>
                    </a:p>
                    <a:p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13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7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Transmission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pathogens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</a:t>
            </a:r>
            <a:r>
              <a:rPr lang="en-US" dirty="0" smtClean="0"/>
              <a:t>he routes of transmission fall into two major categories.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Direct transmission </a:t>
            </a:r>
            <a:r>
              <a:rPr lang="en-US" dirty="0" smtClean="0"/>
              <a:t>occurs via immediate physical contact between an</a:t>
            </a:r>
            <a:r>
              <a:rPr lang="tr-TR" dirty="0" smtClean="0"/>
              <a:t> </a:t>
            </a:r>
            <a:r>
              <a:rPr lang="en-US" dirty="0" smtClean="0"/>
              <a:t>infected individual and another.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Depending on the pathogen, direct</a:t>
            </a:r>
            <a:r>
              <a:rPr lang="tr-TR" dirty="0" smtClean="0"/>
              <a:t> </a:t>
            </a:r>
            <a:r>
              <a:rPr lang="en-US" dirty="0" smtClean="0"/>
              <a:t>transmission can occur during sexual contact or through more casual</a:t>
            </a:r>
            <a:r>
              <a:rPr lang="tr-TR" dirty="0" smtClean="0"/>
              <a:t> </a:t>
            </a:r>
            <a:r>
              <a:rPr lang="en-US" dirty="0" smtClean="0"/>
              <a:t>contact such as holding hands.</a:t>
            </a:r>
            <a:endParaRPr lang="tr-TR" dirty="0" smtClean="0"/>
          </a:p>
        </p:txBody>
      </p:sp>
      <p:pic>
        <p:nvPicPr>
          <p:cNvPr id="20482" name="Picture 2" descr="Transmission of pathogen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0" y="4408227"/>
            <a:ext cx="4079543" cy="22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Transmission</a:t>
            </a:r>
            <a:r>
              <a:rPr lang="tr-TR" b="1" dirty="0">
                <a:solidFill>
                  <a:srgbClr val="FF0000"/>
                </a:solidFill>
              </a:rPr>
              <a:t> of </a:t>
            </a:r>
            <a:r>
              <a:rPr lang="tr-TR" b="1" dirty="0" err="1">
                <a:solidFill>
                  <a:srgbClr val="FF0000"/>
                </a:solidFill>
              </a:rPr>
              <a:t>pathogens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Indirect transmission </a:t>
            </a:r>
            <a:r>
              <a:rPr lang="en-US" dirty="0"/>
              <a:t>does not require</a:t>
            </a:r>
            <a:r>
              <a:rPr lang="tr-TR" dirty="0"/>
              <a:t> </a:t>
            </a:r>
            <a:r>
              <a:rPr lang="en-US" dirty="0"/>
              <a:t>direct physical contact with an infected individual. </a:t>
            </a:r>
            <a:endParaRPr lang="tr-TR" dirty="0"/>
          </a:p>
          <a:p>
            <a:r>
              <a:rPr lang="en-US" dirty="0"/>
              <a:t>Pathogens may be</a:t>
            </a:r>
            <a:r>
              <a:rPr lang="tr-TR" dirty="0"/>
              <a:t> </a:t>
            </a:r>
            <a:r>
              <a:rPr lang="en-US" dirty="0"/>
              <a:t>transmitted indirectly by airborne particles, contaminated food or water, or contact with contaminated objects. </a:t>
            </a:r>
            <a:endParaRPr lang="tr-TR" dirty="0"/>
          </a:p>
          <a:p>
            <a:endParaRPr lang="tr-TR" dirty="0"/>
          </a:p>
        </p:txBody>
      </p:sp>
      <p:pic>
        <p:nvPicPr>
          <p:cNvPr id="21508" name="Picture 4" descr="Transmission of pathogen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59" y="3903261"/>
            <a:ext cx="4821120" cy="266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Transmission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routes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pathogens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532519"/>
              </p:ext>
            </p:extLst>
          </p:nvPr>
        </p:nvGraphicFramePr>
        <p:xfrm>
          <a:off x="641445" y="1219201"/>
          <a:ext cx="10972799" cy="511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606">
                  <a:extLst>
                    <a:ext uri="{9D8B030D-6E8A-4147-A177-3AD203B41FA5}">
                      <a16:colId xmlns:a16="http://schemas.microsoft.com/office/drawing/2014/main" val="2774519000"/>
                    </a:ext>
                  </a:extLst>
                </a:gridCol>
                <a:gridCol w="2305818">
                  <a:extLst>
                    <a:ext uri="{9D8B030D-6E8A-4147-A177-3AD203B41FA5}">
                      <a16:colId xmlns:a16="http://schemas.microsoft.com/office/drawing/2014/main" val="1155128167"/>
                    </a:ext>
                  </a:extLst>
                </a:gridCol>
                <a:gridCol w="7179375">
                  <a:extLst>
                    <a:ext uri="{9D8B030D-6E8A-4147-A177-3AD203B41FA5}">
                      <a16:colId xmlns:a16="http://schemas.microsoft.com/office/drawing/2014/main" val="3489270295"/>
                    </a:ext>
                  </a:extLst>
                </a:gridCol>
              </a:tblGrid>
              <a:tr h="633476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Transmission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route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Examples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More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information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61638"/>
                  </a:ext>
                </a:extLst>
              </a:tr>
              <a:tr h="17351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Blood and other bodily fluids 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/>
                        <a:t>Ebola virus </a:t>
                      </a:r>
                      <a:endParaRPr lang="tr-TR" sz="1800" dirty="0" smtClean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/>
                        <a:t>Hepatitis C virus </a:t>
                      </a:r>
                      <a:endParaRPr lang="tr-TR" sz="1800" dirty="0" smtClean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/>
                        <a:t>HIV </a:t>
                      </a:r>
                      <a:endParaRPr lang="tr-TR" sz="1800" dirty="0" smtClean="0"/>
                    </a:p>
                    <a:p>
                      <a:r>
                        <a:rPr lang="en-US" sz="1800" dirty="0" smtClean="0"/>
                        <a:t> 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smtClean="0"/>
                        <a:t>Pathogens can be carried in blood and other bodily fluids such as mucus, saliva, urine, or semen. </a:t>
                      </a:r>
                      <a:endParaRPr lang="tr-TR" sz="18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smtClean="0"/>
                        <a:t>They may be transmitted via direct contact with open cuts, sores, or membranes, or via sexual intercourse. </a:t>
                      </a:r>
                      <a:endParaRPr lang="tr-TR" sz="18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smtClean="0"/>
                        <a:t>Bodily fluids can also transmit pathogens indirectly, such as through blood transfusions or contaminated needles.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219536"/>
                  </a:ext>
                </a:extLst>
              </a:tr>
              <a:tr h="10042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Vertical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Zika</a:t>
                      </a:r>
                      <a:r>
                        <a:rPr lang="en-US" sz="1800" dirty="0" smtClean="0"/>
                        <a:t> virus 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 smtClean="0"/>
                        <a:t>As opposed to typical person-to-person transmission between two separate individuals, direct transmission from a mother to her child in utero, referred to as vertical transmission, may also occur. 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664398"/>
                  </a:ext>
                </a:extLst>
              </a:tr>
              <a:tr h="17351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Airborne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/>
                        <a:t>Influenza A virus </a:t>
                      </a:r>
                      <a:endParaRPr lang="tr-TR" sz="1800" dirty="0" smtClean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/>
                        <a:t>Mycobacterium tuberculosis </a:t>
                      </a:r>
                      <a:endParaRPr lang="tr-TR" sz="1800" dirty="0" smtClean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/>
                        <a:t>Bacillus </a:t>
                      </a:r>
                      <a:r>
                        <a:rPr lang="en-US" sz="1800" dirty="0" err="1" smtClean="0"/>
                        <a:t>anthracis</a:t>
                      </a:r>
                      <a:r>
                        <a:rPr lang="en-US" sz="1800" dirty="0" smtClean="0"/>
                        <a:t> 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smtClean="0"/>
                        <a:t>Airborne pathogens are aerosolized into particles small enough to remain suspended in the air. </a:t>
                      </a:r>
                      <a:endParaRPr lang="tr-TR" sz="18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smtClean="0"/>
                        <a:t>Some may be dispersed in a cough or sneeze, or become aerosolized in air-conditioning units. </a:t>
                      </a:r>
                      <a:endParaRPr lang="tr-TR" sz="18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smtClean="0"/>
                        <a:t>Some fungi and bacteria are dispersed in spores that remain infective months or even years after they were produced.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3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7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Horizontal </a:t>
            </a:r>
            <a:r>
              <a:rPr lang="tr-TR" b="1" dirty="0" smtClean="0">
                <a:solidFill>
                  <a:srgbClr val="FF0000"/>
                </a:solidFill>
              </a:rPr>
              <a:t>vs. </a:t>
            </a:r>
            <a:r>
              <a:rPr lang="tr-TR" b="1" dirty="0" err="1" smtClean="0">
                <a:solidFill>
                  <a:srgbClr val="FF0000"/>
                </a:solidFill>
              </a:rPr>
              <a:t>Vertical</a:t>
            </a:r>
            <a:r>
              <a:rPr lang="tr-TR" b="1" dirty="0" smtClean="0">
                <a:solidFill>
                  <a:srgbClr val="FF0000"/>
                </a:solidFill>
              </a:rPr>
              <a:t> T</a:t>
            </a:r>
            <a:r>
              <a:rPr lang="en-US" b="1" dirty="0" err="1" smtClean="0">
                <a:solidFill>
                  <a:srgbClr val="FF0000"/>
                </a:solidFill>
              </a:rPr>
              <a:t>ransmission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011779" cy="4351338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Horizontal transmission</a:t>
            </a:r>
            <a:r>
              <a:rPr lang="en-US" dirty="0"/>
              <a:t> is the transmission of infections between members of the same species that are not in a parent-child relationship. </a:t>
            </a:r>
            <a:endParaRPr lang="tr-TR" dirty="0" smtClean="0"/>
          </a:p>
          <a:p>
            <a:pPr algn="just"/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</a:rPr>
              <a:t>vertically transmitted infection</a:t>
            </a:r>
            <a:r>
              <a:rPr lang="en-US" dirty="0"/>
              <a:t> is </a:t>
            </a:r>
            <a:r>
              <a:rPr lang="en-US" dirty="0" smtClean="0"/>
              <a:t>an</a:t>
            </a:r>
            <a:r>
              <a:rPr lang="tr-TR" dirty="0" smtClean="0"/>
              <a:t> </a:t>
            </a:r>
            <a:r>
              <a:rPr lang="tr-TR" dirty="0" err="1" smtClean="0"/>
              <a:t>infection</a:t>
            </a:r>
            <a:r>
              <a:rPr lang="en-US" dirty="0"/>
              <a:t> caused </a:t>
            </a:r>
            <a:r>
              <a:rPr lang="en-US" dirty="0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pathogens</a:t>
            </a:r>
            <a:r>
              <a:rPr lang="en-US" dirty="0"/>
              <a:t> </a:t>
            </a:r>
            <a:r>
              <a:rPr lang="en-US" dirty="0" smtClean="0"/>
              <a:t>that </a:t>
            </a:r>
            <a:r>
              <a:rPr lang="en-US" dirty="0"/>
              <a:t>uses </a:t>
            </a:r>
            <a:r>
              <a:rPr lang="en-US" b="1" dirty="0"/>
              <a:t>mother-to-child transmission</a:t>
            </a:r>
            <a:r>
              <a:rPr lang="en-US" dirty="0"/>
              <a:t>, that is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tr-TR" dirty="0" err="1" smtClean="0"/>
              <a:t>transmission</a:t>
            </a:r>
            <a:r>
              <a:rPr lang="en-US" dirty="0"/>
              <a:t> directly from the mother to </a:t>
            </a:r>
            <a:r>
              <a:rPr lang="en-US" dirty="0" smtClean="0"/>
              <a:t>an</a:t>
            </a:r>
            <a:r>
              <a:rPr lang="tr-TR" dirty="0" smtClean="0"/>
              <a:t> </a:t>
            </a:r>
            <a:r>
              <a:rPr lang="tr-TR" dirty="0" err="1" smtClean="0"/>
              <a:t>embryo</a:t>
            </a:r>
            <a:r>
              <a:rPr lang="tr-TR" dirty="0" smtClean="0"/>
              <a:t>, </a:t>
            </a:r>
            <a:r>
              <a:rPr lang="tr-TR" dirty="0" err="1" smtClean="0"/>
              <a:t>fetus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dirty="0"/>
              <a:t>or baby </a:t>
            </a:r>
            <a:r>
              <a:rPr lang="en-US" dirty="0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pregnancy</a:t>
            </a:r>
            <a:r>
              <a:rPr lang="tr-TR" dirty="0" smtClean="0"/>
              <a:t> </a:t>
            </a:r>
            <a:r>
              <a:rPr lang="en-US" dirty="0" smtClean="0"/>
              <a:t>or</a:t>
            </a:r>
            <a:r>
              <a:rPr lang="en-US" dirty="0"/>
              <a:t> </a:t>
            </a:r>
            <a:r>
              <a:rPr lang="tr-TR" dirty="0" err="1" smtClean="0"/>
              <a:t>childbirth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42" y="1562351"/>
            <a:ext cx="4523874" cy="40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1901</Words>
  <Application>Microsoft Office PowerPoint</Application>
  <PresentationFormat>Geniş ekran</PresentationFormat>
  <Paragraphs>202</Paragraphs>
  <Slides>41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Roboto</vt:lpstr>
      <vt:lpstr>Wingdings</vt:lpstr>
      <vt:lpstr>Office Teması</vt:lpstr>
      <vt:lpstr>Lecture 4: Outbreaks of Emerging Infectious Diseases</vt:lpstr>
      <vt:lpstr>PowerPoint Sunusu</vt:lpstr>
      <vt:lpstr>PowerPoint Sunusu</vt:lpstr>
      <vt:lpstr>Types of pathogens</vt:lpstr>
      <vt:lpstr>Types of pathogens</vt:lpstr>
      <vt:lpstr>Transmission of pathogens</vt:lpstr>
      <vt:lpstr>Transmission of pathogens</vt:lpstr>
      <vt:lpstr>Transmission routes of pathogens </vt:lpstr>
      <vt:lpstr>Horizontal vs. Vertical Transmission?</vt:lpstr>
      <vt:lpstr>Transmission routes of pathogens</vt:lpstr>
      <vt:lpstr>Emerging infectious diseases</vt:lpstr>
      <vt:lpstr>PowerPoint Sunusu</vt:lpstr>
      <vt:lpstr>Re-emerging Diseases</vt:lpstr>
      <vt:lpstr>Causes of Emerging Infectious Diseases</vt:lpstr>
      <vt:lpstr>Causes of Emerging Infectious Diseases</vt:lpstr>
      <vt:lpstr>Causes of Emerging Infectious Diseases</vt:lpstr>
      <vt:lpstr>Causes of Emerging Infectious Diseases</vt:lpstr>
      <vt:lpstr>Causes of Emerging Infectious Diseases</vt:lpstr>
      <vt:lpstr>Causes of Emerging Infectious Diseases</vt:lpstr>
      <vt:lpstr>PowerPoint Sunusu</vt:lpstr>
      <vt:lpstr>Causes of Emerging Infectious Diseases</vt:lpstr>
      <vt:lpstr>PowerPoint Sunusu</vt:lpstr>
      <vt:lpstr>Behind every outbreak?</vt:lpstr>
      <vt:lpstr>Responding to outbreaks </vt:lpstr>
      <vt:lpstr>PowerPoint Sunusu</vt:lpstr>
      <vt:lpstr>Responding to outbreaks </vt:lpstr>
      <vt:lpstr>Important information about the pathogen includes: </vt:lpstr>
      <vt:lpstr>Important information about the at-risk population includes: </vt:lpstr>
      <vt:lpstr>PowerPoint Sunusu</vt:lpstr>
      <vt:lpstr>Characteristics of recent outbreaks, of emerging viral pathogens</vt:lpstr>
      <vt:lpstr>Characteristics of recent outbreaks, of emerging viral pathogens</vt:lpstr>
      <vt:lpstr>PowerPoint Sunusu</vt:lpstr>
      <vt:lpstr>Global Burdens of Infectious Disease</vt:lpstr>
      <vt:lpstr>Long-term strategies</vt:lpstr>
      <vt:lpstr>Long-term strategies</vt:lpstr>
      <vt:lpstr>Long-term strategies</vt:lpstr>
      <vt:lpstr>Long-term strategies</vt:lpstr>
      <vt:lpstr>Long-term strategies</vt:lpstr>
      <vt:lpstr>Long-term strategies</vt:lpstr>
      <vt:lpstr>Long-term strategies</vt:lpstr>
      <vt:lpstr>Bye!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Outbreaks of Emerging Infectious Diseases</dc:title>
  <dc:creator>Bahar</dc:creator>
  <cp:lastModifiedBy>B</cp:lastModifiedBy>
  <cp:revision>47</cp:revision>
  <dcterms:created xsi:type="dcterms:W3CDTF">2018-09-26T12:31:41Z</dcterms:created>
  <dcterms:modified xsi:type="dcterms:W3CDTF">2018-11-06T15:08:57Z</dcterms:modified>
</cp:coreProperties>
</file>