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33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615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2576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541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104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5043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619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92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87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960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7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15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6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373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85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36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042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953588"/>
            <a:ext cx="8911687" cy="951411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Girişimciyi </a:t>
            </a:r>
            <a:r>
              <a:rPr lang="tr-TR" dirty="0"/>
              <a:t>Başarısızlığa Götüren Hatalar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94114" y="2416628"/>
            <a:ext cx="9610498" cy="3494593"/>
          </a:xfrm>
        </p:spPr>
        <p:txBody>
          <a:bodyPr>
            <a:normAutofit/>
          </a:bodyPr>
          <a:lstStyle/>
          <a:p>
            <a:r>
              <a:rPr lang="tr-TR" b="1" dirty="0"/>
              <a:t>Kişisel güven</a:t>
            </a:r>
            <a:r>
              <a:rPr lang="tr-TR" dirty="0"/>
              <a:t>: Kişisel </a:t>
            </a:r>
            <a:r>
              <a:rPr lang="tr-TR" dirty="0" smtClean="0"/>
              <a:t>güven, özel </a:t>
            </a:r>
            <a:r>
              <a:rPr lang="tr-TR" dirty="0"/>
              <a:t>yaşamda </a:t>
            </a:r>
            <a:r>
              <a:rPr lang="tr-TR" dirty="0" smtClean="0"/>
              <a:t>veya </a:t>
            </a:r>
            <a:r>
              <a:rPr lang="tr-TR" dirty="0"/>
              <a:t>iş yaşamında mutlaka </a:t>
            </a:r>
            <a:r>
              <a:rPr lang="tr-TR" dirty="0" smtClean="0"/>
              <a:t>olmalıdır. Ama yalnızca </a:t>
            </a:r>
            <a:r>
              <a:rPr lang="tr-TR" dirty="0"/>
              <a:t>kişisel güvene dayanan işler </a:t>
            </a:r>
            <a:r>
              <a:rPr lang="tr-TR" dirty="0" smtClean="0"/>
              <a:t>de bir takım başarısızlıklar olağandır. </a:t>
            </a:r>
            <a:r>
              <a:rPr lang="tr-TR" dirty="0"/>
              <a:t>İşle ilgili gerekli araştırmalar yapılmalı ve deneyim eksikliği dikkate alınmalıdır. </a:t>
            </a:r>
          </a:p>
          <a:p>
            <a:r>
              <a:rPr lang="tr-TR" b="1" dirty="0"/>
              <a:t>Yanlış ortak</a:t>
            </a:r>
            <a:r>
              <a:rPr lang="tr-TR" dirty="0"/>
              <a:t>: Ortak seçimi </a:t>
            </a:r>
            <a:r>
              <a:rPr lang="tr-TR" dirty="0" smtClean="0"/>
              <a:t>genellikle mevcut </a:t>
            </a:r>
            <a:r>
              <a:rPr lang="tr-TR" dirty="0"/>
              <a:t>duruma göre yapılır. Kişi kendi eksiğini </a:t>
            </a:r>
            <a:r>
              <a:rPr lang="tr-TR" dirty="0" smtClean="0"/>
              <a:t>giderecek</a:t>
            </a:r>
            <a:r>
              <a:rPr lang="tr-TR" dirty="0" smtClean="0"/>
              <a:t> </a:t>
            </a:r>
            <a:r>
              <a:rPr lang="tr-TR" dirty="0"/>
              <a:t>kişiyi ortak </a:t>
            </a:r>
            <a:r>
              <a:rPr lang="tr-TR" dirty="0" smtClean="0"/>
              <a:t>olarak seçer</a:t>
            </a:r>
            <a:r>
              <a:rPr lang="tr-TR" dirty="0"/>
              <a:t>. </a:t>
            </a:r>
            <a:r>
              <a:rPr lang="tr-TR" dirty="0" smtClean="0"/>
              <a:t>Eğer bir fikri </a:t>
            </a:r>
            <a:r>
              <a:rPr lang="tr-TR" dirty="0"/>
              <a:t>var, parası yoksa </a:t>
            </a:r>
            <a:r>
              <a:rPr lang="tr-TR" dirty="0" smtClean="0"/>
              <a:t>parası olan </a:t>
            </a:r>
            <a:r>
              <a:rPr lang="tr-TR" dirty="0"/>
              <a:t>ortak; </a:t>
            </a:r>
            <a:r>
              <a:rPr lang="tr-TR" dirty="0" smtClean="0"/>
              <a:t>ürün </a:t>
            </a:r>
            <a:r>
              <a:rPr lang="tr-TR" dirty="0"/>
              <a:t>var, pazarı yoksa satıcı ortak bulur.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887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992778"/>
            <a:ext cx="8911687" cy="912222"/>
          </a:xfrm>
        </p:spPr>
        <p:txBody>
          <a:bodyPr>
            <a:normAutofit fontScale="90000"/>
          </a:bodyPr>
          <a:lstStyle/>
          <a:p>
            <a:r>
              <a:rPr lang="tr-TR" altLang="tr-TR" dirty="0" smtClean="0"/>
              <a:t/>
            </a:r>
            <a:br>
              <a:rPr lang="tr-TR" altLang="tr-TR" dirty="0" smtClean="0"/>
            </a:br>
            <a:r>
              <a:rPr lang="tr-TR" altLang="tr-TR" dirty="0" smtClean="0"/>
              <a:t>Girişimcilik </a:t>
            </a:r>
            <a:r>
              <a:rPr lang="tr-TR" altLang="tr-TR" dirty="0"/>
              <a:t>ile ilgili Bilinen Yanlışlar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1" y="2442754"/>
            <a:ext cx="9601196" cy="3433114"/>
          </a:xfrm>
        </p:spPr>
        <p:txBody>
          <a:bodyPr>
            <a:normAutofit fontScale="85000" lnSpcReduction="20000"/>
          </a:bodyPr>
          <a:lstStyle/>
          <a:p>
            <a:pPr marL="457200" indent="-45720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tr-TR" dirty="0" smtClean="0"/>
              <a:t>Girişimci </a:t>
            </a:r>
            <a:r>
              <a:rPr lang="tr-TR" dirty="0"/>
              <a:t>doğulur, sonradan olunmaz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tr-TR" dirty="0" smtClean="0"/>
              <a:t>Herkes </a:t>
            </a:r>
            <a:r>
              <a:rPr lang="tr-TR" dirty="0"/>
              <a:t>yeni bir iş kurabilir. 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tr-TR" dirty="0" smtClean="0"/>
              <a:t>Girişimciler </a:t>
            </a:r>
            <a:r>
              <a:rPr lang="tr-TR" dirty="0"/>
              <a:t>kumarbazdır. 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tr-TR" dirty="0" smtClean="0"/>
              <a:t>Girişimciler </a:t>
            </a:r>
            <a:r>
              <a:rPr lang="tr-TR" dirty="0"/>
              <a:t>bütün olayı sahiplenmek ister.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tr-TR" dirty="0" smtClean="0"/>
              <a:t>Girişimciler </a:t>
            </a:r>
            <a:r>
              <a:rPr lang="tr-TR" dirty="0"/>
              <a:t>kendilerinin patronudur ve bağımsızdırlar. </a:t>
            </a:r>
            <a:endParaRPr lang="tr-TR" dirty="0" smtClean="0"/>
          </a:p>
          <a:p>
            <a:pPr marL="457200" indent="-45720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tr-TR" dirty="0" smtClean="0"/>
              <a:t>Girişimciler </a:t>
            </a:r>
            <a:r>
              <a:rPr lang="tr-TR" dirty="0"/>
              <a:t>büyük firmalardaki profesyonel yöneticilerden daha çok çalışırlar.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tr-TR" dirty="0" smtClean="0"/>
              <a:t>Girişimciler </a:t>
            </a:r>
            <a:r>
              <a:rPr lang="tr-TR" dirty="0"/>
              <a:t>çok stres altında çalışırlar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tr-TR" dirty="0" smtClean="0"/>
              <a:t>Girişimciler </a:t>
            </a:r>
            <a:r>
              <a:rPr lang="tr-TR" dirty="0"/>
              <a:t>genç ve enerjik olmalıdır. 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tr-TR" dirty="0" smtClean="0"/>
              <a:t>Girişimcilerin </a:t>
            </a:r>
            <a:r>
              <a:rPr lang="tr-TR" dirty="0"/>
              <a:t>motivasyon kaynağı para kazanmaktır.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tr-TR" dirty="0" smtClean="0"/>
              <a:t>Girişimciler başkaları </a:t>
            </a:r>
            <a:r>
              <a:rPr lang="tr-TR" dirty="0"/>
              <a:t>ile çalışamaz. 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tr-TR" dirty="0" smtClean="0"/>
              <a:t>Başarılı </a:t>
            </a:r>
            <a:r>
              <a:rPr lang="tr-TR" dirty="0"/>
              <a:t>girişimci, iyi okul performansı gösterir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40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927462"/>
            <a:ext cx="8911687" cy="977537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Girişimciyi </a:t>
            </a:r>
            <a:r>
              <a:rPr lang="tr-TR" dirty="0"/>
              <a:t>Başarısızlığa Götüren Hatalar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98171" y="2133600"/>
            <a:ext cx="9806441" cy="3777622"/>
          </a:xfrm>
        </p:spPr>
        <p:txBody>
          <a:bodyPr>
            <a:normAutofit/>
          </a:bodyPr>
          <a:lstStyle/>
          <a:p>
            <a:r>
              <a:rPr lang="tr-TR" b="1" dirty="0"/>
              <a:t>Eksik kayıt</a:t>
            </a:r>
            <a:r>
              <a:rPr lang="tr-TR" dirty="0"/>
              <a:t>: </a:t>
            </a:r>
            <a:r>
              <a:rPr lang="tr-TR" dirty="0" smtClean="0"/>
              <a:t>insanlar yazmayı sevmediğinden dolayı pek fazla kayıt tutmazlar. Daha sonra </a:t>
            </a:r>
            <a:r>
              <a:rPr lang="tr-TR" dirty="0"/>
              <a:t>da bu kimdi, kime, neyi, kaça satmıştık, diye </a:t>
            </a:r>
            <a:r>
              <a:rPr lang="tr-TR" dirty="0" smtClean="0"/>
              <a:t>araştırıp dururuz.  İşin bir </a:t>
            </a:r>
            <a:r>
              <a:rPr lang="tr-TR" dirty="0"/>
              <a:t>parçası olan her şey, her zaman </a:t>
            </a:r>
            <a:r>
              <a:rPr lang="tr-TR" dirty="0" smtClean="0"/>
              <a:t>kaydedilmeli </a:t>
            </a:r>
            <a:r>
              <a:rPr lang="tr-TR" dirty="0"/>
              <a:t>ve saklanmalıdır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b="1" dirty="0"/>
              <a:t> İyimserlik</a:t>
            </a:r>
            <a:r>
              <a:rPr lang="tr-TR" dirty="0"/>
              <a:t>: İş kararlarını alırken </a:t>
            </a:r>
            <a:r>
              <a:rPr lang="tr-TR" dirty="0" smtClean="0"/>
              <a:t>olumsuz</a:t>
            </a:r>
            <a:r>
              <a:rPr lang="tr-TR" dirty="0" smtClean="0"/>
              <a:t> düşünmediğimiz için </a:t>
            </a:r>
            <a:r>
              <a:rPr lang="tr-TR" dirty="0"/>
              <a:t>beklentilerimizi yükseltiriz. Satış cirosunu ve zamanlamasını abartır, masraf ve giderleri düşük </a:t>
            </a:r>
            <a:r>
              <a:rPr lang="tr-TR" dirty="0" smtClean="0"/>
              <a:t>gösteririz. </a:t>
            </a:r>
            <a:r>
              <a:rPr lang="tr-TR" dirty="0"/>
              <a:t> </a:t>
            </a:r>
            <a:r>
              <a:rPr lang="tr-TR" dirty="0" smtClean="0"/>
              <a:t>Ama yine de gerçeklerden uzaklaşmamalı ve gerçekçi düşünmeliyiz.</a:t>
            </a:r>
            <a:r>
              <a:rPr lang="tr-TR" dirty="0"/>
              <a:t> </a:t>
            </a:r>
            <a:r>
              <a:rPr lang="tr-TR" dirty="0" smtClean="0"/>
              <a:t>Tek bir plana bağlı kalmayı iyi bir araştırma yaparak B planı oluşturmalıyız. A</a:t>
            </a:r>
            <a:r>
              <a:rPr lang="tr-TR" dirty="0" smtClean="0"/>
              <a:t> </a:t>
            </a:r>
            <a:r>
              <a:rPr lang="tr-TR" dirty="0"/>
              <a:t>planımız tutmazsa en azından ne yapacağımızı bilmeliyiz. </a:t>
            </a:r>
          </a:p>
          <a:p>
            <a:r>
              <a:rPr lang="tr-TR" b="1" dirty="0"/>
              <a:t>Kanıksama: </a:t>
            </a:r>
            <a:r>
              <a:rPr lang="tr-TR" dirty="0"/>
              <a:t>Elinden geleni </a:t>
            </a:r>
            <a:r>
              <a:rPr lang="tr-TR" dirty="0" smtClean="0"/>
              <a:t>yapmış olmak girişimci için yeterli olmamalıdır. Başarıya ulaşmak </a:t>
            </a:r>
            <a:r>
              <a:rPr lang="tr-TR" dirty="0"/>
              <a:t>ancak planlı çalışmayla </a:t>
            </a:r>
            <a:r>
              <a:rPr lang="tr-TR" dirty="0" smtClean="0"/>
              <a:t>olur</a:t>
            </a:r>
            <a:r>
              <a:rPr lang="tr-TR" dirty="0" smtClean="0"/>
              <a:t>. </a:t>
            </a:r>
            <a:r>
              <a:rPr lang="tr-TR" dirty="0"/>
              <a:t>Elden gelen yetmeyecekse çekilmek zarardan kurtarır.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299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Girişimciliği Engelleyen Unsurlar</a:t>
            </a:r>
            <a:endParaRPr lang="tr-TR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İçerik Yer Tutucusu 10"/>
          <p:cNvSpPr>
            <a:spLocks noGrp="1"/>
          </p:cNvSpPr>
          <p:nvPr>
            <p:ph sz="half" idx="2"/>
          </p:nvPr>
        </p:nvSpPr>
        <p:spPr>
          <a:xfrm>
            <a:off x="1203960" y="2492587"/>
            <a:ext cx="4718304" cy="3406987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Yeterli ve sürekli bir yönetim kurgusunun yerleştirilmemesi,</a:t>
            </a:r>
          </a:p>
          <a:p>
            <a:r>
              <a:rPr lang="tr-TR" dirty="0"/>
              <a:t>İşletme sermayesi sorunları,</a:t>
            </a:r>
          </a:p>
          <a:p>
            <a:r>
              <a:rPr lang="tr-TR" dirty="0"/>
              <a:t>Dönemsel ekonomik krizler,</a:t>
            </a:r>
          </a:p>
          <a:p>
            <a:r>
              <a:rPr lang="tr-TR" dirty="0"/>
              <a:t>Nakit akış sorunları,</a:t>
            </a:r>
          </a:p>
          <a:p>
            <a:r>
              <a:rPr lang="tr-TR" dirty="0"/>
              <a:t>Yıkıcı rekabet,</a:t>
            </a:r>
          </a:p>
          <a:p>
            <a:r>
              <a:rPr lang="tr-TR" dirty="0"/>
              <a:t>Kuruluş yeri sorunları,</a:t>
            </a:r>
          </a:p>
          <a:p>
            <a:r>
              <a:rPr lang="tr-TR" dirty="0"/>
              <a:t>Büyük sanayi ya da pazara uyum sorunları,</a:t>
            </a:r>
          </a:p>
          <a:p>
            <a:r>
              <a:rPr lang="tr-TR" dirty="0"/>
              <a:t>Çeşitli işletmecilik sorunları</a:t>
            </a:r>
          </a:p>
          <a:p>
            <a:endParaRPr lang="tr-TR" dirty="0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6180670" y="2492586"/>
            <a:ext cx="4718304" cy="3633893"/>
          </a:xfrm>
        </p:spPr>
        <p:txBody>
          <a:bodyPr>
            <a:normAutofit lnSpcReduction="10000"/>
          </a:bodyPr>
          <a:lstStyle/>
          <a:p>
            <a:r>
              <a:rPr lang="tr-TR" dirty="0"/>
              <a:t>Sermaye yetersizliği,</a:t>
            </a:r>
          </a:p>
          <a:p>
            <a:r>
              <a:rPr lang="tr-TR" dirty="0"/>
              <a:t>Bürokratik engeller,</a:t>
            </a:r>
          </a:p>
          <a:p>
            <a:r>
              <a:rPr lang="tr-TR" dirty="0"/>
              <a:t>Piyasa araştırmasının ve fizibilite çalışmalarının yetersizliği,</a:t>
            </a:r>
          </a:p>
          <a:p>
            <a:r>
              <a:rPr lang="tr-TR" dirty="0"/>
              <a:t>Yatırımın yanlış zamanda yapılması,</a:t>
            </a:r>
          </a:p>
          <a:p>
            <a:r>
              <a:rPr lang="tr-TR" dirty="0"/>
              <a:t>Girişimcinin kişisel özellikleri,</a:t>
            </a:r>
          </a:p>
          <a:p>
            <a:r>
              <a:rPr lang="tr-TR" dirty="0"/>
              <a:t>Aile desteğinin yetersiz olması,</a:t>
            </a:r>
          </a:p>
          <a:p>
            <a:r>
              <a:rPr lang="tr-TR" dirty="0"/>
              <a:t>Sosyal çevrenin yetersiz desteği,</a:t>
            </a:r>
          </a:p>
          <a:p>
            <a:r>
              <a:rPr lang="tr-TR" dirty="0"/>
              <a:t>Girişimciliği destekleyen kurum ve kuruluşların yetersizliğidir.</a:t>
            </a:r>
          </a:p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215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1349</TotalTime>
  <Words>344</Words>
  <Application>Microsoft Office PowerPoint</Application>
  <PresentationFormat>Geniş ekran</PresentationFormat>
  <Paragraphs>40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Duman</vt:lpstr>
      <vt:lpstr> Girişimciyi Başarısızlığa Götüren Hatalar  </vt:lpstr>
      <vt:lpstr> Girişimcilik ile ilgili Bilinen Yanlışlar</vt:lpstr>
      <vt:lpstr> Girişimciyi Başarısızlığa Götüren Hatalar  </vt:lpstr>
      <vt:lpstr> Girişimciliği Engelleyen Unsurlar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7</cp:revision>
  <dcterms:created xsi:type="dcterms:W3CDTF">2020-02-21T09:47:49Z</dcterms:created>
  <dcterms:modified xsi:type="dcterms:W3CDTF">2020-02-22T14:17:18Z</dcterms:modified>
</cp:coreProperties>
</file>