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24" r:id="rId5"/>
    <p:sldId id="725" r:id="rId6"/>
    <p:sldId id="726" r:id="rId7"/>
    <p:sldId id="727" r:id="rId8"/>
    <p:sldId id="728" r:id="rId9"/>
    <p:sldId id="729" r:id="rId10"/>
    <p:sldId id="731" r:id="rId11"/>
    <p:sldId id="714" r:id="rId12"/>
    <p:sldId id="730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69" d="100"/>
          <a:sy n="69" d="100"/>
        </p:scale>
        <p:origin x="60" y="45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3.3.2020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3/3/2020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3/3/2020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3/3/2020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3/3/2020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3/3/2020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3/3/2020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3/3/2020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3/3/2020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3/3/2020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3/3/2020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3/3/2020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17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GGY340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ÖRGÜTSEL DAVRANIŞ VE LİDERLİK</a:t>
            </a: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Dr. </a:t>
            </a:r>
            <a:r>
              <a:rPr lang="tr-TR" sz="1600" b="1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Duhan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KALKAN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Güçlü, N. </a:t>
            </a:r>
            <a:r>
              <a:rPr lang="tr-TR" dirty="0" smtClean="0"/>
              <a:t>2001b. </a:t>
            </a:r>
            <a:r>
              <a:rPr lang="tr-TR" dirty="0"/>
              <a:t>Zaman Yönetimi, Kuram ve Uygulamada Eğitim </a:t>
            </a:r>
            <a:r>
              <a:rPr lang="tr-TR" dirty="0" smtClean="0"/>
              <a:t>Yönetimi Dergisi, 25(25):87-106.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38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STRES VE STRES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Selye (1956), stres konusuyla ilgilenen öncü bilim adamlarındandır ve stresi, "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vücuda yüklenilen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herhangi bir özel olamayan isteme karşı, vücudun tepkisi"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tanımlamaktadır (Güçlü 2001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Ayrıca stres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fizik ve sosyal çevredeki uyumsuz koşullar nedeniyle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bedensel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 psikolojik sınırlarının ötesinde harcadığı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gayret olarak tanımlanabilir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Cüceloğlu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1994).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67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STRES VE STRES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Selye, stresi, bireyi etkileyen çevresel uyarıcı olarak görmüştür. 1950 yılında yaptığı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çalışmadan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sonra stres terimini, organizmanın içindeki çevreye karşı aldığı bir durum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olarak tanımlamıştır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yaklaşımın sonunda Selye, stres ve stresör kavramlarını ön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plana çıkarmış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bireyde bir dizi tepki yaratan çevresel uyarıcıyı stresör, bireyin bu tür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uyarıcılara karşı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gösterdiği tepkiye de stres demiştir. Sonuç olarak Selye, stresi "bireyin çeşitli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çevresel stresörlere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karşı gösterdiği genel bir tepki" olarak tanımlamıştır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Erdoğan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1999). </a:t>
            </a:r>
            <a:endParaRPr lang="tr-T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97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STRES VE STRES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örgütteki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görenleri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etkileyen farklı stres kaynakları bulunabilir. Bu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kaynaklardan bazıları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şunlardır (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Pehlivan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2000):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İş yükünün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fazlalığı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Zamanın sınırlılığı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Denetimin sıkı ve yakından olması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Yetkinin sorumlulukları karşılamada yetersiz olması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Politik havanın güvensizliği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Rol belirsizliği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g) Örgüt ve bireyin değerleri arasındaki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uyumsuzluk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39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STRES VE STRES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254341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(Devamı)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h) Engellenme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i) Rol çatışması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j) Sorumlulukların yarattığı endişe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k) Çalışma koşulları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l) İnsan ilişkileri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m) Yabancılaşma </a:t>
            </a:r>
          </a:p>
        </p:txBody>
      </p:sp>
    </p:spTree>
    <p:extLst>
      <p:ext uri="{BB962C8B-B14F-4D97-AF65-F5344CB8AC3E}">
        <p14:creationId xmlns:p14="http://schemas.microsoft.com/office/powerpoint/2010/main" val="426150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STRES VE STRES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22780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Stresle başa çıkmak ve yaşam kalitesini artırmak amacıyla, durumu ya da duruma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verilen tepkileri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değiştirmeye stres yönetimi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denir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(Güçlü 2001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Bireysel olarak kullanılan bazı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stratejilerin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ortak yönü, hemen hemen tümünün kişisel alışkanlıklar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ile fiziksel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psikolojik ve davranışsal yapıların kontrol altına alınmasını öngörmeleridir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Böylece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bedende başlayan ve zararlı olan stres tepkisi karşı önlemler alınarak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etkisiz kılınmaya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çalışılmaktadır. Bireysel olarak stresle başa çıkmada, bedensel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hareketler (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egzersiz), solunum egzersizi, meditasyon,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biyo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feedback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(biyolojik dönüt),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gevşeme (</a:t>
            </a:r>
            <a:r>
              <a:rPr lang="tr-TR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relaxation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beslenme ve diyet, toplumsal destek alma, sosyal, kültürel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sportif etkinliklere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katılma, masaj, dua ve ibadet, zaman yönetimi gibi teknikler yararlı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olabilir (Pehlivan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1995). </a:t>
            </a:r>
          </a:p>
        </p:txBody>
      </p:sp>
    </p:spTree>
    <p:extLst>
      <p:ext uri="{BB962C8B-B14F-4D97-AF65-F5344CB8AC3E}">
        <p14:creationId xmlns:p14="http://schemas.microsoft.com/office/powerpoint/2010/main" val="1396154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ZAMAN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22780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Zaman, her meslekten bireyler üzerine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baskı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yapan evrensel bir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kaynaktır. Zaman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yönetimi, zihinde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oluşan planların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günlük yasama dökülerek gün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 gerçekleştirilebilmesidir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Cüceloglu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1999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yönetiminde temel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düşünce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günün her küçük diliminin daha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iyi planlanmasının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yöneticilerin daha verimli hareket etmelerini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sağlayacak olmasıdır.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yönetimi,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acil olmakla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birlikte o kadar da önemli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olmayan günlük olayların baskısından kaçınmak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için,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açık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önceliklerin ortaya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konulmasını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savunur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Koch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1999).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Zaman yönetimi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aslında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 öz yönetimdir;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yaşadığımız olayların kontrolünü sağlamaktır;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bireyin kendisini yönlendirerek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olayları yönetmesidir (Güçlü 2001b).</a:t>
            </a:r>
            <a:endParaRPr lang="tr-T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050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kdörtgen 5"/>
          <p:cNvSpPr/>
          <p:nvPr/>
        </p:nvSpPr>
        <p:spPr>
          <a:xfrm>
            <a:off x="313080" y="606630"/>
            <a:ext cx="7425865" cy="513071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ZAMAN YÖNETİMİ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İçerik Yer Tutucusu 2"/>
          <p:cNvSpPr txBox="1">
            <a:spLocks/>
          </p:cNvSpPr>
          <p:nvPr/>
        </p:nvSpPr>
        <p:spPr>
          <a:xfrm>
            <a:off x="313080" y="1382275"/>
            <a:ext cx="8147874" cy="4422780"/>
          </a:xfrm>
          <a:prstGeom prst="rect">
            <a:avLst/>
          </a:prstGeom>
        </p:spPr>
        <p:txBody>
          <a:bodyPr/>
          <a:lstStyle>
            <a:lvl1pPr marL="171450" indent="-171450" algn="l" rtl="0" eaLnBrk="1" fontAlgn="base" hangingPunct="1">
              <a:lnSpc>
                <a:spcPct val="90000"/>
              </a:lnSpc>
              <a:spcBef>
                <a:spcPts val="750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143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8572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2001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543050" indent="-171450" algn="l" rtl="0" eaLnBrk="1" fontAlgn="base" hangingPunct="1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99"/>
              </a:buClr>
              <a:buFont typeface="Wingdings" panose="05000000000000000000" pitchFamily="2" charset="2"/>
              <a:buChar char="q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Yönetsel zaman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örgütün amacına ulaşabilmek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harcadığı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süredir. Yönetici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zamanını, üstleri, astları, diğer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bölümlerdeki yetkilileri, çevresel etkenler ve ziyaretler ve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kendi ihtiyaçları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için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kullanılır.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Etkin yöneticiler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çoğunlukla zamanın nereye gittiğini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bilen, zaman üzerindeki üretken olmayan talepleri eleyebilen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zamanını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denetim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altına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alabilen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kişilerdir.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Yöneticiler için en önemli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sorunlardan biri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günlük isler nedeniyle kesintiye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uğrayan zamanı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mümkün olan en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uzun zaman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dilimi haline </a:t>
            </a:r>
            <a:r>
              <a:rPr lang="tr-T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getirebilmektedir </a:t>
            </a:r>
            <a:r>
              <a:rPr lang="tr-T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(Güçlü 2001b).</a:t>
            </a:r>
          </a:p>
        </p:txBody>
      </p:sp>
    </p:spTree>
    <p:extLst>
      <p:ext uri="{BB962C8B-B14F-4D97-AF65-F5344CB8AC3E}">
        <p14:creationId xmlns:p14="http://schemas.microsoft.com/office/powerpoint/2010/main" val="289899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Güçlü, N. </a:t>
            </a:r>
            <a:r>
              <a:rPr lang="tr-TR" dirty="0" smtClean="0"/>
              <a:t>2001a. </a:t>
            </a:r>
            <a:r>
              <a:rPr lang="tr-TR" dirty="0"/>
              <a:t>Stres Yönetimi, G.Ü. Gazi Eğitim Fakültesi Dergisi </a:t>
            </a:r>
            <a:r>
              <a:rPr lang="tr-TR" dirty="0" smtClean="0"/>
              <a:t>21(1):91-109, Ankara</a:t>
            </a:r>
            <a:r>
              <a:rPr lang="tr-TR" dirty="0" smtClean="0"/>
              <a:t>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Cüceloğlu</a:t>
            </a:r>
            <a:r>
              <a:rPr lang="tr-TR" dirty="0"/>
              <a:t>, </a:t>
            </a:r>
            <a:r>
              <a:rPr lang="tr-TR" dirty="0" smtClean="0"/>
              <a:t>D. 1994. </a:t>
            </a:r>
            <a:r>
              <a:rPr lang="tr-TR" dirty="0"/>
              <a:t>İnsan ve Davranışı. Psikolojinin Temel </a:t>
            </a:r>
            <a:r>
              <a:rPr lang="tr-TR" dirty="0" smtClean="0"/>
              <a:t>Kavramları, Remzi Kitabevi,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Erdoğan, </a:t>
            </a:r>
            <a:r>
              <a:rPr lang="tr-TR" dirty="0" smtClean="0"/>
              <a:t>İ. 1999. </a:t>
            </a:r>
            <a:r>
              <a:rPr lang="tr-TR" dirty="0"/>
              <a:t>İşletme Yönetiminde Örgütsel Davranış. Dönence Basım ve </a:t>
            </a:r>
            <a:r>
              <a:rPr lang="tr-TR" dirty="0" smtClean="0"/>
              <a:t>Yayın Hizmetleri</a:t>
            </a:r>
            <a:r>
              <a:rPr lang="tr-TR" dirty="0"/>
              <a:t>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Pehlivan, </a:t>
            </a:r>
            <a:r>
              <a:rPr lang="tr-TR" dirty="0" smtClean="0"/>
              <a:t>İ. 1995. Yönetimde Stres Kaynakları, </a:t>
            </a:r>
            <a:r>
              <a:rPr lang="tr-TR" dirty="0" err="1" smtClean="0"/>
              <a:t>Pegem</a:t>
            </a:r>
            <a:r>
              <a:rPr lang="tr-TR" dirty="0" smtClean="0"/>
              <a:t> Yayınları, Ankara.</a:t>
            </a:r>
            <a:endParaRPr lang="tr-TR" dirty="0" smtClean="0"/>
          </a:p>
          <a:p>
            <a:pPr lvl="1" algn="just">
              <a:lnSpc>
                <a:spcPct val="100000"/>
              </a:lnSpc>
            </a:pPr>
            <a:r>
              <a:rPr lang="tr-TR" dirty="0"/>
              <a:t>Pehlivan, İ. </a:t>
            </a:r>
            <a:r>
              <a:rPr lang="tr-TR" dirty="0" smtClean="0"/>
              <a:t>2000</a:t>
            </a:r>
            <a:r>
              <a:rPr lang="tr-TR" dirty="0"/>
              <a:t>. İş Yaşamında Stres, </a:t>
            </a:r>
            <a:r>
              <a:rPr lang="tr-TR" dirty="0" err="1"/>
              <a:t>Pegem</a:t>
            </a:r>
            <a:r>
              <a:rPr lang="tr-TR" dirty="0"/>
              <a:t> Yayınları, Ankara.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Cüceloglu</a:t>
            </a:r>
            <a:r>
              <a:rPr lang="tr-TR" dirty="0"/>
              <a:t>, D. </a:t>
            </a:r>
            <a:r>
              <a:rPr lang="tr-TR" dirty="0" smtClean="0"/>
              <a:t>1999. İyi Düşün Doğru </a:t>
            </a:r>
            <a:r>
              <a:rPr lang="tr-TR" dirty="0"/>
              <a:t>Karar </a:t>
            </a:r>
            <a:r>
              <a:rPr lang="tr-TR" dirty="0" smtClean="0"/>
              <a:t>Ver, </a:t>
            </a:r>
            <a:r>
              <a:rPr lang="tr-TR" dirty="0"/>
              <a:t>Sistem </a:t>
            </a:r>
            <a:r>
              <a:rPr lang="tr-TR" dirty="0" smtClean="0"/>
              <a:t>Yayıncılık, 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 err="1"/>
              <a:t>Koch</a:t>
            </a:r>
            <a:r>
              <a:rPr lang="tr-TR" dirty="0"/>
              <a:t>, R. </a:t>
            </a:r>
            <a:r>
              <a:rPr lang="tr-TR" dirty="0" smtClean="0"/>
              <a:t>1999. </a:t>
            </a:r>
            <a:r>
              <a:rPr lang="tr-TR" dirty="0"/>
              <a:t>80/20 </a:t>
            </a:r>
            <a:r>
              <a:rPr lang="tr-TR" dirty="0" smtClean="0"/>
              <a:t>İlkesi</a:t>
            </a:r>
            <a:r>
              <a:rPr lang="tr-TR" dirty="0"/>
              <a:t>. Daha </a:t>
            </a:r>
            <a:r>
              <a:rPr lang="tr-TR" dirty="0" smtClean="0"/>
              <a:t>Azıyla </a:t>
            </a:r>
            <a:r>
              <a:rPr lang="tr-TR" dirty="0"/>
              <a:t>Daha Ç</a:t>
            </a:r>
            <a:r>
              <a:rPr lang="tr-TR" dirty="0" smtClean="0"/>
              <a:t>oğunu </a:t>
            </a:r>
            <a:r>
              <a:rPr lang="tr-TR" dirty="0"/>
              <a:t>Elde Etmenin </a:t>
            </a:r>
            <a:r>
              <a:rPr lang="tr-TR" dirty="0" smtClean="0"/>
              <a:t>Sırrı. </a:t>
            </a:r>
            <a:r>
              <a:rPr lang="tr-TR" dirty="0"/>
              <a:t>(</a:t>
            </a:r>
            <a:r>
              <a:rPr lang="tr-TR" dirty="0" smtClean="0"/>
              <a:t>Çev</a:t>
            </a:r>
            <a:r>
              <a:rPr lang="tr-TR" dirty="0"/>
              <a:t>.</a:t>
            </a:r>
            <a:r>
              <a:rPr lang="tr-TR" dirty="0" smtClean="0"/>
              <a:t> Kerem </a:t>
            </a:r>
            <a:r>
              <a:rPr lang="tr-TR" dirty="0"/>
              <a:t>Özdemir). </a:t>
            </a:r>
            <a:r>
              <a:rPr lang="tr-TR" dirty="0" smtClean="0"/>
              <a:t>İstanbul: Varlık Yayınları, Sayı: </a:t>
            </a:r>
            <a:r>
              <a:rPr lang="tr-TR" dirty="0"/>
              <a:t>537.</a:t>
            </a: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4214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17271</TotalTime>
  <Words>718</Words>
  <Application>Microsoft Office PowerPoint</Application>
  <PresentationFormat>Ekran Gösterisi (4:3)</PresentationFormat>
  <Paragraphs>56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ＭＳ Ｐゴシック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user</cp:lastModifiedBy>
  <cp:revision>905</cp:revision>
  <cp:lastPrinted>2016-10-24T07:53:35Z</cp:lastPrinted>
  <dcterms:created xsi:type="dcterms:W3CDTF">2016-09-18T09:35:24Z</dcterms:created>
  <dcterms:modified xsi:type="dcterms:W3CDTF">2020-03-03T12:11:34Z</dcterms:modified>
</cp:coreProperties>
</file>