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9" r:id="rId13"/>
    <p:sldId id="270" r:id="rId14"/>
    <p:sldId id="271" r:id="rId15"/>
    <p:sldId id="272" r:id="rId16"/>
    <p:sldId id="273" r:id="rId17"/>
    <p:sldId id="274" r:id="rId18"/>
    <p:sldId id="276" r:id="rId19"/>
    <p:sldId id="275" r:id="rId20"/>
    <p:sldId id="277"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4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4" d="100"/>
          <a:sy n="74" d="100"/>
        </p:scale>
        <p:origin x="-55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6CA4DA2-E8FA-4243-8336-CCFF670F50AD}" type="datetimeFigureOut">
              <a:rPr lang="tr-TR" smtClean="0"/>
              <a:t>13.5.2018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26E08CB-9FD9-43A8-A060-B088C9371337}" type="slidenum">
              <a:rPr lang="tr-TR" smtClean="0"/>
              <a:t>‹#›</a:t>
            </a:fld>
            <a:endParaRPr lang="tr-TR"/>
          </a:p>
        </p:txBody>
      </p:sp>
    </p:spTree>
    <p:extLst>
      <p:ext uri="{BB962C8B-B14F-4D97-AF65-F5344CB8AC3E}">
        <p14:creationId xmlns:p14="http://schemas.microsoft.com/office/powerpoint/2010/main" val="4123511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6CA4DA2-E8FA-4243-8336-CCFF670F50AD}" type="datetimeFigureOut">
              <a:rPr lang="tr-TR" smtClean="0"/>
              <a:t>13.5.2018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26E08CB-9FD9-43A8-A060-B088C9371337}" type="slidenum">
              <a:rPr lang="tr-TR" smtClean="0"/>
              <a:t>‹#›</a:t>
            </a:fld>
            <a:endParaRPr lang="tr-TR"/>
          </a:p>
        </p:txBody>
      </p:sp>
    </p:spTree>
    <p:extLst>
      <p:ext uri="{BB962C8B-B14F-4D97-AF65-F5344CB8AC3E}">
        <p14:creationId xmlns:p14="http://schemas.microsoft.com/office/powerpoint/2010/main" val="560968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6CA4DA2-E8FA-4243-8336-CCFF670F50AD}" type="datetimeFigureOut">
              <a:rPr lang="tr-TR" smtClean="0"/>
              <a:t>13.5.2018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26E08CB-9FD9-43A8-A060-B088C9371337}" type="slidenum">
              <a:rPr lang="tr-TR" smtClean="0"/>
              <a:t>‹#›</a:t>
            </a:fld>
            <a:endParaRPr lang="tr-TR"/>
          </a:p>
        </p:txBody>
      </p:sp>
    </p:spTree>
    <p:extLst>
      <p:ext uri="{BB962C8B-B14F-4D97-AF65-F5344CB8AC3E}">
        <p14:creationId xmlns:p14="http://schemas.microsoft.com/office/powerpoint/2010/main" val="2034830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6CA4DA2-E8FA-4243-8336-CCFF670F50AD}" type="datetimeFigureOut">
              <a:rPr lang="tr-TR" smtClean="0"/>
              <a:t>13.5.2018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26E08CB-9FD9-43A8-A060-B088C9371337}" type="slidenum">
              <a:rPr lang="tr-TR" smtClean="0"/>
              <a:t>‹#›</a:t>
            </a:fld>
            <a:endParaRPr lang="tr-TR"/>
          </a:p>
        </p:txBody>
      </p:sp>
    </p:spTree>
    <p:extLst>
      <p:ext uri="{BB962C8B-B14F-4D97-AF65-F5344CB8AC3E}">
        <p14:creationId xmlns:p14="http://schemas.microsoft.com/office/powerpoint/2010/main" val="234385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6CA4DA2-E8FA-4243-8336-CCFF670F50AD}" type="datetimeFigureOut">
              <a:rPr lang="tr-TR" smtClean="0"/>
              <a:t>13.5.2018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26E08CB-9FD9-43A8-A060-B088C9371337}" type="slidenum">
              <a:rPr lang="tr-TR" smtClean="0"/>
              <a:t>‹#›</a:t>
            </a:fld>
            <a:endParaRPr lang="tr-TR"/>
          </a:p>
        </p:txBody>
      </p:sp>
    </p:spTree>
    <p:extLst>
      <p:ext uri="{BB962C8B-B14F-4D97-AF65-F5344CB8AC3E}">
        <p14:creationId xmlns:p14="http://schemas.microsoft.com/office/powerpoint/2010/main" val="1325169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6CA4DA2-E8FA-4243-8336-CCFF670F50AD}" type="datetimeFigureOut">
              <a:rPr lang="tr-TR" smtClean="0"/>
              <a:t>13.5.2018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26E08CB-9FD9-43A8-A060-B088C9371337}" type="slidenum">
              <a:rPr lang="tr-TR" smtClean="0"/>
              <a:t>‹#›</a:t>
            </a:fld>
            <a:endParaRPr lang="tr-TR"/>
          </a:p>
        </p:txBody>
      </p:sp>
    </p:spTree>
    <p:extLst>
      <p:ext uri="{BB962C8B-B14F-4D97-AF65-F5344CB8AC3E}">
        <p14:creationId xmlns:p14="http://schemas.microsoft.com/office/powerpoint/2010/main" val="1127897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6CA4DA2-E8FA-4243-8336-CCFF670F50AD}" type="datetimeFigureOut">
              <a:rPr lang="tr-TR" smtClean="0"/>
              <a:t>13.5.2018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26E08CB-9FD9-43A8-A060-B088C9371337}" type="slidenum">
              <a:rPr lang="tr-TR" smtClean="0"/>
              <a:t>‹#›</a:t>
            </a:fld>
            <a:endParaRPr lang="tr-TR"/>
          </a:p>
        </p:txBody>
      </p:sp>
    </p:spTree>
    <p:extLst>
      <p:ext uri="{BB962C8B-B14F-4D97-AF65-F5344CB8AC3E}">
        <p14:creationId xmlns:p14="http://schemas.microsoft.com/office/powerpoint/2010/main" val="498615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6CA4DA2-E8FA-4243-8336-CCFF670F50AD}" type="datetimeFigureOut">
              <a:rPr lang="tr-TR" smtClean="0"/>
              <a:t>13.5.2018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26E08CB-9FD9-43A8-A060-B088C9371337}" type="slidenum">
              <a:rPr lang="tr-TR" smtClean="0"/>
              <a:t>‹#›</a:t>
            </a:fld>
            <a:endParaRPr lang="tr-TR"/>
          </a:p>
        </p:txBody>
      </p:sp>
    </p:spTree>
    <p:extLst>
      <p:ext uri="{BB962C8B-B14F-4D97-AF65-F5344CB8AC3E}">
        <p14:creationId xmlns:p14="http://schemas.microsoft.com/office/powerpoint/2010/main" val="1414578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6CA4DA2-E8FA-4243-8336-CCFF670F50AD}" type="datetimeFigureOut">
              <a:rPr lang="tr-TR" smtClean="0"/>
              <a:t>13.5.2018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26E08CB-9FD9-43A8-A060-B088C9371337}" type="slidenum">
              <a:rPr lang="tr-TR" smtClean="0"/>
              <a:t>‹#›</a:t>
            </a:fld>
            <a:endParaRPr lang="tr-TR"/>
          </a:p>
        </p:txBody>
      </p:sp>
    </p:spTree>
    <p:extLst>
      <p:ext uri="{BB962C8B-B14F-4D97-AF65-F5344CB8AC3E}">
        <p14:creationId xmlns:p14="http://schemas.microsoft.com/office/powerpoint/2010/main" val="4007137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6CA4DA2-E8FA-4243-8336-CCFF670F50AD}" type="datetimeFigureOut">
              <a:rPr lang="tr-TR" smtClean="0"/>
              <a:t>13.5.2018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26E08CB-9FD9-43A8-A060-B088C9371337}" type="slidenum">
              <a:rPr lang="tr-TR" smtClean="0"/>
              <a:t>‹#›</a:t>
            </a:fld>
            <a:endParaRPr lang="tr-TR"/>
          </a:p>
        </p:txBody>
      </p:sp>
    </p:spTree>
    <p:extLst>
      <p:ext uri="{BB962C8B-B14F-4D97-AF65-F5344CB8AC3E}">
        <p14:creationId xmlns:p14="http://schemas.microsoft.com/office/powerpoint/2010/main" val="1071376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6CA4DA2-E8FA-4243-8336-CCFF670F50AD}" type="datetimeFigureOut">
              <a:rPr lang="tr-TR" smtClean="0"/>
              <a:t>13.5.2018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26E08CB-9FD9-43A8-A060-B088C9371337}" type="slidenum">
              <a:rPr lang="tr-TR" smtClean="0"/>
              <a:t>‹#›</a:t>
            </a:fld>
            <a:endParaRPr lang="tr-TR"/>
          </a:p>
        </p:txBody>
      </p:sp>
    </p:spTree>
    <p:extLst>
      <p:ext uri="{BB962C8B-B14F-4D97-AF65-F5344CB8AC3E}">
        <p14:creationId xmlns:p14="http://schemas.microsoft.com/office/powerpoint/2010/main" val="3997952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7000"/>
            <a:lum/>
          </a:blip>
          <a:srcRect/>
          <a:tile tx="0" ty="0" sx="100000" sy="100000" flip="none" algn="tl"/>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A4DA2-E8FA-4243-8336-CCFF670F50AD}" type="datetimeFigureOut">
              <a:rPr lang="tr-TR" smtClean="0"/>
              <a:t>13.5.2018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E08CB-9FD9-43A8-A060-B088C9371337}" type="slidenum">
              <a:rPr lang="tr-TR" smtClean="0"/>
              <a:t>‹#›</a:t>
            </a:fld>
            <a:endParaRPr lang="tr-TR"/>
          </a:p>
        </p:txBody>
      </p:sp>
    </p:spTree>
    <p:extLst>
      <p:ext uri="{BB962C8B-B14F-4D97-AF65-F5344CB8AC3E}">
        <p14:creationId xmlns:p14="http://schemas.microsoft.com/office/powerpoint/2010/main" val="2080491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2000" b="-2000"/>
          </a:stretch>
        </a:blip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2804859"/>
            <a:ext cx="9144000" cy="2387600"/>
          </a:xfrm>
        </p:spPr>
        <p:txBody>
          <a:bodyPr>
            <a:normAutofit/>
          </a:bodyPr>
          <a:lstStyle/>
          <a:p>
            <a:r>
              <a:rPr lang="tr-TR" sz="8800" b="1" dirty="0" smtClean="0"/>
              <a:t>ALZHEIMER</a:t>
            </a:r>
            <a:endParaRPr lang="tr-TR" sz="8800" b="1" dirty="0"/>
          </a:p>
        </p:txBody>
      </p:sp>
      <p:sp>
        <p:nvSpPr>
          <p:cNvPr id="3" name="Alt Başlık 2"/>
          <p:cNvSpPr>
            <a:spLocks noGrp="1"/>
          </p:cNvSpPr>
          <p:nvPr>
            <p:ph type="subTitle" idx="1"/>
          </p:nvPr>
        </p:nvSpPr>
        <p:spPr>
          <a:xfrm>
            <a:off x="1524000" y="5296726"/>
            <a:ext cx="9144000" cy="1655762"/>
          </a:xfrm>
        </p:spPr>
        <p:txBody>
          <a:bodyPr/>
          <a:lstStyle/>
          <a:p>
            <a:r>
              <a:rPr lang="tr-TR" dirty="0" smtClean="0"/>
              <a:t>DAMLA GENÇER</a:t>
            </a:r>
          </a:p>
          <a:p>
            <a:r>
              <a:rPr lang="tr-TR" dirty="0"/>
              <a:t> </a:t>
            </a:r>
            <a:r>
              <a:rPr lang="tr-TR" dirty="0" smtClean="0"/>
              <a:t>NESİBE GÜL ŞAHİN</a:t>
            </a:r>
          </a:p>
          <a:p>
            <a:r>
              <a:rPr lang="tr-TR" dirty="0" smtClean="0"/>
              <a:t>NUR MELEK KÜÇÜK</a:t>
            </a:r>
            <a:endParaRPr lang="tr-TR" dirty="0"/>
          </a:p>
        </p:txBody>
      </p:sp>
    </p:spTree>
    <p:extLst>
      <p:ext uri="{BB962C8B-B14F-4D97-AF65-F5344CB8AC3E}">
        <p14:creationId xmlns:p14="http://schemas.microsoft.com/office/powerpoint/2010/main" val="1834956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7450" y="377587"/>
            <a:ext cx="8137101" cy="61028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9979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6600" b="1" dirty="0" smtClean="0">
                <a:solidFill>
                  <a:srgbClr val="FF0000"/>
                </a:solidFill>
              </a:rPr>
              <a:t>BELİRTİ VE BULGULAR</a:t>
            </a:r>
            <a:endParaRPr lang="tr-TR" sz="6600" b="1" dirty="0">
              <a:solidFill>
                <a:srgbClr val="FF0000"/>
              </a:solidFill>
            </a:endParaRPr>
          </a:p>
        </p:txBody>
      </p:sp>
      <p:sp>
        <p:nvSpPr>
          <p:cNvPr id="3" name="İçerik Yer Tutucusu 2"/>
          <p:cNvSpPr>
            <a:spLocks noGrp="1"/>
          </p:cNvSpPr>
          <p:nvPr>
            <p:ph idx="1"/>
          </p:nvPr>
        </p:nvSpPr>
        <p:spPr>
          <a:xfrm>
            <a:off x="722094" y="1612265"/>
            <a:ext cx="6205728" cy="5245735"/>
          </a:xfrm>
        </p:spPr>
        <p:txBody>
          <a:bodyPr>
            <a:normAutofit lnSpcReduction="10000"/>
          </a:bodyPr>
          <a:lstStyle/>
          <a:p>
            <a:r>
              <a:rPr lang="tr-TR" dirty="0" err="1" smtClean="0"/>
              <a:t>Azheimer</a:t>
            </a:r>
            <a:r>
              <a:rPr lang="tr-TR" dirty="0" smtClean="0"/>
              <a:t> hastalığı yavaş ilerleyen bir hastalıktır. Beyindeki patolojik değişikliklerin klinik belirti vermesi yıllar sürer. Tanı koyduktan sonra hastalığın ilerlemesi kişiden kişiye değişiklik gösterir ve erken evreden ileri evreye geçiş 3-20 yıl arasında değişir. Erken dönemde hastanın işte ve ev dışında bağımsızlığı bozulmaya başlar, yıllar içinde bunlarda tümüyle bağımlı hale gelirken ev yaşamı ve kendine bakımda sorunlar ortaya çıkar , ileri evrede ise hasta tümüyle bağımlı hale gelir ve sürekli bakım gerekir.</a:t>
            </a:r>
            <a:endParaRPr lang="tr-TR"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2662" y="1690688"/>
            <a:ext cx="3176298" cy="49151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8642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40664" y="959993"/>
            <a:ext cx="10515600" cy="4351338"/>
          </a:xfrm>
        </p:spPr>
        <p:txBody>
          <a:bodyPr/>
          <a:lstStyle/>
          <a:p>
            <a:r>
              <a:rPr lang="tr-TR" dirty="0" smtClean="0"/>
              <a:t>Erken evrede unutkanlık ,kısa süreli bellekte kayıp , yeni bilgileri öğrenmede zorluk , </a:t>
            </a:r>
            <a:r>
              <a:rPr lang="tr-TR" dirty="0" err="1" smtClean="0"/>
              <a:t>insiyatif</a:t>
            </a:r>
            <a:r>
              <a:rPr lang="tr-TR" dirty="0" smtClean="0"/>
              <a:t> ve ilgi kaybı , muhakemede bozulma , yer oryantasyonunda bozulma görülür.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7156" y="2228294"/>
            <a:ext cx="4097688" cy="44894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0985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2856" y="496697"/>
            <a:ext cx="10515600" cy="4351338"/>
          </a:xfrm>
        </p:spPr>
        <p:txBody>
          <a:bodyPr/>
          <a:lstStyle/>
          <a:p>
            <a:r>
              <a:rPr lang="tr-TR" dirty="0"/>
              <a:t>Orta </a:t>
            </a:r>
            <a:r>
              <a:rPr lang="tr-TR" dirty="0" err="1"/>
              <a:t>demans</a:t>
            </a:r>
            <a:r>
              <a:rPr lang="tr-TR" dirty="0"/>
              <a:t> evresinde beyindeki patolojinin ilerlemesiyle bilişsel yeteneklerdeki kayıplara , konuşma , beceri ve tanıma fonksiyonlarında bozulma da eklenir</a:t>
            </a:r>
            <a:r>
              <a:rPr lang="tr-TR" dirty="0" smtClean="0"/>
              <a:t>.</a:t>
            </a:r>
          </a:p>
          <a:p>
            <a:r>
              <a:rPr lang="tr-TR" dirty="0" smtClean="0"/>
              <a:t>Hastada yakın arkadaşları ve aile üyelerini tanımada bozulma , </a:t>
            </a:r>
            <a:r>
              <a:rPr lang="tr-TR" dirty="0" err="1" smtClean="0"/>
              <a:t>acitasyon,amaçsız</a:t>
            </a:r>
            <a:r>
              <a:rPr lang="tr-TR" dirty="0" smtClean="0"/>
              <a:t> gezinme, kaybolma , uzak belleğin kaybı, </a:t>
            </a:r>
            <a:r>
              <a:rPr lang="tr-TR" dirty="0" err="1" smtClean="0"/>
              <a:t>konfüzyon</a:t>
            </a:r>
            <a:r>
              <a:rPr lang="tr-TR" dirty="0" smtClean="0"/>
              <a:t>, anlamadan bozulma, </a:t>
            </a:r>
            <a:r>
              <a:rPr lang="tr-TR" dirty="0" err="1" smtClean="0"/>
              <a:t>basir</a:t>
            </a:r>
            <a:r>
              <a:rPr lang="tr-TR" dirty="0" smtClean="0"/>
              <a:t> işlerin nasıl yapılacağını bilmeme, afazi (konuşma bozukluğu) , uykusuzluk , sanrılar (hezeyan) ,illüzyon , halüsinasyonlar ve davranış sorunları ortaya çıkar.  </a:t>
            </a:r>
            <a:endParaRPr lang="tr-TR" dirty="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5404" y="3782764"/>
            <a:ext cx="3681193" cy="30752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6764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28472" y="850265"/>
            <a:ext cx="10515600" cy="4351338"/>
          </a:xfrm>
        </p:spPr>
        <p:txBody>
          <a:bodyPr/>
          <a:lstStyle/>
          <a:p>
            <a:r>
              <a:rPr lang="tr-TR" dirty="0"/>
              <a:t>İleri evrede ağır bir bellek bozukluğu kelimeleri </a:t>
            </a:r>
            <a:r>
              <a:rPr lang="tr-TR" dirty="0" smtClean="0"/>
              <a:t>dahi anlayamama ,yeme ve yutma sorunları , tekrarlı kelimeler , </a:t>
            </a:r>
            <a:r>
              <a:rPr lang="tr-TR" dirty="0" err="1" smtClean="0"/>
              <a:t>özbakımda</a:t>
            </a:r>
            <a:r>
              <a:rPr lang="tr-TR" dirty="0" smtClean="0"/>
              <a:t> bozulma , hareketsizlik ve </a:t>
            </a:r>
            <a:r>
              <a:rPr lang="tr-TR" dirty="0" err="1" smtClean="0"/>
              <a:t>inkontinans</a:t>
            </a:r>
            <a:r>
              <a:rPr lang="tr-TR" dirty="0" smtClean="0"/>
              <a:t> görülür.</a:t>
            </a:r>
            <a:endParaRPr lang="tr-TR" dirty="0"/>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623" y="2742759"/>
            <a:ext cx="2867425" cy="3591426"/>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8778" y="2742759"/>
            <a:ext cx="4009845" cy="3591426"/>
          </a:xfrm>
          <a:prstGeom prst="rect">
            <a:avLst/>
          </a:prstGeom>
        </p:spPr>
      </p:pic>
    </p:spTree>
    <p:extLst>
      <p:ext uri="{BB962C8B-B14F-4D97-AF65-F5344CB8AC3E}">
        <p14:creationId xmlns:p14="http://schemas.microsoft.com/office/powerpoint/2010/main" val="2213483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6600" b="1" dirty="0" smtClean="0">
                <a:solidFill>
                  <a:srgbClr val="FF0000"/>
                </a:solidFill>
              </a:rPr>
              <a:t>TANI</a:t>
            </a:r>
            <a:endParaRPr lang="tr-TR" sz="6600" b="1" dirty="0">
              <a:solidFill>
                <a:srgbClr val="FF0000"/>
              </a:solidFill>
            </a:endParaRPr>
          </a:p>
        </p:txBody>
      </p:sp>
      <p:sp>
        <p:nvSpPr>
          <p:cNvPr id="3" name="İçerik Yer Tutucusu 2"/>
          <p:cNvSpPr>
            <a:spLocks noGrp="1"/>
          </p:cNvSpPr>
          <p:nvPr>
            <p:ph idx="1"/>
          </p:nvPr>
        </p:nvSpPr>
        <p:spPr/>
        <p:txBody>
          <a:bodyPr/>
          <a:lstStyle/>
          <a:p>
            <a:r>
              <a:rPr lang="tr-TR" dirty="0" smtClean="0"/>
              <a:t>Alzheimer hastalığında tanıya yardımcı olan tek bir test yoktur , bu nedenle tanıda , benzer klinik tabloya yol açan hastalıkların dışlanması büyük önem taşır. </a:t>
            </a:r>
            <a:r>
              <a:rPr lang="tr-TR" dirty="0" err="1" smtClean="0"/>
              <a:t>Demansa</a:t>
            </a:r>
            <a:r>
              <a:rPr lang="tr-TR" dirty="0" smtClean="0"/>
              <a:t> yol açabilecek tedavi edilebilir nedenlerin hızla saptanması gerekir. Bilişsel işlevleri bozulan bir hastada erken dönemde ve kapsamlı bir değerlendirme yaparak tanıyı mümkün olduğunca erken koymak önerilir.</a:t>
            </a:r>
            <a:endParaRPr lang="tr-TR" dirty="0"/>
          </a:p>
        </p:txBody>
      </p:sp>
    </p:spTree>
    <p:extLst>
      <p:ext uri="{BB962C8B-B14F-4D97-AF65-F5344CB8AC3E}">
        <p14:creationId xmlns:p14="http://schemas.microsoft.com/office/powerpoint/2010/main" val="3023881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3816" y="643001"/>
            <a:ext cx="10515600" cy="2648839"/>
          </a:xfrm>
        </p:spPr>
        <p:txBody>
          <a:bodyPr/>
          <a:lstStyle/>
          <a:p>
            <a:r>
              <a:rPr lang="tr-TR" dirty="0" smtClean="0"/>
              <a:t>Alzheimer hastalığı tanısı büyük ölçüde sağlık hikayesi ve klinik değerlendirmeye dayanır. </a:t>
            </a:r>
            <a:r>
              <a:rPr lang="tr-TR" dirty="0" err="1" smtClean="0"/>
              <a:t>Anamnezde</a:t>
            </a:r>
            <a:r>
              <a:rPr lang="tr-TR" dirty="0" smtClean="0"/>
              <a:t> hastanın eğitimi , mesleği , genel tıbbi  , nörolojik , psikiyatrik ve </a:t>
            </a:r>
            <a:r>
              <a:rPr lang="tr-TR" dirty="0" err="1" smtClean="0"/>
              <a:t>toksik</a:t>
            </a:r>
            <a:r>
              <a:rPr lang="tr-TR" dirty="0" smtClean="0"/>
              <a:t> özellikleri ve </a:t>
            </a:r>
            <a:r>
              <a:rPr lang="tr-TR" dirty="0" err="1" smtClean="0"/>
              <a:t>soygeçmişi</a:t>
            </a:r>
            <a:r>
              <a:rPr lang="tr-TR" dirty="0" smtClean="0"/>
              <a:t> sorgulanır. Klinik değerlendirmede nörolojik muayene (özellikle </a:t>
            </a:r>
            <a:r>
              <a:rPr lang="tr-TR" dirty="0" err="1" smtClean="0"/>
              <a:t>mental</a:t>
            </a:r>
            <a:r>
              <a:rPr lang="tr-TR" dirty="0" smtClean="0"/>
              <a:t> durum değerlendirmesi) ve </a:t>
            </a:r>
            <a:r>
              <a:rPr lang="tr-TR" dirty="0" err="1" smtClean="0"/>
              <a:t>nöropsikolojik</a:t>
            </a:r>
            <a:r>
              <a:rPr lang="tr-TR" dirty="0" smtClean="0"/>
              <a:t> testler yapılır. Ayrıca MR , EEG ve laboratuvar testlerinden de yararlanılabilir. </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8992" y="3474720"/>
            <a:ext cx="2243673" cy="262128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16" y="3474720"/>
            <a:ext cx="3989832" cy="2621280"/>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3278" y="3474720"/>
            <a:ext cx="4340354" cy="2621280"/>
          </a:xfrm>
          <a:prstGeom prst="rect">
            <a:avLst/>
          </a:prstGeom>
        </p:spPr>
      </p:pic>
    </p:spTree>
    <p:extLst>
      <p:ext uri="{BB962C8B-B14F-4D97-AF65-F5344CB8AC3E}">
        <p14:creationId xmlns:p14="http://schemas.microsoft.com/office/powerpoint/2010/main" val="3973253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6600" b="1" dirty="0" smtClean="0">
                <a:solidFill>
                  <a:srgbClr val="FF0000"/>
                </a:solidFill>
              </a:rPr>
              <a:t>TEDAVİ</a:t>
            </a:r>
            <a:endParaRPr lang="tr-TR" sz="6600" b="1" dirty="0">
              <a:solidFill>
                <a:srgbClr val="FF0000"/>
              </a:solidFill>
            </a:endParaRPr>
          </a:p>
        </p:txBody>
      </p:sp>
      <p:sp>
        <p:nvSpPr>
          <p:cNvPr id="3" name="İçerik Yer Tutucusu 2"/>
          <p:cNvSpPr>
            <a:spLocks noGrp="1"/>
          </p:cNvSpPr>
          <p:nvPr>
            <p:ph idx="1"/>
          </p:nvPr>
        </p:nvSpPr>
        <p:spPr/>
        <p:txBody>
          <a:bodyPr/>
          <a:lstStyle/>
          <a:p>
            <a:r>
              <a:rPr lang="tr-TR" dirty="0" smtClean="0"/>
              <a:t>Günümüzde </a:t>
            </a:r>
            <a:r>
              <a:rPr lang="tr-TR" dirty="0"/>
              <a:t>A</a:t>
            </a:r>
            <a:r>
              <a:rPr lang="tr-TR" dirty="0" smtClean="0"/>
              <a:t>lzheimer hastalığını ortadan kaldırabilen bir tedavi henüz yoktur. Bilişsel işlevdeki bozulmayı yavaşlatmak ve </a:t>
            </a:r>
            <a:r>
              <a:rPr lang="tr-TR" dirty="0" err="1" smtClean="0"/>
              <a:t>demans</a:t>
            </a:r>
            <a:r>
              <a:rPr lang="tr-TR" dirty="0" smtClean="0"/>
              <a:t> belirtilerini kontrol altına alabilmek için kullanılan ilaçlar vardır. Biliş ve bellek sorunlarını kontrol altına almak için </a:t>
            </a:r>
            <a:r>
              <a:rPr lang="tr-TR" dirty="0" err="1" smtClean="0"/>
              <a:t>kolinesteraz</a:t>
            </a:r>
            <a:r>
              <a:rPr lang="tr-TR" dirty="0" smtClean="0"/>
              <a:t> inhibitörleri (</a:t>
            </a:r>
            <a:r>
              <a:rPr lang="tr-TR" dirty="0" err="1" smtClean="0"/>
              <a:t>donepezil</a:t>
            </a:r>
            <a:r>
              <a:rPr lang="tr-TR" dirty="0" smtClean="0"/>
              <a:t> , </a:t>
            </a:r>
            <a:r>
              <a:rPr lang="tr-TR" dirty="0" err="1" smtClean="0"/>
              <a:t>rivastigmin</a:t>
            </a:r>
            <a:r>
              <a:rPr lang="tr-TR" dirty="0" smtClean="0"/>
              <a:t> , </a:t>
            </a:r>
            <a:r>
              <a:rPr lang="tr-TR" dirty="0" err="1" smtClean="0"/>
              <a:t>galantamine</a:t>
            </a:r>
            <a:r>
              <a:rPr lang="tr-TR" dirty="0" smtClean="0"/>
              <a:t>) ve N-metil-D-</a:t>
            </a:r>
            <a:r>
              <a:rPr lang="tr-TR" dirty="0" err="1" smtClean="0"/>
              <a:t>aspartate</a:t>
            </a:r>
            <a:r>
              <a:rPr lang="tr-TR" dirty="0" smtClean="0"/>
              <a:t> (NMDA) reseptör antagonistleri (</a:t>
            </a:r>
            <a:r>
              <a:rPr lang="tr-TR" dirty="0" err="1" smtClean="0"/>
              <a:t>memantine</a:t>
            </a:r>
            <a:r>
              <a:rPr lang="tr-TR" dirty="0" smtClean="0"/>
              <a:t>) ;depresyon için </a:t>
            </a:r>
            <a:r>
              <a:rPr lang="tr-TR" dirty="0" err="1" smtClean="0"/>
              <a:t>selektif</a:t>
            </a:r>
            <a:r>
              <a:rPr lang="tr-TR" dirty="0" smtClean="0"/>
              <a:t> </a:t>
            </a:r>
            <a:r>
              <a:rPr lang="tr-TR" dirty="0" err="1" smtClean="0"/>
              <a:t>serotonin</a:t>
            </a:r>
            <a:r>
              <a:rPr lang="tr-TR" dirty="0" smtClean="0"/>
              <a:t> geri alım inhibitörleri (SSRI) ve </a:t>
            </a:r>
            <a:r>
              <a:rPr lang="tr-TR" dirty="0" err="1" smtClean="0"/>
              <a:t>trisiklik</a:t>
            </a:r>
            <a:r>
              <a:rPr lang="tr-TR" dirty="0" smtClean="0"/>
              <a:t> </a:t>
            </a:r>
            <a:r>
              <a:rPr lang="tr-TR" dirty="0" err="1" smtClean="0"/>
              <a:t>antidepresanlar</a:t>
            </a:r>
            <a:r>
              <a:rPr lang="tr-TR" dirty="0" smtClean="0"/>
              <a:t>; davranışsal sorunlar için </a:t>
            </a:r>
            <a:r>
              <a:rPr lang="tr-TR" dirty="0" err="1" smtClean="0"/>
              <a:t>antipsikotikler</a:t>
            </a:r>
            <a:r>
              <a:rPr lang="tr-TR" dirty="0" smtClean="0"/>
              <a:t> ve </a:t>
            </a:r>
            <a:r>
              <a:rPr lang="tr-TR" dirty="0" err="1" smtClean="0"/>
              <a:t>benzodiazepinler</a:t>
            </a:r>
            <a:r>
              <a:rPr lang="tr-TR" dirty="0" smtClean="0"/>
              <a:t> ve </a:t>
            </a:r>
            <a:r>
              <a:rPr lang="tr-TR" dirty="0" err="1" smtClean="0"/>
              <a:t>nöroprotegtif</a:t>
            </a:r>
            <a:r>
              <a:rPr lang="tr-TR" dirty="0" smtClean="0"/>
              <a:t> olarak serbest radikal gidericiler ve antioksidanlar kullanılmaktadır. Hastalığın ilerlemesini durduran ilaçlar üzerinde yoğun şekilde çalışılmaktadır. </a:t>
            </a:r>
            <a:endParaRPr lang="tr-TR" dirty="0"/>
          </a:p>
        </p:txBody>
      </p:sp>
    </p:spTree>
    <p:extLst>
      <p:ext uri="{BB962C8B-B14F-4D97-AF65-F5344CB8AC3E}">
        <p14:creationId xmlns:p14="http://schemas.microsoft.com/office/powerpoint/2010/main" val="775883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latin typeface="+mn-lt"/>
              </a:rPr>
              <a:t>Alzheimer hastalarının bakımında nelere dikkat edilmeli?</a:t>
            </a:r>
          </a:p>
        </p:txBody>
      </p:sp>
      <p:sp>
        <p:nvSpPr>
          <p:cNvPr id="3" name="İçerik Yer Tutucusu 2"/>
          <p:cNvSpPr>
            <a:spLocks noGrp="1"/>
          </p:cNvSpPr>
          <p:nvPr>
            <p:ph idx="1"/>
          </p:nvPr>
        </p:nvSpPr>
        <p:spPr/>
        <p:txBody>
          <a:bodyPr>
            <a:normAutofit fontScale="77500" lnSpcReduction="20000"/>
          </a:bodyPr>
          <a:lstStyle/>
          <a:p>
            <a:r>
              <a:rPr lang="tr-TR" dirty="0" err="1" smtClean="0"/>
              <a:t>Motolu</a:t>
            </a:r>
            <a:r>
              <a:rPr lang="tr-TR" dirty="0" smtClean="0"/>
              <a:t> araç kullanmasının önlenmesi gerekir.</a:t>
            </a:r>
          </a:p>
          <a:p>
            <a:r>
              <a:rPr lang="tr-TR" dirty="0" smtClean="0"/>
              <a:t>Hasta zorlayıcı davranışlar sergilediğinde (ajitasyon ve </a:t>
            </a:r>
            <a:r>
              <a:rPr lang="tr-TR" dirty="0" err="1" smtClean="0"/>
              <a:t>agregasyon</a:t>
            </a:r>
            <a:r>
              <a:rPr lang="tr-TR" dirty="0" smtClean="0"/>
              <a:t> özellikle akşama doğru artar) dikkati başka aktivitelere (aile fotoğraflarına bakmak, yürüyüşe çıkmak vb.) çekilmeye çalışılmalıdır.</a:t>
            </a:r>
          </a:p>
          <a:p>
            <a:r>
              <a:rPr lang="tr-TR" dirty="0" smtClean="0"/>
              <a:t>Hastanın ajitasyonu güven verici ifadeler ile azaltılmaya çalışılmalıdır.</a:t>
            </a:r>
          </a:p>
          <a:p>
            <a:r>
              <a:rPr lang="tr-TR" dirty="0" smtClean="0"/>
              <a:t>Yaşanılan ortamın hasta için güvenli hale getirilmesi ve davranış sorunları artmışsa gözetim altında olması sağlanmalıdır.</a:t>
            </a:r>
          </a:p>
          <a:p>
            <a:r>
              <a:rPr lang="tr-TR" dirty="0"/>
              <a:t>H</a:t>
            </a:r>
            <a:r>
              <a:rPr lang="tr-TR" dirty="0" smtClean="0"/>
              <a:t>astanın </a:t>
            </a:r>
            <a:r>
              <a:rPr lang="tr-TR" dirty="0" err="1" smtClean="0"/>
              <a:t>konfüzyonunu</a:t>
            </a:r>
            <a:r>
              <a:rPr lang="tr-TR" dirty="0" smtClean="0"/>
              <a:t> arttırmamak için evdeki eşyaların yerleri değiştirilmeyebilir, evdeki alanlara ve dolaplara hatırlatıcı etiketler yapıştırılabilir.</a:t>
            </a:r>
          </a:p>
          <a:p>
            <a:r>
              <a:rPr lang="tr-TR" dirty="0"/>
              <a:t>K</a:t>
            </a:r>
            <a:r>
              <a:rPr lang="tr-TR" dirty="0" smtClean="0"/>
              <a:t>aybolma riskine karşı hastanın koluna </a:t>
            </a:r>
            <a:r>
              <a:rPr lang="tr-TR" dirty="0" err="1" smtClean="0"/>
              <a:t>adını,telefon</a:t>
            </a:r>
            <a:r>
              <a:rPr lang="tr-TR" dirty="0" smtClean="0"/>
              <a:t> numarasını ve tanısını içeren bir bileklik takılmalıdır.</a:t>
            </a:r>
          </a:p>
          <a:p>
            <a:r>
              <a:rPr lang="tr-TR" dirty="0" smtClean="0"/>
              <a:t>Hijyen, beslenme ve boşaltım için bir program oluşturulabilir.</a:t>
            </a:r>
          </a:p>
          <a:p>
            <a:r>
              <a:rPr lang="tr-TR" dirty="0" smtClean="0"/>
              <a:t>Hastalık ilerledikçe hasta yatağa bağımlı hale geleceğinden kas gücünü ve hareketi artırıcı egzersizler önerilebilir.</a:t>
            </a:r>
          </a:p>
          <a:p>
            <a:endParaRPr lang="tr-TR" dirty="0"/>
          </a:p>
        </p:txBody>
      </p:sp>
    </p:spTree>
    <p:extLst>
      <p:ext uri="{BB962C8B-B14F-4D97-AF65-F5344CB8AC3E}">
        <p14:creationId xmlns:p14="http://schemas.microsoft.com/office/powerpoint/2010/main" val="1355694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7264" y="1825625"/>
            <a:ext cx="11887200" cy="4351338"/>
          </a:xfrm>
        </p:spPr>
        <p:txBody>
          <a:bodyPr/>
          <a:lstStyle/>
          <a:p>
            <a:r>
              <a:rPr lang="tr-TR" altLang="tr-TR" sz="4000" dirty="0">
                <a:solidFill>
                  <a:srgbClr val="FF0000"/>
                </a:solidFill>
              </a:rPr>
              <a:t>Montaigne ‘’ Yaşlanmanın yüzümüzden çok, aklımızda buruşukluk meydana getireceğinden korkarım ‘’ demiş. Aklınızın buruşmaması dileğimle….</a:t>
            </a:r>
          </a:p>
          <a:p>
            <a:endParaRPr lang="tr-TR" dirty="0"/>
          </a:p>
        </p:txBody>
      </p:sp>
    </p:spTree>
    <p:extLst>
      <p:ext uri="{BB962C8B-B14F-4D97-AF65-F5344CB8AC3E}">
        <p14:creationId xmlns:p14="http://schemas.microsoft.com/office/powerpoint/2010/main" val="2539137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smtClean="0"/>
              <a:t>Erişkinlerde merkezi sinir sisteminin hasarlanması sonucu , bilinç bulanıklığı olmaksızın , zihinsel yeteneklerde bozulma ( birden fazla bilişsel alanın bozulması ) </a:t>
            </a:r>
            <a:r>
              <a:rPr lang="tr-TR" dirty="0" err="1" smtClean="0"/>
              <a:t>demans</a:t>
            </a:r>
            <a:r>
              <a:rPr lang="tr-TR" dirty="0" smtClean="0"/>
              <a:t> olarak adlandırılır. </a:t>
            </a:r>
            <a:r>
              <a:rPr lang="tr-TR" dirty="0" err="1" smtClean="0"/>
              <a:t>Demans</a:t>
            </a:r>
            <a:r>
              <a:rPr lang="tr-TR" dirty="0" smtClean="0"/>
              <a:t> beyni etkileyen çeşitli patolojilere (</a:t>
            </a:r>
            <a:r>
              <a:rPr lang="tr-TR" dirty="0" err="1" smtClean="0"/>
              <a:t>toksik</a:t>
            </a:r>
            <a:r>
              <a:rPr lang="tr-TR" dirty="0" smtClean="0"/>
              <a:t> , </a:t>
            </a:r>
            <a:r>
              <a:rPr lang="tr-TR" dirty="0" err="1" smtClean="0"/>
              <a:t>metabolik</a:t>
            </a:r>
            <a:r>
              <a:rPr lang="tr-TR" dirty="0" smtClean="0"/>
              <a:t> nedenler , </a:t>
            </a:r>
            <a:r>
              <a:rPr lang="tr-TR" dirty="0" err="1" smtClean="0"/>
              <a:t>vasküler</a:t>
            </a:r>
            <a:r>
              <a:rPr lang="tr-TR" dirty="0" smtClean="0"/>
              <a:t> hastalıklar , kafa içi yer kaplayıcı hastalıklar , nörolojik sistemin </a:t>
            </a:r>
            <a:r>
              <a:rPr lang="tr-TR" dirty="0" err="1" smtClean="0"/>
              <a:t>enfeksiyöz</a:t>
            </a:r>
            <a:r>
              <a:rPr lang="tr-TR" dirty="0" smtClean="0"/>
              <a:t> ve </a:t>
            </a:r>
            <a:r>
              <a:rPr lang="tr-TR" dirty="0" err="1" smtClean="0"/>
              <a:t>otoimmün</a:t>
            </a:r>
            <a:r>
              <a:rPr lang="tr-TR" dirty="0" smtClean="0"/>
              <a:t> hastalıkları ,bazı psikiyatrik hastalıklar vb.) bağlı olarak görülebileceği gibi (ikincil </a:t>
            </a:r>
            <a:r>
              <a:rPr lang="tr-TR" dirty="0" err="1" smtClean="0"/>
              <a:t>demans</a:t>
            </a:r>
            <a:r>
              <a:rPr lang="tr-TR" dirty="0" smtClean="0"/>
              <a:t>) , beyindeki dejenerasyona bağlı olarak da görülebilir (birincil </a:t>
            </a:r>
            <a:r>
              <a:rPr lang="tr-TR" dirty="0" err="1" smtClean="0"/>
              <a:t>demans</a:t>
            </a:r>
            <a:r>
              <a:rPr lang="tr-TR" dirty="0" smtClean="0"/>
              <a:t>). </a:t>
            </a:r>
            <a:endParaRPr lang="tr-TR" dirty="0"/>
          </a:p>
        </p:txBody>
      </p:sp>
    </p:spTree>
    <p:extLst>
      <p:ext uri="{BB962C8B-B14F-4D97-AF65-F5344CB8AC3E}">
        <p14:creationId xmlns:p14="http://schemas.microsoft.com/office/powerpoint/2010/main" val="446986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6600" dirty="0" smtClean="0">
                <a:solidFill>
                  <a:srgbClr val="FF0000"/>
                </a:solidFill>
              </a:rPr>
              <a:t>KAYNAKÇA</a:t>
            </a:r>
            <a:endParaRPr lang="tr-TR" sz="6600" dirty="0">
              <a:solidFill>
                <a:srgbClr val="FF0000"/>
              </a:solidFill>
            </a:endParaRPr>
          </a:p>
        </p:txBody>
      </p:sp>
      <p:sp>
        <p:nvSpPr>
          <p:cNvPr id="3" name="İçerik Yer Tutucusu 2"/>
          <p:cNvSpPr>
            <a:spLocks noGrp="1"/>
          </p:cNvSpPr>
          <p:nvPr>
            <p:ph idx="1"/>
          </p:nvPr>
        </p:nvSpPr>
        <p:spPr/>
        <p:txBody>
          <a:bodyPr/>
          <a:lstStyle/>
          <a:p>
            <a:r>
              <a:rPr lang="tr-TR" dirty="0" err="1" smtClean="0"/>
              <a:t>Enç</a:t>
            </a:r>
            <a:r>
              <a:rPr lang="tr-TR" dirty="0" smtClean="0"/>
              <a:t>, N., Can, G., </a:t>
            </a:r>
            <a:r>
              <a:rPr lang="tr-TR" dirty="0" err="1" smtClean="0"/>
              <a:t>Tülek</a:t>
            </a:r>
            <a:r>
              <a:rPr lang="tr-TR" dirty="0" smtClean="0"/>
              <a:t>, Z., Uysal, H., Demir, M., Öz Alkan, H. (2014). </a:t>
            </a:r>
            <a:r>
              <a:rPr lang="tr-TR" i="1" dirty="0" smtClean="0"/>
              <a:t>İç Hastalıkları Hemşireliği. </a:t>
            </a:r>
            <a:r>
              <a:rPr lang="tr-TR" dirty="0" err="1" smtClean="0"/>
              <a:t>İstanbul:Nobel</a:t>
            </a:r>
            <a:r>
              <a:rPr lang="tr-TR" dirty="0" smtClean="0"/>
              <a:t> Tıp Kitabevleri ,325-329.</a:t>
            </a:r>
            <a:endParaRPr lang="tr-TR" u="sng" dirty="0"/>
          </a:p>
        </p:txBody>
      </p:sp>
    </p:spTree>
    <p:extLst>
      <p:ext uri="{BB962C8B-B14F-4D97-AF65-F5344CB8AC3E}">
        <p14:creationId xmlns:p14="http://schemas.microsoft.com/office/powerpoint/2010/main" val="3159079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9976" y="929513"/>
            <a:ext cx="5538216" cy="5928487"/>
          </a:xfrm>
        </p:spPr>
        <p:txBody>
          <a:bodyPr>
            <a:normAutofit/>
          </a:bodyPr>
          <a:lstStyle/>
          <a:p>
            <a:r>
              <a:rPr lang="tr-TR" dirty="0" smtClean="0"/>
              <a:t>Alzheimer hastalığı </a:t>
            </a:r>
            <a:r>
              <a:rPr lang="tr-TR" dirty="0" err="1" smtClean="0"/>
              <a:t>demans</a:t>
            </a:r>
            <a:r>
              <a:rPr lang="tr-TR" dirty="0" smtClean="0"/>
              <a:t> sendromlarının en sık görülen tipi olup </a:t>
            </a:r>
            <a:r>
              <a:rPr lang="tr-TR" dirty="0" err="1" smtClean="0"/>
              <a:t>primer</a:t>
            </a:r>
            <a:r>
              <a:rPr lang="tr-TR" dirty="0" smtClean="0"/>
              <a:t> </a:t>
            </a:r>
            <a:r>
              <a:rPr lang="tr-TR" dirty="0" err="1" smtClean="0"/>
              <a:t>demans</a:t>
            </a:r>
            <a:r>
              <a:rPr lang="tr-TR" dirty="0" smtClean="0"/>
              <a:t> grubu içerisinde yer alan sinsi başlangıçlı , yavaş seyirli bir </a:t>
            </a:r>
            <a:r>
              <a:rPr lang="tr-TR" dirty="0" err="1" smtClean="0"/>
              <a:t>demans</a:t>
            </a:r>
            <a:r>
              <a:rPr lang="tr-TR" dirty="0" smtClean="0"/>
              <a:t> sendromudur. Alzheimer hastalığı günlük aktivitelerde azalma ve bilişsel işlevlerde bozulma ile karakterize </a:t>
            </a:r>
            <a:r>
              <a:rPr lang="tr-TR" dirty="0" err="1" smtClean="0"/>
              <a:t>nöropsikiyatrik</a:t>
            </a:r>
            <a:r>
              <a:rPr lang="tr-TR" dirty="0" smtClean="0"/>
              <a:t> belirtilerin ve </a:t>
            </a:r>
            <a:r>
              <a:rPr lang="tr-TR" dirty="0" err="1" smtClean="0"/>
              <a:t>davraış</a:t>
            </a:r>
            <a:r>
              <a:rPr lang="tr-TR" dirty="0" smtClean="0"/>
              <a:t> değişikliklerinin eşlik ettiği </a:t>
            </a:r>
            <a:r>
              <a:rPr lang="tr-TR" dirty="0" err="1" smtClean="0"/>
              <a:t>nörodejeneratif</a:t>
            </a:r>
            <a:r>
              <a:rPr lang="tr-TR" dirty="0" smtClean="0"/>
              <a:t> bir hastalıktır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077" y="1579088"/>
            <a:ext cx="5985891" cy="3352099"/>
          </a:xfrm>
          <a:prstGeom prst="rect">
            <a:avLst/>
          </a:prstGeom>
        </p:spPr>
      </p:pic>
    </p:spTree>
    <p:extLst>
      <p:ext uri="{BB962C8B-B14F-4D97-AF65-F5344CB8AC3E}">
        <p14:creationId xmlns:p14="http://schemas.microsoft.com/office/powerpoint/2010/main" val="2499151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94309"/>
            <a:ext cx="10515600" cy="1325563"/>
          </a:xfrm>
        </p:spPr>
        <p:txBody>
          <a:bodyPr>
            <a:normAutofit/>
          </a:bodyPr>
          <a:lstStyle/>
          <a:p>
            <a:r>
              <a:rPr lang="tr-TR" sz="6600" b="1" dirty="0" smtClean="0">
                <a:solidFill>
                  <a:srgbClr val="FF0000"/>
                </a:solidFill>
              </a:rPr>
              <a:t>ETİYOLOJİ</a:t>
            </a:r>
            <a:endParaRPr lang="tr-TR" sz="6600" b="1" dirty="0">
              <a:solidFill>
                <a:srgbClr val="FF0000"/>
              </a:solidFill>
            </a:endParaRPr>
          </a:p>
        </p:txBody>
      </p:sp>
      <p:sp>
        <p:nvSpPr>
          <p:cNvPr id="3" name="İçerik Yer Tutucusu 2"/>
          <p:cNvSpPr>
            <a:spLocks noGrp="1"/>
          </p:cNvSpPr>
          <p:nvPr>
            <p:ph idx="1"/>
          </p:nvPr>
        </p:nvSpPr>
        <p:spPr>
          <a:xfrm>
            <a:off x="838200" y="2499359"/>
            <a:ext cx="10515600" cy="3677603"/>
          </a:xfrm>
        </p:spPr>
        <p:txBody>
          <a:bodyPr>
            <a:normAutofit/>
          </a:bodyPr>
          <a:lstStyle/>
          <a:p>
            <a:r>
              <a:rPr lang="tr-TR" dirty="0" smtClean="0"/>
              <a:t>Alzheimer hastalığının etiyolojisi tam olarak bilinmemektedir. Hastaların yaklaşık %5’inde </a:t>
            </a:r>
            <a:r>
              <a:rPr lang="tr-TR" dirty="0" err="1" smtClean="0"/>
              <a:t>otozomal</a:t>
            </a:r>
            <a:r>
              <a:rPr lang="tr-TR" dirty="0" smtClean="0"/>
              <a:t> geçişle </a:t>
            </a:r>
            <a:r>
              <a:rPr lang="tr-TR" dirty="0" err="1" smtClean="0"/>
              <a:t>kalıtılan</a:t>
            </a:r>
            <a:r>
              <a:rPr lang="tr-TR" dirty="0" smtClean="0"/>
              <a:t> genetik özellikler hastalığın etiyolojisinde önemli rol oynar. </a:t>
            </a:r>
            <a:r>
              <a:rPr lang="tr-TR" dirty="0" err="1" smtClean="0"/>
              <a:t>Otozomal</a:t>
            </a:r>
            <a:r>
              <a:rPr lang="tr-TR" dirty="0" smtClean="0"/>
              <a:t> dominant geçişten sorumlu olan şimdiye kadar üç gen bulunmuştur. Bunlar </a:t>
            </a:r>
            <a:r>
              <a:rPr lang="tr-TR" dirty="0" err="1" smtClean="0"/>
              <a:t>amiloid</a:t>
            </a:r>
            <a:r>
              <a:rPr lang="tr-TR" dirty="0" smtClean="0"/>
              <a:t> </a:t>
            </a:r>
            <a:r>
              <a:rPr lang="tr-TR" dirty="0" err="1" smtClean="0"/>
              <a:t>prekürsör</a:t>
            </a:r>
            <a:r>
              <a:rPr lang="tr-TR" dirty="0" smtClean="0"/>
              <a:t> protein geni (APP) , </a:t>
            </a:r>
            <a:r>
              <a:rPr lang="tr-TR" dirty="0" err="1" smtClean="0"/>
              <a:t>presenilin</a:t>
            </a:r>
            <a:r>
              <a:rPr lang="tr-TR" dirty="0" smtClean="0"/>
              <a:t> 1 geni (PSEN1) ve </a:t>
            </a:r>
            <a:r>
              <a:rPr lang="tr-TR" dirty="0" err="1" smtClean="0"/>
              <a:t>presenilin</a:t>
            </a:r>
            <a:r>
              <a:rPr lang="tr-TR" dirty="0" smtClean="0"/>
              <a:t> 2 geni (PSEN2). </a:t>
            </a:r>
            <a:endParaRPr lang="tr-TR" dirty="0"/>
          </a:p>
        </p:txBody>
      </p:sp>
    </p:spTree>
    <p:extLst>
      <p:ext uri="{BB962C8B-B14F-4D97-AF65-F5344CB8AC3E}">
        <p14:creationId xmlns:p14="http://schemas.microsoft.com/office/powerpoint/2010/main" val="3600477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7368" y="755905"/>
            <a:ext cx="5879592" cy="5417152"/>
          </a:xfrm>
        </p:spPr>
        <p:txBody>
          <a:bodyPr>
            <a:normAutofit/>
          </a:bodyPr>
          <a:lstStyle/>
          <a:p>
            <a:r>
              <a:rPr lang="tr-TR" dirty="0" smtClean="0"/>
              <a:t>Bu genlerin kodladığı üç protein de normal işlevleri çok iyi bilinmeyen , ancak hastalıktan sorumlu tutulan ß-</a:t>
            </a:r>
            <a:r>
              <a:rPr lang="tr-TR" dirty="0" err="1" smtClean="0"/>
              <a:t>amiloidin</a:t>
            </a:r>
            <a:r>
              <a:rPr lang="tr-TR" dirty="0" smtClean="0"/>
              <a:t> üretiminde ve yıkımı sonrası ortamdan uzaklaştırılmasında rol oynayan proteinlerdir. Bu genlerdeki mutasyonlar Alzheimer hastalığına yol açabilmektedir. Ancak bu sınırlı sayıdaki ailevi olguların dışındaki hastalarda, faktörler çevresel faktörlere bir yatkınlık zemini yaratacak şekilde birer risk faktörü niteliğindedirler.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2720" y="1538497"/>
            <a:ext cx="5154670" cy="3411455"/>
          </a:xfrm>
          <a:prstGeom prst="rect">
            <a:avLst/>
          </a:prstGeom>
          <a:ln>
            <a:noFill/>
          </a:ln>
          <a:effectLst>
            <a:softEdge rad="112500"/>
          </a:effectLst>
        </p:spPr>
      </p:pic>
    </p:spTree>
    <p:extLst>
      <p:ext uri="{BB962C8B-B14F-4D97-AF65-F5344CB8AC3E}">
        <p14:creationId xmlns:p14="http://schemas.microsoft.com/office/powerpoint/2010/main" val="635593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4088" y="48958"/>
            <a:ext cx="10735056" cy="1325563"/>
          </a:xfrm>
        </p:spPr>
        <p:txBody>
          <a:bodyPr>
            <a:normAutofit/>
          </a:bodyPr>
          <a:lstStyle/>
          <a:p>
            <a:r>
              <a:rPr lang="tr-TR" sz="6600" b="1" dirty="0" smtClean="0">
                <a:solidFill>
                  <a:srgbClr val="FF0000"/>
                </a:solidFill>
              </a:rPr>
              <a:t>EPİDEMİYOLOJİ</a:t>
            </a:r>
            <a:endParaRPr lang="tr-TR" sz="6600" b="1" dirty="0">
              <a:solidFill>
                <a:srgbClr val="FF0000"/>
              </a:solidFill>
            </a:endParaRPr>
          </a:p>
        </p:txBody>
      </p:sp>
      <p:sp>
        <p:nvSpPr>
          <p:cNvPr id="3" name="İçerik Yer Tutucusu 2"/>
          <p:cNvSpPr>
            <a:spLocks noGrp="1"/>
          </p:cNvSpPr>
          <p:nvPr>
            <p:ph idx="1"/>
          </p:nvPr>
        </p:nvSpPr>
        <p:spPr>
          <a:xfrm>
            <a:off x="618744" y="1374521"/>
            <a:ext cx="10515600" cy="4351338"/>
          </a:xfrm>
        </p:spPr>
        <p:txBody>
          <a:bodyPr/>
          <a:lstStyle/>
          <a:p>
            <a:r>
              <a:rPr lang="tr-TR" dirty="0" smtClean="0"/>
              <a:t>Alzheimer hastalığı yaş ile sıklığı artan bir hastalıktır. Dünyada </a:t>
            </a:r>
            <a:r>
              <a:rPr lang="tr-TR" dirty="0" err="1" smtClean="0"/>
              <a:t>prevalansının</a:t>
            </a:r>
            <a:r>
              <a:rPr lang="tr-TR" dirty="0" smtClean="0"/>
              <a:t> 65-70 yaşları arasında yaklaşık %4-5 olduğu , her 5 yılda bir katlanarak artıp 90’lı yaşlarda %50’ye ulaştığı bildirilmektedir. Türkiye’de (Kadıköy , İstanbul) yapılan bir çalışmada da ( TAPS : </a:t>
            </a:r>
            <a:r>
              <a:rPr lang="tr-TR" dirty="0" err="1"/>
              <a:t>T</a:t>
            </a:r>
            <a:r>
              <a:rPr lang="tr-TR" dirty="0" err="1" smtClean="0"/>
              <a:t>urkish</a:t>
            </a:r>
            <a:r>
              <a:rPr lang="tr-TR" dirty="0" smtClean="0"/>
              <a:t> Alzheimer </a:t>
            </a:r>
            <a:r>
              <a:rPr lang="tr-TR" dirty="0" err="1" smtClean="0"/>
              <a:t>Prevelance</a:t>
            </a:r>
            <a:r>
              <a:rPr lang="tr-TR" dirty="0" smtClean="0"/>
              <a:t> </a:t>
            </a:r>
            <a:r>
              <a:rPr lang="tr-TR" dirty="0" err="1" smtClean="0"/>
              <a:t>Study</a:t>
            </a:r>
            <a:r>
              <a:rPr lang="tr-TR" dirty="0" smtClean="0"/>
              <a:t> ) Alzheimer hastalığı </a:t>
            </a:r>
            <a:r>
              <a:rPr lang="tr-TR" dirty="0" err="1" smtClean="0"/>
              <a:t>prevalansı</a:t>
            </a:r>
            <a:r>
              <a:rPr lang="tr-TR" dirty="0" smtClean="0"/>
              <a:t> benzer bulunmuştur (70 yaş üstünde %16) .</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9469" y="3836768"/>
            <a:ext cx="5913605" cy="3021232"/>
          </a:xfrm>
          <a:prstGeom prst="rect">
            <a:avLst/>
          </a:prstGeom>
          <a:ln>
            <a:noFill/>
          </a:ln>
          <a:effectLst>
            <a:softEdge rad="112500"/>
          </a:effectLst>
        </p:spPr>
      </p:pic>
    </p:spTree>
    <p:extLst>
      <p:ext uri="{BB962C8B-B14F-4D97-AF65-F5344CB8AC3E}">
        <p14:creationId xmlns:p14="http://schemas.microsoft.com/office/powerpoint/2010/main" val="1008984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Tüm dünyada kadınlarda erkeklere göre Alzheimer sıklığı biraz daha yüksektir. Ayrıca düşük eğitim ve sosyoekonomik durumda daha fazla görüldüğü bilinmektedir. Ailesinde </a:t>
            </a:r>
            <a:r>
              <a:rPr lang="tr-TR" dirty="0" err="1" smtClean="0"/>
              <a:t>demans</a:t>
            </a:r>
            <a:r>
              <a:rPr lang="tr-TR" dirty="0" smtClean="0"/>
              <a:t> hikayesi olan kişilerde olmayanlara göre 3 kat fazla görülmektedir. Alzheimer hastalığı için risk oluşturduğu veya koruyucu rol oynadığı düşünülen faktörler tabloda gösterilmiştir.</a:t>
            </a:r>
            <a:endParaRPr lang="tr-TR" dirty="0"/>
          </a:p>
        </p:txBody>
      </p:sp>
    </p:spTree>
    <p:extLst>
      <p:ext uri="{BB962C8B-B14F-4D97-AF65-F5344CB8AC3E}">
        <p14:creationId xmlns:p14="http://schemas.microsoft.com/office/powerpoint/2010/main" val="1478566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614" y="1020952"/>
            <a:ext cx="11568772" cy="48588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0454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6600" b="1" dirty="0" smtClean="0">
                <a:solidFill>
                  <a:srgbClr val="FF0000"/>
                </a:solidFill>
              </a:rPr>
              <a:t>FİZYOPATOLOJİ</a:t>
            </a:r>
            <a:endParaRPr lang="tr-TR" sz="6600" b="1" dirty="0">
              <a:solidFill>
                <a:srgbClr val="FF0000"/>
              </a:solidFill>
            </a:endParaRPr>
          </a:p>
        </p:txBody>
      </p:sp>
      <p:sp>
        <p:nvSpPr>
          <p:cNvPr id="3" name="İçerik Yer Tutucusu 2"/>
          <p:cNvSpPr>
            <a:spLocks noGrp="1"/>
          </p:cNvSpPr>
          <p:nvPr>
            <p:ph idx="1"/>
          </p:nvPr>
        </p:nvSpPr>
        <p:spPr/>
        <p:txBody>
          <a:bodyPr/>
          <a:lstStyle/>
          <a:p>
            <a:r>
              <a:rPr lang="tr-TR" dirty="0" smtClean="0"/>
              <a:t>Alzheimer hastalığında beynin belli bölgelerinde ( özellikle bellekten sorumlu </a:t>
            </a:r>
            <a:r>
              <a:rPr lang="tr-TR" dirty="0" err="1" smtClean="0"/>
              <a:t>hipokampusta</a:t>
            </a:r>
            <a:r>
              <a:rPr lang="tr-TR" dirty="0" smtClean="0"/>
              <a:t> ) </a:t>
            </a:r>
            <a:r>
              <a:rPr lang="tr-TR" dirty="0" err="1" smtClean="0"/>
              <a:t>amiloid</a:t>
            </a:r>
            <a:r>
              <a:rPr lang="tr-TR" dirty="0" smtClean="0"/>
              <a:t> plaklar ve </a:t>
            </a:r>
            <a:r>
              <a:rPr lang="tr-TR" dirty="0" err="1" smtClean="0"/>
              <a:t>nörofibriler</a:t>
            </a:r>
            <a:r>
              <a:rPr lang="tr-TR" dirty="0" smtClean="0"/>
              <a:t> yumakların birikmesi söz konusudur. Bu duruma sağlıklı yaşlarda ve başka nörolojik hastalıklarda da rastlanmakla birlikte Alzheimer hastalığında bu plakların dağılımı ve miktarı hastalığa özgüdür. Bu tabloya zaman içinde </a:t>
            </a:r>
            <a:r>
              <a:rPr lang="tr-TR" dirty="0" err="1" smtClean="0"/>
              <a:t>glial</a:t>
            </a:r>
            <a:r>
              <a:rPr lang="tr-TR" dirty="0" smtClean="0"/>
              <a:t> hücrelerin artışı , </a:t>
            </a:r>
            <a:r>
              <a:rPr lang="tr-TR" dirty="0" err="1" smtClean="0"/>
              <a:t>inflamasyon</a:t>
            </a:r>
            <a:r>
              <a:rPr lang="tr-TR" dirty="0" smtClean="0"/>
              <a:t> , akson ve </a:t>
            </a:r>
            <a:r>
              <a:rPr lang="tr-TR" dirty="0" err="1" smtClean="0"/>
              <a:t>dendritte</a:t>
            </a:r>
            <a:r>
              <a:rPr lang="tr-TR" dirty="0" smtClean="0"/>
              <a:t> yapısal değişiklikler , nöron ve </a:t>
            </a:r>
            <a:r>
              <a:rPr lang="tr-TR" dirty="0" err="1" smtClean="0"/>
              <a:t>sinaps</a:t>
            </a:r>
            <a:r>
              <a:rPr lang="tr-TR" dirty="0" smtClean="0"/>
              <a:t> kayıpları , </a:t>
            </a:r>
            <a:r>
              <a:rPr lang="tr-TR" dirty="0" err="1" smtClean="0"/>
              <a:t>nörotransmiterlerde</a:t>
            </a:r>
            <a:r>
              <a:rPr lang="tr-TR" dirty="0" smtClean="0"/>
              <a:t> dengesizlikler eklenir ve beyin </a:t>
            </a:r>
            <a:r>
              <a:rPr lang="tr-TR" dirty="0" err="1" smtClean="0"/>
              <a:t>atrofiye</a:t>
            </a:r>
            <a:r>
              <a:rPr lang="tr-TR" dirty="0" smtClean="0"/>
              <a:t> </a:t>
            </a:r>
            <a:r>
              <a:rPr lang="tr-TR" dirty="0" err="1" smtClean="0"/>
              <a:t>uğrar.Alzheimer</a:t>
            </a:r>
            <a:r>
              <a:rPr lang="tr-TR" dirty="0" smtClean="0"/>
              <a:t> hastalığında beyinde bilişsel işlev ile </a:t>
            </a:r>
            <a:r>
              <a:rPr lang="tr-TR" dirty="0" err="1" smtClean="0"/>
              <a:t>ilgil</a:t>
            </a:r>
            <a:r>
              <a:rPr lang="tr-TR" dirty="0" smtClean="0"/>
              <a:t> bölgeler (</a:t>
            </a:r>
            <a:r>
              <a:rPr lang="tr-TR" dirty="0" err="1" smtClean="0"/>
              <a:t>limbik</a:t>
            </a:r>
            <a:r>
              <a:rPr lang="tr-TR" dirty="0" smtClean="0"/>
              <a:t> sistem) etkilenir. </a:t>
            </a:r>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a:p>
        </p:txBody>
      </p:sp>
    </p:spTree>
    <p:extLst>
      <p:ext uri="{BB962C8B-B14F-4D97-AF65-F5344CB8AC3E}">
        <p14:creationId xmlns:p14="http://schemas.microsoft.com/office/powerpoint/2010/main" val="1432715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Sabun</Template>
  <TotalTime>164</TotalTime>
  <Words>1025</Words>
  <Application>Microsoft Office PowerPoint</Application>
  <PresentationFormat>Özel</PresentationFormat>
  <Paragraphs>61</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Office Teması</vt:lpstr>
      <vt:lpstr>ALZHEIMER</vt:lpstr>
      <vt:lpstr>PowerPoint Sunusu</vt:lpstr>
      <vt:lpstr>PowerPoint Sunusu</vt:lpstr>
      <vt:lpstr>ETİYOLOJİ</vt:lpstr>
      <vt:lpstr>PowerPoint Sunusu</vt:lpstr>
      <vt:lpstr>EPİDEMİYOLOJİ</vt:lpstr>
      <vt:lpstr>PowerPoint Sunusu</vt:lpstr>
      <vt:lpstr>PowerPoint Sunusu</vt:lpstr>
      <vt:lpstr>FİZYOPATOLOJİ</vt:lpstr>
      <vt:lpstr>PowerPoint Sunusu</vt:lpstr>
      <vt:lpstr>BELİRTİ VE BULGULAR</vt:lpstr>
      <vt:lpstr>PowerPoint Sunusu</vt:lpstr>
      <vt:lpstr>PowerPoint Sunusu</vt:lpstr>
      <vt:lpstr>PowerPoint Sunusu</vt:lpstr>
      <vt:lpstr>TANI</vt:lpstr>
      <vt:lpstr>PowerPoint Sunusu</vt:lpstr>
      <vt:lpstr>TEDAVİ</vt:lpstr>
      <vt:lpstr>Alzheimer hastalarının bakımında nelere dikkat edilmeli?</vt:lpstr>
      <vt:lpstr>PowerPoint Sunusu</vt:lpstr>
      <vt:lpstr>KAYNAKÇA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ALZHEIMER</dc:title>
  <dc:creator>mesut barış</dc:creator>
  <cp:lastModifiedBy>Damla Gencer</cp:lastModifiedBy>
  <cp:revision>21</cp:revision>
  <dcterms:created xsi:type="dcterms:W3CDTF">2018-05-03T09:46:06Z</dcterms:created>
  <dcterms:modified xsi:type="dcterms:W3CDTF">2018-05-12T21:56:34Z</dcterms:modified>
</cp:coreProperties>
</file>