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031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514265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4" name="Altbilgi Yer Tutucusu 1">
            <a:extLst>
              <a:ext uri="{FF2B5EF4-FFF2-40B4-BE49-F238E27FC236}">
                <a16:creationId xmlns="" xmlns:a16="http://schemas.microsoft.com/office/drawing/2014/main" id="{74B01E26-5ACC-4980-8CB4-3F4B63E84CBE}"/>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308546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120253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546079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825009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latin typeface="Arial" panose="020B0604020202020204" pitchFamily="34" charset="0"/>
                <a:cs typeface="Arial" panose="020B0604020202020204" pitchFamily="34" charset="0"/>
              </a:rPr>
              <a:t>ÜRETİM FONKSİYONU VE TEKNOLOJİ</a:t>
            </a:r>
            <a:endParaRPr lang="tr-TR" sz="2400" dirty="0"/>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2000" b="1" dirty="0">
                <a:solidFill>
                  <a:schemeClr val="tx1"/>
                </a:solidFill>
              </a:rPr>
              <a:t>Üretim fonksiyonu, </a:t>
            </a:r>
            <a:r>
              <a:rPr lang="tr-TR" sz="2000" dirty="0">
                <a:solidFill>
                  <a:schemeClr val="tx1"/>
                </a:solidFill>
              </a:rPr>
              <a:t>girdilerle çıktı arasındaki ilişkiyi gösteren teknolojik bir kavramdır.</a:t>
            </a:r>
          </a:p>
          <a:p>
            <a:pPr algn="just">
              <a:buFont typeface="Wingdings" panose="05000000000000000000" pitchFamily="2" charset="2"/>
              <a:buChar char="Ø"/>
            </a:pPr>
            <a:r>
              <a:rPr lang="tr-TR" sz="2000" b="1" dirty="0">
                <a:solidFill>
                  <a:schemeClr val="tx1"/>
                </a:solidFill>
              </a:rPr>
              <a:t>Kısa dönemde, </a:t>
            </a:r>
            <a:r>
              <a:rPr lang="tr-TR" sz="2000" dirty="0">
                <a:solidFill>
                  <a:schemeClr val="tx1"/>
                </a:solidFill>
              </a:rPr>
              <a:t>girdilerin bir kısmı sabitken, bir (veya birkaç) girdideki değişmenin üründe yarattığı değişmeyi belirler. </a:t>
            </a:r>
            <a:r>
              <a:rPr lang="tr-TR" sz="2000" b="1" dirty="0">
                <a:solidFill>
                  <a:schemeClr val="tx1"/>
                </a:solidFill>
              </a:rPr>
              <a:t>Uzun dönemde, </a:t>
            </a:r>
            <a:r>
              <a:rPr lang="tr-TR" sz="2000" dirty="0">
                <a:solidFill>
                  <a:schemeClr val="tx1"/>
                </a:solidFill>
              </a:rPr>
              <a:t>tüm girdiler değişken sayılır; teknoloji değişir ve üretim fonksiyonu da değişir.</a:t>
            </a:r>
          </a:p>
          <a:p>
            <a:pPr algn="just">
              <a:buFont typeface="Wingdings" panose="05000000000000000000" pitchFamily="2" charset="2"/>
              <a:buChar char="Ø"/>
            </a:pPr>
            <a:r>
              <a:rPr lang="tr-TR" sz="2000" dirty="0">
                <a:solidFill>
                  <a:schemeClr val="tx1"/>
                </a:solidFill>
              </a:rPr>
              <a:t>Üretim fonksiyonu, girdiler (üretim faktörleri hizmeti) ile çıktı (ürün) arasındaki ilişkiyi gösterir. Bu ilişkide, girdiler ve çıktı, zaman birimi başına tanımlanan akımlar olup, üretim fonksiyonu bu ikisi için söz konusu olan zaman dönemi için </a:t>
            </a:r>
            <a:r>
              <a:rPr lang="tr-TR" sz="2000" dirty="0" smtClean="0">
                <a:solidFill>
                  <a:schemeClr val="tx1"/>
                </a:solidFill>
              </a:rPr>
              <a:t>geçerlidir.</a:t>
            </a:r>
            <a:endParaRPr lang="tr-TR" sz="1350" dirty="0"/>
          </a:p>
        </p:txBody>
      </p:sp>
      <p:sp>
        <p:nvSpPr>
          <p:cNvPr id="10" name="Altbilgi Yer Tutucusu 1">
            <a:extLst>
              <a:ext uri="{FF2B5EF4-FFF2-40B4-BE49-F238E27FC236}">
                <a16:creationId xmlns="" xmlns:a16="http://schemas.microsoft.com/office/drawing/2014/main" id="{3FBFD4B6-CED9-48FF-90DE-FEB255E469A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74770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latin typeface="Arial" panose="020B0604020202020204" pitchFamily="34" charset="0"/>
                <a:cs typeface="Arial" panose="020B0604020202020204" pitchFamily="34" charset="0"/>
              </a:rPr>
              <a:t>ÜRETİM FONKSİYONU VE TEKNOLOJİ</a:t>
            </a:r>
            <a:endParaRPr lang="tr-TR" sz="2400" dirty="0"/>
          </a:p>
        </p:txBody>
      </p:sp>
      <p:sp>
        <p:nvSpPr>
          <p:cNvPr id="9" name="İçerik Yer Tutucusu 2"/>
          <p:cNvSpPr>
            <a:spLocks noGrp="1"/>
          </p:cNvSpPr>
          <p:nvPr>
            <p:ph idx="1"/>
          </p:nvPr>
        </p:nvSpPr>
        <p:spPr>
          <a:xfrm>
            <a:off x="782857" y="1905545"/>
            <a:ext cx="7520222" cy="3382287"/>
          </a:xfrm>
        </p:spPr>
        <p:txBody>
          <a:bodyPr anchor="t">
            <a:noAutofit/>
          </a:bodyPr>
          <a:lstStyle/>
          <a:p>
            <a:pPr algn="just">
              <a:spcBef>
                <a:spcPts val="900"/>
              </a:spcBef>
              <a:buFont typeface="Wingdings" panose="05000000000000000000" pitchFamily="2" charset="2"/>
              <a:buChar char="Ø"/>
            </a:pPr>
            <a:r>
              <a:rPr lang="tr-TR" sz="1800" dirty="0">
                <a:latin typeface="Arial" panose="020B0604020202020204" pitchFamily="34" charset="0"/>
                <a:cs typeface="Arial" panose="020B0604020202020204" pitchFamily="34" charset="0"/>
              </a:rPr>
              <a:t>Üretim fonksiyonunda girdilerin ve çıktının türdeş (homojen) olduğu ve belirli bir üretim tekniği kullanıldığı varsayılır.</a:t>
            </a:r>
          </a:p>
          <a:p>
            <a:pPr algn="just">
              <a:spcBef>
                <a:spcPts val="900"/>
              </a:spcBef>
              <a:buFont typeface="Wingdings" panose="05000000000000000000" pitchFamily="2" charset="2"/>
              <a:buChar char="Ø"/>
            </a:pPr>
            <a:r>
              <a:rPr lang="tr-TR" sz="1800" dirty="0">
                <a:latin typeface="Arial" panose="020B0604020202020204" pitchFamily="34" charset="0"/>
                <a:cs typeface="Arial" panose="020B0604020202020204" pitchFamily="34" charset="0"/>
              </a:rPr>
              <a:t>Her üretim tekniği (araziyi karasabanla sürme ve ürünü el ile toplama veya traktör ile sürme ve ürünü makine ile toplama) için ayrı bir üretim fonksiyonu vardır.</a:t>
            </a:r>
          </a:p>
          <a:p>
            <a:pPr algn="just">
              <a:spcBef>
                <a:spcPts val="900"/>
              </a:spcBef>
              <a:buFont typeface="Wingdings" panose="05000000000000000000" pitchFamily="2" charset="2"/>
              <a:buChar char="Ø"/>
            </a:pPr>
            <a:r>
              <a:rPr lang="tr-TR" sz="1800" dirty="0">
                <a:latin typeface="Arial" panose="020B0604020202020204" pitchFamily="34" charset="0"/>
                <a:cs typeface="Arial" panose="020B0604020202020204" pitchFamily="34" charset="0"/>
              </a:rPr>
              <a:t>Girdilerin niteliklerinin değişmesi de üretim fonksiyonunu değiştirir; okur-yazar olmayan işgücü ile üretim fonksiyonu, teknik eğitimden geçmiş işgücünün üretime katıldığı zamandaki ile aynı değildir. Çıktının nitelikleri değiştiğinde de artık, aynı üretim fonksiyonu geçerli değildir.</a:t>
            </a:r>
            <a:endParaRPr lang="tr-TR" sz="1600" dirty="0"/>
          </a:p>
        </p:txBody>
      </p:sp>
      <p:sp>
        <p:nvSpPr>
          <p:cNvPr id="10" name="Altbilgi Yer Tutucusu 1">
            <a:extLst>
              <a:ext uri="{FF2B5EF4-FFF2-40B4-BE49-F238E27FC236}">
                <a16:creationId xmlns="" xmlns:a16="http://schemas.microsoft.com/office/drawing/2014/main" id="{95D1E145-245B-4E10-BD52-038B56F688E0}"/>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582683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latin typeface="Arial" panose="020B0604020202020204" pitchFamily="34" charset="0"/>
                <a:cs typeface="Arial" panose="020B0604020202020204" pitchFamily="34" charset="0"/>
              </a:rPr>
              <a:t>ÜRETİM FONKSİYONU VE TEKNOLOJİ</a:t>
            </a:r>
            <a:endParaRPr lang="tr-TR" sz="2700" dirty="0"/>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1600" dirty="0"/>
              <a:t>Üretimde birden fazla girdi kullanıldığına göre, bu fonksiyonda, diğer girdilerin miktarı sabit tutulur. Yani;  Y1 = f (X1/X2, X3, X4 ... </a:t>
            </a:r>
            <a:r>
              <a:rPr lang="tr-TR" sz="1600" dirty="0" err="1"/>
              <a:t>Xn</a:t>
            </a:r>
            <a:r>
              <a:rPr lang="tr-TR" sz="1600" dirty="0"/>
              <a:t>)'</a:t>
            </a:r>
            <a:r>
              <a:rPr lang="tr-TR" sz="1600" dirty="0" err="1"/>
              <a:t>dir</a:t>
            </a:r>
            <a:r>
              <a:rPr lang="tr-TR" sz="1600" dirty="0"/>
              <a:t>; çizginin sağında kalan X2 ... </a:t>
            </a:r>
            <a:r>
              <a:rPr lang="tr-TR" sz="1600" dirty="0" err="1"/>
              <a:t>Xn</a:t>
            </a:r>
            <a:endParaRPr lang="tr-TR" sz="1600" dirty="0"/>
          </a:p>
          <a:p>
            <a:pPr algn="just">
              <a:buFont typeface="Wingdings" panose="05000000000000000000" pitchFamily="2" charset="2"/>
              <a:buChar char="Ø"/>
            </a:pPr>
            <a:r>
              <a:rPr lang="sv-SE" sz="1600" dirty="0"/>
              <a:t>girdilerinden kullanılan miktar sabitken, X1'den kullanılan miktar</a:t>
            </a:r>
            <a:r>
              <a:rPr lang="tr-TR" sz="1600" dirty="0"/>
              <a:t> değişmektedir.</a:t>
            </a:r>
          </a:p>
          <a:p>
            <a:pPr algn="just">
              <a:buFont typeface="Wingdings" panose="05000000000000000000" pitchFamily="2" charset="2"/>
              <a:buChar char="Ø"/>
            </a:pPr>
            <a:r>
              <a:rPr lang="tr-TR" sz="1600" dirty="0"/>
              <a:t>X1, kısa dönemde üretimin bağlı olduğu değişken girdi, X2 ... </a:t>
            </a:r>
            <a:r>
              <a:rPr lang="tr-TR" sz="1600" dirty="0" err="1"/>
              <a:t>Xn</a:t>
            </a:r>
            <a:r>
              <a:rPr lang="tr-TR" sz="1600" dirty="0"/>
              <a:t> ise sabit girdilerdir. </a:t>
            </a:r>
            <a:r>
              <a:rPr lang="tr-TR" sz="1600" b="1" dirty="0"/>
              <a:t>X1 değiştikçe Y1’in nasıl değişeceği hakkında bu fonksiyon bir şey söylememektedir. Bunun için, girdi ile çıktı arasındaki ilişkinin ayrıca açıklanması gerekir:</a:t>
            </a:r>
          </a:p>
          <a:p>
            <a:pPr algn="just">
              <a:buFont typeface="Wingdings" panose="05000000000000000000" pitchFamily="2" charset="2"/>
              <a:buChar char="Ø"/>
            </a:pPr>
            <a:r>
              <a:rPr lang="tr-TR" sz="1600" dirty="0"/>
              <a:t>Üretim fonksiyonu, Y1 = a + b X şeklinde doğrusal bir </a:t>
            </a:r>
            <a:r>
              <a:rPr lang="es-ES" sz="1600" dirty="0"/>
              <a:t>fonksiyon olabilir veya Y1 = ax1</a:t>
            </a:r>
            <a:r>
              <a:rPr lang="tr-TR" sz="1600" dirty="0"/>
              <a:t> b x2 c şeklinde </a:t>
            </a:r>
            <a:r>
              <a:rPr lang="tr-TR" sz="1600" dirty="0" err="1"/>
              <a:t>Cobb</a:t>
            </a:r>
            <a:r>
              <a:rPr lang="tr-TR" sz="1600" dirty="0"/>
              <a:t>-Douglas tipi üretim elastikliği sabit bir fonksiyon olabilir, fakat tek değişken girdiye azalan getiri olanağı verir. Hem artan, hem azalan getiri</a:t>
            </a:r>
          </a:p>
          <a:p>
            <a:pPr algn="just">
              <a:buFont typeface="Wingdings" panose="05000000000000000000" pitchFamily="2" charset="2"/>
              <a:buChar char="Ø"/>
            </a:pPr>
            <a:r>
              <a:rPr lang="tr-TR" sz="1600" dirty="0"/>
              <a:t>safhasını kapsayan üretim fonksiyonu; Y = a + </a:t>
            </a:r>
            <a:r>
              <a:rPr lang="tr-TR" sz="1600" dirty="0" err="1"/>
              <a:t>bx</a:t>
            </a:r>
            <a:r>
              <a:rPr lang="tr-TR" sz="1600" dirty="0"/>
              <a:t> + cx2 + dx3 olabilir. </a:t>
            </a:r>
            <a:r>
              <a:rPr lang="tr-TR" sz="1600" b="1" dirty="0"/>
              <a:t>Üretim fonksiyonunun bu şekilde niteliği belirlenmedikçe, girdi-çıktı ilişkisinin niteliği de bilinemez.</a:t>
            </a:r>
            <a:endParaRPr lang="tr-TR" sz="1400" dirty="0"/>
          </a:p>
        </p:txBody>
      </p:sp>
      <p:sp>
        <p:nvSpPr>
          <p:cNvPr id="10" name="Altbilgi Yer Tutucusu 1">
            <a:extLst>
              <a:ext uri="{FF2B5EF4-FFF2-40B4-BE49-F238E27FC236}">
                <a16:creationId xmlns="" xmlns:a16="http://schemas.microsoft.com/office/drawing/2014/main" id="{288D0C5B-7B1C-4B5B-8D40-BF82126C24E3}"/>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00508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latin typeface="Arial" panose="020B0604020202020204" pitchFamily="34" charset="0"/>
                <a:cs typeface="Arial" panose="020B0604020202020204" pitchFamily="34" charset="0"/>
              </a:rPr>
              <a:t>ÜRETİM FONKSİYONU VE TEKNOLOJİ</a:t>
            </a:r>
            <a:endParaRPr lang="tr-TR" sz="2700" dirty="0"/>
          </a:p>
        </p:txBody>
      </p:sp>
      <p:sp>
        <p:nvSpPr>
          <p:cNvPr id="9" name="İçerik Yer Tutucusu 2"/>
          <p:cNvSpPr>
            <a:spLocks noGrp="1"/>
          </p:cNvSpPr>
          <p:nvPr>
            <p:ph idx="1"/>
          </p:nvPr>
        </p:nvSpPr>
        <p:spPr>
          <a:xfrm>
            <a:off x="782857" y="1905545"/>
            <a:ext cx="7520222" cy="3594990"/>
          </a:xfrm>
        </p:spPr>
        <p:txBody>
          <a:bodyPr anchor="t">
            <a:noAutofit/>
          </a:bodyPr>
          <a:lstStyle/>
          <a:p>
            <a:pPr algn="just">
              <a:buFont typeface="Wingdings" panose="05000000000000000000" pitchFamily="2" charset="2"/>
              <a:buChar char="Ø"/>
            </a:pPr>
            <a:r>
              <a:rPr lang="tr-TR" sz="1800" dirty="0"/>
              <a:t>Tarımsal işletmede kapasite sınırına erişilmişse, yani bütün arazi varlığı işleniyorsa, üretimi artırmak için değişken girdi miktarı (işgücü veya kapital) artırıldıkça, bir noktadan sonra, değişken girdiye azalan getiri (teknoloji veri iken) görülür.</a:t>
            </a:r>
          </a:p>
          <a:p>
            <a:pPr algn="just">
              <a:buFont typeface="Wingdings" panose="05000000000000000000" pitchFamily="2" charset="2"/>
              <a:buChar char="Ø"/>
            </a:pPr>
            <a:r>
              <a:rPr lang="tr-TR" sz="1800" dirty="0"/>
              <a:t>Aynı şekilde, bir bölgede veya ekonomide ekilebilir bütün araziler üretime açılmışsa (teknoloji veri iken), değişken girdiye, yine, azalan getiri söz konusu olur. Bundan ötürü, “tarımda azalan getiri kanunu yürürlüktedir” ilkesine sık sık rastlanır.</a:t>
            </a:r>
          </a:p>
          <a:p>
            <a:pPr algn="just">
              <a:buFont typeface="Wingdings" panose="05000000000000000000" pitchFamily="2" charset="2"/>
              <a:buChar char="Ø"/>
            </a:pPr>
            <a:r>
              <a:rPr lang="tr-TR" sz="1800" dirty="0"/>
              <a:t>Gerçekten, saf rekabet şartları altındaki tarım işletmelerinde atıl kapasite bulunmaz; hiçbiri tek başına fiyatı etkilemeyeceği için, veri olan fiyatta, üretebileceği bütün ürünü elde etmesi en rasyonel davranıştır; işletme, mevcut arazi ve sermayesini kullanır.</a:t>
            </a:r>
            <a:endParaRPr lang="tr-TR" sz="1600" dirty="0"/>
          </a:p>
        </p:txBody>
      </p:sp>
      <p:sp>
        <p:nvSpPr>
          <p:cNvPr id="10" name="Altbilgi Yer Tutucusu 1">
            <a:extLst>
              <a:ext uri="{FF2B5EF4-FFF2-40B4-BE49-F238E27FC236}">
                <a16:creationId xmlns="" xmlns:a16="http://schemas.microsoft.com/office/drawing/2014/main" id="{27F9B633-8C24-4379-9569-59EB899C9B9B}"/>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7465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latin typeface="Arial" panose="020B0604020202020204" pitchFamily="34" charset="0"/>
                <a:cs typeface="Arial" panose="020B0604020202020204" pitchFamily="34" charset="0"/>
              </a:rPr>
              <a:t>ÜRETİM FONKSİYONU VE TEKNOLOJİ</a:t>
            </a:r>
            <a:endParaRPr lang="tr-TR" sz="2700" dirty="0"/>
          </a:p>
        </p:txBody>
      </p:sp>
      <p:sp>
        <p:nvSpPr>
          <p:cNvPr id="9" name="İçerik Yer Tutucusu 2"/>
          <p:cNvSpPr>
            <a:spLocks noGrp="1"/>
          </p:cNvSpPr>
          <p:nvPr>
            <p:ph idx="1"/>
          </p:nvPr>
        </p:nvSpPr>
        <p:spPr>
          <a:xfrm>
            <a:off x="782857" y="1916605"/>
            <a:ext cx="7520222" cy="3686559"/>
          </a:xfrm>
        </p:spPr>
        <p:txBody>
          <a:bodyPr anchor="t">
            <a:noAutofit/>
          </a:bodyPr>
          <a:lstStyle/>
          <a:p>
            <a:pPr algn="just">
              <a:buFont typeface="Wingdings" panose="05000000000000000000" pitchFamily="2" charset="2"/>
              <a:buChar char="Ø"/>
            </a:pPr>
            <a:r>
              <a:rPr lang="tr-TR" sz="2400" dirty="0">
                <a:solidFill>
                  <a:schemeClr val="tx1"/>
                </a:solidFill>
                <a:latin typeface="Arial" panose="020B0604020202020204" pitchFamily="34" charset="0"/>
                <a:cs typeface="Arial" panose="020B0604020202020204" pitchFamily="34" charset="0"/>
              </a:rPr>
              <a:t>Dünyanın çoğu ülkelerinde ekime açılacak verimli araziler kalmadığı için, değişken girdiye azalan getiri, tarım için adeta kanun haline gelmiştir.</a:t>
            </a:r>
          </a:p>
          <a:p>
            <a:pPr algn="just">
              <a:buFont typeface="Wingdings" panose="05000000000000000000" pitchFamily="2" charset="2"/>
              <a:buChar char="Ø"/>
            </a:pPr>
            <a:r>
              <a:rPr lang="tr-TR" sz="2400" dirty="0">
                <a:solidFill>
                  <a:schemeClr val="tx1"/>
                </a:solidFill>
                <a:latin typeface="Arial" panose="020B0604020202020204" pitchFamily="34" charset="0"/>
                <a:cs typeface="Arial" panose="020B0604020202020204" pitchFamily="34" charset="0"/>
              </a:rPr>
              <a:t>Değişken girdinin marjinal veriminin ne süratte azalacağı bir kısım girdilerin sabit tutulduğu düzey ve birleşim, teknoloji düzeyi ve doğal şartlara bağlıdır.</a:t>
            </a:r>
          </a:p>
          <a:p>
            <a:pPr algn="just">
              <a:buFont typeface="Wingdings" panose="05000000000000000000" pitchFamily="2" charset="2"/>
              <a:buChar char="Ø"/>
            </a:pPr>
            <a:r>
              <a:rPr lang="tr-TR" sz="2400" dirty="0">
                <a:solidFill>
                  <a:schemeClr val="tx1"/>
                </a:solidFill>
                <a:latin typeface="Arial" panose="020B0604020202020204" pitchFamily="34" charset="0"/>
                <a:cs typeface="Arial" panose="020B0604020202020204" pitchFamily="34" charset="0"/>
              </a:rPr>
              <a:t>Yerel şartlar ve iklimi elverişliyse veya teknoloji ileriyse bu azalış çok yavaş, değilse çok süratli olabilir.</a:t>
            </a:r>
            <a:endParaRPr lang="tr-TR" sz="2400" dirty="0">
              <a:solidFill>
                <a:schemeClr val="tx1"/>
              </a:solidFill>
            </a:endParaRPr>
          </a:p>
        </p:txBody>
      </p:sp>
      <p:sp>
        <p:nvSpPr>
          <p:cNvPr id="10" name="Altbilgi Yer Tutucusu 1">
            <a:extLst>
              <a:ext uri="{FF2B5EF4-FFF2-40B4-BE49-F238E27FC236}">
                <a16:creationId xmlns="" xmlns:a16="http://schemas.microsoft.com/office/drawing/2014/main" id="{F5F42081-3F0B-446B-87B0-529E1A4C18DA}"/>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087165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latin typeface="Arial" panose="020B0604020202020204" pitchFamily="34" charset="0"/>
                <a:cs typeface="Arial" panose="020B0604020202020204" pitchFamily="34" charset="0"/>
              </a:rPr>
              <a:t>ÜRETİM FONKSİYONU VE TEKNOLOJİ</a:t>
            </a:r>
            <a:endParaRPr lang="tr-TR" sz="2700" dirty="0"/>
          </a:p>
        </p:txBody>
      </p:sp>
      <p:sp>
        <p:nvSpPr>
          <p:cNvPr id="9" name="İçerik Yer Tutucusu 2"/>
          <p:cNvSpPr>
            <a:spLocks noGrp="1"/>
          </p:cNvSpPr>
          <p:nvPr>
            <p:ph idx="1"/>
          </p:nvPr>
        </p:nvSpPr>
        <p:spPr>
          <a:xfrm>
            <a:off x="782857" y="1916605"/>
            <a:ext cx="7520222" cy="3686559"/>
          </a:xfrm>
        </p:spPr>
        <p:txBody>
          <a:bodyPr anchor="t">
            <a:noAutofit/>
          </a:bodyPr>
          <a:lstStyle/>
          <a:p>
            <a:pPr algn="just">
              <a:buFont typeface="Wingdings" panose="05000000000000000000" pitchFamily="2" charset="2"/>
              <a:buChar char="Ø"/>
            </a:pPr>
            <a:r>
              <a:rPr lang="tr-TR" sz="1800" dirty="0"/>
              <a:t>Üreticilerin rasyonel olmayan üretim safhasında bulunması gibi, rasyonel olmayan bir üretim tekniği kullanması (üretim fonksiyonu seçmesi) da söz konusu olabilir. Burada, aynı nitelik ve miktarda girdi ile daha fazla ürün elde edebileceği bir üretim fonksiyonunu bildiği halde, üretici, daha az ürün sağlayan bir tekniği kullanır.</a:t>
            </a:r>
          </a:p>
          <a:p>
            <a:pPr algn="just">
              <a:buFont typeface="Wingdings" panose="05000000000000000000" pitchFamily="2" charset="2"/>
              <a:buChar char="Ø"/>
            </a:pPr>
            <a:r>
              <a:rPr lang="tr-TR" sz="1800" dirty="0"/>
              <a:t>Üreticinin daha üstün fonksiyonları öğrendiği halde, gelenek olarak bildiği yöntemi uygulamayı sürdürmesi buna örnektir. Yenilikleri uygulamaktan çekinme ve yeniliklerin yarattığı belirsizlik buna neden olabilir; üreticinin teknik bilgisi yanında, yeniliklere açık olmasını sağlamak için, kültür seviyesini artırmak bu açıdan önemlidir.</a:t>
            </a:r>
          </a:p>
        </p:txBody>
      </p:sp>
      <p:sp>
        <p:nvSpPr>
          <p:cNvPr id="10" name="Altbilgi Yer Tutucusu 1">
            <a:extLst>
              <a:ext uri="{FF2B5EF4-FFF2-40B4-BE49-F238E27FC236}">
                <a16:creationId xmlns="" xmlns:a16="http://schemas.microsoft.com/office/drawing/2014/main" id="{AC873334-AF7E-4135-A9D5-594A36E98C24}"/>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832892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685951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288975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12441</TotalTime>
  <Words>1669</Words>
  <Application>Microsoft Office PowerPoint</Application>
  <PresentationFormat>Ekran Gösterisi (4:3)</PresentationFormat>
  <Paragraphs>68</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Century Gothic</vt:lpstr>
      <vt:lpstr>Wingdings</vt:lpstr>
      <vt:lpstr>ekonomi</vt:lpstr>
      <vt:lpstr>1_Rics</vt:lpstr>
      <vt:lpstr>h.t.</vt:lpstr>
      <vt:lpstr>PowerPoint Sunusu</vt:lpstr>
      <vt:lpstr>ÜRETİM FONKSİYONU VE TEKNOLOJİ</vt:lpstr>
      <vt:lpstr>ÜRETİM FONKSİYONU VE TEKNOLOJİ</vt:lpstr>
      <vt:lpstr>ÜRETİM FONKSİYONU VE TEKNOLOJİ</vt:lpstr>
      <vt:lpstr>ÜRETİM FONKSİYONU VE TEKNOLOJİ</vt:lpstr>
      <vt:lpstr>ÜRETİM FONKSİYONU VE TEKNOLOJİ</vt:lpstr>
      <vt:lpstr>ÜRETİM FONKSİYONU VE TEKNOLOJİ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2020-02-24T12:36:55Z</dcterms:modified>
</cp:coreProperties>
</file>