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90" r:id="rId2"/>
    <p:sldId id="291" r:id="rId3"/>
    <p:sldId id="293" r:id="rId4"/>
    <p:sldId id="289" r:id="rId5"/>
    <p:sldId id="318" r:id="rId6"/>
    <p:sldId id="295" r:id="rId7"/>
    <p:sldId id="296" r:id="rId8"/>
    <p:sldId id="297" r:id="rId9"/>
    <p:sldId id="319" r:id="rId10"/>
    <p:sldId id="298" r:id="rId11"/>
    <p:sldId id="321" r:id="rId12"/>
    <p:sldId id="299" r:id="rId13"/>
    <p:sldId id="300" r:id="rId14"/>
    <p:sldId id="301" r:id="rId15"/>
    <p:sldId id="302" r:id="rId16"/>
    <p:sldId id="303" r:id="rId17"/>
    <p:sldId id="322" r:id="rId18"/>
    <p:sldId id="304" r:id="rId19"/>
    <p:sldId id="305" r:id="rId20"/>
    <p:sldId id="306" r:id="rId21"/>
    <p:sldId id="307" r:id="rId22"/>
    <p:sldId id="317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032" y="332493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3933056"/>
            <a:ext cx="8640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ikdörtgen 5"/>
          <p:cNvSpPr/>
          <p:nvPr/>
        </p:nvSpPr>
        <p:spPr>
          <a:xfrm>
            <a:off x="1737248" y="98056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5" name="Dikdörtgen 4"/>
          <p:cNvSpPr/>
          <p:nvPr/>
        </p:nvSpPr>
        <p:spPr>
          <a:xfrm>
            <a:off x="1241830" y="2040230"/>
            <a:ext cx="6120680" cy="378565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Buýruk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birinji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ýöňkemäniň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birinji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şahsynyň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barlyk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galypy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i="1" dirty="0">
                <a:solidFill>
                  <a:srgbClr val="00B050"/>
                </a:solidFill>
                <a:latin typeface="Times New Roman" panose="02020603050405020304" pitchFamily="18" charset="0"/>
              </a:rPr>
              <a:t>–</a:t>
            </a:r>
            <a:r>
              <a:rPr lang="tr-TR" sz="2400" i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aýyn</a:t>
            </a:r>
            <a:r>
              <a:rPr lang="tr-TR" sz="2400" i="1" dirty="0">
                <a:solidFill>
                  <a:srgbClr val="00B05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i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eýin</a:t>
            </a:r>
            <a:r>
              <a:rPr lang="tr-TR" sz="2400" i="1" dirty="0">
                <a:solidFill>
                  <a:srgbClr val="00B05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i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ýyn</a:t>
            </a:r>
            <a:r>
              <a:rPr lang="tr-TR" sz="2400" i="1" dirty="0">
                <a:solidFill>
                  <a:srgbClr val="00B05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i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ýin</a:t>
            </a:r>
            <a:r>
              <a:rPr lang="tr-T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galypy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düýp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bilen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agzalan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goşulmanyň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arasyndan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–</a:t>
            </a:r>
            <a:r>
              <a:rPr lang="tr-TR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ma</a:t>
            </a:r>
            <a:r>
              <a:rPr lang="tr-TR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/-me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getirilip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aňladylýar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Men 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okaýyn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ýazaýyn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sz="2400" b="1" i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Men 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bilmäýin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örmäýin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b="1" i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34506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2924781"/>
            <a:ext cx="86409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ikdörtgen 5"/>
          <p:cNvSpPr/>
          <p:nvPr/>
        </p:nvSpPr>
        <p:spPr>
          <a:xfrm>
            <a:off x="1772816" y="1628637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5" name="Dikdörtgen 4"/>
          <p:cNvSpPr/>
          <p:nvPr/>
        </p:nvSpPr>
        <p:spPr>
          <a:xfrm>
            <a:off x="1979712" y="2708920"/>
            <a:ext cx="48245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aýyn</a:t>
            </a:r>
            <a:r>
              <a:rPr lang="tr-T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eýin</a:t>
            </a:r>
            <a:r>
              <a:rPr lang="tr-T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çekimsize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gutaran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sözlere, </a:t>
            </a:r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sz="2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ýyn</a:t>
            </a:r>
            <a:r>
              <a:rPr lang="tr-T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ýin</a:t>
            </a:r>
            <a:r>
              <a:rPr lang="tr-T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çekimli 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sese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gutaran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sözlere </a:t>
            </a:r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goşulýar</a:t>
            </a:r>
            <a:r>
              <a:rPr lang="tr-T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312409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327103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Dikdörtgen 6"/>
          <p:cNvSpPr/>
          <p:nvPr/>
        </p:nvSpPr>
        <p:spPr>
          <a:xfrm>
            <a:off x="1925960" y="975810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5" name="Dikdörtgen 4"/>
          <p:cNvSpPr/>
          <p:nvPr/>
        </p:nvSpPr>
        <p:spPr>
          <a:xfrm>
            <a:off x="1250087" y="1916832"/>
            <a:ext cx="6264696" cy="23083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Buýruk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şekilinde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birinji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ýöňkemäniň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köplüginiň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birinji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şahsy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barlyk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galypynda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i="1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i="1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alyň</a:t>
            </a:r>
            <a:r>
              <a:rPr lang="tr-TR" sz="2400" i="1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i="1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eliň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ýokluk</a:t>
            </a:r>
            <a:r>
              <a:rPr lang="tr-TR" sz="24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galypynda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i="1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i="1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ma</a:t>
            </a:r>
            <a:r>
              <a:rPr lang="tr-TR" sz="2400" i="1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/-me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ulanylýar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Munda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çekimli ses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uzyn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aýdylmak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tapawutlanýar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işi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etmekçi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bolýanlaryň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köpdügini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>
              <a:solidFill>
                <a:sysClr val="windowText" lastClr="00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691680" y="4365104"/>
            <a:ext cx="4248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Meselem: Biz </a:t>
            </a:r>
            <a:r>
              <a:rPr lang="tr-TR" sz="2400" i="1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al-</a:t>
            </a:r>
            <a:r>
              <a:rPr lang="tr-TR" sz="2400" i="1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alyň</a:t>
            </a:r>
            <a:r>
              <a:rPr lang="tr-TR" sz="2400" i="1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, bil-</a:t>
            </a:r>
            <a:r>
              <a:rPr lang="tr-TR" sz="2400" i="1" dirty="0" err="1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eliň</a:t>
            </a:r>
            <a:r>
              <a:rPr lang="tr-TR" sz="24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Biz </a:t>
            </a:r>
            <a:r>
              <a:rPr lang="tr-TR" sz="2400" i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al-</a:t>
            </a:r>
            <a:r>
              <a:rPr lang="tr-TR" sz="2400" i="1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malyň</a:t>
            </a:r>
            <a:r>
              <a:rPr lang="tr-TR" sz="2400" i="1" dirty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i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bil-</a:t>
            </a:r>
            <a:r>
              <a:rPr lang="tr-TR" sz="2400" i="1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tr-TR" sz="2400" i="1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liň</a:t>
            </a:r>
            <a:r>
              <a:rPr lang="tr-TR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</a:rPr>
              <a:t> </a:t>
            </a:r>
            <a:endParaRPr lang="tr-TR" sz="2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6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789040"/>
            <a:ext cx="54401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ikdörtgen 5"/>
          <p:cNvSpPr/>
          <p:nvPr/>
        </p:nvSpPr>
        <p:spPr>
          <a:xfrm>
            <a:off x="1772816" y="1628637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2" name="Dikdörtgen 1"/>
          <p:cNvSpPr/>
          <p:nvPr/>
        </p:nvSpPr>
        <p:spPr>
          <a:xfrm>
            <a:off x="971600" y="2274838"/>
            <a:ext cx="6800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Beýleki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şahslardan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tapawutlylykda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birinji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ýöňkemäniň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köplük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sanynyň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«ikilik san»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aly</a:t>
            </a:r>
            <a:r>
              <a:rPr lang="tr-T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/-eli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Ol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taýyndan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iki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adamyň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ýerine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ýetirip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biljek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hereketini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okaly</a:t>
            </a:r>
            <a:r>
              <a:rPr lang="tr-T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diňläli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…</a:t>
            </a:r>
          </a:p>
          <a:p>
            <a:pPr algn="just"/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Munuň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ýoklugy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düýp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–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/-me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ýasalýar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gel-</a:t>
            </a:r>
            <a:r>
              <a:rPr lang="tr-TR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mäli</a:t>
            </a:r>
            <a:r>
              <a:rPr lang="tr-T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git-</a:t>
            </a:r>
            <a:r>
              <a:rPr lang="tr-TR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mäli</a:t>
            </a:r>
            <a:r>
              <a:rPr lang="tr-T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ikimiz </a:t>
            </a:r>
            <a:r>
              <a:rPr lang="tr-TR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dur-ma:ly</a:t>
            </a:r>
            <a:r>
              <a:rPr lang="tr-T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i="1" dirty="0"/>
          </a:p>
        </p:txBody>
      </p:sp>
    </p:spTree>
    <p:extLst>
      <p:ext uri="{BB962C8B-B14F-4D97-AF65-F5344CB8AC3E}">
        <p14:creationId xmlns:p14="http://schemas.microsoft.com/office/powerpoint/2010/main" val="3160742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2606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3789040"/>
            <a:ext cx="97606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ikdörtgen 5"/>
          <p:cNvSpPr/>
          <p:nvPr/>
        </p:nvSpPr>
        <p:spPr>
          <a:xfrm>
            <a:off x="1772816" y="836712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2" name="Dikdörtgen 1"/>
          <p:cNvSpPr/>
          <p:nvPr/>
        </p:nvSpPr>
        <p:spPr>
          <a:xfrm>
            <a:off x="2492896" y="3097723"/>
            <a:ext cx="4158208" cy="95410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Ýöňkemäniň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birliginiň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2-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nji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ulanylýar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  <p:sp>
        <p:nvSpPr>
          <p:cNvPr id="8" name="Dikdörtgen 7"/>
          <p:cNvSpPr/>
          <p:nvPr/>
        </p:nvSpPr>
        <p:spPr>
          <a:xfrm>
            <a:off x="2843808" y="1772816"/>
            <a:ext cx="3307316" cy="52322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/ -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/- gün </a:t>
            </a:r>
          </a:p>
        </p:txBody>
      </p:sp>
      <p:sp>
        <p:nvSpPr>
          <p:cNvPr id="10" name="Aşağı Ok 9"/>
          <p:cNvSpPr/>
          <p:nvPr/>
        </p:nvSpPr>
        <p:spPr>
          <a:xfrm>
            <a:off x="4209434" y="2324799"/>
            <a:ext cx="288032" cy="744161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2699792" y="4293096"/>
            <a:ext cx="417646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Meselem: </a:t>
            </a:r>
          </a:p>
          <a:p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Sen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bargyn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gelgin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69618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332493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789040"/>
            <a:ext cx="54401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ikdörtgen 5"/>
          <p:cNvSpPr/>
          <p:nvPr/>
        </p:nvSpPr>
        <p:spPr>
          <a:xfrm>
            <a:off x="2051720" y="98056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2" name="Dikdörtgen 1"/>
          <p:cNvSpPr/>
          <p:nvPr/>
        </p:nvSpPr>
        <p:spPr>
          <a:xfrm>
            <a:off x="1385392" y="2320360"/>
            <a:ext cx="6264696" cy="267765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gyn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gin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gyl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gil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28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ulanylyp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</a:p>
          <a:p>
            <a:pPr algn="just"/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haýyşy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öwüt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bermegi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-de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aňladýarlar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799413" y="5166519"/>
            <a:ext cx="5109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Meselem: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Ýalňyz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balam, 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algyl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pendim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/>
          </a:p>
        </p:txBody>
      </p:sp>
      <p:sp>
        <p:nvSpPr>
          <p:cNvPr id="7" name="Dikdörtgen 6"/>
          <p:cNvSpPr/>
          <p:nvPr/>
        </p:nvSpPr>
        <p:spPr>
          <a:xfrm>
            <a:off x="2771800" y="1690192"/>
            <a:ext cx="3982180" cy="461665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Buýruk</a:t>
            </a:r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şekilçesi</a:t>
            </a:r>
            <a:r>
              <a:rPr lang="tr-T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hökmünde</a:t>
            </a:r>
            <a:r>
              <a:rPr lang="tr-T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 </a:t>
            </a:r>
            <a:endParaRPr lang="tr-T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71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5616" y="481815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789040"/>
            <a:ext cx="54401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Dikdörtgen 6"/>
          <p:cNvSpPr/>
          <p:nvPr/>
        </p:nvSpPr>
        <p:spPr>
          <a:xfrm>
            <a:off x="1628800" y="1129887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2" name="Dikdörtgen 1"/>
          <p:cNvSpPr/>
          <p:nvPr/>
        </p:nvSpPr>
        <p:spPr>
          <a:xfrm>
            <a:off x="971600" y="2780928"/>
            <a:ext cx="6768752" cy="224676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Ýöňkämäniň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birliginiň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ikinji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8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aý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8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ähli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derejelerden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gelip,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rugsat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bermek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buýrugy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aňladyp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Meselem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diňl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äý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ýaz-aý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2800" dirty="0"/>
          </a:p>
        </p:txBody>
      </p:sp>
      <p:sp>
        <p:nvSpPr>
          <p:cNvPr id="5" name="Dikdörtgen 4"/>
          <p:cNvSpPr/>
          <p:nvPr/>
        </p:nvSpPr>
        <p:spPr>
          <a:xfrm>
            <a:off x="3275856" y="1965613"/>
            <a:ext cx="2654894" cy="523220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</a:t>
            </a:r>
            <a:r>
              <a:rPr lang="tr-TR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aý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/-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eý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şekilçesi</a:t>
            </a:r>
            <a:endParaRPr lang="tr-TR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375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5616" y="481815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789040"/>
            <a:ext cx="54401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Dikdörtgen 6"/>
          <p:cNvSpPr/>
          <p:nvPr/>
        </p:nvSpPr>
        <p:spPr>
          <a:xfrm>
            <a:off x="1628800" y="1129887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5" name="Dikdörtgen 4"/>
          <p:cNvSpPr/>
          <p:nvPr/>
        </p:nvSpPr>
        <p:spPr>
          <a:xfrm>
            <a:off x="3131840" y="1902811"/>
            <a:ext cx="3313728" cy="523220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-sana/-sene  </a:t>
            </a:r>
            <a:r>
              <a:rPr lang="tr-TR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şekilçesi</a:t>
            </a:r>
            <a:endParaRPr lang="tr-TR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71600" y="2967335"/>
            <a:ext cx="6768752" cy="255454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-sana/-sene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buýrugy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gyssagly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işi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haýyş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äheňli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aňladyp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biler. </a:t>
            </a:r>
            <a:endParaRPr lang="tr-TR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tr-TR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sz="32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bolsana</a:t>
            </a:r>
            <a:r>
              <a:rPr lang="tr-TR" sz="3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gelsene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görsene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düzsene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0175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16632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6390" y="3783816"/>
            <a:ext cx="868053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15" y="3775595"/>
            <a:ext cx="1799560" cy="1944216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799372" y="692696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2" name="Dikdörtgen 1"/>
          <p:cNvSpPr/>
          <p:nvPr/>
        </p:nvSpPr>
        <p:spPr>
          <a:xfrm>
            <a:off x="2745426" y="2966794"/>
            <a:ext cx="4397097" cy="267765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Ýöňkemäniň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köplüginiň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ikinji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saňyzla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(ň)/-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seňizlä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(ň)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goşulýar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Siz gel-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seňiz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-le(ä)(ň),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bolsaňyz-laň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ýoklugy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/-me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arkaly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ýasalýar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haýyş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etmegi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aňladýarlar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/>
          </a:p>
        </p:txBody>
      </p:sp>
      <p:sp>
        <p:nvSpPr>
          <p:cNvPr id="6" name="Dikdörtgen 5"/>
          <p:cNvSpPr/>
          <p:nvPr/>
        </p:nvSpPr>
        <p:spPr>
          <a:xfrm>
            <a:off x="2636669" y="1928175"/>
            <a:ext cx="4515980" cy="523220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saňyzla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(ň) / -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seňizl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(e)ä (ň) </a:t>
            </a:r>
            <a:endParaRPr lang="tr-TR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697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933056"/>
            <a:ext cx="54401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440160" cy="1842880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691680" y="841206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690336"/>
            <a:ext cx="5454352" cy="267765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kinji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şahsa 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yň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/-ň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buýrugy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tabşyrmagy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haýyşy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aňladýarlar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Siz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ýazyň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görüň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diňläň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-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/- me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arkaly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galypy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aňladylýar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2730434" y="1860711"/>
            <a:ext cx="3336170" cy="584775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yň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/-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iň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/-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uň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/-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üň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/-ň </a:t>
            </a:r>
            <a:endParaRPr lang="tr-TR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257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tasarlama kiplerini;  fiilimsileri ve fiillerin görünüş kategorisini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2016 TÜRKMEN TÜRKÇESİ IV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4105" y="3823790"/>
            <a:ext cx="589147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296144" cy="1944216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1547664" y="934379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2" name="Dikdörtgen 1"/>
          <p:cNvSpPr/>
          <p:nvPr/>
        </p:nvSpPr>
        <p:spPr>
          <a:xfrm>
            <a:off x="2195736" y="3356992"/>
            <a:ext cx="5454352" cy="23083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Ýöňkemäniň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üçünji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buýruk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sekiliniň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syn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/-sin, -</a:t>
            </a:r>
            <a:r>
              <a:rPr lang="tr-TR" sz="2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synlar</a:t>
            </a:r>
            <a:r>
              <a:rPr lang="tr-TR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/-sinler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ulanylýarlar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oka-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</a:rPr>
              <a:t>gel-sin</a:t>
            </a:r>
            <a:r>
              <a:rPr lang="tr-TR" sz="2400" dirty="0"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</a:rPr>
              <a:t>diňle</a:t>
            </a:r>
            <a:r>
              <a:rPr lang="tr-TR" sz="2400" dirty="0">
                <a:latin typeface="Times New Roman" panose="02020603050405020304" pitchFamily="18" charset="0"/>
              </a:rPr>
              <a:t>–sin-</a:t>
            </a:r>
            <a:r>
              <a:rPr lang="tr-TR" sz="2400" dirty="0" err="1">
                <a:latin typeface="Times New Roman" panose="02020603050405020304" pitchFamily="18" charset="0"/>
              </a:rPr>
              <a:t>ler</a:t>
            </a:r>
            <a:r>
              <a:rPr lang="tr-TR" sz="2400" dirty="0"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</a:rPr>
              <a:t>Olar</a:t>
            </a:r>
            <a:r>
              <a:rPr lang="tr-TR" sz="2400" dirty="0">
                <a:latin typeface="Times New Roman" panose="02020603050405020304" pitchFamily="18" charset="0"/>
              </a:rPr>
              <a:t> barla-</a:t>
            </a:r>
            <a:r>
              <a:rPr lang="tr-TR" sz="2400" dirty="0" err="1">
                <a:latin typeface="Times New Roman" panose="02020603050405020304" pitchFamily="18" charset="0"/>
              </a:rPr>
              <a:t>syn</a:t>
            </a:r>
            <a:r>
              <a:rPr lang="tr-TR" sz="2400" dirty="0">
                <a:latin typeface="Times New Roman" panose="02020603050405020304" pitchFamily="18" charset="0"/>
              </a:rPr>
              <a:t>-</a:t>
            </a:r>
            <a:r>
              <a:rPr lang="tr-TR" sz="2400" dirty="0" err="1">
                <a:latin typeface="Times New Roman" panose="02020603050405020304" pitchFamily="18" charset="0"/>
              </a:rPr>
              <a:t>lar</a:t>
            </a:r>
            <a:r>
              <a:rPr lang="tr-TR" sz="2400" dirty="0">
                <a:latin typeface="Times New Roman" panose="02020603050405020304" pitchFamily="18" charset="0"/>
              </a:rPr>
              <a:t>. Munuň </a:t>
            </a:r>
            <a:r>
              <a:rPr lang="tr-TR" sz="2400" dirty="0" err="1">
                <a:latin typeface="Times New Roman" panose="02020603050405020304" pitchFamily="18" charset="0"/>
              </a:rPr>
              <a:t>ýoklugy</a:t>
            </a:r>
            <a:r>
              <a:rPr lang="tr-TR" sz="2400" dirty="0">
                <a:latin typeface="Times New Roman" panose="02020603050405020304" pitchFamily="18" charset="0"/>
              </a:rPr>
              <a:t> hem -</a:t>
            </a:r>
            <a:r>
              <a:rPr lang="tr-TR" sz="2400" dirty="0" err="1">
                <a:latin typeface="Times New Roman" panose="02020603050405020304" pitchFamily="18" charset="0"/>
              </a:rPr>
              <a:t>ma</a:t>
            </a:r>
            <a:r>
              <a:rPr lang="tr-TR" sz="2400" dirty="0">
                <a:latin typeface="Times New Roman" panose="02020603050405020304" pitchFamily="18" charset="0"/>
              </a:rPr>
              <a:t>/-me </a:t>
            </a:r>
            <a:r>
              <a:rPr lang="tr-TR" sz="2400" dirty="0" err="1">
                <a:latin typeface="Times New Roman" panose="02020603050405020304" pitchFamily="18" charset="0"/>
              </a:rPr>
              <a:t>goşulmasy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arkaly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aňladylýar</a:t>
            </a:r>
            <a:r>
              <a:rPr lang="tr-TR" sz="2400" dirty="0">
                <a:latin typeface="Times New Roman" panose="02020603050405020304" pitchFamily="18" charset="0"/>
              </a:rPr>
              <a:t>. </a:t>
            </a:r>
            <a:endParaRPr lang="tr-TR" sz="2400" dirty="0"/>
          </a:p>
        </p:txBody>
      </p:sp>
      <p:sp>
        <p:nvSpPr>
          <p:cNvPr id="3" name="Dikdörtgen 2"/>
          <p:cNvSpPr/>
          <p:nvPr/>
        </p:nvSpPr>
        <p:spPr>
          <a:xfrm>
            <a:off x="2411760" y="2145430"/>
            <a:ext cx="4428392" cy="584775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syn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/-sin, -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synlar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/-sinler </a:t>
            </a:r>
            <a:endParaRPr lang="tr-TR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489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4005064"/>
            <a:ext cx="1368152" cy="1944216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736812" y="80369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2" name="Dikdörtgen 1"/>
          <p:cNvSpPr/>
          <p:nvPr/>
        </p:nvSpPr>
        <p:spPr>
          <a:xfrm>
            <a:off x="1403648" y="1700808"/>
            <a:ext cx="6615609" cy="52322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Gönükme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: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Doly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morfologik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derňew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ediň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  <a:endParaRPr lang="tr-TR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339752" y="2573903"/>
            <a:ext cx="5679505" cy="28623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Dost bilen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iý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iç,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emma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alyş-beriş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etme.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Dostuň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dost bolsun,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hasabyň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dürs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bolsun.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Dostuňy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egleme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nepden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galmasyn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duşmanyň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egleme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syryň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bilmesin. Kilim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satsaň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goňşyňa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sat, bir çetinde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oturarsyň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Saglygyň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gadyryn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bil,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täki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ölmezden burun.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Dostuňa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bereniňi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sorama,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goňşyňa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bereniňi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agzama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Aş atana aş at,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daş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atana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daş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at. Tohum al-da,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ýere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bar,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gögermese,maňa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gel.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Toýa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barsaň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doýup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bar,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toý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donuňy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geýip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bar.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25852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400800" cy="762000"/>
          </a:xfrm>
        </p:spPr>
        <p:txBody>
          <a:bodyPr/>
          <a:lstStyle/>
          <a:p>
            <a:r>
              <a:rPr lang="tr-TR" dirty="0" smtClean="0"/>
              <a:t>TEMEL KAYNAKLAR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727" y="1988840"/>
            <a:ext cx="5328593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851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400800" cy="762000"/>
          </a:xfrm>
        </p:spPr>
        <p:txBody>
          <a:bodyPr/>
          <a:lstStyle/>
          <a:p>
            <a:r>
              <a:rPr lang="tr-TR" dirty="0" smtClean="0"/>
              <a:t>TEMEL KAYNAKLAR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988840"/>
            <a:ext cx="7200799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61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5" name="Dikdörtgen 4"/>
          <p:cNvSpPr/>
          <p:nvPr/>
        </p:nvSpPr>
        <p:spPr>
          <a:xfrm>
            <a:off x="2330655" y="1778243"/>
            <a:ext cx="4642618" cy="523220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BUÝRUK SEKILI </a:t>
            </a:r>
            <a:endParaRPr lang="tr-TR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187624" y="2690336"/>
            <a:ext cx="66967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Dil biliminde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ilki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çykan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buýruk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şekildigi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ykrar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edilipdir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buýruk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buýurmagy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haýyş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etmegi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tabşyrmagy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Şonda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intonasiýanyň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buýrujy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heňde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bolmagy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şertdir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5" name="Dikdörtgen 4"/>
          <p:cNvSpPr/>
          <p:nvPr/>
        </p:nvSpPr>
        <p:spPr>
          <a:xfrm>
            <a:off x="2330655" y="1778243"/>
            <a:ext cx="4642618" cy="523220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BUÝRUK SEKILI </a:t>
            </a:r>
            <a:endParaRPr lang="tr-TR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187624" y="2690336"/>
            <a:ext cx="66967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buýruk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buýurmagy</a:t>
            </a: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haýyş</a:t>
            </a:r>
            <a:r>
              <a:rPr lang="tr-TR" sz="28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etmegi</a:t>
            </a:r>
            <a:r>
              <a:rPr lang="tr-TR" sz="2800" dirty="0">
                <a:solidFill>
                  <a:srgbClr val="FFC000"/>
                </a:solidFill>
                <a:latin typeface="Times New Roman" panose="02020603050405020304" pitchFamily="18" charset="0"/>
              </a:rPr>
              <a:t>, </a:t>
            </a:r>
            <a:endParaRPr lang="tr-TR" sz="2800" dirty="0" smtClean="0">
              <a:solidFill>
                <a:srgbClr val="FFC000"/>
              </a:solidFill>
              <a:latin typeface="Times New Roman" panose="02020603050405020304" pitchFamily="18" charset="0"/>
            </a:endParaRPr>
          </a:p>
          <a:p>
            <a:pPr algn="just"/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dirty="0" err="1" smtClean="0">
                <a:solidFill>
                  <a:srgbClr val="00B0F0"/>
                </a:solidFill>
                <a:latin typeface="Times New Roman" panose="02020603050405020304" pitchFamily="18" charset="0"/>
              </a:rPr>
              <a:t>tabşyrmagy</a:t>
            </a:r>
            <a:r>
              <a:rPr lang="tr-TR" sz="2800" dirty="0" smtClean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179090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2076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ikdörtgen 5"/>
          <p:cNvSpPr/>
          <p:nvPr/>
        </p:nvSpPr>
        <p:spPr>
          <a:xfrm>
            <a:off x="1772816" y="1628637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1043608" y="2967335"/>
            <a:ext cx="6327576" cy="206210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Işligi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işlik şekillerinden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tapawutlanyp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şu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kategoriýany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goşulmalary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ýokdur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125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Dikdörtgen 6"/>
          <p:cNvSpPr/>
          <p:nvPr/>
        </p:nvSpPr>
        <p:spPr>
          <a:xfrm>
            <a:off x="1772816" y="1628637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971600" y="2564904"/>
            <a:ext cx="6399584" cy="3046988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Buýruk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intonasiýasynda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aýdylan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islendik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düýp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işlikler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ikinji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(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senlik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)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ýöňkemäniň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birinji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şahsyna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degişli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buýrugy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aňladýarlar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. Meselem: oka (sen),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ýaz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, gör,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ýeň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buýruk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şekiliniň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ýöňkeme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beýleki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işlik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şekilleriniň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ýöňkeme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goşulmalaryndan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tapawutlylykda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şol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bir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wagtyň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özünde hem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şahsy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, hem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buýruk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şekilini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aňladýarlar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</a:rPr>
              <a:t>. </a:t>
            </a:r>
            <a:endParaRPr lang="tr-TR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239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541415"/>
            <a:ext cx="5864696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0021" y="588939"/>
            <a:ext cx="79208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ikdörtgen 5"/>
          <p:cNvSpPr/>
          <p:nvPr/>
        </p:nvSpPr>
        <p:spPr>
          <a:xfrm>
            <a:off x="1772816" y="1091110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5" name="Dikdörtgen 4"/>
          <p:cNvSpPr/>
          <p:nvPr/>
        </p:nvSpPr>
        <p:spPr>
          <a:xfrm>
            <a:off x="985923" y="1938252"/>
            <a:ext cx="68662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Buýruk</a:t>
            </a: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şekiliniň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şeýle</a:t>
            </a: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bardyr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sz="2800" b="1" dirty="0"/>
          </a:p>
        </p:txBody>
      </p:sp>
      <p:sp>
        <p:nvSpPr>
          <p:cNvPr id="7" name="Dikdörtgen 6"/>
          <p:cNvSpPr/>
          <p:nvPr/>
        </p:nvSpPr>
        <p:spPr>
          <a:xfrm>
            <a:off x="3203848" y="2461472"/>
            <a:ext cx="2376264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Birlik sanda: </a:t>
            </a:r>
            <a:endParaRPr lang="tr-TR" sz="3200" dirty="0"/>
          </a:p>
        </p:txBody>
      </p:sp>
      <p:sp>
        <p:nvSpPr>
          <p:cNvPr id="8" name="Dikdörtgen 7"/>
          <p:cNvSpPr/>
          <p:nvPr/>
        </p:nvSpPr>
        <p:spPr>
          <a:xfrm>
            <a:off x="907835" y="2924944"/>
            <a:ext cx="17299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aýyn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eýin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2400" dirty="0"/>
          </a:p>
        </p:txBody>
      </p:sp>
      <p:sp>
        <p:nvSpPr>
          <p:cNvPr id="9" name="Dikdörtgen 8"/>
          <p:cNvSpPr/>
          <p:nvPr/>
        </p:nvSpPr>
        <p:spPr>
          <a:xfrm>
            <a:off x="5108052" y="2924944"/>
            <a:ext cx="32312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II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işlik+buýruk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/-gin/-gun/-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ç) -sana/-sene 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1386415" y="4404079"/>
            <a:ext cx="25699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III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/-sin/-sun/-sün </a:t>
            </a:r>
            <a:endParaRPr lang="tr-TR" sz="2400" dirty="0"/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5580112" y="3046247"/>
            <a:ext cx="720080" cy="947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 flipH="1">
            <a:off x="2974144" y="3046247"/>
            <a:ext cx="1165808" cy="13578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 flipH="1">
            <a:off x="2339965" y="2827496"/>
            <a:ext cx="796722" cy="2661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014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541415"/>
            <a:ext cx="5864696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0021" y="588939"/>
            <a:ext cx="79208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ikdörtgen 5"/>
          <p:cNvSpPr/>
          <p:nvPr/>
        </p:nvSpPr>
        <p:spPr>
          <a:xfrm>
            <a:off x="1772816" y="1091110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emir </a:t>
            </a:r>
            <a:r>
              <a:rPr lang="tr-TR" sz="2800" dirty="0" smtClean="0"/>
              <a:t>kipi</a:t>
            </a:r>
            <a:endParaRPr lang="tr-TR" sz="2800" dirty="0"/>
          </a:p>
        </p:txBody>
      </p:sp>
      <p:sp>
        <p:nvSpPr>
          <p:cNvPr id="5" name="Dikdörtgen 4"/>
          <p:cNvSpPr/>
          <p:nvPr/>
        </p:nvSpPr>
        <p:spPr>
          <a:xfrm>
            <a:off x="985923" y="1938252"/>
            <a:ext cx="68662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Buýruk</a:t>
            </a: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şekiliniň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şeýle</a:t>
            </a: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bardyr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sz="2800" b="1" dirty="0"/>
          </a:p>
        </p:txBody>
      </p:sp>
      <p:sp>
        <p:nvSpPr>
          <p:cNvPr id="7" name="Dikdörtgen 6"/>
          <p:cNvSpPr/>
          <p:nvPr/>
        </p:nvSpPr>
        <p:spPr>
          <a:xfrm>
            <a:off x="3136687" y="2461472"/>
            <a:ext cx="2590994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sz="3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Köplük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sanda: </a:t>
            </a:r>
            <a:endParaRPr lang="tr-TR" sz="3200" dirty="0"/>
          </a:p>
        </p:txBody>
      </p:sp>
      <p:sp>
        <p:nvSpPr>
          <p:cNvPr id="8" name="Dikdörtgen 7"/>
          <p:cNvSpPr/>
          <p:nvPr/>
        </p:nvSpPr>
        <p:spPr>
          <a:xfrm>
            <a:off x="1337440" y="2924944"/>
            <a:ext cx="8707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5108052" y="2924944"/>
            <a:ext cx="32312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II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yň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uň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üň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--------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1447747" y="4404079"/>
            <a:ext cx="218814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III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synlar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/-sinler/</a:t>
            </a:r>
          </a:p>
          <a:p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sunlar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sünler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2400" dirty="0"/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5580112" y="3046247"/>
            <a:ext cx="720080" cy="947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 flipH="1">
            <a:off x="3068960" y="3046247"/>
            <a:ext cx="1070992" cy="13578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 flipH="1">
            <a:off x="2208191" y="2827496"/>
            <a:ext cx="928496" cy="2187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Dikdörtgen 1"/>
          <p:cNvSpPr/>
          <p:nvPr/>
        </p:nvSpPr>
        <p:spPr>
          <a:xfrm>
            <a:off x="983274" y="3459631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(-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/-eli)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174741" y="4293044"/>
            <a:ext cx="28536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-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saňyz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-la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seňiz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-le </a:t>
            </a:r>
          </a:p>
          <a:p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saňyzlaň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seňizläň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89346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692</TotalTime>
  <Words>925</Words>
  <Application>Microsoft Office PowerPoint</Application>
  <PresentationFormat>Ekran Gösterisi (4:3)</PresentationFormat>
  <Paragraphs>133</Paragraphs>
  <Slides>22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Algerian</vt:lpstr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106</cp:revision>
  <dcterms:created xsi:type="dcterms:W3CDTF">2016-09-19T14:10:52Z</dcterms:created>
  <dcterms:modified xsi:type="dcterms:W3CDTF">2018-03-30T12:14:50Z</dcterms:modified>
</cp:coreProperties>
</file>