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16A61-B459-48F3-B90D-BDA2A5169C07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01FC4-8E36-4FF1-B7DD-8122FCDC7C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7129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16A61-B459-48F3-B90D-BDA2A5169C07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01FC4-8E36-4FF1-B7DD-8122FCDC7C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3384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16A61-B459-48F3-B90D-BDA2A5169C07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01FC4-8E36-4FF1-B7DD-8122FCDC7C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1018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16A61-B459-48F3-B90D-BDA2A5169C07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01FC4-8E36-4FF1-B7DD-8122FCDC7C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3796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16A61-B459-48F3-B90D-BDA2A5169C07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01FC4-8E36-4FF1-B7DD-8122FCDC7C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4912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16A61-B459-48F3-B90D-BDA2A5169C07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01FC4-8E36-4FF1-B7DD-8122FCDC7C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5532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16A61-B459-48F3-B90D-BDA2A5169C07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01FC4-8E36-4FF1-B7DD-8122FCDC7C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5896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16A61-B459-48F3-B90D-BDA2A5169C07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01FC4-8E36-4FF1-B7DD-8122FCDC7C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5193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16A61-B459-48F3-B90D-BDA2A5169C07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01FC4-8E36-4FF1-B7DD-8122FCDC7C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7246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16A61-B459-48F3-B90D-BDA2A5169C07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01FC4-8E36-4FF1-B7DD-8122FCDC7C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6343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16A61-B459-48F3-B90D-BDA2A5169C07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01FC4-8E36-4FF1-B7DD-8122FCDC7C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83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D16A61-B459-48F3-B90D-BDA2A5169C07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B01FC4-8E36-4FF1-B7DD-8122FCDC7C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8017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2279576" y="1844825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tr-TR" u="sng" dirty="0"/>
              <a:t>Kapitalizmde İstihdam ve İşsizlik</a:t>
            </a:r>
          </a:p>
        </p:txBody>
      </p:sp>
    </p:spTree>
    <p:extLst>
      <p:ext uri="{BB962C8B-B14F-4D97-AF65-F5344CB8AC3E}">
        <p14:creationId xmlns:p14="http://schemas.microsoft.com/office/powerpoint/2010/main" val="128876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548681"/>
            <a:ext cx="8229600" cy="5577483"/>
          </a:xfrm>
        </p:spPr>
        <p:txBody>
          <a:bodyPr/>
          <a:lstStyle/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		</a:t>
            </a:r>
          </a:p>
        </p:txBody>
      </p:sp>
      <p:sp>
        <p:nvSpPr>
          <p:cNvPr id="4" name="İçerik Yer Tutucusu 2"/>
          <p:cNvSpPr txBox="1">
            <a:spLocks/>
          </p:cNvSpPr>
          <p:nvPr/>
        </p:nvSpPr>
        <p:spPr>
          <a:xfrm>
            <a:off x="1981200" y="332657"/>
            <a:ext cx="8229600" cy="57935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dirty="0"/>
              <a:t>Doğal işsizlik / Yapısal işsizlik</a:t>
            </a:r>
            <a:endParaRPr lang="tr-TR" dirty="0"/>
          </a:p>
          <a:p>
            <a:pPr marL="0" indent="0">
              <a:buNone/>
            </a:pPr>
            <a:endParaRPr lang="tr-TR" u="sng" dirty="0"/>
          </a:p>
          <a:p>
            <a:pPr marL="0" indent="0">
              <a:buNone/>
            </a:pPr>
            <a:r>
              <a:rPr lang="tr-TR" u="sng" dirty="0"/>
              <a:t>-Kapitalizmde işsizlik, sistemin yapısal bir öğesidir.</a:t>
            </a:r>
          </a:p>
          <a:p>
            <a:pPr marL="0" indent="0">
              <a:buNone/>
            </a:pPr>
            <a:r>
              <a:rPr lang="tr-TR" u="sng" dirty="0"/>
              <a:t>-En iyi zamanlarda bile sistemde giderilemeyen bir işsiz nüfus bulunur.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tr-TR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493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692696"/>
            <a:ext cx="8229600" cy="57606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dirty="0"/>
              <a:t>Kapitalizmin «Altın Çağı» ve İşsizlik</a:t>
            </a:r>
          </a:p>
          <a:p>
            <a:pPr marL="0" indent="0">
              <a:buNone/>
            </a:pPr>
            <a:r>
              <a:rPr lang="tr-TR" dirty="0"/>
              <a:t>-Refah Devleti Dönemi (1945-1970’ler)</a:t>
            </a:r>
          </a:p>
          <a:p>
            <a:pPr marL="0" indent="0">
              <a:buNone/>
            </a:pPr>
            <a:r>
              <a:rPr lang="tr-TR" dirty="0"/>
              <a:t>-Sosyal haklar</a:t>
            </a:r>
          </a:p>
          <a:p>
            <a:pPr marL="0" indent="0">
              <a:buNone/>
            </a:pPr>
            <a:r>
              <a:rPr lang="tr-TR" dirty="0"/>
              <a:t>-Yüksek Ücretler</a:t>
            </a:r>
          </a:p>
          <a:p>
            <a:pPr marL="0" indent="0">
              <a:buNone/>
            </a:pPr>
            <a:r>
              <a:rPr lang="tr-TR" dirty="0"/>
              <a:t>-Belirlenmiş çalışma saatleri</a:t>
            </a:r>
          </a:p>
          <a:p>
            <a:pPr marL="0" indent="0">
              <a:buNone/>
            </a:pPr>
            <a:r>
              <a:rPr lang="tr-TR" dirty="0"/>
              <a:t>-Güvenceli İstihdam</a:t>
            </a:r>
          </a:p>
          <a:p>
            <a:pPr marL="0" indent="0">
              <a:buNone/>
            </a:pPr>
            <a:r>
              <a:rPr lang="tr-TR" dirty="0"/>
              <a:t>-Güçlü Sendikalar</a:t>
            </a:r>
          </a:p>
          <a:p>
            <a:pPr marL="0" indent="0">
              <a:buNone/>
            </a:pPr>
            <a:r>
              <a:rPr lang="tr-TR" dirty="0"/>
              <a:t>-Emek piyasasına devletin etkin müdahalesi</a:t>
            </a:r>
          </a:p>
          <a:p>
            <a:pPr marL="0" indent="0">
              <a:buNone/>
            </a:pPr>
            <a:r>
              <a:rPr lang="tr-TR" dirty="0"/>
              <a:t>-Emeği koruyan yasal düzenlemeler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u="sng" dirty="0"/>
              <a:t>KATI (DİSİPLİNE EDİLMİŞ-DÜZENLENMİŞ) BİR EMEK PİYASASI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987202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620689"/>
            <a:ext cx="8229600" cy="55054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b="1" dirty="0" err="1"/>
              <a:t>Neoliberal</a:t>
            </a:r>
            <a:r>
              <a:rPr lang="tr-TR" b="1" dirty="0"/>
              <a:t> Dönemde İşsizlik</a:t>
            </a:r>
          </a:p>
          <a:p>
            <a:pPr marL="0" indent="0">
              <a:buNone/>
            </a:pPr>
            <a:r>
              <a:rPr lang="tr-TR" dirty="0"/>
              <a:t>-Esnek emek piyasaları</a:t>
            </a:r>
          </a:p>
          <a:p>
            <a:pPr marL="0" indent="0">
              <a:buNone/>
            </a:pPr>
            <a:r>
              <a:rPr lang="tr-TR" dirty="0"/>
              <a:t>-Sosyal hakların tasfiyesi/piyasalaştırılması</a:t>
            </a:r>
          </a:p>
          <a:p>
            <a:pPr marL="0" indent="0">
              <a:buNone/>
            </a:pPr>
            <a:r>
              <a:rPr lang="tr-TR" dirty="0"/>
              <a:t>-Güçsüzleşen sendikalar</a:t>
            </a:r>
          </a:p>
          <a:p>
            <a:pPr marL="0" indent="0">
              <a:buNone/>
            </a:pPr>
            <a:r>
              <a:rPr lang="tr-TR" dirty="0"/>
              <a:t>-Düşük ücretler</a:t>
            </a:r>
          </a:p>
          <a:p>
            <a:pPr marL="0" indent="0">
              <a:buNone/>
            </a:pPr>
            <a:r>
              <a:rPr lang="tr-TR" dirty="0"/>
              <a:t>-Uzun çalışma saatleri</a:t>
            </a:r>
          </a:p>
          <a:p>
            <a:pPr marL="0" indent="0">
              <a:buNone/>
            </a:pPr>
            <a:r>
              <a:rPr lang="tr-TR" dirty="0"/>
              <a:t>-Güvencesiz işler</a:t>
            </a:r>
          </a:p>
          <a:p>
            <a:pPr marL="0" indent="0">
              <a:buNone/>
            </a:pPr>
            <a:r>
              <a:rPr lang="tr-TR" dirty="0"/>
              <a:t>-Emeği koruyan yasaların kaldırılması</a:t>
            </a:r>
          </a:p>
          <a:p>
            <a:pPr marL="0" indent="0">
              <a:buNone/>
            </a:pPr>
            <a:r>
              <a:rPr lang="tr-TR" dirty="0"/>
              <a:t>-Devletin ekonomiden uzaklaştırılması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u="sng" dirty="0"/>
              <a:t>ESNEK (KURALSIZLAŞTIRILMIŞ) BİR EMEK PİYASASI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386983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332657"/>
            <a:ext cx="8229600" cy="5793507"/>
          </a:xfrm>
        </p:spPr>
        <p:txBody>
          <a:bodyPr/>
          <a:lstStyle/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		</a:t>
            </a:r>
          </a:p>
        </p:txBody>
      </p:sp>
      <p:sp>
        <p:nvSpPr>
          <p:cNvPr id="4" name="İçerik Yer Tutucusu 2"/>
          <p:cNvSpPr txBox="1">
            <a:spLocks/>
          </p:cNvSpPr>
          <p:nvPr/>
        </p:nvSpPr>
        <p:spPr>
          <a:xfrm>
            <a:off x="1981200" y="548681"/>
            <a:ext cx="8229600" cy="55774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tr-TR" b="1" dirty="0"/>
              <a:t>İşsizlik – İstihdam İlişkisi: Yedek İşgücü Ordusu</a:t>
            </a:r>
          </a:p>
          <a:p>
            <a:pPr marL="0" indent="0">
              <a:buNone/>
            </a:pPr>
            <a:r>
              <a:rPr lang="tr-TR" dirty="0"/>
              <a:t>-İşyerinde denetim</a:t>
            </a:r>
          </a:p>
          <a:p>
            <a:pPr marL="0" indent="0">
              <a:buNone/>
            </a:pPr>
            <a:r>
              <a:rPr lang="tr-TR" dirty="0"/>
              <a:t>-Ücretlerin denetimi </a:t>
            </a:r>
          </a:p>
          <a:p>
            <a:pPr marL="0" indent="0">
              <a:buNone/>
            </a:pPr>
            <a:r>
              <a:rPr lang="tr-TR" dirty="0"/>
              <a:t>-Toplumsal denetim</a:t>
            </a:r>
          </a:p>
          <a:p>
            <a:pPr marL="0" indent="0">
              <a:buNone/>
            </a:pPr>
            <a:r>
              <a:rPr lang="tr-TR" dirty="0"/>
              <a:t>-Siyasi ve ekonomik bağımlılık/denetim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tr-TR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72820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692697"/>
            <a:ext cx="8229600" cy="543346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-İşsizliğin ekonomik, toplumsal, politik ve bireysel sonuçları vardır.</a:t>
            </a:r>
          </a:p>
          <a:p>
            <a:pPr marL="0" indent="0">
              <a:buNone/>
            </a:pPr>
            <a:r>
              <a:rPr lang="tr-TR" dirty="0"/>
              <a:t>-Kitlesel işsizlik önemli bir toplumsal tehdittir.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u="sng" dirty="0"/>
              <a:t>Kitlesel işsizlikten sakınmak için</a:t>
            </a:r>
          </a:p>
          <a:p>
            <a:pPr marL="0" indent="0">
              <a:buNone/>
            </a:pPr>
            <a:r>
              <a:rPr lang="tr-TR" dirty="0"/>
              <a:t>-Kamu istihdamı ve kamu yatırımları</a:t>
            </a:r>
          </a:p>
          <a:p>
            <a:pPr marL="0" indent="0">
              <a:buNone/>
            </a:pPr>
            <a:r>
              <a:rPr lang="tr-TR" dirty="0"/>
              <a:t>-Özel sektör istihdamı için teşvikler</a:t>
            </a:r>
          </a:p>
          <a:p>
            <a:pPr marL="0" indent="0">
              <a:buNone/>
            </a:pPr>
            <a:r>
              <a:rPr lang="tr-TR" dirty="0"/>
              <a:t>-Ücret politikaları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128940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764704"/>
            <a:ext cx="8229600" cy="561662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b="1" dirty="0"/>
              <a:t>Kapitalizm ve İşsizlik</a:t>
            </a:r>
          </a:p>
          <a:p>
            <a:pPr marL="0" indent="0">
              <a:buNone/>
            </a:pPr>
            <a:r>
              <a:rPr lang="tr-TR" dirty="0"/>
              <a:t>-Kapitalizmde tam istihdam mümkün değildir.</a:t>
            </a:r>
          </a:p>
          <a:p>
            <a:pPr marL="0" indent="0">
              <a:buNone/>
            </a:pPr>
            <a:r>
              <a:rPr lang="tr-TR" dirty="0"/>
              <a:t>-Toplumda sürekli bir işsizler kitlesinin varlığı yapısal olarak söz konusudur.</a:t>
            </a:r>
          </a:p>
          <a:p>
            <a:pPr marL="0" indent="0">
              <a:buNone/>
            </a:pPr>
            <a:r>
              <a:rPr lang="tr-TR" dirty="0"/>
              <a:t>-İşsizlik, sermaye sahiplerince var olması istenen bir unsurdur.</a:t>
            </a:r>
          </a:p>
          <a:p>
            <a:pPr marL="0" indent="0">
              <a:buNone/>
            </a:pPr>
            <a:r>
              <a:rPr lang="tr-TR" dirty="0"/>
              <a:t>-İşsizlik «ekonomik büyüme» adına hükümetler tarafından teşvik edilebilir. </a:t>
            </a:r>
          </a:p>
          <a:p>
            <a:pPr marL="0" indent="0">
              <a:buNone/>
            </a:pPr>
            <a:r>
              <a:rPr lang="tr-TR" dirty="0"/>
              <a:t>-İşsizliğin nedenlerini giderici değil, sonuçlarını hafifletici ya da denetim altına almaya dönük tedbirler geliştirilir.</a:t>
            </a:r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tr-T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931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620689"/>
            <a:ext cx="8229600" cy="5505475"/>
          </a:xfrm>
        </p:spPr>
        <p:txBody>
          <a:bodyPr/>
          <a:lstStyle/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/>
              <a:t>İstihdam: </a:t>
            </a:r>
          </a:p>
          <a:p>
            <a:pPr marL="0" indent="0" algn="just">
              <a:buNone/>
            </a:pPr>
            <a:r>
              <a:rPr lang="tr-TR" dirty="0"/>
              <a:t>Ücret ya da maaş karşılığında işçi çalıştırma</a:t>
            </a:r>
          </a:p>
          <a:p>
            <a:pPr algn="just"/>
            <a:endParaRPr lang="tr-TR" dirty="0"/>
          </a:p>
          <a:p>
            <a:pPr marL="0" indent="0" algn="just">
              <a:buNone/>
            </a:pPr>
            <a:r>
              <a:rPr lang="tr-TR" dirty="0"/>
              <a:t>İşsizlik:</a:t>
            </a:r>
          </a:p>
          <a:p>
            <a:pPr marL="0" indent="0" algn="just">
              <a:buNone/>
            </a:pPr>
            <a:r>
              <a:rPr lang="tr-TR" dirty="0"/>
              <a:t>Kişinin çalışma isteği olmasına rağmen    piyasada çalışacak iş olmaması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81571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620689"/>
            <a:ext cx="8229600" cy="5505475"/>
          </a:xfrm>
        </p:spPr>
        <p:txBody>
          <a:bodyPr/>
          <a:lstStyle/>
          <a:p>
            <a:pPr marL="0" indent="0">
              <a:buNone/>
            </a:pPr>
            <a:endParaRPr lang="tr-TR" u="sng" dirty="0"/>
          </a:p>
          <a:p>
            <a:pPr marL="0" indent="0">
              <a:buNone/>
            </a:pPr>
            <a:r>
              <a:rPr lang="tr-TR" u="sng" dirty="0"/>
              <a:t>İstihdam ve işsizlik</a:t>
            </a:r>
          </a:p>
          <a:p>
            <a:pPr marL="0" indent="0">
              <a:buNone/>
            </a:pPr>
            <a:r>
              <a:rPr lang="tr-TR" dirty="0"/>
              <a:t>-Üretimin seviyesi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-Şirketlerin ve devletin yatırımları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-Piyasadaki emek talebi ve arzı (emek piyasası)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2" name="Aşağı Ok 1"/>
          <p:cNvSpPr/>
          <p:nvPr/>
        </p:nvSpPr>
        <p:spPr>
          <a:xfrm>
            <a:off x="3647728" y="2348880"/>
            <a:ext cx="360040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Aşağı Ok 6"/>
          <p:cNvSpPr/>
          <p:nvPr/>
        </p:nvSpPr>
        <p:spPr>
          <a:xfrm>
            <a:off x="3647728" y="3573016"/>
            <a:ext cx="360040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6097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548681"/>
            <a:ext cx="8229600" cy="5577483"/>
          </a:xfrm>
        </p:spPr>
        <p:txBody>
          <a:bodyPr/>
          <a:lstStyle/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İçerik Yer Tutucusu 2"/>
          <p:cNvSpPr txBox="1">
            <a:spLocks/>
          </p:cNvSpPr>
          <p:nvPr/>
        </p:nvSpPr>
        <p:spPr>
          <a:xfrm>
            <a:off x="1981200" y="620689"/>
            <a:ext cx="8229600" cy="550547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b="1" dirty="0"/>
              <a:t>Emek Piyasası (Emek arzı ve emek talebi)</a:t>
            </a:r>
          </a:p>
          <a:p>
            <a:pPr marL="0" indent="0">
              <a:buNone/>
            </a:pPr>
            <a:r>
              <a:rPr lang="tr-TR" dirty="0"/>
              <a:t>-</a:t>
            </a:r>
            <a:r>
              <a:rPr lang="tr-TR" u="sng" dirty="0"/>
              <a:t>Çalışma Çağındaki Nüfus</a:t>
            </a:r>
            <a:r>
              <a:rPr lang="tr-TR" dirty="0"/>
              <a:t>: Toplumdaki çalışma yaşında olan kişiler. (</a:t>
            </a:r>
            <a:r>
              <a:rPr lang="tr-TR" dirty="0" err="1"/>
              <a:t>Örn</a:t>
            </a:r>
            <a:r>
              <a:rPr lang="tr-TR" dirty="0"/>
              <a:t>: 15-65 yaş arası)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-</a:t>
            </a:r>
            <a:r>
              <a:rPr lang="tr-TR" u="sng" dirty="0"/>
              <a:t>İşgücü</a:t>
            </a:r>
            <a:r>
              <a:rPr lang="tr-TR" dirty="0"/>
              <a:t>: Çalışma çağındaki insanların ne kadarı çalışıyor ya da çalışmak istiyor?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-</a:t>
            </a:r>
            <a:r>
              <a:rPr lang="tr-TR" u="sng" dirty="0"/>
              <a:t>İstihdam</a:t>
            </a:r>
            <a:r>
              <a:rPr lang="tr-TR" dirty="0"/>
              <a:t>: İşgücünün ne kadarı istihdam ediliyor?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-</a:t>
            </a:r>
            <a:r>
              <a:rPr lang="tr-TR" u="sng" dirty="0"/>
              <a:t>İşsizlik: </a:t>
            </a:r>
            <a:r>
              <a:rPr lang="tr-TR" dirty="0"/>
              <a:t>Ne kadar insan çalışmak istemesine rağmen iş bulamıyor?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57017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548681"/>
            <a:ext cx="8229600" cy="5577483"/>
          </a:xfrm>
        </p:spPr>
        <p:txBody>
          <a:bodyPr/>
          <a:lstStyle/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İçerik Yer Tutucusu 2"/>
          <p:cNvSpPr txBox="1">
            <a:spLocks/>
          </p:cNvSpPr>
          <p:nvPr/>
        </p:nvSpPr>
        <p:spPr>
          <a:xfrm>
            <a:off x="1981200" y="620689"/>
            <a:ext cx="8229600" cy="550547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b="1" dirty="0"/>
              <a:t>Toplumdaki İstihdam ve İşsizlik Durumu </a:t>
            </a:r>
          </a:p>
          <a:p>
            <a:pPr marL="0" indent="0" algn="ctr">
              <a:buNone/>
            </a:pPr>
            <a:r>
              <a:rPr lang="tr-TR" b="1" dirty="0"/>
              <a:t>Nasıl Hesaplanır?</a:t>
            </a:r>
          </a:p>
          <a:p>
            <a:pPr marL="0" indent="0">
              <a:buNone/>
            </a:pPr>
            <a:r>
              <a:rPr lang="tr-TR" dirty="0"/>
              <a:t>-</a:t>
            </a:r>
            <a:r>
              <a:rPr lang="tr-TR" u="sng" dirty="0"/>
              <a:t>İşgücüne katılım oranı</a:t>
            </a:r>
            <a:r>
              <a:rPr lang="tr-TR" dirty="0"/>
              <a:t>: Çalışma çağındaki nüfusun çalışarak ya da iş arayarak emek piyasasına katılan kısmıdır.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-</a:t>
            </a:r>
            <a:r>
              <a:rPr lang="tr-TR" u="sng" dirty="0"/>
              <a:t>İşsizlik oranı</a:t>
            </a:r>
            <a:r>
              <a:rPr lang="tr-TR" dirty="0"/>
              <a:t>: İşgücünün iş aramasına rağmen bulamayan kısmıdır.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-</a:t>
            </a:r>
            <a:r>
              <a:rPr lang="tr-TR" u="sng" dirty="0"/>
              <a:t>İstihdam oranı:</a:t>
            </a:r>
            <a:r>
              <a:rPr lang="tr-TR" dirty="0"/>
              <a:t> İşgücünün çalışan (istihdam edilen) kısmıdır.</a:t>
            </a:r>
          </a:p>
          <a:p>
            <a:pPr marL="0" indent="0">
              <a:buNone/>
            </a:pPr>
            <a:endParaRPr lang="tr-TR" u="sng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tr-TR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33065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CAGRI\Desktop\resim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0" y="332656"/>
            <a:ext cx="5143500" cy="609329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35124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404665"/>
            <a:ext cx="8229600" cy="5721499"/>
          </a:xfrm>
        </p:spPr>
        <p:txBody>
          <a:bodyPr/>
          <a:lstStyle/>
          <a:p>
            <a:pPr marL="0" indent="0">
              <a:buNone/>
            </a:pPr>
            <a:endParaRPr lang="tr-TR" u="sng" dirty="0"/>
          </a:p>
          <a:p>
            <a:pPr marL="0" indent="0">
              <a:buNone/>
            </a:pPr>
            <a:r>
              <a:rPr lang="tr-TR" u="sng" dirty="0"/>
              <a:t>Yeni Emek Arzları Nasıl Yaratılır?</a:t>
            </a:r>
          </a:p>
          <a:p>
            <a:pPr marL="0" indent="0">
              <a:buNone/>
            </a:pPr>
            <a:r>
              <a:rPr lang="tr-TR" dirty="0"/>
              <a:t>-Köyden kente / ülkeden ülkeye göç</a:t>
            </a:r>
          </a:p>
          <a:p>
            <a:pPr marL="0" indent="0">
              <a:buNone/>
            </a:pPr>
            <a:r>
              <a:rPr lang="tr-TR" dirty="0"/>
              <a:t>-Artan doğum oranları</a:t>
            </a:r>
          </a:p>
          <a:p>
            <a:pPr marL="0" indent="0">
              <a:buNone/>
            </a:pPr>
            <a:r>
              <a:rPr lang="tr-TR" dirty="0"/>
              <a:t>-Teşvik mekanizmaları (ücret, ayrıcalık vs.)</a:t>
            </a:r>
          </a:p>
          <a:p>
            <a:pPr marL="0" indent="0">
              <a:buNone/>
            </a:pPr>
            <a:r>
              <a:rPr lang="tr-TR" dirty="0"/>
              <a:t>-Kadın, genç, çocuk, yaşlı nüfusun işgücüne katılması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192453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764705"/>
            <a:ext cx="8229600" cy="5361459"/>
          </a:xfrm>
        </p:spPr>
        <p:txBody>
          <a:bodyPr/>
          <a:lstStyle/>
          <a:p>
            <a:pPr marL="0" indent="0">
              <a:buNone/>
            </a:pPr>
            <a:r>
              <a:rPr lang="tr-TR" u="sng" dirty="0"/>
              <a:t>Emek Arzları Nasıl Yok Edilir?</a:t>
            </a:r>
          </a:p>
          <a:p>
            <a:pPr marL="0" indent="0">
              <a:buNone/>
            </a:pPr>
            <a:r>
              <a:rPr lang="tr-TR" dirty="0"/>
              <a:t>-Göç engellenir</a:t>
            </a:r>
          </a:p>
          <a:p>
            <a:pPr marL="0" indent="0">
              <a:buNone/>
            </a:pPr>
            <a:r>
              <a:rPr lang="tr-TR" dirty="0"/>
              <a:t>-Kadınlar emek piyasasının dışına itilir</a:t>
            </a:r>
          </a:p>
          <a:p>
            <a:pPr marL="0" indent="0">
              <a:buNone/>
            </a:pPr>
            <a:r>
              <a:rPr lang="tr-TR" dirty="0"/>
              <a:t>-Erken emeklilik seçenekleri</a:t>
            </a:r>
          </a:p>
          <a:p>
            <a:pPr marL="0" indent="0">
              <a:buNone/>
            </a:pPr>
            <a:r>
              <a:rPr lang="tr-TR" dirty="0"/>
              <a:t>-Çalıştıkları işlerden vazgeçmeye teşvik</a:t>
            </a:r>
          </a:p>
        </p:txBody>
      </p:sp>
    </p:spTree>
    <p:extLst>
      <p:ext uri="{BB962C8B-B14F-4D97-AF65-F5344CB8AC3E}">
        <p14:creationId xmlns:p14="http://schemas.microsoft.com/office/powerpoint/2010/main" val="10657013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836713"/>
            <a:ext cx="8229600" cy="5289451"/>
          </a:xfrm>
        </p:spPr>
        <p:txBody>
          <a:bodyPr/>
          <a:lstStyle/>
          <a:p>
            <a:pPr marL="0" indent="0">
              <a:buNone/>
            </a:pPr>
            <a:r>
              <a:rPr lang="tr-TR" b="1" dirty="0"/>
              <a:t>İşsizliği etkileyen faktörler</a:t>
            </a:r>
          </a:p>
          <a:p>
            <a:pPr marL="0" indent="0">
              <a:buNone/>
            </a:pPr>
            <a:r>
              <a:rPr lang="tr-TR" dirty="0"/>
              <a:t>-Nüfus</a:t>
            </a:r>
          </a:p>
          <a:p>
            <a:pPr marL="0" indent="0">
              <a:buNone/>
            </a:pPr>
            <a:r>
              <a:rPr lang="tr-TR" dirty="0"/>
              <a:t>-Ücretler</a:t>
            </a:r>
          </a:p>
          <a:p>
            <a:pPr marL="0" indent="0">
              <a:buNone/>
            </a:pPr>
            <a:r>
              <a:rPr lang="tr-TR" dirty="0"/>
              <a:t>-Üretim seviyesi</a:t>
            </a:r>
          </a:p>
          <a:p>
            <a:pPr marL="0" indent="0">
              <a:buNone/>
            </a:pPr>
            <a:r>
              <a:rPr lang="tr-TR" dirty="0"/>
              <a:t>-Emek piyasasının durumu</a:t>
            </a:r>
          </a:p>
          <a:p>
            <a:pPr marL="0" indent="0">
              <a:buNone/>
            </a:pPr>
            <a:r>
              <a:rPr lang="tr-TR" dirty="0"/>
              <a:t>-Yatırım ve istihdam politikaları</a:t>
            </a:r>
          </a:p>
          <a:p>
            <a:pPr marL="0" indent="0">
              <a:buNone/>
            </a:pPr>
            <a:r>
              <a:rPr lang="tr-TR" dirty="0"/>
              <a:t>-Devletin rolü ve yasal düzenlemeler</a:t>
            </a:r>
          </a:p>
          <a:p>
            <a:pPr marL="0" indent="0">
              <a:buNone/>
            </a:pPr>
            <a:r>
              <a:rPr lang="tr-TR" dirty="0"/>
              <a:t>-Emeğin/sermayenin örgütlenme düzeyi</a:t>
            </a:r>
          </a:p>
        </p:txBody>
      </p:sp>
    </p:spTree>
    <p:extLst>
      <p:ext uri="{BB962C8B-B14F-4D97-AF65-F5344CB8AC3E}">
        <p14:creationId xmlns:p14="http://schemas.microsoft.com/office/powerpoint/2010/main" val="2197243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489</Words>
  <Application>Microsoft Office PowerPoint</Application>
  <PresentationFormat>Geniş ekran</PresentationFormat>
  <Paragraphs>119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Teması</vt:lpstr>
      <vt:lpstr>Kapitalizmde İstihdam ve İşsizlik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Kapitalizmde İstihdam ve İşsizlik</dc:title>
  <dc:creator>Windows Kullanıcısı</dc:creator>
  <cp:lastModifiedBy>Windows Kullanıcısı</cp:lastModifiedBy>
  <cp:revision>1</cp:revision>
  <dcterms:created xsi:type="dcterms:W3CDTF">2020-02-12T14:46:47Z</dcterms:created>
  <dcterms:modified xsi:type="dcterms:W3CDTF">2020-02-12T14:47:03Z</dcterms:modified>
</cp:coreProperties>
</file>