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12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38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01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79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9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53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89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19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24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34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6A61-B459-48F3-B90D-BDA2A5169C0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1FC4-8E36-4FF1-B7DD-8122FCDC7C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01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79576" y="18448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u="sng" dirty="0"/>
              <a:t>Kapitalizmde İstihdam ve İşsizlik</a:t>
            </a:r>
          </a:p>
        </p:txBody>
      </p:sp>
    </p:spTree>
    <p:extLst>
      <p:ext uri="{BB962C8B-B14F-4D97-AF65-F5344CB8AC3E}">
        <p14:creationId xmlns:p14="http://schemas.microsoft.com/office/powerpoint/2010/main" val="12887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	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81200" y="332657"/>
            <a:ext cx="8229600" cy="5793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Doğal işsizlik / Yapısal işsizlik</a:t>
            </a:r>
            <a:endParaRPr lang="tr-TR" dirty="0"/>
          </a:p>
          <a:p>
            <a:pPr marL="0" indent="0">
              <a:buNone/>
            </a:pPr>
            <a:endParaRPr lang="tr-TR" u="sng" dirty="0"/>
          </a:p>
          <a:p>
            <a:pPr marL="0" indent="0">
              <a:buNone/>
            </a:pPr>
            <a:r>
              <a:rPr lang="tr-TR" u="sng" dirty="0"/>
              <a:t>-Kapitalizmde işsizlik, sistemin yapısal bir öğesidir.</a:t>
            </a:r>
          </a:p>
          <a:p>
            <a:pPr marL="0" indent="0">
              <a:buNone/>
            </a:pPr>
            <a:r>
              <a:rPr lang="tr-TR" u="sng" dirty="0"/>
              <a:t>-En iyi zamanlarda bile sistemde giderilemeyen bir işsiz nüfus bulunur.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92696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Kapitalizmin «Altın Çağı» ve İşsizlik</a:t>
            </a:r>
          </a:p>
          <a:p>
            <a:pPr marL="0" indent="0">
              <a:buNone/>
            </a:pPr>
            <a:r>
              <a:rPr lang="tr-TR" dirty="0"/>
              <a:t>-Refah Devleti Dönemi (1945-1970’ler)</a:t>
            </a:r>
          </a:p>
          <a:p>
            <a:pPr marL="0" indent="0">
              <a:buNone/>
            </a:pPr>
            <a:r>
              <a:rPr lang="tr-TR" dirty="0"/>
              <a:t>-Sosyal haklar</a:t>
            </a:r>
          </a:p>
          <a:p>
            <a:pPr marL="0" indent="0">
              <a:buNone/>
            </a:pPr>
            <a:r>
              <a:rPr lang="tr-TR" dirty="0"/>
              <a:t>-Yüksek Ücretler</a:t>
            </a:r>
          </a:p>
          <a:p>
            <a:pPr marL="0" indent="0">
              <a:buNone/>
            </a:pPr>
            <a:r>
              <a:rPr lang="tr-TR" dirty="0"/>
              <a:t>-Belirlenmiş çalışma saatleri</a:t>
            </a:r>
          </a:p>
          <a:p>
            <a:pPr marL="0" indent="0">
              <a:buNone/>
            </a:pPr>
            <a:r>
              <a:rPr lang="tr-TR" dirty="0"/>
              <a:t>-Güvenceli İstihdam</a:t>
            </a:r>
          </a:p>
          <a:p>
            <a:pPr marL="0" indent="0">
              <a:buNone/>
            </a:pPr>
            <a:r>
              <a:rPr lang="tr-TR" dirty="0"/>
              <a:t>-Güçlü Sendikalar</a:t>
            </a:r>
          </a:p>
          <a:p>
            <a:pPr marL="0" indent="0">
              <a:buNone/>
            </a:pPr>
            <a:r>
              <a:rPr lang="tr-TR" dirty="0"/>
              <a:t>-Emek piyasasına devletin etkin müdahalesi</a:t>
            </a:r>
          </a:p>
          <a:p>
            <a:pPr marL="0" indent="0">
              <a:buNone/>
            </a:pPr>
            <a:r>
              <a:rPr lang="tr-TR" dirty="0"/>
              <a:t>-Emeği koruyan yasal düzenlemeler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/>
              <a:t>KATI (DİSİPLİNE EDİLMİŞ-DÜZENLENMİŞ) BİR EMEK PİYASASI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872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err="1"/>
              <a:t>Neoliberal</a:t>
            </a:r>
            <a:r>
              <a:rPr lang="tr-TR" b="1" dirty="0"/>
              <a:t> Dönemde İşsizlik</a:t>
            </a:r>
          </a:p>
          <a:p>
            <a:pPr marL="0" indent="0">
              <a:buNone/>
            </a:pPr>
            <a:r>
              <a:rPr lang="tr-TR" dirty="0"/>
              <a:t>-Esnek emek piyasaları</a:t>
            </a:r>
          </a:p>
          <a:p>
            <a:pPr marL="0" indent="0">
              <a:buNone/>
            </a:pPr>
            <a:r>
              <a:rPr lang="tr-TR" dirty="0"/>
              <a:t>-Sosyal hakların tasfiyesi/piyasalaştırılması</a:t>
            </a:r>
          </a:p>
          <a:p>
            <a:pPr marL="0" indent="0">
              <a:buNone/>
            </a:pPr>
            <a:r>
              <a:rPr lang="tr-TR" dirty="0"/>
              <a:t>-Güçsüzleşen sendikalar</a:t>
            </a:r>
          </a:p>
          <a:p>
            <a:pPr marL="0" indent="0">
              <a:buNone/>
            </a:pPr>
            <a:r>
              <a:rPr lang="tr-TR" dirty="0"/>
              <a:t>-Düşük ücretler</a:t>
            </a:r>
          </a:p>
          <a:p>
            <a:pPr marL="0" indent="0">
              <a:buNone/>
            </a:pPr>
            <a:r>
              <a:rPr lang="tr-TR" dirty="0"/>
              <a:t>-Uzun çalışma saatleri</a:t>
            </a:r>
          </a:p>
          <a:p>
            <a:pPr marL="0" indent="0">
              <a:buNone/>
            </a:pPr>
            <a:r>
              <a:rPr lang="tr-TR" dirty="0"/>
              <a:t>-Güvencesiz işler</a:t>
            </a:r>
          </a:p>
          <a:p>
            <a:pPr marL="0" indent="0">
              <a:buNone/>
            </a:pPr>
            <a:r>
              <a:rPr lang="tr-TR" dirty="0"/>
              <a:t>-Emeği koruyan yasaların kaldırılması</a:t>
            </a:r>
          </a:p>
          <a:p>
            <a:pPr marL="0" indent="0">
              <a:buNone/>
            </a:pPr>
            <a:r>
              <a:rPr lang="tr-TR" dirty="0"/>
              <a:t>-Devletin ekonomiden uzaklaştırılması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/>
              <a:t>ESNEK (KURALSIZLAŞTIRILMIŞ) BİR EMEK PİYASASI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8698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	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81200" y="548681"/>
            <a:ext cx="8229600" cy="5577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İşsizlik – İstihdam İlişkisi: Yedek İşgücü Ordusu</a:t>
            </a:r>
          </a:p>
          <a:p>
            <a:pPr marL="0" indent="0">
              <a:buNone/>
            </a:pPr>
            <a:r>
              <a:rPr lang="tr-TR" dirty="0"/>
              <a:t>-İşyerinde denetim</a:t>
            </a:r>
          </a:p>
          <a:p>
            <a:pPr marL="0" indent="0">
              <a:buNone/>
            </a:pPr>
            <a:r>
              <a:rPr lang="tr-TR" dirty="0"/>
              <a:t>-Ücretlerin denetimi </a:t>
            </a:r>
          </a:p>
          <a:p>
            <a:pPr marL="0" indent="0">
              <a:buNone/>
            </a:pPr>
            <a:r>
              <a:rPr lang="tr-TR" dirty="0"/>
              <a:t>-Toplumsal denetim</a:t>
            </a:r>
          </a:p>
          <a:p>
            <a:pPr marL="0" indent="0">
              <a:buNone/>
            </a:pPr>
            <a:r>
              <a:rPr lang="tr-TR" dirty="0"/>
              <a:t>-Siyasi ve ekonomik bağımlılık/denetim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8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-İşsizliğin ekonomik, toplumsal, politik ve bireysel sonuçları vardır.</a:t>
            </a:r>
          </a:p>
          <a:p>
            <a:pPr marL="0" indent="0">
              <a:buNone/>
            </a:pPr>
            <a:r>
              <a:rPr lang="tr-TR" dirty="0"/>
              <a:t>-Kitlesel işsizlik önemli bir toplumsal tehdittir.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u="sng" dirty="0"/>
              <a:t>Kitlesel işsizlikten sakınmak için</a:t>
            </a:r>
          </a:p>
          <a:p>
            <a:pPr marL="0" indent="0">
              <a:buNone/>
            </a:pPr>
            <a:r>
              <a:rPr lang="tr-TR" dirty="0"/>
              <a:t>-Kamu istihdamı ve kamu yatırımları</a:t>
            </a:r>
          </a:p>
          <a:p>
            <a:pPr marL="0" indent="0">
              <a:buNone/>
            </a:pPr>
            <a:r>
              <a:rPr lang="tr-TR" dirty="0"/>
              <a:t>-Özel sektör istihdamı için teşvikler</a:t>
            </a:r>
          </a:p>
          <a:p>
            <a:pPr marL="0" indent="0">
              <a:buNone/>
            </a:pPr>
            <a:r>
              <a:rPr lang="tr-TR" dirty="0"/>
              <a:t>-Ücret politikaları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89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Kapitalizm ve İşsizlik</a:t>
            </a:r>
          </a:p>
          <a:p>
            <a:pPr marL="0" indent="0">
              <a:buNone/>
            </a:pPr>
            <a:r>
              <a:rPr lang="tr-TR" dirty="0"/>
              <a:t>-Kapitalizmde tam istihdam mümkün değildir.</a:t>
            </a:r>
          </a:p>
          <a:p>
            <a:pPr marL="0" indent="0">
              <a:buNone/>
            </a:pPr>
            <a:r>
              <a:rPr lang="tr-TR" dirty="0"/>
              <a:t>-Toplumda sürekli bir işsizler kitlesinin varlığı yapısal olarak söz konusudur.</a:t>
            </a:r>
          </a:p>
          <a:p>
            <a:pPr marL="0" indent="0">
              <a:buNone/>
            </a:pPr>
            <a:r>
              <a:rPr lang="tr-TR" dirty="0"/>
              <a:t>-İşsizlik, sermaye sahiplerince var olması istenen bir unsurdur.</a:t>
            </a:r>
          </a:p>
          <a:p>
            <a:pPr marL="0" indent="0">
              <a:buNone/>
            </a:pPr>
            <a:r>
              <a:rPr lang="tr-TR" dirty="0"/>
              <a:t>-İşsizlik «ekonomik büyüme» adına hükümetler tarafından teşvik edilebilir. </a:t>
            </a:r>
          </a:p>
          <a:p>
            <a:pPr marL="0" indent="0">
              <a:buNone/>
            </a:pPr>
            <a:r>
              <a:rPr lang="tr-TR" dirty="0"/>
              <a:t>-İşsizliğin nedenlerini giderici değil, sonuçlarını hafifletici ya da denetim altına almaya dönük tedbirler geliştirilir.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3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İstihdam: </a:t>
            </a:r>
          </a:p>
          <a:p>
            <a:pPr marL="0" indent="0" algn="just">
              <a:buNone/>
            </a:pPr>
            <a:r>
              <a:rPr lang="tr-TR" dirty="0"/>
              <a:t>Ücret ya da maaş karşılığında işçi çalıştırma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/>
              <a:t>İşsizlik:</a:t>
            </a:r>
          </a:p>
          <a:p>
            <a:pPr marL="0" indent="0" algn="just">
              <a:buNone/>
            </a:pPr>
            <a:r>
              <a:rPr lang="tr-TR" dirty="0"/>
              <a:t>Kişinin çalışma isteği olmasına rağmen    piyasada çalışacak iş olmaması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57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tr-TR" u="sng" dirty="0"/>
          </a:p>
          <a:p>
            <a:pPr marL="0" indent="0">
              <a:buNone/>
            </a:pPr>
            <a:r>
              <a:rPr lang="tr-TR" u="sng" dirty="0"/>
              <a:t>İstihdam ve işsizlik</a:t>
            </a:r>
          </a:p>
          <a:p>
            <a:pPr marL="0" indent="0">
              <a:buNone/>
            </a:pPr>
            <a:r>
              <a:rPr lang="tr-TR" dirty="0"/>
              <a:t>-Üretimin seviyesi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-Şirketlerin ve devletin yatırımları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-Piyasadaki emek talebi ve arzı (emek piyasası)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şağı Ok 1"/>
          <p:cNvSpPr/>
          <p:nvPr/>
        </p:nvSpPr>
        <p:spPr>
          <a:xfrm>
            <a:off x="3647728" y="234888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3647728" y="357301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09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81200" y="620689"/>
            <a:ext cx="8229600" cy="5505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Emek Piyasası (Emek arzı ve emek talebi)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u="sng" dirty="0"/>
              <a:t>Çalışma Çağındaki Nüfus</a:t>
            </a:r>
            <a:r>
              <a:rPr lang="tr-TR" dirty="0"/>
              <a:t>: Toplumdaki çalışma yaşında olan kişiler. (</a:t>
            </a:r>
            <a:r>
              <a:rPr lang="tr-TR" dirty="0" err="1"/>
              <a:t>Örn</a:t>
            </a:r>
            <a:r>
              <a:rPr lang="tr-TR" dirty="0"/>
              <a:t>: 15-65 yaş arası)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u="sng" dirty="0"/>
              <a:t>İşgücü</a:t>
            </a:r>
            <a:r>
              <a:rPr lang="tr-TR" dirty="0"/>
              <a:t>: Çalışma çağındaki insanların ne kadarı çalışıyor ya da çalışmak istiyor?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u="sng" dirty="0"/>
              <a:t>İstihdam</a:t>
            </a:r>
            <a:r>
              <a:rPr lang="tr-TR" dirty="0"/>
              <a:t>: İşgücünün ne kadarı istihdam ediliyor?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u="sng" dirty="0"/>
              <a:t>İşsizlik: </a:t>
            </a:r>
            <a:r>
              <a:rPr lang="tr-TR" dirty="0"/>
              <a:t>Ne kadar insan çalışmak istemesine rağmen iş bulamıyor?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01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81200" y="620689"/>
            <a:ext cx="8229600" cy="5505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Toplumdaki İstihdam ve İşsizlik Durumu </a:t>
            </a:r>
          </a:p>
          <a:p>
            <a:pPr marL="0" indent="0" algn="ctr">
              <a:buNone/>
            </a:pPr>
            <a:r>
              <a:rPr lang="tr-TR" b="1" dirty="0"/>
              <a:t>Nasıl Hesaplanır?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u="sng" dirty="0"/>
              <a:t>İşgücüne katılım oranı</a:t>
            </a:r>
            <a:r>
              <a:rPr lang="tr-TR" dirty="0"/>
              <a:t>: Çalışma çağındaki nüfusun çalışarak ya da iş arayarak emek piyasasına katılan kısmıdır.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u="sng" dirty="0"/>
              <a:t>İşsizlik oranı</a:t>
            </a:r>
            <a:r>
              <a:rPr lang="tr-TR" dirty="0"/>
              <a:t>: İşgücünün iş aramasına rağmen bulamayan kısmıdır.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u="sng" dirty="0"/>
              <a:t>İstihdam oranı:</a:t>
            </a:r>
            <a:r>
              <a:rPr lang="tr-TR" dirty="0"/>
              <a:t> İşgücünün çalışan (istihdam edilen) kısmıdır.</a:t>
            </a:r>
          </a:p>
          <a:p>
            <a:pPr marL="0" indent="0">
              <a:buNone/>
            </a:pPr>
            <a:endParaRPr lang="tr-TR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0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GRI\Desktop\resi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32656"/>
            <a:ext cx="5143500" cy="6093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5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tr-TR" u="sng" dirty="0"/>
          </a:p>
          <a:p>
            <a:pPr marL="0" indent="0">
              <a:buNone/>
            </a:pPr>
            <a:r>
              <a:rPr lang="tr-TR" u="sng" dirty="0"/>
              <a:t>Yeni Emek Arzları Nasıl Yaratılır?</a:t>
            </a:r>
          </a:p>
          <a:p>
            <a:pPr marL="0" indent="0">
              <a:buNone/>
            </a:pPr>
            <a:r>
              <a:rPr lang="tr-TR" dirty="0"/>
              <a:t>-Köyden kente / ülkeden ülkeye göç</a:t>
            </a:r>
          </a:p>
          <a:p>
            <a:pPr marL="0" indent="0">
              <a:buNone/>
            </a:pPr>
            <a:r>
              <a:rPr lang="tr-TR" dirty="0"/>
              <a:t>-Artan doğum oranları</a:t>
            </a:r>
          </a:p>
          <a:p>
            <a:pPr marL="0" indent="0">
              <a:buNone/>
            </a:pPr>
            <a:r>
              <a:rPr lang="tr-TR" dirty="0"/>
              <a:t>-Teşvik mekanizmaları (ücret, ayrıcalık vs.)</a:t>
            </a:r>
          </a:p>
          <a:p>
            <a:pPr marL="0" indent="0">
              <a:buNone/>
            </a:pPr>
            <a:r>
              <a:rPr lang="tr-TR" dirty="0"/>
              <a:t>-Kadın, genç, çocuk, yaşlı nüfusun işgücüne katılması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924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764705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tr-TR" u="sng" dirty="0"/>
              <a:t>Emek Arzları Nasıl Yok Edilir?</a:t>
            </a:r>
          </a:p>
          <a:p>
            <a:pPr marL="0" indent="0">
              <a:buNone/>
            </a:pPr>
            <a:r>
              <a:rPr lang="tr-TR" dirty="0"/>
              <a:t>-Göç engellenir</a:t>
            </a:r>
          </a:p>
          <a:p>
            <a:pPr marL="0" indent="0">
              <a:buNone/>
            </a:pPr>
            <a:r>
              <a:rPr lang="tr-TR" dirty="0"/>
              <a:t>-Kadınlar emek piyasasının dışına itilir</a:t>
            </a:r>
          </a:p>
          <a:p>
            <a:pPr marL="0" indent="0">
              <a:buNone/>
            </a:pPr>
            <a:r>
              <a:rPr lang="tr-TR" dirty="0"/>
              <a:t>-Erken emeklilik seçenekleri</a:t>
            </a:r>
          </a:p>
          <a:p>
            <a:pPr marL="0" indent="0">
              <a:buNone/>
            </a:pPr>
            <a:r>
              <a:rPr lang="tr-TR" dirty="0"/>
              <a:t>-Çalıştıkları işlerden vazgeçmeye teşvik</a:t>
            </a:r>
          </a:p>
        </p:txBody>
      </p:sp>
    </p:spTree>
    <p:extLst>
      <p:ext uri="{BB962C8B-B14F-4D97-AF65-F5344CB8AC3E}">
        <p14:creationId xmlns:p14="http://schemas.microsoft.com/office/powerpoint/2010/main" val="106570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İşsizliği etkileyen faktörler</a:t>
            </a:r>
          </a:p>
          <a:p>
            <a:pPr marL="0" indent="0">
              <a:buNone/>
            </a:pPr>
            <a:r>
              <a:rPr lang="tr-TR" dirty="0"/>
              <a:t>-Nüfus</a:t>
            </a:r>
          </a:p>
          <a:p>
            <a:pPr marL="0" indent="0">
              <a:buNone/>
            </a:pPr>
            <a:r>
              <a:rPr lang="tr-TR" dirty="0"/>
              <a:t>-Ücretler</a:t>
            </a:r>
          </a:p>
          <a:p>
            <a:pPr marL="0" indent="0">
              <a:buNone/>
            </a:pPr>
            <a:r>
              <a:rPr lang="tr-TR" dirty="0"/>
              <a:t>-Üretim seviyesi</a:t>
            </a:r>
          </a:p>
          <a:p>
            <a:pPr marL="0" indent="0">
              <a:buNone/>
            </a:pPr>
            <a:r>
              <a:rPr lang="tr-TR" dirty="0"/>
              <a:t>-Emek piyasasının durumu</a:t>
            </a:r>
          </a:p>
          <a:p>
            <a:pPr marL="0" indent="0">
              <a:buNone/>
            </a:pPr>
            <a:r>
              <a:rPr lang="tr-TR" dirty="0"/>
              <a:t>-Yatırım ve istihdam politikaları</a:t>
            </a:r>
          </a:p>
          <a:p>
            <a:pPr marL="0" indent="0">
              <a:buNone/>
            </a:pPr>
            <a:r>
              <a:rPr lang="tr-TR" dirty="0"/>
              <a:t>-Devletin rolü ve yasal düzenlemeler</a:t>
            </a:r>
          </a:p>
          <a:p>
            <a:pPr marL="0" indent="0">
              <a:buNone/>
            </a:pPr>
            <a:r>
              <a:rPr lang="tr-TR" dirty="0"/>
              <a:t>-Emeğin/sermayenin örgütlenme düzeyi</a:t>
            </a:r>
          </a:p>
        </p:txBody>
      </p:sp>
    </p:spTree>
    <p:extLst>
      <p:ext uri="{BB962C8B-B14F-4D97-AF65-F5344CB8AC3E}">
        <p14:creationId xmlns:p14="http://schemas.microsoft.com/office/powerpoint/2010/main" val="219724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Geniş ekran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Kapitalizmde İstihdam ve İşsizlik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Kapitalizmde İstihdam ve İşsizlik</dc:title>
  <dc:creator>Windows Kullanıcısı</dc:creator>
  <cp:lastModifiedBy>Windows Kullanıcısı</cp:lastModifiedBy>
  <cp:revision>1</cp:revision>
  <dcterms:created xsi:type="dcterms:W3CDTF">2020-02-12T14:46:47Z</dcterms:created>
  <dcterms:modified xsi:type="dcterms:W3CDTF">2020-02-12T14:47:03Z</dcterms:modified>
</cp:coreProperties>
</file>