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5" r:id="rId16"/>
    <p:sldId id="270" r:id="rId17"/>
    <p:sldId id="271" r:id="rId18"/>
    <p:sldId id="276" r:id="rId19"/>
    <p:sldId id="272" r:id="rId20"/>
    <p:sldId id="273" r:id="rId21"/>
    <p:sldId id="277" r:id="rId22"/>
    <p:sldId id="278" r:id="rId23"/>
    <p:sldId id="274" r:id="rId24"/>
    <p:sldId id="279" r:id="rId25"/>
    <p:sldId id="280" r:id="rId26"/>
    <p:sldId id="281" r:id="rId27"/>
    <p:sldId id="282" r:id="rId28"/>
    <p:sldId id="283" r:id="rId29"/>
    <p:sldId id="284" r:id="rId30"/>
    <p:sldId id="294" r:id="rId31"/>
    <p:sldId id="285" r:id="rId32"/>
    <p:sldId id="286" r:id="rId33"/>
    <p:sldId id="287" r:id="rId34"/>
    <p:sldId id="288" r:id="rId35"/>
    <p:sldId id="289" r:id="rId36"/>
    <p:sldId id="290" r:id="rId37"/>
    <p:sldId id="346" r:id="rId38"/>
    <p:sldId id="291" r:id="rId39"/>
    <p:sldId id="292" r:id="rId40"/>
    <p:sldId id="305" r:id="rId41"/>
    <p:sldId id="306" r:id="rId42"/>
    <p:sldId id="307" r:id="rId43"/>
    <p:sldId id="308" r:id="rId44"/>
    <p:sldId id="293" r:id="rId45"/>
    <p:sldId id="295" r:id="rId46"/>
    <p:sldId id="304" r:id="rId47"/>
    <p:sldId id="296" r:id="rId48"/>
    <p:sldId id="297" r:id="rId49"/>
    <p:sldId id="298" r:id="rId50"/>
    <p:sldId id="299" r:id="rId51"/>
    <p:sldId id="300" r:id="rId52"/>
    <p:sldId id="315" r:id="rId53"/>
    <p:sldId id="301" r:id="rId54"/>
    <p:sldId id="309" r:id="rId55"/>
    <p:sldId id="310" r:id="rId56"/>
    <p:sldId id="302" r:id="rId57"/>
    <p:sldId id="311" r:id="rId58"/>
    <p:sldId id="312" r:id="rId59"/>
    <p:sldId id="313" r:id="rId60"/>
    <p:sldId id="314" r:id="rId61"/>
    <p:sldId id="319" r:id="rId62"/>
    <p:sldId id="316" r:id="rId63"/>
    <p:sldId id="317" r:id="rId64"/>
    <p:sldId id="303" r:id="rId65"/>
    <p:sldId id="318" r:id="rId66"/>
    <p:sldId id="323" r:id="rId67"/>
    <p:sldId id="320" r:id="rId68"/>
    <p:sldId id="321" r:id="rId69"/>
    <p:sldId id="322" r:id="rId70"/>
    <p:sldId id="332" r:id="rId71"/>
    <p:sldId id="324" r:id="rId72"/>
    <p:sldId id="325" r:id="rId73"/>
    <p:sldId id="326" r:id="rId74"/>
    <p:sldId id="327" r:id="rId75"/>
    <p:sldId id="328" r:id="rId76"/>
    <p:sldId id="329" r:id="rId77"/>
    <p:sldId id="330" r:id="rId78"/>
    <p:sldId id="333" r:id="rId79"/>
    <p:sldId id="343" r:id="rId80"/>
    <p:sldId id="344" r:id="rId81"/>
    <p:sldId id="334" r:id="rId82"/>
    <p:sldId id="335" r:id="rId83"/>
    <p:sldId id="345" r:id="rId84"/>
    <p:sldId id="331" r:id="rId85"/>
    <p:sldId id="337" r:id="rId86"/>
    <p:sldId id="338" r:id="rId87"/>
    <p:sldId id="339" r:id="rId88"/>
    <p:sldId id="340" r:id="rId89"/>
    <p:sldId id="341" r:id="rId90"/>
    <p:sldId id="342" r:id="rId91"/>
    <p:sldId id="347" r:id="rId9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FF3300"/>
    <a:srgbClr val="CC66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94643"/>
  </p:normalViewPr>
  <p:slideViewPr>
    <p:cSldViewPr snapToGrid="0" snapToObjects="1">
      <p:cViewPr varScale="1">
        <p:scale>
          <a:sx n="110" d="100"/>
          <a:sy n="110" d="100"/>
        </p:scale>
        <p:origin x="6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image" Target="../media/image17.png"/><Relationship Id="rId2" Type="http://schemas.openxmlformats.org/officeDocument/2006/relationships/image" Target="../media/image1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stilini düzenlemek için tıklayın</a:t>
            </a:r>
            <a:endParaRPr lang="tr-TR"/>
          </a:p>
        </p:txBody>
      </p:sp>
      <p:sp>
        <p:nvSpPr>
          <p:cNvPr id="3" name="Alt Konu Başlığı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929EEA1-3752-8541-93E9-A532A41BD73F}" type="datetimeFigureOut">
              <a:rPr lang="tr-TR" smtClean="0"/>
              <a:t>5.12.2017</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41234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929EEA1-3752-8541-93E9-A532A41BD73F}" type="datetimeFigureOut">
              <a:rPr lang="tr-TR" smtClean="0"/>
              <a:t>5.12.2017</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63211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stilini düzenlemek için tıklayın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929EEA1-3752-8541-93E9-A532A41BD73F}" type="datetimeFigureOut">
              <a:rPr lang="tr-TR" smtClean="0"/>
              <a:t>5.12.2017</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30395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İçerik Yer Tutucusu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929EEA1-3752-8541-93E9-A532A41BD73F}" type="datetimeFigureOut">
              <a:rPr lang="tr-TR" smtClean="0"/>
              <a:t>5.12.2017</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39593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smtClean="0"/>
              <a:t>Asıl başlık stilini düzenlemek için tıklayın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tıklayın</a:t>
            </a:r>
          </a:p>
        </p:txBody>
      </p:sp>
      <p:sp>
        <p:nvSpPr>
          <p:cNvPr id="4" name="Veri Yer Tutucusu 3"/>
          <p:cNvSpPr>
            <a:spLocks noGrp="1"/>
          </p:cNvSpPr>
          <p:nvPr>
            <p:ph type="dt" sz="half" idx="10"/>
          </p:nvPr>
        </p:nvSpPr>
        <p:spPr/>
        <p:txBody>
          <a:bodyPr/>
          <a:lstStyle/>
          <a:p>
            <a:fld id="{E929EEA1-3752-8541-93E9-A532A41BD73F}" type="datetimeFigureOut">
              <a:rPr lang="tr-TR" smtClean="0"/>
              <a:t>5.12.2017</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5002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929EEA1-3752-8541-93E9-A532A41BD73F}" type="datetimeFigureOut">
              <a:rPr lang="tr-TR" smtClean="0"/>
              <a:t>5.12.2017</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61706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smtClean="0"/>
              <a:t>Asıl başlık stilini düzenlemek için tıklayın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929EEA1-3752-8541-93E9-A532A41BD73F}" type="datetimeFigureOut">
              <a:rPr lang="tr-TR" smtClean="0"/>
              <a:t>5.12.2017</a:t>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62084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Veri Yer Tutucusu 2"/>
          <p:cNvSpPr>
            <a:spLocks noGrp="1"/>
          </p:cNvSpPr>
          <p:nvPr>
            <p:ph type="dt" sz="half" idx="10"/>
          </p:nvPr>
        </p:nvSpPr>
        <p:spPr/>
        <p:txBody>
          <a:bodyPr/>
          <a:lstStyle/>
          <a:p>
            <a:fld id="{E929EEA1-3752-8541-93E9-A532A41BD73F}" type="datetimeFigureOut">
              <a:rPr lang="tr-TR" smtClean="0"/>
              <a:t>5.12.2017</a:t>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68896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929EEA1-3752-8541-93E9-A532A41BD73F}" type="datetimeFigureOut">
              <a:rPr lang="tr-TR" smtClean="0"/>
              <a:t>5.12.2017</a:t>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4697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stilini düzenlemek için tıklayın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tıklayın</a:t>
            </a:r>
          </a:p>
        </p:txBody>
      </p:sp>
      <p:sp>
        <p:nvSpPr>
          <p:cNvPr id="5" name="Veri Yer Tutucusu 4"/>
          <p:cNvSpPr>
            <a:spLocks noGrp="1"/>
          </p:cNvSpPr>
          <p:nvPr>
            <p:ph type="dt" sz="half" idx="10"/>
          </p:nvPr>
        </p:nvSpPr>
        <p:spPr/>
        <p:txBody>
          <a:bodyPr/>
          <a:lstStyle/>
          <a:p>
            <a:fld id="{E929EEA1-3752-8541-93E9-A532A41BD73F}" type="datetimeFigureOut">
              <a:rPr lang="tr-TR" smtClean="0"/>
              <a:t>5.12.2017</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68453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stilini düzenlemek için tıklayın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tıklayın</a:t>
            </a:r>
          </a:p>
        </p:txBody>
      </p:sp>
      <p:sp>
        <p:nvSpPr>
          <p:cNvPr id="5" name="Veri Yer Tutucusu 4"/>
          <p:cNvSpPr>
            <a:spLocks noGrp="1"/>
          </p:cNvSpPr>
          <p:nvPr>
            <p:ph type="dt" sz="half" idx="10"/>
          </p:nvPr>
        </p:nvSpPr>
        <p:spPr/>
        <p:txBody>
          <a:bodyPr/>
          <a:lstStyle/>
          <a:p>
            <a:fld id="{E929EEA1-3752-8541-93E9-A532A41BD73F}" type="datetimeFigureOut">
              <a:rPr lang="tr-TR" smtClean="0"/>
              <a:t>5.12.2017</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850368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stilini düzenlemek için tıklayın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9EEA1-3752-8541-93E9-A532A41BD73F}" type="datetimeFigureOut">
              <a:rPr lang="tr-TR" smtClean="0"/>
              <a:t>5.12.2017</a:t>
            </a:fld>
            <a:endParaRPr lang="tr-TR"/>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A0334-5716-7146-AF5A-B347D293D3D6}" type="slidenum">
              <a:rPr lang="tr-TR" smtClean="0"/>
              <a:t>‹#›</a:t>
            </a:fld>
            <a:endParaRPr lang="tr-TR"/>
          </a:p>
        </p:txBody>
      </p:sp>
    </p:spTree>
    <p:extLst>
      <p:ext uri="{BB962C8B-B14F-4D97-AF65-F5344CB8AC3E}">
        <p14:creationId xmlns:p14="http://schemas.microsoft.com/office/powerpoint/2010/main" val="527599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fsph.iastate.edu/Factsheets/pdfs/bovine_spongiform_encephalopathy.pdf" TargetMode="External"/><Relationship Id="rId4" Type="http://schemas.openxmlformats.org/officeDocument/2006/relationships/hyperlink" Target="http://www.oie.int/doc/ged/D13944.PDF" TargetMode="External"/><Relationship Id="rId1" Type="http://schemas.openxmlformats.org/officeDocument/2006/relationships/slideLayout" Target="../slideLayouts/slideLayout2.xml"/><Relationship Id="rId2" Type="http://schemas.openxmlformats.org/officeDocument/2006/relationships/hyperlink" Target="http://www.cfsph.iastate.edu/Factsheets/pdfs/scrapie.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gif"/><Relationship Id="rId6" Type="http://schemas.openxmlformats.org/officeDocument/2006/relationships/oleObject" Target="../embeddings/oleObject1.bin"/><Relationship Id="rId7"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oleObject" Target="../embeddings/oleObject5.bin"/><Relationship Id="rId13" Type="http://schemas.openxmlformats.org/officeDocument/2006/relationships/image" Target="../media/image20.png"/><Relationship Id="rId14" Type="http://schemas.openxmlformats.org/officeDocument/2006/relationships/hyperlink" Target="http://www.smugmug.com/photos/30646577-D.jpg" TargetMode="External"/><Relationship Id="rId15" Type="http://schemas.openxmlformats.org/officeDocument/2006/relationships/image" Target="../media/image22.jpe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1.jpeg"/><Relationship Id="rId6" Type="http://schemas.openxmlformats.org/officeDocument/2006/relationships/oleObject" Target="../embeddings/oleObject2.bin"/><Relationship Id="rId7" Type="http://schemas.openxmlformats.org/officeDocument/2006/relationships/image" Target="../media/image17.png"/><Relationship Id="rId8" Type="http://schemas.openxmlformats.org/officeDocument/2006/relationships/oleObject" Target="../embeddings/oleObject3.bin"/><Relationship Id="rId9" Type="http://schemas.openxmlformats.org/officeDocument/2006/relationships/image" Target="../media/image18.png"/><Relationship Id="rId10"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cabi.org/isc/abstract/19902203912" TargetMode="External"/><Relationship Id="rId4" Type="http://schemas.openxmlformats.org/officeDocument/2006/relationships/hyperlink" Target="https://www.cabi.org/isc/abstract/19892292984" TargetMode="External"/><Relationship Id="rId1" Type="http://schemas.openxmlformats.org/officeDocument/2006/relationships/slideLayout" Target="../slideLayouts/slideLayout2.xml"/><Relationship Id="rId2" Type="http://schemas.openxmlformats.org/officeDocument/2006/relationships/hyperlink" Target="https://www.cabi.org/isc/datasheet/91712"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vet.net/Infectious_Bovine_Rhinotracheiti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vet.net/ELISA_testing" TargetMode="External"/><Relationship Id="rId3" Type="http://schemas.openxmlformats.org/officeDocument/2006/relationships/hyperlink" Target="https://en.wikivet.net/Immunofluorescenc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abi.org/isc/datasheet/91709" TargetMode="External"/><Relationship Id="rId3" Type="http://schemas.openxmlformats.org/officeDocument/2006/relationships/hyperlink" Target="https://www.cabi.org/isc/abstract/19902213718"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7"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38.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43.tiff"/><Relationship Id="rId7"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86.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fsph.iastate.edu/Factsheets/pdfs/malignant_catarrhal_fever.pdf" TargetMode="External"/><Relationship Id="rId3" Type="http://schemas.openxmlformats.org/officeDocument/2006/relationships/hyperlink" Target="http://www.msdvetmanual.com/generalized-conditions/malignant-catarrhal-fever/overview-of-malignant-catarrhal-fev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smtClean="0">
                <a:solidFill>
                  <a:srgbClr val="0070C0"/>
                </a:solidFill>
              </a:rPr>
              <a:t>PRION DISEASES</a:t>
            </a:r>
            <a:endParaRPr lang="tr-TR" dirty="0">
              <a:solidFill>
                <a:srgbClr val="0070C0"/>
              </a:solidFill>
            </a:endParaRPr>
          </a:p>
        </p:txBody>
      </p:sp>
      <p:sp>
        <p:nvSpPr>
          <p:cNvPr id="3" name="Alt Konu Başlığı 2"/>
          <p:cNvSpPr>
            <a:spLocks noGrp="1"/>
          </p:cNvSpPr>
          <p:nvPr>
            <p:ph type="subTitle" idx="1"/>
          </p:nvPr>
        </p:nvSpPr>
        <p:spPr/>
        <p:txBody>
          <a:bodyPr/>
          <a:lstStyle/>
          <a:p>
            <a:r>
              <a:rPr lang="tr-TR" dirty="0" err="1" smtClean="0">
                <a:solidFill>
                  <a:srgbClr val="0070C0"/>
                </a:solidFill>
              </a:rPr>
              <a:t>Transmissible</a:t>
            </a:r>
            <a:r>
              <a:rPr lang="tr-TR" dirty="0" smtClean="0">
                <a:solidFill>
                  <a:srgbClr val="0070C0"/>
                </a:solidFill>
              </a:rPr>
              <a:t> </a:t>
            </a:r>
            <a:r>
              <a:rPr lang="tr-TR" dirty="0" err="1" smtClean="0">
                <a:solidFill>
                  <a:srgbClr val="0070C0"/>
                </a:solidFill>
              </a:rPr>
              <a:t>Spongiform</a:t>
            </a:r>
            <a:r>
              <a:rPr lang="tr-TR" dirty="0" smtClean="0">
                <a:solidFill>
                  <a:srgbClr val="0070C0"/>
                </a:solidFill>
              </a:rPr>
              <a:t> </a:t>
            </a:r>
            <a:r>
              <a:rPr lang="tr-TR" dirty="0" err="1" smtClean="0">
                <a:solidFill>
                  <a:srgbClr val="0070C0"/>
                </a:solidFill>
              </a:rPr>
              <a:t>Encephalopathies</a:t>
            </a:r>
            <a:endParaRPr lang="tr-TR" dirty="0" smtClean="0">
              <a:solidFill>
                <a:srgbClr val="0070C0"/>
              </a:solidFill>
            </a:endParaRPr>
          </a:p>
          <a:p>
            <a:endParaRPr lang="tr-TR" dirty="0">
              <a:solidFill>
                <a:srgbClr val="0070C0"/>
              </a:solidFill>
            </a:endParaRPr>
          </a:p>
        </p:txBody>
      </p:sp>
    </p:spTree>
    <p:extLst>
      <p:ext uri="{BB962C8B-B14F-4D97-AF65-F5344CB8AC3E}">
        <p14:creationId xmlns:p14="http://schemas.microsoft.com/office/powerpoint/2010/main" val="1918565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Scrapie</a:t>
            </a:r>
            <a:r>
              <a:rPr lang="tr-TR" dirty="0" smtClean="0"/>
              <a:t> is a </a:t>
            </a:r>
            <a:r>
              <a:rPr lang="tr-TR" dirty="0" err="1" smtClean="0"/>
              <a:t>member</a:t>
            </a:r>
            <a:r>
              <a:rPr lang="tr-TR" dirty="0" smtClean="0"/>
              <a:t> of </a:t>
            </a:r>
            <a:r>
              <a:rPr lang="tr-TR" dirty="0" err="1" smtClean="0"/>
              <a:t>the</a:t>
            </a:r>
            <a:r>
              <a:rPr lang="tr-TR" dirty="0" smtClean="0"/>
              <a:t> </a:t>
            </a:r>
            <a:r>
              <a:rPr lang="tr-TR" dirty="0" err="1" smtClean="0"/>
              <a:t>TSEs</a:t>
            </a:r>
            <a:r>
              <a:rPr lang="tr-TR" dirty="0" smtClean="0"/>
              <a:t>, a </a:t>
            </a:r>
            <a:r>
              <a:rPr lang="tr-TR" dirty="0" err="1" smtClean="0"/>
              <a:t>group</a:t>
            </a:r>
            <a:r>
              <a:rPr lang="tr-TR" dirty="0" smtClean="0"/>
              <a:t> of </a:t>
            </a:r>
            <a:r>
              <a:rPr lang="tr-TR" dirty="0" err="1" smtClean="0"/>
              <a:t>neurodegenerative</a:t>
            </a:r>
            <a:r>
              <a:rPr lang="tr-TR" dirty="0" smtClean="0"/>
              <a:t> </a:t>
            </a:r>
            <a:r>
              <a:rPr lang="tr-TR" dirty="0" err="1" smtClean="0"/>
              <a:t>disorders</a:t>
            </a:r>
            <a:r>
              <a:rPr lang="tr-TR" dirty="0" smtClean="0"/>
              <a:t> </a:t>
            </a:r>
            <a:r>
              <a:rPr lang="tr-TR" dirty="0" err="1" smtClean="0"/>
              <a:t>caused</a:t>
            </a:r>
            <a:r>
              <a:rPr lang="tr-TR" dirty="0" smtClean="0"/>
              <a:t> </a:t>
            </a:r>
            <a:r>
              <a:rPr lang="tr-TR" dirty="0" err="1" smtClean="0"/>
              <a:t>by</a:t>
            </a:r>
            <a:r>
              <a:rPr lang="tr-TR" dirty="0" smtClean="0"/>
              <a:t> </a:t>
            </a:r>
            <a:r>
              <a:rPr lang="tr-TR" dirty="0" err="1" smtClean="0"/>
              <a:t>prions</a:t>
            </a:r>
            <a:r>
              <a:rPr lang="tr-TR" dirty="0" smtClean="0"/>
              <a:t>, </a:t>
            </a:r>
            <a:r>
              <a:rPr lang="tr-TR" dirty="0" err="1" smtClean="0"/>
              <a:t>infectious</a:t>
            </a:r>
            <a:r>
              <a:rPr lang="tr-TR" dirty="0" smtClean="0"/>
              <a:t> </a:t>
            </a:r>
            <a:r>
              <a:rPr lang="tr-TR" dirty="0" err="1" smtClean="0"/>
              <a:t>proteins</a:t>
            </a:r>
            <a:r>
              <a:rPr lang="tr-TR" dirty="0" smtClean="0"/>
              <a:t> </a:t>
            </a:r>
            <a:r>
              <a:rPr lang="tr-TR" dirty="0" err="1" smtClean="0"/>
              <a:t>that</a:t>
            </a:r>
            <a:r>
              <a:rPr lang="tr-TR" dirty="0" smtClean="0"/>
              <a:t> </a:t>
            </a:r>
            <a:r>
              <a:rPr lang="tr-TR" dirty="0" err="1" smtClean="0"/>
              <a:t>seem</a:t>
            </a:r>
            <a:r>
              <a:rPr lang="tr-TR" dirty="0" smtClean="0"/>
              <a:t> </a:t>
            </a:r>
            <a:r>
              <a:rPr lang="tr-TR" dirty="0" err="1" smtClean="0"/>
              <a:t>to</a:t>
            </a:r>
            <a:r>
              <a:rPr lang="tr-TR" dirty="0" smtClean="0"/>
              <a:t> </a:t>
            </a:r>
            <a:r>
              <a:rPr lang="tr-TR" dirty="0" err="1" smtClean="0"/>
              <a:t>replicate</a:t>
            </a:r>
            <a:r>
              <a:rPr lang="tr-TR" dirty="0" smtClean="0"/>
              <a:t> </a:t>
            </a:r>
            <a:r>
              <a:rPr lang="tr-TR" dirty="0" err="1" smtClean="0"/>
              <a:t>by</a:t>
            </a:r>
            <a:r>
              <a:rPr lang="tr-TR" dirty="0" smtClean="0"/>
              <a:t> </a:t>
            </a:r>
            <a:r>
              <a:rPr lang="tr-TR" dirty="0" err="1" smtClean="0"/>
              <a:t>converting</a:t>
            </a:r>
            <a:r>
              <a:rPr lang="tr-TR" dirty="0" smtClean="0"/>
              <a:t> a normal </a:t>
            </a:r>
            <a:r>
              <a:rPr lang="tr-TR" dirty="0" err="1" smtClean="0"/>
              <a:t>cellular</a:t>
            </a:r>
            <a:r>
              <a:rPr lang="tr-TR" dirty="0" smtClean="0"/>
              <a:t> protein </a:t>
            </a:r>
            <a:r>
              <a:rPr lang="tr-TR" dirty="0" err="1" smtClean="0"/>
              <a:t>into</a:t>
            </a:r>
            <a:r>
              <a:rPr lang="tr-TR" dirty="0" smtClean="0"/>
              <a:t> </a:t>
            </a:r>
            <a:r>
              <a:rPr lang="tr-TR" dirty="0" err="1" smtClean="0"/>
              <a:t>copies</a:t>
            </a:r>
            <a:r>
              <a:rPr lang="tr-TR" dirty="0" smtClean="0"/>
              <a:t> of </a:t>
            </a:r>
            <a:r>
              <a:rPr lang="tr-TR" dirty="0" err="1" smtClean="0"/>
              <a:t>the</a:t>
            </a:r>
            <a:r>
              <a:rPr lang="tr-TR" dirty="0" smtClean="0"/>
              <a:t> </a:t>
            </a:r>
            <a:r>
              <a:rPr lang="tr-TR" dirty="0" err="1" smtClean="0"/>
              <a:t>prion</a:t>
            </a:r>
            <a:r>
              <a:rPr lang="tr-TR" dirty="0" smtClean="0"/>
              <a:t>. </a:t>
            </a:r>
          </a:p>
          <a:p>
            <a:r>
              <a:rPr lang="tr-TR" dirty="0" err="1" smtClean="0"/>
              <a:t>The</a:t>
            </a:r>
            <a:r>
              <a:rPr lang="tr-TR" dirty="0" smtClean="0"/>
              <a:t> </a:t>
            </a:r>
            <a:r>
              <a:rPr lang="tr-TR" dirty="0" err="1" smtClean="0"/>
              <a:t>pathogenic</a:t>
            </a:r>
            <a:r>
              <a:rPr lang="tr-TR" dirty="0" smtClean="0"/>
              <a:t> </a:t>
            </a:r>
            <a:r>
              <a:rPr lang="tr-TR" dirty="0" err="1" smtClean="0"/>
              <a:t>isoforms</a:t>
            </a:r>
            <a:r>
              <a:rPr lang="tr-TR" dirty="0" smtClean="0"/>
              <a:t> of </a:t>
            </a:r>
            <a:r>
              <a:rPr lang="tr-TR" dirty="0" err="1" smtClean="0"/>
              <a:t>PrP</a:t>
            </a:r>
            <a:r>
              <a:rPr lang="tr-TR" baseline="30000" dirty="0" err="1" smtClean="0"/>
              <a:t>c</a:t>
            </a:r>
            <a:r>
              <a:rPr lang="tr-TR" dirty="0" smtClean="0"/>
              <a:t> </a:t>
            </a:r>
            <a:r>
              <a:rPr lang="tr-TR" dirty="0" err="1" smtClean="0"/>
              <a:t>found</a:t>
            </a:r>
            <a:r>
              <a:rPr lang="tr-TR" dirty="0" smtClean="0"/>
              <a:t> in </a:t>
            </a:r>
            <a:r>
              <a:rPr lang="tr-TR" dirty="0" err="1" smtClean="0"/>
              <a:t>animals</a:t>
            </a:r>
            <a:r>
              <a:rPr lang="tr-TR" dirty="0" smtClean="0"/>
              <a:t> </a:t>
            </a:r>
            <a:r>
              <a:rPr lang="tr-TR" dirty="0" err="1" smtClean="0"/>
              <a:t>with</a:t>
            </a:r>
            <a:r>
              <a:rPr lang="tr-TR" dirty="0" smtClean="0"/>
              <a:t> </a:t>
            </a:r>
            <a:r>
              <a:rPr lang="tr-TR" dirty="0" err="1" smtClean="0"/>
              <a:t>scrapie</a:t>
            </a:r>
            <a:r>
              <a:rPr lang="tr-TR" dirty="0" smtClean="0"/>
              <a:t> </a:t>
            </a:r>
            <a:r>
              <a:rPr lang="tr-TR" dirty="0" err="1" smtClean="0"/>
              <a:t>are</a:t>
            </a:r>
            <a:r>
              <a:rPr lang="tr-TR" dirty="0" smtClean="0"/>
              <a:t> </a:t>
            </a:r>
            <a:r>
              <a:rPr lang="tr-TR" dirty="0" err="1" smtClean="0"/>
              <a:t>designated</a:t>
            </a:r>
            <a:r>
              <a:rPr lang="tr-TR" dirty="0" smtClean="0"/>
              <a:t> </a:t>
            </a:r>
            <a:r>
              <a:rPr lang="tr-TR" dirty="0" err="1" smtClean="0"/>
              <a:t>PrP</a:t>
            </a:r>
            <a:r>
              <a:rPr lang="tr-TR" baseline="30000" dirty="0" err="1" smtClean="0"/>
              <a:t>res</a:t>
            </a:r>
            <a:r>
              <a:rPr lang="tr-TR" dirty="0" smtClean="0"/>
              <a:t> (‘</a:t>
            </a:r>
            <a:r>
              <a:rPr lang="tr-TR" dirty="0" err="1" smtClean="0"/>
              <a:t>res</a:t>
            </a:r>
            <a:r>
              <a:rPr lang="tr-TR" dirty="0" smtClean="0"/>
              <a:t>’ </a:t>
            </a:r>
            <a:r>
              <a:rPr lang="tr-TR" dirty="0" err="1" smtClean="0"/>
              <a:t>refers</a:t>
            </a:r>
            <a:r>
              <a:rPr lang="tr-TR" dirty="0" smtClean="0"/>
              <a:t> </a:t>
            </a:r>
            <a:r>
              <a:rPr lang="tr-TR" dirty="0" err="1" smtClean="0"/>
              <a:t>to</a:t>
            </a:r>
            <a:r>
              <a:rPr lang="tr-TR" dirty="0" smtClean="0"/>
              <a:t> </a:t>
            </a:r>
            <a:r>
              <a:rPr lang="tr-TR" dirty="0" err="1" smtClean="0"/>
              <a:t>the</a:t>
            </a:r>
            <a:r>
              <a:rPr lang="tr-TR" dirty="0" smtClean="0"/>
              <a:t> </a:t>
            </a:r>
            <a:r>
              <a:rPr lang="tr-TR" dirty="0" err="1" smtClean="0"/>
              <a:t>proteinase</a:t>
            </a:r>
            <a:r>
              <a:rPr lang="tr-TR" dirty="0" smtClean="0"/>
              <a:t> K-</a:t>
            </a:r>
            <a:r>
              <a:rPr lang="tr-TR" dirty="0" err="1" smtClean="0"/>
              <a:t>resistant</a:t>
            </a:r>
            <a:r>
              <a:rPr lang="tr-TR" dirty="0" smtClean="0"/>
              <a:t> </a:t>
            </a:r>
            <a:r>
              <a:rPr lang="tr-TR" dirty="0" err="1" smtClean="0"/>
              <a:t>nature</a:t>
            </a:r>
            <a:r>
              <a:rPr lang="tr-TR" dirty="0" smtClean="0"/>
              <a:t> of </a:t>
            </a:r>
            <a:r>
              <a:rPr lang="tr-TR" dirty="0" err="1" smtClean="0"/>
              <a:t>prions</a:t>
            </a:r>
            <a:r>
              <a:rPr lang="tr-TR" dirty="0" smtClean="0"/>
              <a:t>, </a:t>
            </a:r>
            <a:r>
              <a:rPr lang="tr-TR" dirty="0" err="1" smtClean="0"/>
              <a:t>compared</a:t>
            </a:r>
            <a:r>
              <a:rPr lang="tr-TR" dirty="0" smtClean="0"/>
              <a:t> </a:t>
            </a:r>
            <a:r>
              <a:rPr lang="tr-TR" dirty="0" err="1" smtClean="0"/>
              <a:t>to</a:t>
            </a:r>
            <a:r>
              <a:rPr lang="tr-TR" dirty="0" smtClean="0"/>
              <a:t> normal </a:t>
            </a:r>
            <a:r>
              <a:rPr lang="tr-TR" dirty="0" err="1" smtClean="0"/>
              <a:t>PrPc</a:t>
            </a:r>
            <a:r>
              <a:rPr lang="tr-TR" dirty="0" smtClean="0"/>
              <a:t> ).</a:t>
            </a:r>
          </a:p>
          <a:p>
            <a:r>
              <a:rPr lang="tr-TR" dirty="0" smtClean="0"/>
              <a:t> </a:t>
            </a:r>
            <a:r>
              <a:rPr lang="tr-TR" dirty="0" err="1" smtClean="0"/>
              <a:t>Other</a:t>
            </a:r>
            <a:r>
              <a:rPr lang="tr-TR" dirty="0" smtClean="0"/>
              <a:t> </a:t>
            </a:r>
            <a:r>
              <a:rPr lang="tr-TR" dirty="0" err="1" smtClean="0"/>
              <a:t>names</a:t>
            </a:r>
            <a:r>
              <a:rPr lang="tr-TR" dirty="0" smtClean="0"/>
              <a:t> </a:t>
            </a:r>
            <a:r>
              <a:rPr lang="tr-TR" dirty="0" err="1" smtClean="0"/>
              <a:t>used</a:t>
            </a:r>
            <a:r>
              <a:rPr lang="tr-TR" dirty="0" smtClean="0"/>
              <a:t> </a:t>
            </a:r>
            <a:r>
              <a:rPr lang="tr-TR" dirty="0" err="1" smtClean="0"/>
              <a:t>for</a:t>
            </a:r>
            <a:r>
              <a:rPr lang="tr-TR" dirty="0" smtClean="0"/>
              <a:t> </a:t>
            </a:r>
            <a:r>
              <a:rPr lang="tr-TR" dirty="0" err="1" smtClean="0"/>
              <a:t>this</a:t>
            </a:r>
            <a:r>
              <a:rPr lang="tr-TR" dirty="0" smtClean="0"/>
              <a:t> protein </a:t>
            </a:r>
            <a:r>
              <a:rPr lang="tr-TR" dirty="0" err="1" smtClean="0"/>
              <a:t>are</a:t>
            </a:r>
            <a:r>
              <a:rPr lang="tr-TR" dirty="0" smtClean="0"/>
              <a:t> </a:t>
            </a:r>
            <a:r>
              <a:rPr lang="tr-TR" dirty="0" err="1" smtClean="0">
                <a:solidFill>
                  <a:srgbClr val="FF0000"/>
                </a:solidFill>
              </a:rPr>
              <a:t>PrP</a:t>
            </a:r>
            <a:r>
              <a:rPr lang="tr-TR" baseline="30000" dirty="0" err="1" smtClean="0">
                <a:solidFill>
                  <a:srgbClr val="FF0000"/>
                </a:solidFill>
              </a:rPr>
              <a:t>Sc</a:t>
            </a:r>
            <a:r>
              <a:rPr lang="tr-TR" dirty="0" smtClean="0">
                <a:solidFill>
                  <a:srgbClr val="FF0000"/>
                </a:solidFill>
              </a:rPr>
              <a:t> (‘</a:t>
            </a:r>
            <a:r>
              <a:rPr lang="tr-TR" dirty="0" err="1" smtClean="0">
                <a:solidFill>
                  <a:srgbClr val="FF0000"/>
                </a:solidFill>
              </a:rPr>
              <a:t>Sc</a:t>
            </a:r>
            <a:r>
              <a:rPr lang="tr-TR" dirty="0" smtClean="0">
                <a:solidFill>
                  <a:srgbClr val="FF0000"/>
                </a:solidFill>
              </a:rPr>
              <a:t>’ </a:t>
            </a:r>
            <a:r>
              <a:rPr lang="tr-TR" dirty="0" err="1" smtClean="0">
                <a:solidFill>
                  <a:srgbClr val="FF0000"/>
                </a:solidFill>
              </a:rPr>
              <a:t>for</a:t>
            </a:r>
            <a:r>
              <a:rPr lang="tr-TR" dirty="0" smtClean="0">
                <a:solidFill>
                  <a:srgbClr val="FF0000"/>
                </a:solidFill>
              </a:rPr>
              <a:t> </a:t>
            </a:r>
            <a:r>
              <a:rPr lang="tr-TR" dirty="0" err="1" smtClean="0">
                <a:solidFill>
                  <a:srgbClr val="FF0000"/>
                </a:solidFill>
              </a:rPr>
              <a:t>scrapie</a:t>
            </a:r>
            <a:r>
              <a:rPr lang="tr-TR" dirty="0" smtClean="0">
                <a:solidFill>
                  <a:srgbClr val="FF0000"/>
                </a:solidFill>
              </a:rPr>
              <a:t>), </a:t>
            </a:r>
            <a:r>
              <a:rPr lang="tr-TR" dirty="0" err="1" smtClean="0"/>
              <a:t>PrPTSE</a:t>
            </a:r>
            <a:r>
              <a:rPr lang="tr-TR" dirty="0" smtClean="0"/>
              <a:t> </a:t>
            </a:r>
            <a:r>
              <a:rPr lang="tr-TR" dirty="0" err="1" smtClean="0"/>
              <a:t>or</a:t>
            </a:r>
            <a:r>
              <a:rPr lang="tr-TR" dirty="0" smtClean="0"/>
              <a:t> </a:t>
            </a:r>
            <a:r>
              <a:rPr lang="tr-TR" dirty="0" err="1" smtClean="0"/>
              <a:t>PrP</a:t>
            </a:r>
            <a:r>
              <a:rPr lang="tr-TR" baseline="30000" dirty="0" err="1" smtClean="0"/>
              <a:t>d</a:t>
            </a:r>
            <a:r>
              <a:rPr lang="tr-TR" dirty="0" smtClean="0"/>
              <a:t> (‘d’ </a:t>
            </a:r>
            <a:r>
              <a:rPr lang="tr-TR" dirty="0" err="1" smtClean="0"/>
              <a:t>for</a:t>
            </a:r>
            <a:r>
              <a:rPr lang="tr-TR" dirty="0" smtClean="0"/>
              <a:t> </a:t>
            </a:r>
            <a:r>
              <a:rPr lang="tr-TR" dirty="0" err="1" smtClean="0"/>
              <a:t>disease-associated</a:t>
            </a:r>
            <a:r>
              <a:rPr lang="tr-TR" dirty="0" smtClean="0"/>
              <a:t>).</a:t>
            </a:r>
            <a:endParaRPr lang="tr-TR" dirty="0"/>
          </a:p>
        </p:txBody>
      </p:sp>
    </p:spTree>
    <p:extLst>
      <p:ext uri="{BB962C8B-B14F-4D97-AF65-F5344CB8AC3E}">
        <p14:creationId xmlns:p14="http://schemas.microsoft.com/office/powerpoint/2010/main" val="32102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70390"/>
            <a:ext cx="10515600" cy="5806573"/>
          </a:xfrm>
        </p:spPr>
        <p:txBody>
          <a:bodyPr/>
          <a:lstStyle/>
          <a:p>
            <a:r>
              <a:rPr lang="tr-TR" dirty="0" err="1" smtClean="0">
                <a:solidFill>
                  <a:srgbClr val="FF2F92"/>
                </a:solidFill>
              </a:rPr>
              <a:t>Classical</a:t>
            </a:r>
            <a:r>
              <a:rPr lang="tr-TR" dirty="0" smtClean="0">
                <a:solidFill>
                  <a:srgbClr val="FF2F92"/>
                </a:solidFill>
              </a:rPr>
              <a:t> </a:t>
            </a:r>
            <a:r>
              <a:rPr lang="tr-TR" dirty="0" err="1" smtClean="0">
                <a:solidFill>
                  <a:srgbClr val="FF2F92"/>
                </a:solidFill>
              </a:rPr>
              <a:t>scrapie</a:t>
            </a:r>
            <a:r>
              <a:rPr lang="tr-TR" dirty="0" smtClean="0">
                <a:solidFill>
                  <a:srgbClr val="FF2F92"/>
                </a:solidFill>
              </a:rPr>
              <a:t> </a:t>
            </a:r>
            <a:r>
              <a:rPr lang="tr-TR" dirty="0" smtClean="0"/>
              <a:t>is an </a:t>
            </a:r>
            <a:r>
              <a:rPr lang="tr-TR" dirty="0" err="1" smtClean="0"/>
              <a:t>infectious</a:t>
            </a:r>
            <a:r>
              <a:rPr lang="tr-TR" dirty="0" smtClean="0"/>
              <a:t> </a:t>
            </a:r>
            <a:r>
              <a:rPr lang="tr-TR" dirty="0" err="1" smtClean="0"/>
              <a:t>disease</a:t>
            </a:r>
            <a:r>
              <a:rPr lang="tr-TR" dirty="0" smtClean="0"/>
              <a:t> </a:t>
            </a:r>
            <a:r>
              <a:rPr lang="tr-TR" dirty="0" err="1" smtClean="0"/>
              <a:t>that</a:t>
            </a:r>
            <a:r>
              <a:rPr lang="tr-TR" dirty="0" smtClean="0"/>
              <a:t> can be </a:t>
            </a:r>
            <a:r>
              <a:rPr lang="tr-TR" dirty="0" err="1" smtClean="0"/>
              <a:t>caused</a:t>
            </a:r>
            <a:r>
              <a:rPr lang="tr-TR" dirty="0" smtClean="0"/>
              <a:t> </a:t>
            </a:r>
            <a:r>
              <a:rPr lang="tr-TR" dirty="0" err="1" smtClean="0"/>
              <a:t>by</a:t>
            </a:r>
            <a:r>
              <a:rPr lang="tr-TR" dirty="0" smtClean="0"/>
              <a:t> </a:t>
            </a:r>
            <a:r>
              <a:rPr lang="tr-TR" dirty="0" err="1" smtClean="0"/>
              <a:t>multiple</a:t>
            </a:r>
            <a:r>
              <a:rPr lang="tr-TR" dirty="0" smtClean="0"/>
              <a:t> </a:t>
            </a:r>
            <a:r>
              <a:rPr lang="tr-TR" dirty="0" err="1" smtClean="0"/>
              <a:t>strains</a:t>
            </a:r>
            <a:r>
              <a:rPr lang="tr-TR" dirty="0" smtClean="0"/>
              <a:t> of </a:t>
            </a:r>
            <a:r>
              <a:rPr lang="tr-TR" dirty="0" err="1" smtClean="0"/>
              <a:t>the</a:t>
            </a:r>
            <a:r>
              <a:rPr lang="tr-TR" dirty="0" smtClean="0"/>
              <a:t> </a:t>
            </a:r>
            <a:r>
              <a:rPr lang="tr-TR" dirty="0" err="1" smtClean="0"/>
              <a:t>classical</a:t>
            </a:r>
            <a:r>
              <a:rPr lang="tr-TR" dirty="0" smtClean="0"/>
              <a:t> </a:t>
            </a:r>
            <a:r>
              <a:rPr lang="tr-TR" dirty="0" err="1" smtClean="0"/>
              <a:t>scrapie</a:t>
            </a:r>
            <a:r>
              <a:rPr lang="tr-TR" dirty="0" smtClean="0"/>
              <a:t> </a:t>
            </a:r>
            <a:r>
              <a:rPr lang="tr-TR" dirty="0" err="1" smtClean="0"/>
              <a:t>prion</a:t>
            </a:r>
            <a:r>
              <a:rPr lang="tr-TR" dirty="0" smtClean="0"/>
              <a:t>. </a:t>
            </a:r>
            <a:endParaRPr lang="tr-TR" dirty="0"/>
          </a:p>
          <a:p>
            <a:r>
              <a:rPr lang="tr-TR" dirty="0" err="1" smtClean="0">
                <a:solidFill>
                  <a:srgbClr val="FF9300"/>
                </a:solidFill>
              </a:rPr>
              <a:t>Atypical</a:t>
            </a:r>
            <a:r>
              <a:rPr lang="tr-TR" dirty="0" smtClean="0">
                <a:solidFill>
                  <a:srgbClr val="FF9300"/>
                </a:solidFill>
              </a:rPr>
              <a:t> (</a:t>
            </a:r>
            <a:r>
              <a:rPr lang="tr-TR" dirty="0" err="1" smtClean="0">
                <a:solidFill>
                  <a:srgbClr val="FF9300"/>
                </a:solidFill>
              </a:rPr>
              <a:t>or</a:t>
            </a:r>
            <a:r>
              <a:rPr lang="tr-TR" dirty="0" smtClean="0">
                <a:solidFill>
                  <a:srgbClr val="FF9300"/>
                </a:solidFill>
              </a:rPr>
              <a:t> Nor98) </a:t>
            </a:r>
            <a:r>
              <a:rPr lang="tr-TR" dirty="0" err="1" smtClean="0"/>
              <a:t>scrapie</a:t>
            </a:r>
            <a:r>
              <a:rPr lang="tr-TR" dirty="0" smtClean="0"/>
              <a:t> </a:t>
            </a:r>
            <a:r>
              <a:rPr lang="tr-TR" dirty="0" err="1" smtClean="0"/>
              <a:t>prions</a:t>
            </a:r>
            <a:r>
              <a:rPr lang="tr-TR" dirty="0" smtClean="0"/>
              <a:t> </a:t>
            </a:r>
            <a:r>
              <a:rPr lang="tr-TR" dirty="0" err="1" smtClean="0"/>
              <a:t>were</a:t>
            </a:r>
            <a:r>
              <a:rPr lang="tr-TR" dirty="0" smtClean="0"/>
              <a:t> </a:t>
            </a:r>
            <a:r>
              <a:rPr lang="tr-TR" dirty="0" err="1" smtClean="0"/>
              <a:t>first</a:t>
            </a:r>
            <a:r>
              <a:rPr lang="tr-TR" dirty="0" smtClean="0"/>
              <a:t> </a:t>
            </a:r>
            <a:r>
              <a:rPr lang="tr-TR" dirty="0" err="1" smtClean="0"/>
              <a:t>detected</a:t>
            </a:r>
            <a:r>
              <a:rPr lang="tr-TR" dirty="0" smtClean="0"/>
              <a:t> in </a:t>
            </a:r>
            <a:r>
              <a:rPr lang="tr-TR" dirty="0" err="1" smtClean="0"/>
              <a:t>Norway</a:t>
            </a:r>
            <a:r>
              <a:rPr lang="tr-TR" dirty="0" smtClean="0"/>
              <a:t> in 1998, </a:t>
            </a:r>
            <a:r>
              <a:rPr lang="tr-TR" dirty="0" err="1" smtClean="0"/>
              <a:t>although</a:t>
            </a:r>
            <a:r>
              <a:rPr lang="tr-TR" dirty="0" smtClean="0"/>
              <a:t> </a:t>
            </a:r>
            <a:r>
              <a:rPr lang="tr-TR" dirty="0" err="1" smtClean="0"/>
              <a:t>they</a:t>
            </a:r>
            <a:r>
              <a:rPr lang="tr-TR" dirty="0" smtClean="0"/>
              <a:t> </a:t>
            </a:r>
            <a:r>
              <a:rPr lang="tr-TR" dirty="0" err="1" smtClean="0"/>
              <a:t>have</a:t>
            </a:r>
            <a:r>
              <a:rPr lang="tr-TR" dirty="0" smtClean="0"/>
              <a:t> </a:t>
            </a:r>
            <a:r>
              <a:rPr lang="tr-TR" dirty="0" err="1" smtClean="0"/>
              <a:t>also</a:t>
            </a:r>
            <a:r>
              <a:rPr lang="tr-TR" dirty="0" smtClean="0"/>
              <a:t> </a:t>
            </a:r>
            <a:r>
              <a:rPr lang="tr-TR" dirty="0" err="1" smtClean="0"/>
              <a:t>been</a:t>
            </a:r>
            <a:r>
              <a:rPr lang="tr-TR" dirty="0" smtClean="0"/>
              <a:t> </a:t>
            </a:r>
            <a:r>
              <a:rPr lang="tr-TR" dirty="0" err="1" smtClean="0"/>
              <a:t>found</a:t>
            </a:r>
            <a:r>
              <a:rPr lang="tr-TR" dirty="0" smtClean="0"/>
              <a:t> in </a:t>
            </a:r>
            <a:r>
              <a:rPr lang="tr-TR" dirty="0" err="1" smtClean="0"/>
              <a:t>older</a:t>
            </a:r>
            <a:r>
              <a:rPr lang="tr-TR" dirty="0" smtClean="0"/>
              <a:t> </a:t>
            </a:r>
            <a:r>
              <a:rPr lang="tr-TR" dirty="0" err="1" smtClean="0"/>
              <a:t>archived</a:t>
            </a:r>
            <a:r>
              <a:rPr lang="tr-TR" dirty="0" smtClean="0"/>
              <a:t> </a:t>
            </a:r>
            <a:r>
              <a:rPr lang="tr-TR" dirty="0" err="1" smtClean="0"/>
              <a:t>samples</a:t>
            </a:r>
            <a:r>
              <a:rPr lang="tr-TR" dirty="0" smtClean="0"/>
              <a:t> </a:t>
            </a:r>
            <a:r>
              <a:rPr lang="tr-TR" dirty="0" err="1" smtClean="0"/>
              <a:t>from</a:t>
            </a:r>
            <a:r>
              <a:rPr lang="tr-TR" dirty="0" smtClean="0"/>
              <a:t> Europe. </a:t>
            </a:r>
          </a:p>
          <a:p>
            <a:endParaRPr lang="tr-TR" dirty="0"/>
          </a:p>
          <a:p>
            <a:r>
              <a:rPr lang="tr-TR" dirty="0" err="1" smtClean="0">
                <a:solidFill>
                  <a:srgbClr val="FF2F92"/>
                </a:solidFill>
              </a:rPr>
              <a:t>Classical</a:t>
            </a:r>
            <a:r>
              <a:rPr lang="tr-TR" dirty="0" smtClean="0">
                <a:solidFill>
                  <a:srgbClr val="FF2F92"/>
                </a:solidFill>
              </a:rPr>
              <a:t> </a:t>
            </a:r>
            <a:r>
              <a:rPr lang="tr-TR" dirty="0" err="1" smtClean="0">
                <a:solidFill>
                  <a:srgbClr val="FF2F92"/>
                </a:solidFill>
              </a:rPr>
              <a:t>scrapie</a:t>
            </a:r>
            <a:r>
              <a:rPr lang="tr-TR" dirty="0" smtClean="0">
                <a:solidFill>
                  <a:srgbClr val="FF2F92"/>
                </a:solidFill>
              </a:rPr>
              <a:t> </a:t>
            </a:r>
            <a:r>
              <a:rPr lang="tr-TR" dirty="0" smtClean="0"/>
              <a:t>can </a:t>
            </a:r>
            <a:r>
              <a:rPr lang="tr-TR" dirty="0" err="1" smtClean="0"/>
              <a:t>affect</a:t>
            </a:r>
            <a:r>
              <a:rPr lang="tr-TR" dirty="0" smtClean="0"/>
              <a:t> </a:t>
            </a:r>
            <a:r>
              <a:rPr lang="tr-TR" dirty="0" err="1" smtClean="0"/>
              <a:t>domesticated</a:t>
            </a:r>
            <a:r>
              <a:rPr lang="tr-TR" dirty="0" smtClean="0"/>
              <a:t> </a:t>
            </a:r>
            <a:r>
              <a:rPr lang="tr-TR" dirty="0" err="1" smtClean="0"/>
              <a:t>sheep</a:t>
            </a:r>
            <a:r>
              <a:rPr lang="tr-TR" dirty="0" smtClean="0"/>
              <a:t> </a:t>
            </a:r>
            <a:r>
              <a:rPr lang="tr-TR" dirty="0" err="1" smtClean="0"/>
              <a:t>and</a:t>
            </a:r>
            <a:r>
              <a:rPr lang="tr-TR" dirty="0" smtClean="0"/>
              <a:t> </a:t>
            </a:r>
            <a:r>
              <a:rPr lang="tr-TR" dirty="0" err="1" smtClean="0"/>
              <a:t>goats</a:t>
            </a:r>
            <a:r>
              <a:rPr lang="tr-TR" dirty="0" smtClean="0"/>
              <a:t> </a:t>
            </a:r>
            <a:r>
              <a:rPr lang="tr-TR" dirty="0" err="1" smtClean="0"/>
              <a:t>and</a:t>
            </a:r>
            <a:r>
              <a:rPr lang="tr-TR" dirty="0" smtClean="0"/>
              <a:t> </a:t>
            </a:r>
            <a:r>
              <a:rPr lang="tr-TR" dirty="0" err="1" smtClean="0"/>
              <a:t>possibly</a:t>
            </a:r>
            <a:r>
              <a:rPr lang="tr-TR" dirty="0" smtClean="0"/>
              <a:t> </a:t>
            </a:r>
            <a:r>
              <a:rPr lang="tr-TR" dirty="0" err="1" smtClean="0"/>
              <a:t>other</a:t>
            </a:r>
            <a:r>
              <a:rPr lang="tr-TR" dirty="0" smtClean="0"/>
              <a:t> </a:t>
            </a:r>
            <a:r>
              <a:rPr lang="tr-TR" dirty="0" err="1" smtClean="0"/>
              <a:t>animals</a:t>
            </a:r>
            <a:r>
              <a:rPr lang="tr-TR" dirty="0" smtClean="0"/>
              <a:t> </a:t>
            </a:r>
            <a:r>
              <a:rPr lang="tr-TR" dirty="0" err="1" smtClean="0"/>
              <a:t>closely</a:t>
            </a:r>
            <a:r>
              <a:rPr lang="tr-TR" dirty="0" smtClean="0"/>
              <a:t> </a:t>
            </a:r>
            <a:r>
              <a:rPr lang="tr-TR" dirty="0" err="1" smtClean="0"/>
              <a:t>related</a:t>
            </a:r>
            <a:r>
              <a:rPr lang="tr-TR" dirty="0" smtClean="0"/>
              <a:t> </a:t>
            </a:r>
            <a:r>
              <a:rPr lang="tr-TR" dirty="0" err="1" smtClean="0"/>
              <a:t>to</a:t>
            </a:r>
            <a:r>
              <a:rPr lang="tr-TR" dirty="0" smtClean="0"/>
              <a:t> </a:t>
            </a:r>
            <a:r>
              <a:rPr lang="tr-TR" dirty="0" err="1" smtClean="0"/>
              <a:t>sheep</a:t>
            </a:r>
            <a:r>
              <a:rPr lang="tr-TR" dirty="0" smtClean="0"/>
              <a:t> </a:t>
            </a:r>
            <a:r>
              <a:rPr lang="tr-TR" dirty="0" err="1" smtClean="0"/>
              <a:t>and</a:t>
            </a:r>
            <a:r>
              <a:rPr lang="tr-TR" dirty="0" smtClean="0"/>
              <a:t> </a:t>
            </a:r>
            <a:r>
              <a:rPr lang="tr-TR" dirty="0" err="1" smtClean="0"/>
              <a:t>goats</a:t>
            </a:r>
            <a:r>
              <a:rPr lang="tr-TR" dirty="0" smtClean="0"/>
              <a:t>. </a:t>
            </a:r>
          </a:p>
          <a:p>
            <a:r>
              <a:rPr lang="tr-TR" dirty="0" err="1" smtClean="0">
                <a:solidFill>
                  <a:srgbClr val="FF9300"/>
                </a:solidFill>
              </a:rPr>
              <a:t>Atypical</a:t>
            </a:r>
            <a:r>
              <a:rPr lang="tr-TR" dirty="0" smtClean="0">
                <a:solidFill>
                  <a:srgbClr val="FF9300"/>
                </a:solidFill>
              </a:rPr>
              <a:t> (Nor98) </a:t>
            </a:r>
            <a:r>
              <a:rPr lang="tr-TR" dirty="0" err="1" smtClean="0">
                <a:solidFill>
                  <a:srgbClr val="FF9300"/>
                </a:solidFill>
              </a:rPr>
              <a:t>scrapie</a:t>
            </a:r>
            <a:r>
              <a:rPr lang="tr-TR" dirty="0" smtClean="0">
                <a:solidFill>
                  <a:srgbClr val="FF9300"/>
                </a:solidFill>
              </a:rPr>
              <a:t> </a:t>
            </a:r>
            <a:r>
              <a:rPr lang="tr-TR" dirty="0" smtClean="0"/>
              <a:t>has </a:t>
            </a:r>
            <a:r>
              <a:rPr lang="tr-TR" dirty="0" err="1" smtClean="0"/>
              <a:t>been</a:t>
            </a:r>
            <a:r>
              <a:rPr lang="tr-TR" dirty="0" smtClean="0"/>
              <a:t> </a:t>
            </a:r>
            <a:r>
              <a:rPr lang="tr-TR" dirty="0" err="1" smtClean="0"/>
              <a:t>reported</a:t>
            </a:r>
            <a:r>
              <a:rPr lang="tr-TR" dirty="0" smtClean="0"/>
              <a:t> in </a:t>
            </a:r>
            <a:r>
              <a:rPr lang="tr-TR" dirty="0" err="1" smtClean="0"/>
              <a:t>sheep</a:t>
            </a:r>
            <a:r>
              <a:rPr lang="tr-TR" dirty="0" smtClean="0"/>
              <a:t> </a:t>
            </a:r>
            <a:r>
              <a:rPr lang="tr-TR" dirty="0" err="1" smtClean="0"/>
              <a:t>and</a:t>
            </a:r>
            <a:r>
              <a:rPr lang="tr-TR" dirty="0" smtClean="0"/>
              <a:t> </a:t>
            </a:r>
            <a:r>
              <a:rPr lang="tr-TR" dirty="0" err="1" smtClean="0"/>
              <a:t>goats</a:t>
            </a:r>
            <a:r>
              <a:rPr lang="tr-TR" dirty="0" smtClean="0"/>
              <a:t>.</a:t>
            </a:r>
          </a:p>
          <a:p>
            <a:r>
              <a:rPr lang="tr-TR" dirty="0" err="1" smtClean="0"/>
              <a:t>There</a:t>
            </a:r>
            <a:r>
              <a:rPr lang="tr-TR" dirty="0" smtClean="0"/>
              <a:t> is </a:t>
            </a:r>
            <a:r>
              <a:rPr lang="tr-TR" dirty="0" err="1" smtClean="0"/>
              <a:t>no</a:t>
            </a:r>
            <a:r>
              <a:rPr lang="tr-TR" dirty="0" smtClean="0"/>
              <a:t> </a:t>
            </a:r>
            <a:r>
              <a:rPr lang="tr-TR" dirty="0" err="1" smtClean="0"/>
              <a:t>evidence</a:t>
            </a:r>
            <a:r>
              <a:rPr lang="tr-TR" dirty="0" smtClean="0"/>
              <a:t> </a:t>
            </a:r>
            <a:r>
              <a:rPr lang="tr-TR" dirty="0" err="1" smtClean="0"/>
              <a:t>that</a:t>
            </a:r>
            <a:r>
              <a:rPr lang="tr-TR" dirty="0" smtClean="0"/>
              <a:t> </a:t>
            </a:r>
            <a:r>
              <a:rPr lang="tr-TR" dirty="0" err="1" smtClean="0"/>
              <a:t>humans</a:t>
            </a:r>
            <a:r>
              <a:rPr lang="tr-TR" dirty="0" smtClean="0"/>
              <a:t> </a:t>
            </a:r>
            <a:r>
              <a:rPr lang="tr-TR" dirty="0" err="1" smtClean="0"/>
              <a:t>have</a:t>
            </a:r>
            <a:r>
              <a:rPr lang="tr-TR" dirty="0" smtClean="0"/>
              <a:t> ever </a:t>
            </a:r>
            <a:r>
              <a:rPr lang="tr-TR" dirty="0" err="1" smtClean="0"/>
              <a:t>been</a:t>
            </a:r>
            <a:r>
              <a:rPr lang="tr-TR" dirty="0" smtClean="0"/>
              <a:t> </a:t>
            </a:r>
            <a:r>
              <a:rPr lang="tr-TR" dirty="0" err="1" smtClean="0"/>
              <a:t>infected</a:t>
            </a:r>
            <a:r>
              <a:rPr lang="tr-TR" dirty="0" smtClean="0"/>
              <a:t> </a:t>
            </a:r>
            <a:r>
              <a:rPr lang="tr-TR" dirty="0" err="1" smtClean="0"/>
              <a:t>with</a:t>
            </a:r>
            <a:r>
              <a:rPr lang="tr-TR" dirty="0" smtClean="0"/>
              <a:t> </a:t>
            </a:r>
            <a:r>
              <a:rPr lang="tr-TR" dirty="0" err="1" smtClean="0"/>
              <a:t>scrapie</a:t>
            </a:r>
            <a:r>
              <a:rPr lang="tr-TR" dirty="0" smtClean="0"/>
              <a:t>. </a:t>
            </a:r>
            <a:r>
              <a:rPr lang="tr-TR" dirty="0" err="1" smtClean="0"/>
              <a:t>Epidemiological</a:t>
            </a:r>
            <a:r>
              <a:rPr lang="tr-TR" dirty="0" smtClean="0"/>
              <a:t> </a:t>
            </a:r>
            <a:r>
              <a:rPr lang="tr-TR" dirty="0" err="1" smtClean="0"/>
              <a:t>studies</a:t>
            </a:r>
            <a:r>
              <a:rPr lang="tr-TR" dirty="0" smtClean="0"/>
              <a:t> </a:t>
            </a:r>
            <a:r>
              <a:rPr lang="tr-TR" dirty="0" err="1" smtClean="0"/>
              <a:t>have</a:t>
            </a:r>
            <a:r>
              <a:rPr lang="tr-TR" dirty="0" smtClean="0"/>
              <a:t> </a:t>
            </a:r>
            <a:r>
              <a:rPr lang="tr-TR" dirty="0" err="1" smtClean="0"/>
              <a:t>found</a:t>
            </a:r>
            <a:r>
              <a:rPr lang="tr-TR" dirty="0" smtClean="0"/>
              <a:t> </a:t>
            </a:r>
            <a:r>
              <a:rPr lang="tr-TR" dirty="0" err="1" smtClean="0"/>
              <a:t>no</a:t>
            </a:r>
            <a:r>
              <a:rPr lang="tr-TR" dirty="0" smtClean="0"/>
              <a:t> </a:t>
            </a:r>
            <a:r>
              <a:rPr lang="tr-TR" dirty="0" err="1" smtClean="0"/>
              <a:t>links</a:t>
            </a:r>
            <a:r>
              <a:rPr lang="tr-TR" dirty="0" smtClean="0"/>
              <a:t> </a:t>
            </a:r>
            <a:r>
              <a:rPr lang="tr-TR" dirty="0" err="1" smtClean="0"/>
              <a:t>between</a:t>
            </a:r>
            <a:r>
              <a:rPr lang="tr-TR" dirty="0" smtClean="0"/>
              <a:t> </a:t>
            </a:r>
            <a:r>
              <a:rPr lang="tr-TR" dirty="0" err="1" smtClean="0"/>
              <a:t>scrapie</a:t>
            </a:r>
            <a:r>
              <a:rPr lang="tr-TR" dirty="0" smtClean="0"/>
              <a:t> </a:t>
            </a:r>
            <a:r>
              <a:rPr lang="tr-TR" dirty="0" err="1" smtClean="0"/>
              <a:t>and</a:t>
            </a:r>
            <a:r>
              <a:rPr lang="tr-TR" dirty="0" smtClean="0"/>
              <a:t> </a:t>
            </a:r>
            <a:r>
              <a:rPr lang="tr-TR" dirty="0" err="1" smtClean="0"/>
              <a:t>any</a:t>
            </a:r>
            <a:r>
              <a:rPr lang="tr-TR" dirty="0" smtClean="0"/>
              <a:t> </a:t>
            </a:r>
            <a:r>
              <a:rPr lang="tr-TR" dirty="0" err="1" smtClean="0"/>
              <a:t>human</a:t>
            </a:r>
            <a:r>
              <a:rPr lang="tr-TR" dirty="0" smtClean="0"/>
              <a:t> </a:t>
            </a:r>
            <a:r>
              <a:rPr lang="tr-TR" dirty="0" err="1" smtClean="0"/>
              <a:t>prion</a:t>
            </a:r>
            <a:r>
              <a:rPr lang="tr-TR" dirty="0" smtClean="0"/>
              <a:t> </a:t>
            </a:r>
            <a:r>
              <a:rPr lang="tr-TR" dirty="0" err="1" smtClean="0"/>
              <a:t>diseases</a:t>
            </a:r>
            <a:r>
              <a:rPr lang="tr-TR" dirty="0" smtClean="0"/>
              <a:t>. </a:t>
            </a:r>
          </a:p>
          <a:p>
            <a:endParaRPr lang="tr-TR" dirty="0"/>
          </a:p>
        </p:txBody>
      </p:sp>
    </p:spTree>
    <p:extLst>
      <p:ext uri="{BB962C8B-B14F-4D97-AF65-F5344CB8AC3E}">
        <p14:creationId xmlns:p14="http://schemas.microsoft.com/office/powerpoint/2010/main" val="943009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838200" y="1825624"/>
            <a:ext cx="10515600" cy="4609899"/>
          </a:xfrm>
        </p:spPr>
        <p:txBody>
          <a:bodyPr>
            <a:normAutofit fontScale="92500" lnSpcReduction="10000"/>
          </a:bodyPr>
          <a:lstStyle/>
          <a:p>
            <a:r>
              <a:rPr lang="tr-TR" dirty="0" err="1" smtClean="0"/>
              <a:t>Infected</a:t>
            </a:r>
            <a:r>
              <a:rPr lang="tr-TR" dirty="0" smtClean="0"/>
              <a:t> </a:t>
            </a:r>
            <a:r>
              <a:rPr lang="tr-TR" dirty="0" err="1" smtClean="0"/>
              <a:t>animals</a:t>
            </a:r>
            <a:r>
              <a:rPr lang="tr-TR" dirty="0" smtClean="0"/>
              <a:t> </a:t>
            </a:r>
            <a:r>
              <a:rPr lang="tr-TR" dirty="0" err="1" smtClean="0"/>
              <a:t>carry</a:t>
            </a:r>
            <a:r>
              <a:rPr lang="tr-TR" dirty="0" smtClean="0"/>
              <a:t> </a:t>
            </a:r>
            <a:r>
              <a:rPr lang="tr-TR" dirty="0" err="1" smtClean="0"/>
              <a:t>the</a:t>
            </a:r>
            <a:r>
              <a:rPr lang="tr-TR" dirty="0" smtClean="0"/>
              <a:t> </a:t>
            </a:r>
            <a:r>
              <a:rPr lang="tr-TR" dirty="0" err="1" smtClean="0"/>
              <a:t>scrapie</a:t>
            </a:r>
            <a:r>
              <a:rPr lang="tr-TR" dirty="0" smtClean="0"/>
              <a:t> </a:t>
            </a:r>
            <a:r>
              <a:rPr lang="tr-TR" dirty="0" err="1" smtClean="0"/>
              <a:t>prion</a:t>
            </a:r>
            <a:r>
              <a:rPr lang="tr-TR" dirty="0" smtClean="0"/>
              <a:t> </a:t>
            </a:r>
            <a:r>
              <a:rPr lang="tr-TR" dirty="0" err="1" smtClean="0">
                <a:solidFill>
                  <a:srgbClr val="FF0000"/>
                </a:solidFill>
              </a:rPr>
              <a:t>for</a:t>
            </a:r>
            <a:r>
              <a:rPr lang="tr-TR" dirty="0" smtClean="0">
                <a:solidFill>
                  <a:srgbClr val="FF0000"/>
                </a:solidFill>
              </a:rPr>
              <a:t> life</a:t>
            </a:r>
            <a:r>
              <a:rPr lang="tr-TR" dirty="0" smtClean="0"/>
              <a:t>, </a:t>
            </a:r>
            <a:r>
              <a:rPr lang="tr-TR" dirty="0" err="1" smtClean="0"/>
              <a:t>and</a:t>
            </a:r>
            <a:r>
              <a:rPr lang="tr-TR" dirty="0" smtClean="0"/>
              <a:t> can </a:t>
            </a:r>
            <a:r>
              <a:rPr lang="tr-TR" dirty="0" err="1" smtClean="0"/>
              <a:t>transmit</a:t>
            </a:r>
            <a:r>
              <a:rPr lang="tr-TR" dirty="0" smtClean="0"/>
              <a:t> </a:t>
            </a:r>
            <a:r>
              <a:rPr lang="tr-TR" dirty="0" err="1" smtClean="0"/>
              <a:t>the</a:t>
            </a:r>
            <a:r>
              <a:rPr lang="tr-TR" dirty="0" smtClean="0"/>
              <a:t> </a:t>
            </a:r>
            <a:r>
              <a:rPr lang="tr-TR" dirty="0" err="1" smtClean="0"/>
              <a:t>agent</a:t>
            </a:r>
            <a:r>
              <a:rPr lang="tr-TR" dirty="0" smtClean="0"/>
              <a:t> </a:t>
            </a:r>
            <a:r>
              <a:rPr lang="tr-TR" dirty="0" err="1" smtClean="0"/>
              <a:t>even</a:t>
            </a:r>
            <a:r>
              <a:rPr lang="tr-TR" dirty="0" smtClean="0"/>
              <a:t> </a:t>
            </a:r>
            <a:r>
              <a:rPr lang="tr-TR" dirty="0" err="1" smtClean="0"/>
              <a:t>if</a:t>
            </a:r>
            <a:r>
              <a:rPr lang="tr-TR" dirty="0" smtClean="0"/>
              <a:t> </a:t>
            </a:r>
            <a:r>
              <a:rPr lang="tr-TR" dirty="0" err="1" smtClean="0"/>
              <a:t>they</a:t>
            </a:r>
            <a:r>
              <a:rPr lang="tr-TR" dirty="0" smtClean="0"/>
              <a:t> </a:t>
            </a:r>
            <a:r>
              <a:rPr lang="tr-TR" dirty="0" err="1" smtClean="0"/>
              <a:t>remain</a:t>
            </a:r>
            <a:r>
              <a:rPr lang="tr-TR" dirty="0" smtClean="0"/>
              <a:t> </a:t>
            </a:r>
            <a:r>
              <a:rPr lang="tr-TR" dirty="0" err="1" smtClean="0"/>
              <a:t>asymptomatic</a:t>
            </a:r>
            <a:r>
              <a:rPr lang="tr-TR" dirty="0" smtClean="0"/>
              <a:t>. </a:t>
            </a:r>
          </a:p>
          <a:p>
            <a:r>
              <a:rPr lang="tr-TR" dirty="0" err="1" smtClean="0"/>
              <a:t>Infections</a:t>
            </a:r>
            <a:r>
              <a:rPr lang="tr-TR" dirty="0" smtClean="0"/>
              <a:t> </a:t>
            </a:r>
            <a:r>
              <a:rPr lang="tr-TR" dirty="0" err="1" smtClean="0"/>
              <a:t>are</a:t>
            </a:r>
            <a:r>
              <a:rPr lang="tr-TR" dirty="0" smtClean="0"/>
              <a:t> </a:t>
            </a:r>
            <a:r>
              <a:rPr lang="tr-TR" dirty="0" err="1" smtClean="0"/>
              <a:t>thought</a:t>
            </a:r>
            <a:r>
              <a:rPr lang="tr-TR" dirty="0" smtClean="0"/>
              <a:t> </a:t>
            </a:r>
            <a:r>
              <a:rPr lang="tr-TR" dirty="0" err="1" smtClean="0"/>
              <a:t>to</a:t>
            </a:r>
            <a:r>
              <a:rPr lang="tr-TR" dirty="0" smtClean="0"/>
              <a:t> </a:t>
            </a:r>
            <a:r>
              <a:rPr lang="tr-TR" dirty="0" err="1" smtClean="0"/>
              <a:t>occur</a:t>
            </a:r>
            <a:r>
              <a:rPr lang="tr-TR" dirty="0" smtClean="0"/>
              <a:t> </a:t>
            </a:r>
            <a:r>
              <a:rPr lang="tr-TR" dirty="0" err="1" smtClean="0">
                <a:solidFill>
                  <a:srgbClr val="FF2F92"/>
                </a:solidFill>
              </a:rPr>
              <a:t>primarily</a:t>
            </a:r>
            <a:r>
              <a:rPr lang="tr-TR" dirty="0" smtClean="0">
                <a:solidFill>
                  <a:srgbClr val="FF2F92"/>
                </a:solidFill>
              </a:rPr>
              <a:t> </a:t>
            </a:r>
            <a:r>
              <a:rPr lang="tr-TR" dirty="0" err="1" smtClean="0">
                <a:solidFill>
                  <a:srgbClr val="FF2F92"/>
                </a:solidFill>
              </a:rPr>
              <a:t>by</a:t>
            </a:r>
            <a:r>
              <a:rPr lang="tr-TR" dirty="0" smtClean="0">
                <a:solidFill>
                  <a:srgbClr val="FF2F92"/>
                </a:solidFill>
              </a:rPr>
              <a:t> </a:t>
            </a:r>
            <a:r>
              <a:rPr lang="tr-TR" dirty="0" err="1" smtClean="0">
                <a:solidFill>
                  <a:srgbClr val="FF2F92"/>
                </a:solidFill>
              </a:rPr>
              <a:t>ingestion</a:t>
            </a:r>
            <a:r>
              <a:rPr lang="tr-TR" dirty="0" smtClean="0"/>
              <a:t>, </a:t>
            </a:r>
          </a:p>
          <a:p>
            <a:r>
              <a:rPr lang="tr-TR" dirty="0" smtClean="0"/>
              <a:t>but </a:t>
            </a:r>
            <a:r>
              <a:rPr lang="tr-TR" dirty="0" err="1" smtClean="0"/>
              <a:t>sheep</a:t>
            </a:r>
            <a:r>
              <a:rPr lang="tr-TR" dirty="0" smtClean="0"/>
              <a:t> can </a:t>
            </a:r>
            <a:r>
              <a:rPr lang="tr-TR" dirty="0" err="1" smtClean="0"/>
              <a:t>also</a:t>
            </a:r>
            <a:r>
              <a:rPr lang="tr-TR" dirty="0" smtClean="0"/>
              <a:t> be </a:t>
            </a:r>
            <a:r>
              <a:rPr lang="tr-TR" dirty="0" err="1" smtClean="0"/>
              <a:t>infected</a:t>
            </a:r>
            <a:r>
              <a:rPr lang="tr-TR" dirty="0" smtClean="0"/>
              <a:t> </a:t>
            </a:r>
            <a:r>
              <a:rPr lang="tr-TR" dirty="0" err="1" smtClean="0"/>
              <a:t>experimentally</a:t>
            </a:r>
            <a:r>
              <a:rPr lang="tr-TR" dirty="0" smtClean="0"/>
              <a:t> </a:t>
            </a:r>
            <a:r>
              <a:rPr lang="tr-TR" dirty="0" err="1" smtClean="0"/>
              <a:t>via</a:t>
            </a:r>
            <a:r>
              <a:rPr lang="tr-TR" dirty="0" smtClean="0"/>
              <a:t> </a:t>
            </a:r>
          </a:p>
          <a:p>
            <a:pPr lvl="1"/>
            <a:r>
              <a:rPr lang="tr-TR" dirty="0" err="1" smtClean="0">
                <a:solidFill>
                  <a:srgbClr val="00B050"/>
                </a:solidFill>
              </a:rPr>
              <a:t>the</a:t>
            </a:r>
            <a:r>
              <a:rPr lang="tr-TR" dirty="0" smtClean="0">
                <a:solidFill>
                  <a:srgbClr val="00B050"/>
                </a:solidFill>
              </a:rPr>
              <a:t> </a:t>
            </a:r>
            <a:r>
              <a:rPr lang="tr-TR" dirty="0" err="1" smtClean="0">
                <a:solidFill>
                  <a:srgbClr val="00B050"/>
                </a:solidFill>
              </a:rPr>
              <a:t>conjunctiva</a:t>
            </a:r>
            <a:r>
              <a:rPr lang="tr-TR" dirty="0" smtClean="0">
                <a:solidFill>
                  <a:srgbClr val="00B050"/>
                </a:solidFill>
              </a:rPr>
              <a:t> </a:t>
            </a:r>
            <a:r>
              <a:rPr lang="tr-TR" dirty="0" err="1" smtClean="0">
                <a:solidFill>
                  <a:srgbClr val="00B050"/>
                </a:solidFill>
              </a:rPr>
              <a:t>or</a:t>
            </a:r>
            <a:r>
              <a:rPr lang="tr-TR" dirty="0" smtClean="0">
                <a:solidFill>
                  <a:srgbClr val="00B050"/>
                </a:solidFill>
              </a:rPr>
              <a:t> </a:t>
            </a:r>
            <a:r>
              <a:rPr lang="tr-TR" dirty="0" err="1" smtClean="0">
                <a:solidFill>
                  <a:srgbClr val="00B050"/>
                </a:solidFill>
              </a:rPr>
              <a:t>nasal</a:t>
            </a:r>
            <a:r>
              <a:rPr lang="tr-TR" dirty="0" smtClean="0">
                <a:solidFill>
                  <a:srgbClr val="00B050"/>
                </a:solidFill>
              </a:rPr>
              <a:t> </a:t>
            </a:r>
            <a:r>
              <a:rPr lang="tr-TR" dirty="0" err="1" smtClean="0">
                <a:solidFill>
                  <a:srgbClr val="00B050"/>
                </a:solidFill>
              </a:rPr>
              <a:t>cavity</a:t>
            </a:r>
            <a:r>
              <a:rPr lang="tr-TR" dirty="0" smtClean="0">
                <a:solidFill>
                  <a:srgbClr val="00B050"/>
                </a:solidFill>
              </a:rPr>
              <a:t>, </a:t>
            </a:r>
          </a:p>
          <a:p>
            <a:pPr lvl="1"/>
            <a:r>
              <a:rPr lang="tr-TR" dirty="0" err="1" smtClean="0">
                <a:solidFill>
                  <a:srgbClr val="00B050"/>
                </a:solidFill>
              </a:rPr>
              <a:t>by</a:t>
            </a:r>
            <a:r>
              <a:rPr lang="tr-TR" dirty="0" smtClean="0">
                <a:solidFill>
                  <a:srgbClr val="00B050"/>
                </a:solidFill>
              </a:rPr>
              <a:t> </a:t>
            </a:r>
            <a:r>
              <a:rPr lang="tr-TR" dirty="0" err="1" smtClean="0">
                <a:solidFill>
                  <a:srgbClr val="00B050"/>
                </a:solidFill>
              </a:rPr>
              <a:t>injection</a:t>
            </a:r>
            <a:r>
              <a:rPr lang="tr-TR" dirty="0" smtClean="0">
                <a:solidFill>
                  <a:srgbClr val="00B050"/>
                </a:solidFill>
              </a:rPr>
              <a:t> </a:t>
            </a:r>
            <a:r>
              <a:rPr lang="tr-TR" dirty="0" err="1" smtClean="0">
                <a:solidFill>
                  <a:srgbClr val="00B050"/>
                </a:solidFill>
              </a:rPr>
              <a:t>into</a:t>
            </a:r>
            <a:r>
              <a:rPr lang="tr-TR" dirty="0" smtClean="0">
                <a:solidFill>
                  <a:srgbClr val="00B050"/>
                </a:solidFill>
              </a:rPr>
              <a:t> </a:t>
            </a:r>
            <a:r>
              <a:rPr lang="tr-TR" dirty="0" err="1" smtClean="0">
                <a:solidFill>
                  <a:srgbClr val="00B050"/>
                </a:solidFill>
              </a:rPr>
              <a:t>various</a:t>
            </a:r>
            <a:r>
              <a:rPr lang="tr-TR" dirty="0" smtClean="0">
                <a:solidFill>
                  <a:srgbClr val="00B050"/>
                </a:solidFill>
              </a:rPr>
              <a:t> body </a:t>
            </a:r>
            <a:r>
              <a:rPr lang="tr-TR" dirty="0" err="1" smtClean="0">
                <a:solidFill>
                  <a:srgbClr val="00B050"/>
                </a:solidFill>
              </a:rPr>
              <a:t>sites</a:t>
            </a:r>
            <a:r>
              <a:rPr lang="tr-TR" dirty="0" smtClean="0">
                <a:solidFill>
                  <a:srgbClr val="00B050"/>
                </a:solidFill>
              </a:rPr>
              <a:t>, </a:t>
            </a:r>
          </a:p>
          <a:p>
            <a:pPr lvl="1"/>
            <a:r>
              <a:rPr lang="tr-TR" dirty="0" err="1" smtClean="0">
                <a:solidFill>
                  <a:srgbClr val="00B050"/>
                </a:solidFill>
              </a:rPr>
              <a:t>probably</a:t>
            </a:r>
            <a:r>
              <a:rPr lang="tr-TR" dirty="0" smtClean="0">
                <a:solidFill>
                  <a:srgbClr val="00B050"/>
                </a:solidFill>
              </a:rPr>
              <a:t> </a:t>
            </a:r>
            <a:r>
              <a:rPr lang="tr-TR" dirty="0" err="1" smtClean="0">
                <a:solidFill>
                  <a:srgbClr val="00B050"/>
                </a:solidFill>
              </a:rPr>
              <a:t>through</a:t>
            </a:r>
            <a:r>
              <a:rPr lang="tr-TR" dirty="0" smtClean="0">
                <a:solidFill>
                  <a:srgbClr val="00B050"/>
                </a:solidFill>
              </a:rPr>
              <a:t> </a:t>
            </a:r>
            <a:r>
              <a:rPr lang="tr-TR" dirty="0" err="1" smtClean="0">
                <a:solidFill>
                  <a:srgbClr val="00B050"/>
                </a:solidFill>
              </a:rPr>
              <a:t>abraded</a:t>
            </a:r>
            <a:r>
              <a:rPr lang="tr-TR" dirty="0" smtClean="0">
                <a:solidFill>
                  <a:srgbClr val="00B050"/>
                </a:solidFill>
              </a:rPr>
              <a:t> skin.</a:t>
            </a:r>
            <a:endParaRPr lang="tr-TR" dirty="0">
              <a:solidFill>
                <a:srgbClr val="00B050"/>
              </a:solidFill>
            </a:endParaRPr>
          </a:p>
          <a:p>
            <a:r>
              <a:rPr lang="tr-TR" dirty="0" err="1" smtClean="0"/>
              <a:t>Most</a:t>
            </a:r>
            <a:r>
              <a:rPr lang="tr-TR" dirty="0" smtClean="0"/>
              <a:t> </a:t>
            </a:r>
            <a:r>
              <a:rPr lang="tr-TR" dirty="0" err="1" smtClean="0"/>
              <a:t>sheep</a:t>
            </a:r>
            <a:r>
              <a:rPr lang="tr-TR" dirty="0" smtClean="0"/>
              <a:t> </a:t>
            </a:r>
            <a:r>
              <a:rPr lang="tr-TR" dirty="0" err="1" smtClean="0"/>
              <a:t>are</a:t>
            </a:r>
            <a:r>
              <a:rPr lang="tr-TR" dirty="0" smtClean="0"/>
              <a:t> </a:t>
            </a:r>
            <a:r>
              <a:rPr lang="tr-TR" dirty="0" err="1" smtClean="0"/>
              <a:t>thought</a:t>
            </a:r>
            <a:r>
              <a:rPr lang="tr-TR" dirty="0" smtClean="0"/>
              <a:t> </a:t>
            </a:r>
            <a:r>
              <a:rPr lang="tr-TR" dirty="0" err="1" smtClean="0"/>
              <a:t>to</a:t>
            </a:r>
            <a:r>
              <a:rPr lang="tr-TR" dirty="0" smtClean="0"/>
              <a:t> </a:t>
            </a:r>
            <a:r>
              <a:rPr lang="tr-TR" dirty="0" err="1" smtClean="0"/>
              <a:t>become</a:t>
            </a:r>
            <a:r>
              <a:rPr lang="tr-TR" dirty="0" smtClean="0"/>
              <a:t> </a:t>
            </a:r>
            <a:r>
              <a:rPr lang="tr-TR" dirty="0" err="1" smtClean="0"/>
              <a:t>infected</a:t>
            </a:r>
            <a:r>
              <a:rPr lang="tr-TR" dirty="0" smtClean="0"/>
              <a:t> </a:t>
            </a:r>
            <a:r>
              <a:rPr lang="tr-TR" dirty="0" err="1" smtClean="0"/>
              <a:t>from</a:t>
            </a:r>
            <a:r>
              <a:rPr lang="tr-TR" dirty="0" smtClean="0"/>
              <a:t> </a:t>
            </a:r>
            <a:r>
              <a:rPr lang="tr-TR" dirty="0" err="1" smtClean="0"/>
              <a:t>their</a:t>
            </a:r>
            <a:r>
              <a:rPr lang="tr-TR" dirty="0" smtClean="0"/>
              <a:t> dam, </a:t>
            </a:r>
            <a:r>
              <a:rPr lang="tr-TR" dirty="0" err="1" smtClean="0"/>
              <a:t>either</a:t>
            </a:r>
            <a:r>
              <a:rPr lang="tr-TR" dirty="0" smtClean="0"/>
              <a:t> at </a:t>
            </a:r>
            <a:r>
              <a:rPr lang="tr-TR" dirty="0" err="1" smtClean="0"/>
              <a:t>or</a:t>
            </a:r>
            <a:r>
              <a:rPr lang="tr-TR" dirty="0" smtClean="0"/>
              <a:t> </a:t>
            </a:r>
            <a:r>
              <a:rPr lang="tr-TR" dirty="0" err="1" smtClean="0"/>
              <a:t>soon</a:t>
            </a:r>
            <a:r>
              <a:rPr lang="tr-TR" dirty="0" smtClean="0"/>
              <a:t> </a:t>
            </a:r>
            <a:r>
              <a:rPr lang="tr-TR" dirty="0" err="1" smtClean="0"/>
              <a:t>after</a:t>
            </a:r>
            <a:r>
              <a:rPr lang="tr-TR" dirty="0" smtClean="0"/>
              <a:t> </a:t>
            </a:r>
            <a:r>
              <a:rPr lang="tr-TR" dirty="0" err="1" smtClean="0"/>
              <a:t>birth</a:t>
            </a:r>
            <a:r>
              <a:rPr lang="tr-TR" dirty="0" smtClean="0"/>
              <a:t>.</a:t>
            </a:r>
          </a:p>
          <a:p>
            <a:r>
              <a:rPr lang="en-GB" altLang="tr-TR" dirty="0" smtClean="0"/>
              <a:t>Spread is usually from ewe to lamb : by drinking of amniotic fluid in utero,; by transfer of lymphocytes from colostrum/milk /nasal secretions/placental material into skin abrasions.</a:t>
            </a:r>
          </a:p>
        </p:txBody>
      </p:sp>
    </p:spTree>
    <p:extLst>
      <p:ext uri="{BB962C8B-B14F-4D97-AF65-F5344CB8AC3E}">
        <p14:creationId xmlns:p14="http://schemas.microsoft.com/office/powerpoint/2010/main" val="100530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The</a:t>
            </a:r>
            <a:r>
              <a:rPr lang="tr-TR" dirty="0" smtClean="0"/>
              <a:t> </a:t>
            </a:r>
            <a:r>
              <a:rPr lang="tr-TR" dirty="0" err="1" smtClean="0"/>
              <a:t>incubation</a:t>
            </a:r>
            <a:r>
              <a:rPr lang="tr-TR" dirty="0" smtClean="0"/>
              <a:t> </a:t>
            </a:r>
            <a:r>
              <a:rPr lang="tr-TR" dirty="0" err="1" smtClean="0"/>
              <a:t>period</a:t>
            </a:r>
            <a:r>
              <a:rPr lang="tr-TR" dirty="0" smtClean="0"/>
              <a:t> </a:t>
            </a:r>
            <a:r>
              <a:rPr lang="tr-TR" dirty="0" err="1" smtClean="0"/>
              <a:t>for</a:t>
            </a:r>
            <a:r>
              <a:rPr lang="tr-TR" dirty="0" smtClean="0"/>
              <a:t> </a:t>
            </a:r>
            <a:r>
              <a:rPr lang="tr-TR" dirty="0" err="1" smtClean="0">
                <a:solidFill>
                  <a:srgbClr val="7030A0"/>
                </a:solidFill>
              </a:rPr>
              <a:t>classical</a:t>
            </a:r>
            <a:r>
              <a:rPr lang="tr-TR" dirty="0" smtClean="0">
                <a:solidFill>
                  <a:srgbClr val="7030A0"/>
                </a:solidFill>
              </a:rPr>
              <a:t> </a:t>
            </a:r>
            <a:r>
              <a:rPr lang="tr-TR" dirty="0" err="1" smtClean="0">
                <a:solidFill>
                  <a:srgbClr val="7030A0"/>
                </a:solidFill>
              </a:rPr>
              <a:t>scrapie</a:t>
            </a:r>
            <a:r>
              <a:rPr lang="tr-TR" dirty="0" smtClean="0">
                <a:solidFill>
                  <a:srgbClr val="7030A0"/>
                </a:solidFill>
              </a:rPr>
              <a:t> is </a:t>
            </a:r>
            <a:r>
              <a:rPr lang="tr-TR" dirty="0" err="1" smtClean="0">
                <a:solidFill>
                  <a:srgbClr val="7030A0"/>
                </a:solidFill>
              </a:rPr>
              <a:t>estimated</a:t>
            </a:r>
            <a:r>
              <a:rPr lang="tr-TR" dirty="0" smtClean="0">
                <a:solidFill>
                  <a:srgbClr val="7030A0"/>
                </a:solidFill>
              </a:rPr>
              <a:t> </a:t>
            </a:r>
            <a:r>
              <a:rPr lang="tr-TR" dirty="0" err="1" smtClean="0">
                <a:solidFill>
                  <a:srgbClr val="7030A0"/>
                </a:solidFill>
              </a:rPr>
              <a:t>to</a:t>
            </a:r>
            <a:r>
              <a:rPr lang="tr-TR" dirty="0" smtClean="0">
                <a:solidFill>
                  <a:srgbClr val="7030A0"/>
                </a:solidFill>
              </a:rPr>
              <a:t> be 2-7 </a:t>
            </a:r>
            <a:r>
              <a:rPr lang="tr-TR" dirty="0" err="1" smtClean="0">
                <a:solidFill>
                  <a:srgbClr val="7030A0"/>
                </a:solidFill>
              </a:rPr>
              <a:t>years</a:t>
            </a:r>
            <a:r>
              <a:rPr lang="tr-TR" dirty="0" smtClean="0">
                <a:solidFill>
                  <a:srgbClr val="7030A0"/>
                </a:solidFill>
              </a:rPr>
              <a:t> </a:t>
            </a:r>
            <a:r>
              <a:rPr lang="tr-TR" dirty="0" smtClean="0"/>
              <a:t>in </a:t>
            </a:r>
            <a:r>
              <a:rPr lang="tr-TR" dirty="0" err="1" smtClean="0"/>
              <a:t>most</a:t>
            </a:r>
            <a:r>
              <a:rPr lang="tr-TR" dirty="0" smtClean="0"/>
              <a:t> </a:t>
            </a:r>
            <a:r>
              <a:rPr lang="tr-TR" dirty="0" err="1" smtClean="0"/>
              <a:t>animals</a:t>
            </a:r>
            <a:r>
              <a:rPr lang="tr-TR" dirty="0" smtClean="0"/>
              <a:t>, </a:t>
            </a:r>
            <a:r>
              <a:rPr lang="tr-TR" dirty="0" err="1" smtClean="0"/>
              <a:t>with</a:t>
            </a:r>
            <a:r>
              <a:rPr lang="tr-TR" dirty="0" smtClean="0"/>
              <a:t> </a:t>
            </a:r>
            <a:r>
              <a:rPr lang="tr-TR" dirty="0" err="1" smtClean="0"/>
              <a:t>peak</a:t>
            </a:r>
            <a:r>
              <a:rPr lang="tr-TR" dirty="0" smtClean="0"/>
              <a:t> </a:t>
            </a:r>
            <a:r>
              <a:rPr lang="tr-TR" dirty="0" err="1" smtClean="0"/>
              <a:t>prevalence</a:t>
            </a:r>
            <a:r>
              <a:rPr lang="tr-TR" dirty="0" smtClean="0"/>
              <a:t> </a:t>
            </a:r>
            <a:r>
              <a:rPr lang="tr-TR" dirty="0" err="1" smtClean="0"/>
              <a:t>occurring</a:t>
            </a:r>
            <a:r>
              <a:rPr lang="tr-TR" dirty="0" smtClean="0"/>
              <a:t> at 2-5 </a:t>
            </a:r>
            <a:r>
              <a:rPr lang="tr-TR" dirty="0" err="1" smtClean="0"/>
              <a:t>years</a:t>
            </a:r>
            <a:r>
              <a:rPr lang="tr-TR" dirty="0" smtClean="0"/>
              <a:t> of </a:t>
            </a:r>
            <a:r>
              <a:rPr lang="tr-TR" dirty="0" err="1" smtClean="0"/>
              <a:t>age</a:t>
            </a:r>
            <a:r>
              <a:rPr lang="tr-TR" dirty="0" smtClean="0"/>
              <a:t> in </a:t>
            </a:r>
            <a:r>
              <a:rPr lang="tr-TR" dirty="0" err="1" smtClean="0"/>
              <a:t>sheep</a:t>
            </a:r>
            <a:r>
              <a:rPr lang="tr-TR" dirty="0" smtClean="0"/>
              <a:t>. </a:t>
            </a:r>
          </a:p>
          <a:p>
            <a:r>
              <a:rPr lang="tr-TR" dirty="0" err="1" smtClean="0"/>
              <a:t>Signs</a:t>
            </a:r>
            <a:r>
              <a:rPr lang="tr-TR" dirty="0" smtClean="0"/>
              <a:t> of </a:t>
            </a:r>
            <a:r>
              <a:rPr lang="tr-TR" dirty="0" err="1" smtClean="0"/>
              <a:t>illness</a:t>
            </a:r>
            <a:r>
              <a:rPr lang="tr-TR" dirty="0" smtClean="0"/>
              <a:t> </a:t>
            </a:r>
            <a:r>
              <a:rPr lang="tr-TR" dirty="0" err="1" smtClean="0"/>
              <a:t>are</a:t>
            </a:r>
            <a:r>
              <a:rPr lang="tr-TR" dirty="0" smtClean="0"/>
              <a:t> </a:t>
            </a:r>
            <a:r>
              <a:rPr lang="tr-TR" dirty="0" err="1" smtClean="0"/>
              <a:t>rare</a:t>
            </a:r>
            <a:r>
              <a:rPr lang="tr-TR" dirty="0" smtClean="0"/>
              <a:t> in </a:t>
            </a:r>
            <a:r>
              <a:rPr lang="tr-TR" dirty="0" err="1" smtClean="0"/>
              <a:t>animals</a:t>
            </a:r>
            <a:r>
              <a:rPr lang="tr-TR" dirty="0" smtClean="0"/>
              <a:t> </a:t>
            </a:r>
            <a:r>
              <a:rPr lang="tr-TR" dirty="0" err="1" smtClean="0"/>
              <a:t>less</a:t>
            </a:r>
            <a:r>
              <a:rPr lang="tr-TR" dirty="0" smtClean="0"/>
              <a:t> </a:t>
            </a:r>
            <a:r>
              <a:rPr lang="tr-TR" dirty="0" err="1" smtClean="0"/>
              <a:t>than</a:t>
            </a:r>
            <a:r>
              <a:rPr lang="tr-TR" dirty="0" smtClean="0"/>
              <a:t> a </a:t>
            </a:r>
            <a:r>
              <a:rPr lang="tr-TR" dirty="0" err="1" smtClean="0"/>
              <a:t>year</a:t>
            </a:r>
            <a:r>
              <a:rPr lang="tr-TR" dirty="0" smtClean="0"/>
              <a:t> </a:t>
            </a:r>
            <a:r>
              <a:rPr lang="tr-TR" dirty="0" err="1" smtClean="0"/>
              <a:t>old</a:t>
            </a:r>
            <a:r>
              <a:rPr lang="tr-TR" dirty="0" smtClean="0"/>
              <a:t>. </a:t>
            </a:r>
          </a:p>
          <a:p>
            <a:r>
              <a:rPr lang="tr-TR" dirty="0" err="1" smtClean="0"/>
              <a:t>The</a:t>
            </a:r>
            <a:r>
              <a:rPr lang="tr-TR" dirty="0" smtClean="0"/>
              <a:t> </a:t>
            </a:r>
            <a:r>
              <a:rPr lang="tr-TR" dirty="0" err="1" smtClean="0"/>
              <a:t>incubation</a:t>
            </a:r>
            <a:r>
              <a:rPr lang="tr-TR" dirty="0" smtClean="0"/>
              <a:t> </a:t>
            </a:r>
            <a:r>
              <a:rPr lang="tr-TR" dirty="0" err="1" smtClean="0"/>
              <a:t>period</a:t>
            </a:r>
            <a:r>
              <a:rPr lang="tr-TR" dirty="0" smtClean="0"/>
              <a:t> </a:t>
            </a:r>
            <a:r>
              <a:rPr lang="tr-TR" dirty="0" err="1" smtClean="0"/>
              <a:t>for</a:t>
            </a:r>
            <a:r>
              <a:rPr lang="tr-TR" dirty="0" smtClean="0"/>
              <a:t> </a:t>
            </a:r>
            <a:r>
              <a:rPr lang="tr-TR" dirty="0" err="1" smtClean="0">
                <a:solidFill>
                  <a:srgbClr val="7030A0"/>
                </a:solidFill>
              </a:rPr>
              <a:t>atypical</a:t>
            </a:r>
            <a:r>
              <a:rPr lang="tr-TR" dirty="0" smtClean="0">
                <a:solidFill>
                  <a:srgbClr val="7030A0"/>
                </a:solidFill>
              </a:rPr>
              <a:t> </a:t>
            </a:r>
            <a:r>
              <a:rPr lang="tr-TR" dirty="0" err="1" smtClean="0">
                <a:solidFill>
                  <a:srgbClr val="7030A0"/>
                </a:solidFill>
              </a:rPr>
              <a:t>scrapie</a:t>
            </a:r>
            <a:r>
              <a:rPr lang="tr-TR" dirty="0" smtClean="0">
                <a:solidFill>
                  <a:srgbClr val="7030A0"/>
                </a:solidFill>
              </a:rPr>
              <a:t> is </a:t>
            </a:r>
            <a:r>
              <a:rPr lang="tr-TR" dirty="0" err="1" smtClean="0">
                <a:solidFill>
                  <a:srgbClr val="7030A0"/>
                </a:solidFill>
              </a:rPr>
              <a:t>uncertain</a:t>
            </a:r>
            <a:r>
              <a:rPr lang="tr-TR" dirty="0" smtClean="0"/>
              <a:t>, but it is </a:t>
            </a:r>
            <a:r>
              <a:rPr lang="tr-TR" dirty="0" err="1" smtClean="0"/>
              <a:t>usually</a:t>
            </a:r>
            <a:r>
              <a:rPr lang="tr-TR" dirty="0" smtClean="0"/>
              <a:t> </a:t>
            </a:r>
            <a:r>
              <a:rPr lang="tr-TR" dirty="0" err="1" smtClean="0"/>
              <a:t>seen</a:t>
            </a:r>
            <a:r>
              <a:rPr lang="tr-TR" dirty="0" smtClean="0"/>
              <a:t> in </a:t>
            </a:r>
            <a:r>
              <a:rPr lang="tr-TR" dirty="0" err="1" smtClean="0"/>
              <a:t>older</a:t>
            </a:r>
            <a:r>
              <a:rPr lang="tr-TR" dirty="0" smtClean="0"/>
              <a:t> </a:t>
            </a:r>
            <a:r>
              <a:rPr lang="tr-TR" dirty="0" err="1" smtClean="0"/>
              <a:t>animals</a:t>
            </a:r>
            <a:r>
              <a:rPr lang="tr-TR" dirty="0" smtClean="0"/>
              <a:t> </a:t>
            </a:r>
            <a:r>
              <a:rPr lang="tr-TR" dirty="0" err="1" smtClean="0"/>
              <a:t>than</a:t>
            </a:r>
            <a:r>
              <a:rPr lang="tr-TR" dirty="0" smtClean="0"/>
              <a:t> </a:t>
            </a:r>
            <a:r>
              <a:rPr lang="tr-TR" dirty="0" err="1" smtClean="0"/>
              <a:t>classical</a:t>
            </a:r>
            <a:r>
              <a:rPr lang="tr-TR" dirty="0" smtClean="0"/>
              <a:t> </a:t>
            </a:r>
            <a:r>
              <a:rPr lang="tr-TR" dirty="0" err="1" smtClean="0"/>
              <a:t>scrapie</a:t>
            </a:r>
            <a:endParaRPr lang="tr-TR" dirty="0" smtClean="0"/>
          </a:p>
          <a:p>
            <a:r>
              <a:rPr lang="tr-TR" dirty="0" err="1" smtClean="0">
                <a:solidFill>
                  <a:srgbClr val="FF0000"/>
                </a:solidFill>
              </a:rPr>
              <a:t>Scrapie</a:t>
            </a:r>
            <a:r>
              <a:rPr lang="tr-TR" dirty="0" smtClean="0">
                <a:solidFill>
                  <a:srgbClr val="FF0000"/>
                </a:solidFill>
              </a:rPr>
              <a:t> is </a:t>
            </a:r>
            <a:r>
              <a:rPr lang="tr-TR" dirty="0" err="1" smtClean="0">
                <a:solidFill>
                  <a:srgbClr val="FF0000"/>
                </a:solidFill>
              </a:rPr>
              <a:t>always</a:t>
            </a:r>
            <a:r>
              <a:rPr lang="tr-TR" dirty="0" smtClean="0">
                <a:solidFill>
                  <a:srgbClr val="FF0000"/>
                </a:solidFill>
              </a:rPr>
              <a:t> </a:t>
            </a:r>
            <a:r>
              <a:rPr lang="tr-TR" dirty="0" err="1" smtClean="0">
                <a:solidFill>
                  <a:srgbClr val="FF0000"/>
                </a:solidFill>
              </a:rPr>
              <a:t>fatal</a:t>
            </a:r>
            <a:r>
              <a:rPr lang="tr-TR" dirty="0" smtClean="0">
                <a:solidFill>
                  <a:srgbClr val="FF0000"/>
                </a:solidFill>
              </a:rPr>
              <a:t> </a:t>
            </a:r>
            <a:r>
              <a:rPr lang="tr-TR" dirty="0" err="1" smtClean="0">
                <a:solidFill>
                  <a:srgbClr val="FF0000"/>
                </a:solidFill>
              </a:rPr>
              <a:t>once</a:t>
            </a:r>
            <a:r>
              <a:rPr lang="tr-TR" dirty="0" smtClean="0">
                <a:solidFill>
                  <a:srgbClr val="FF0000"/>
                </a:solidFill>
              </a:rPr>
              <a:t> </a:t>
            </a:r>
            <a:r>
              <a:rPr lang="tr-TR" dirty="0" err="1" smtClean="0">
                <a:solidFill>
                  <a:srgbClr val="FF0000"/>
                </a:solidFill>
              </a:rPr>
              <a:t>the</a:t>
            </a:r>
            <a:r>
              <a:rPr lang="tr-TR" dirty="0" smtClean="0">
                <a:solidFill>
                  <a:srgbClr val="FF0000"/>
                </a:solidFill>
              </a:rPr>
              <a:t> </a:t>
            </a:r>
            <a:r>
              <a:rPr lang="tr-TR" dirty="0" err="1" smtClean="0">
                <a:solidFill>
                  <a:srgbClr val="FF0000"/>
                </a:solidFill>
              </a:rPr>
              <a:t>clinical</a:t>
            </a:r>
            <a:r>
              <a:rPr lang="tr-TR" dirty="0" smtClean="0">
                <a:solidFill>
                  <a:srgbClr val="FF0000"/>
                </a:solidFill>
              </a:rPr>
              <a:t> </a:t>
            </a:r>
            <a:r>
              <a:rPr lang="tr-TR" dirty="0" err="1" smtClean="0">
                <a:solidFill>
                  <a:srgbClr val="FF0000"/>
                </a:solidFill>
              </a:rPr>
              <a:t>signs</a:t>
            </a:r>
            <a:r>
              <a:rPr lang="tr-TR" dirty="0" smtClean="0">
                <a:solidFill>
                  <a:srgbClr val="FF0000"/>
                </a:solidFill>
              </a:rPr>
              <a:t> </a:t>
            </a:r>
            <a:r>
              <a:rPr lang="tr-TR" dirty="0" err="1" smtClean="0">
                <a:solidFill>
                  <a:srgbClr val="FF0000"/>
                </a:solidFill>
              </a:rPr>
              <a:t>appear</a:t>
            </a:r>
            <a:r>
              <a:rPr lang="tr-TR" dirty="0" smtClean="0">
                <a:solidFill>
                  <a:srgbClr val="FF0000"/>
                </a:solidFill>
              </a:rPr>
              <a:t>.</a:t>
            </a:r>
          </a:p>
          <a:p>
            <a:pPr lvl="1"/>
            <a:r>
              <a:rPr lang="tr-TR" dirty="0" smtClean="0">
                <a:solidFill>
                  <a:srgbClr val="FF0000"/>
                </a:solidFill>
              </a:rPr>
              <a:t> </a:t>
            </a:r>
            <a:r>
              <a:rPr lang="tr-TR" dirty="0" err="1" smtClean="0"/>
              <a:t>Classical</a:t>
            </a:r>
            <a:r>
              <a:rPr lang="tr-TR" dirty="0" smtClean="0"/>
              <a:t> </a:t>
            </a:r>
            <a:r>
              <a:rPr lang="tr-TR" dirty="0" err="1" smtClean="0"/>
              <a:t>scrapie</a:t>
            </a:r>
            <a:r>
              <a:rPr lang="tr-TR" dirty="0" smtClean="0"/>
              <a:t> is </a:t>
            </a:r>
            <a:r>
              <a:rPr lang="tr-TR" dirty="0" err="1" smtClean="0"/>
              <a:t>most</a:t>
            </a:r>
            <a:r>
              <a:rPr lang="tr-TR" dirty="0" smtClean="0"/>
              <a:t> </a:t>
            </a:r>
            <a:r>
              <a:rPr lang="tr-TR" dirty="0" err="1" smtClean="0"/>
              <a:t>common</a:t>
            </a:r>
            <a:r>
              <a:rPr lang="tr-TR" dirty="0" smtClean="0"/>
              <a:t> in 2 </a:t>
            </a:r>
            <a:r>
              <a:rPr lang="tr-TR" dirty="0" err="1" smtClean="0"/>
              <a:t>to</a:t>
            </a:r>
            <a:r>
              <a:rPr lang="tr-TR" dirty="0" smtClean="0"/>
              <a:t> 5 </a:t>
            </a:r>
            <a:r>
              <a:rPr lang="tr-TR" dirty="0" err="1" smtClean="0"/>
              <a:t>year-old</a:t>
            </a:r>
            <a:r>
              <a:rPr lang="tr-TR" dirty="0" smtClean="0"/>
              <a:t> </a:t>
            </a:r>
            <a:r>
              <a:rPr lang="tr-TR" dirty="0" err="1" smtClean="0"/>
              <a:t>sheep</a:t>
            </a:r>
            <a:r>
              <a:rPr lang="tr-TR" dirty="0" smtClean="0"/>
              <a:t>, </a:t>
            </a:r>
            <a:r>
              <a:rPr lang="tr-TR" dirty="0" err="1" smtClean="0"/>
              <a:t>and</a:t>
            </a:r>
            <a:r>
              <a:rPr lang="tr-TR" dirty="0" smtClean="0"/>
              <a:t> </a:t>
            </a:r>
            <a:r>
              <a:rPr lang="tr-TR" dirty="0" err="1" smtClean="0"/>
              <a:t>signs</a:t>
            </a:r>
            <a:r>
              <a:rPr lang="tr-TR" dirty="0" smtClean="0"/>
              <a:t> of </a:t>
            </a:r>
            <a:r>
              <a:rPr lang="tr-TR" dirty="0" err="1" smtClean="0"/>
              <a:t>illness</a:t>
            </a:r>
            <a:r>
              <a:rPr lang="tr-TR" dirty="0" smtClean="0"/>
              <a:t> </a:t>
            </a:r>
            <a:r>
              <a:rPr lang="tr-TR" dirty="0" err="1" smtClean="0"/>
              <a:t>are</a:t>
            </a:r>
            <a:r>
              <a:rPr lang="tr-TR" dirty="0" smtClean="0"/>
              <a:t> </a:t>
            </a:r>
            <a:r>
              <a:rPr lang="tr-TR" dirty="0" err="1" smtClean="0"/>
              <a:t>rare</a:t>
            </a:r>
            <a:r>
              <a:rPr lang="tr-TR" dirty="0" smtClean="0"/>
              <a:t> in </a:t>
            </a:r>
            <a:r>
              <a:rPr lang="tr-TR" dirty="0" err="1" smtClean="0"/>
              <a:t>animals</a:t>
            </a:r>
            <a:r>
              <a:rPr lang="tr-TR" dirty="0" smtClean="0"/>
              <a:t> </a:t>
            </a:r>
            <a:r>
              <a:rPr lang="tr-TR" dirty="0" err="1" smtClean="0"/>
              <a:t>less</a:t>
            </a:r>
            <a:r>
              <a:rPr lang="tr-TR" dirty="0" smtClean="0"/>
              <a:t> </a:t>
            </a:r>
            <a:r>
              <a:rPr lang="tr-TR" dirty="0" err="1" smtClean="0"/>
              <a:t>than</a:t>
            </a:r>
            <a:r>
              <a:rPr lang="tr-TR" dirty="0" smtClean="0"/>
              <a:t> a </a:t>
            </a:r>
            <a:r>
              <a:rPr lang="tr-TR" dirty="0" err="1" smtClean="0"/>
              <a:t>year</a:t>
            </a:r>
            <a:r>
              <a:rPr lang="tr-TR" dirty="0" smtClean="0"/>
              <a:t> of age. </a:t>
            </a:r>
          </a:p>
          <a:p>
            <a:endParaRPr lang="tr-TR" dirty="0" smtClean="0"/>
          </a:p>
          <a:p>
            <a:endParaRPr lang="tr-TR" dirty="0"/>
          </a:p>
        </p:txBody>
      </p:sp>
    </p:spTree>
    <p:extLst>
      <p:ext uri="{BB962C8B-B14F-4D97-AF65-F5344CB8AC3E}">
        <p14:creationId xmlns:p14="http://schemas.microsoft.com/office/powerpoint/2010/main" val="1964024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06055"/>
            <a:ext cx="10515600" cy="5470907"/>
          </a:xfrm>
        </p:spPr>
        <p:txBody>
          <a:bodyPr>
            <a:normAutofit fontScale="92500" lnSpcReduction="10000"/>
          </a:bodyPr>
          <a:lstStyle/>
          <a:p>
            <a:pPr>
              <a:buFont typeface="Wingdings" charset="2"/>
              <a:buChar char="Ø"/>
            </a:pPr>
            <a:r>
              <a:rPr lang="tr-TR" dirty="0" err="1" smtClean="0">
                <a:solidFill>
                  <a:srgbClr val="0070C0"/>
                </a:solidFill>
              </a:rPr>
              <a:t>Classical</a:t>
            </a:r>
            <a:r>
              <a:rPr lang="tr-TR" dirty="0" smtClean="0">
                <a:solidFill>
                  <a:srgbClr val="0070C0"/>
                </a:solidFill>
              </a:rPr>
              <a:t> </a:t>
            </a:r>
            <a:r>
              <a:rPr lang="tr-TR" dirty="0" err="1" smtClean="0">
                <a:solidFill>
                  <a:srgbClr val="0070C0"/>
                </a:solidFill>
              </a:rPr>
              <a:t>Scrapie</a:t>
            </a:r>
            <a:endParaRPr lang="tr-TR" dirty="0" smtClean="0">
              <a:solidFill>
                <a:srgbClr val="0070C0"/>
              </a:solidFill>
            </a:endParaRPr>
          </a:p>
          <a:p>
            <a:r>
              <a:rPr lang="tr-TR" dirty="0" err="1" smtClean="0"/>
              <a:t>The</a:t>
            </a:r>
            <a:r>
              <a:rPr lang="tr-TR" dirty="0" smtClean="0"/>
              <a:t> </a:t>
            </a:r>
            <a:r>
              <a:rPr lang="tr-TR" dirty="0" err="1" smtClean="0"/>
              <a:t>signs</a:t>
            </a:r>
            <a:r>
              <a:rPr lang="tr-TR" dirty="0" smtClean="0"/>
              <a:t> of </a:t>
            </a:r>
            <a:r>
              <a:rPr lang="tr-TR" dirty="0" err="1" smtClean="0"/>
              <a:t>classical</a:t>
            </a:r>
            <a:r>
              <a:rPr lang="tr-TR" dirty="0" smtClean="0"/>
              <a:t> </a:t>
            </a:r>
            <a:r>
              <a:rPr lang="tr-TR" dirty="0" err="1" smtClean="0"/>
              <a:t>scrapie</a:t>
            </a:r>
            <a:r>
              <a:rPr lang="tr-TR" dirty="0" smtClean="0"/>
              <a:t> can be </a:t>
            </a:r>
            <a:r>
              <a:rPr lang="tr-TR" dirty="0" err="1" smtClean="0"/>
              <a:t>variable</a:t>
            </a:r>
            <a:r>
              <a:rPr lang="tr-TR" dirty="0" smtClean="0"/>
              <a:t> in </a:t>
            </a:r>
            <a:r>
              <a:rPr lang="tr-TR" dirty="0" err="1" smtClean="0"/>
              <a:t>sheep</a:t>
            </a:r>
            <a:r>
              <a:rPr lang="tr-TR" dirty="0" smtClean="0"/>
              <a:t> </a:t>
            </a:r>
            <a:r>
              <a:rPr lang="tr-TR" dirty="0" err="1" smtClean="0"/>
              <a:t>and</a:t>
            </a:r>
            <a:r>
              <a:rPr lang="tr-TR" dirty="0" smtClean="0"/>
              <a:t> </a:t>
            </a:r>
            <a:r>
              <a:rPr lang="tr-TR" dirty="0" err="1" smtClean="0"/>
              <a:t>the</a:t>
            </a:r>
            <a:r>
              <a:rPr lang="tr-TR" dirty="0" smtClean="0"/>
              <a:t> </a:t>
            </a:r>
            <a:r>
              <a:rPr lang="tr-TR" dirty="0" err="1" smtClean="0"/>
              <a:t>first</a:t>
            </a:r>
            <a:r>
              <a:rPr lang="tr-TR" dirty="0" smtClean="0"/>
              <a:t> </a:t>
            </a:r>
            <a:r>
              <a:rPr lang="tr-TR" dirty="0" err="1" smtClean="0"/>
              <a:t>clinical</a:t>
            </a:r>
            <a:r>
              <a:rPr lang="tr-TR" dirty="0" smtClean="0"/>
              <a:t> </a:t>
            </a:r>
            <a:r>
              <a:rPr lang="tr-TR" dirty="0" err="1" smtClean="0"/>
              <a:t>signs</a:t>
            </a:r>
            <a:r>
              <a:rPr lang="tr-TR" dirty="0" smtClean="0"/>
              <a:t> </a:t>
            </a:r>
            <a:r>
              <a:rPr lang="tr-TR" dirty="0" err="1" smtClean="0"/>
              <a:t>are</a:t>
            </a:r>
            <a:r>
              <a:rPr lang="tr-TR" dirty="0" smtClean="0"/>
              <a:t> </a:t>
            </a:r>
            <a:r>
              <a:rPr lang="tr-TR" dirty="0" err="1" smtClean="0"/>
              <a:t>usually</a:t>
            </a:r>
            <a:r>
              <a:rPr lang="tr-TR" dirty="0" smtClean="0"/>
              <a:t> </a:t>
            </a:r>
            <a:r>
              <a:rPr lang="tr-TR" dirty="0" err="1" smtClean="0"/>
              <a:t>behavioral</a:t>
            </a:r>
            <a:r>
              <a:rPr lang="tr-TR" dirty="0" smtClean="0"/>
              <a:t>. </a:t>
            </a:r>
          </a:p>
          <a:p>
            <a:r>
              <a:rPr lang="tr-TR" dirty="0" err="1" smtClean="0"/>
              <a:t>Affected</a:t>
            </a:r>
            <a:r>
              <a:rPr lang="tr-TR" dirty="0" smtClean="0"/>
              <a:t> </a:t>
            </a:r>
            <a:r>
              <a:rPr lang="tr-TR" dirty="0" err="1" smtClean="0"/>
              <a:t>sheep</a:t>
            </a:r>
            <a:r>
              <a:rPr lang="tr-TR" dirty="0" smtClean="0"/>
              <a:t> </a:t>
            </a:r>
            <a:r>
              <a:rPr lang="tr-TR" dirty="0" err="1" smtClean="0"/>
              <a:t>tend</a:t>
            </a:r>
            <a:r>
              <a:rPr lang="tr-TR" dirty="0" smtClean="0"/>
              <a:t> </a:t>
            </a:r>
            <a:r>
              <a:rPr lang="tr-TR" dirty="0" err="1" smtClean="0"/>
              <a:t>to</a:t>
            </a:r>
            <a:r>
              <a:rPr lang="tr-TR" dirty="0" smtClean="0"/>
              <a:t> </a:t>
            </a:r>
            <a:r>
              <a:rPr lang="tr-TR" dirty="0" err="1" smtClean="0"/>
              <a:t>stand</a:t>
            </a:r>
            <a:r>
              <a:rPr lang="tr-TR" dirty="0" smtClean="0"/>
              <a:t> apart </a:t>
            </a:r>
            <a:r>
              <a:rPr lang="tr-TR" dirty="0" err="1" smtClean="0"/>
              <a:t>from</a:t>
            </a:r>
            <a:r>
              <a:rPr lang="tr-TR" dirty="0" smtClean="0"/>
              <a:t> </a:t>
            </a:r>
            <a:r>
              <a:rPr lang="tr-TR" dirty="0" err="1" smtClean="0"/>
              <a:t>the</a:t>
            </a:r>
            <a:r>
              <a:rPr lang="tr-TR" dirty="0" smtClean="0"/>
              <a:t> </a:t>
            </a:r>
            <a:r>
              <a:rPr lang="tr-TR" dirty="0" err="1" smtClean="0"/>
              <a:t>flock</a:t>
            </a:r>
            <a:r>
              <a:rPr lang="tr-TR" dirty="0" smtClean="0"/>
              <a:t> </a:t>
            </a:r>
            <a:r>
              <a:rPr lang="tr-TR" dirty="0" err="1" smtClean="0"/>
              <a:t>and</a:t>
            </a:r>
            <a:r>
              <a:rPr lang="tr-TR" dirty="0" smtClean="0"/>
              <a:t> </a:t>
            </a:r>
            <a:r>
              <a:rPr lang="tr-TR" dirty="0" err="1" smtClean="0"/>
              <a:t>may</a:t>
            </a:r>
            <a:r>
              <a:rPr lang="tr-TR" dirty="0" smtClean="0"/>
              <a:t> </a:t>
            </a:r>
            <a:r>
              <a:rPr lang="tr-TR" dirty="0" err="1" smtClean="0"/>
              <a:t>either</a:t>
            </a:r>
            <a:r>
              <a:rPr lang="tr-TR" dirty="0" smtClean="0"/>
              <a:t> </a:t>
            </a:r>
            <a:r>
              <a:rPr lang="tr-TR" dirty="0" err="1" smtClean="0"/>
              <a:t>trail</a:t>
            </a:r>
            <a:r>
              <a:rPr lang="tr-TR" dirty="0" smtClean="0"/>
              <a:t> </a:t>
            </a:r>
            <a:r>
              <a:rPr lang="tr-TR" dirty="0" err="1" smtClean="0"/>
              <a:t>or</a:t>
            </a:r>
            <a:r>
              <a:rPr lang="tr-TR" dirty="0" smtClean="0"/>
              <a:t> </a:t>
            </a:r>
            <a:r>
              <a:rPr lang="tr-TR" dirty="0" err="1" smtClean="0"/>
              <a:t>lead</a:t>
            </a:r>
            <a:r>
              <a:rPr lang="tr-TR" dirty="0" smtClean="0"/>
              <a:t> </a:t>
            </a:r>
            <a:r>
              <a:rPr lang="tr-TR" dirty="0" err="1" smtClean="0"/>
              <a:t>when</a:t>
            </a:r>
            <a:r>
              <a:rPr lang="tr-TR" dirty="0" smtClean="0"/>
              <a:t> </a:t>
            </a:r>
            <a:r>
              <a:rPr lang="tr-TR" dirty="0" err="1" smtClean="0"/>
              <a:t>the</a:t>
            </a:r>
            <a:r>
              <a:rPr lang="tr-TR" dirty="0" smtClean="0"/>
              <a:t> </a:t>
            </a:r>
            <a:r>
              <a:rPr lang="tr-TR" dirty="0" err="1" smtClean="0"/>
              <a:t>flock</a:t>
            </a:r>
            <a:r>
              <a:rPr lang="tr-TR" dirty="0" smtClean="0"/>
              <a:t> is </a:t>
            </a:r>
            <a:r>
              <a:rPr lang="tr-TR" dirty="0" err="1" smtClean="0"/>
              <a:t>driven</a:t>
            </a:r>
            <a:r>
              <a:rPr lang="tr-TR" dirty="0" smtClean="0"/>
              <a:t>. </a:t>
            </a:r>
          </a:p>
          <a:p>
            <a:r>
              <a:rPr lang="tr-TR" dirty="0" smtClean="0"/>
              <a:t>Animals </a:t>
            </a:r>
            <a:r>
              <a:rPr lang="tr-TR" dirty="0" err="1" smtClean="0"/>
              <a:t>may</a:t>
            </a:r>
            <a:r>
              <a:rPr lang="tr-TR" dirty="0" smtClean="0"/>
              <a:t> </a:t>
            </a:r>
            <a:r>
              <a:rPr lang="tr-TR" dirty="0" err="1" smtClean="0"/>
              <a:t>also</a:t>
            </a:r>
            <a:r>
              <a:rPr lang="tr-TR" dirty="0" smtClean="0"/>
              <a:t> </a:t>
            </a:r>
            <a:r>
              <a:rPr lang="tr-TR" dirty="0" err="1" smtClean="0"/>
              <a:t>develop</a:t>
            </a:r>
            <a:r>
              <a:rPr lang="tr-TR" dirty="0" smtClean="0"/>
              <a:t> </a:t>
            </a:r>
            <a:r>
              <a:rPr lang="tr-TR" dirty="0" err="1" smtClean="0"/>
              <a:t>have</a:t>
            </a:r>
            <a:r>
              <a:rPr lang="tr-TR" dirty="0" smtClean="0"/>
              <a:t> an </a:t>
            </a:r>
            <a:r>
              <a:rPr lang="tr-TR" dirty="0" err="1" smtClean="0"/>
              <a:t>impaired</a:t>
            </a:r>
            <a:r>
              <a:rPr lang="tr-TR" dirty="0" smtClean="0"/>
              <a:t> </a:t>
            </a:r>
            <a:r>
              <a:rPr lang="tr-TR" dirty="0" err="1" smtClean="0"/>
              <a:t>menace</a:t>
            </a:r>
            <a:r>
              <a:rPr lang="tr-TR" dirty="0" smtClean="0"/>
              <a:t> </a:t>
            </a:r>
            <a:r>
              <a:rPr lang="tr-TR" dirty="0" err="1" smtClean="0"/>
              <a:t>response</a:t>
            </a:r>
            <a:r>
              <a:rPr lang="tr-TR" dirty="0" smtClean="0"/>
              <a:t> </a:t>
            </a:r>
            <a:r>
              <a:rPr lang="tr-TR" dirty="0" err="1" smtClean="0"/>
              <a:t>or</a:t>
            </a:r>
            <a:r>
              <a:rPr lang="tr-TR" dirty="0" smtClean="0"/>
              <a:t> </a:t>
            </a:r>
            <a:r>
              <a:rPr lang="tr-TR" dirty="0" err="1" smtClean="0"/>
              <a:t>carry</a:t>
            </a:r>
            <a:r>
              <a:rPr lang="tr-TR" dirty="0" smtClean="0"/>
              <a:t> </a:t>
            </a:r>
            <a:r>
              <a:rPr lang="tr-TR" dirty="0" err="1" smtClean="0"/>
              <a:t>their</a:t>
            </a:r>
            <a:r>
              <a:rPr lang="tr-TR" dirty="0" smtClean="0"/>
              <a:t> </a:t>
            </a:r>
            <a:r>
              <a:rPr lang="tr-TR" dirty="0" err="1" smtClean="0"/>
              <a:t>heads</a:t>
            </a:r>
            <a:r>
              <a:rPr lang="tr-TR" dirty="0" smtClean="0"/>
              <a:t> </a:t>
            </a:r>
            <a:r>
              <a:rPr lang="tr-TR" dirty="0" err="1" smtClean="0"/>
              <a:t>low</a:t>
            </a:r>
            <a:r>
              <a:rPr lang="tr-TR" dirty="0" smtClean="0"/>
              <a:t>.</a:t>
            </a:r>
          </a:p>
          <a:p>
            <a:r>
              <a:rPr lang="tr-TR" dirty="0" err="1" smtClean="0"/>
              <a:t>Sheep</a:t>
            </a:r>
            <a:r>
              <a:rPr lang="tr-TR" dirty="0" smtClean="0"/>
              <a:t> </a:t>
            </a:r>
            <a:r>
              <a:rPr lang="tr-TR" dirty="0" err="1" smtClean="0"/>
              <a:t>first</a:t>
            </a:r>
            <a:r>
              <a:rPr lang="tr-TR" dirty="0" smtClean="0"/>
              <a:t> </a:t>
            </a:r>
            <a:r>
              <a:rPr lang="tr-TR" dirty="0" err="1" smtClean="0"/>
              <a:t>appear</a:t>
            </a:r>
            <a:r>
              <a:rPr lang="tr-TR" dirty="0" smtClean="0"/>
              <a:t> </a:t>
            </a:r>
            <a:r>
              <a:rPr lang="tr-TR" dirty="0" err="1" smtClean="0"/>
              <a:t>hyperexcitable</a:t>
            </a:r>
            <a:r>
              <a:rPr lang="tr-TR" dirty="0" smtClean="0"/>
              <a:t> </a:t>
            </a:r>
            <a:r>
              <a:rPr lang="tr-TR" dirty="0" err="1" smtClean="0"/>
              <a:t>with</a:t>
            </a:r>
            <a:r>
              <a:rPr lang="tr-TR" dirty="0" smtClean="0"/>
              <a:t> an </a:t>
            </a:r>
            <a:r>
              <a:rPr lang="tr-TR" dirty="0" err="1" smtClean="0"/>
              <a:t>erect</a:t>
            </a:r>
            <a:r>
              <a:rPr lang="tr-TR" dirty="0" smtClean="0"/>
              <a:t> </a:t>
            </a:r>
            <a:r>
              <a:rPr lang="tr-TR" dirty="0" err="1" smtClean="0"/>
              <a:t>head</a:t>
            </a:r>
            <a:r>
              <a:rPr lang="tr-TR" dirty="0" smtClean="0"/>
              <a:t> </a:t>
            </a:r>
            <a:r>
              <a:rPr lang="tr-TR" dirty="0" err="1" smtClean="0"/>
              <a:t>and</a:t>
            </a:r>
            <a:r>
              <a:rPr lang="tr-TR" dirty="0" smtClean="0"/>
              <a:t> </a:t>
            </a:r>
            <a:r>
              <a:rPr lang="tr-TR" dirty="0" err="1" smtClean="0"/>
              <a:t>high-stepping</a:t>
            </a:r>
            <a:r>
              <a:rPr lang="tr-TR" dirty="0" smtClean="0"/>
              <a:t> </a:t>
            </a:r>
            <a:r>
              <a:rPr lang="tr-TR" dirty="0" err="1" smtClean="0"/>
              <a:t>gait</a:t>
            </a:r>
            <a:r>
              <a:rPr lang="tr-TR" dirty="0" smtClean="0"/>
              <a:t>.  </a:t>
            </a:r>
          </a:p>
          <a:p>
            <a:r>
              <a:rPr lang="tr-TR" dirty="0" err="1" smtClean="0"/>
              <a:t>grind</a:t>
            </a:r>
            <a:r>
              <a:rPr lang="tr-TR" dirty="0" smtClean="0"/>
              <a:t> </a:t>
            </a:r>
            <a:r>
              <a:rPr lang="tr-TR" dirty="0" err="1" smtClean="0"/>
              <a:t>their</a:t>
            </a:r>
            <a:r>
              <a:rPr lang="tr-TR" dirty="0" smtClean="0"/>
              <a:t> </a:t>
            </a:r>
            <a:r>
              <a:rPr lang="tr-TR" dirty="0" err="1" smtClean="0"/>
              <a:t>teeth</a:t>
            </a:r>
            <a:r>
              <a:rPr lang="tr-TR" dirty="0" smtClean="0"/>
              <a:t>,</a:t>
            </a:r>
          </a:p>
          <a:p>
            <a:r>
              <a:rPr lang="tr-TR" dirty="0" err="1" smtClean="0"/>
              <a:t>Sheep</a:t>
            </a:r>
            <a:r>
              <a:rPr lang="tr-TR" dirty="0" smtClean="0"/>
              <a:t> </a:t>
            </a:r>
            <a:r>
              <a:rPr lang="tr-TR" dirty="0" err="1" smtClean="0"/>
              <a:t>make</a:t>
            </a:r>
            <a:r>
              <a:rPr lang="tr-TR" dirty="0" smtClean="0"/>
              <a:t> </a:t>
            </a:r>
            <a:r>
              <a:rPr lang="tr-TR" dirty="0" err="1" smtClean="0"/>
              <a:t>lip</a:t>
            </a:r>
            <a:r>
              <a:rPr lang="tr-TR" dirty="0" smtClean="0"/>
              <a:t> </a:t>
            </a:r>
            <a:r>
              <a:rPr lang="tr-TR" dirty="0" err="1" smtClean="0"/>
              <a:t>movements</a:t>
            </a:r>
            <a:r>
              <a:rPr lang="tr-TR" dirty="0" smtClean="0"/>
              <a:t> </a:t>
            </a:r>
            <a:r>
              <a:rPr lang="tr-TR" dirty="0" err="1" smtClean="0"/>
              <a:t>when</a:t>
            </a:r>
            <a:r>
              <a:rPr lang="tr-TR" dirty="0" smtClean="0"/>
              <a:t> </a:t>
            </a:r>
            <a:r>
              <a:rPr lang="tr-TR" dirty="0" err="1" smtClean="0"/>
              <a:t>their</a:t>
            </a:r>
            <a:r>
              <a:rPr lang="tr-TR" dirty="0" smtClean="0"/>
              <a:t> </a:t>
            </a:r>
            <a:r>
              <a:rPr lang="tr-TR" dirty="0" err="1" smtClean="0"/>
              <a:t>back</a:t>
            </a:r>
            <a:r>
              <a:rPr lang="tr-TR" dirty="0" smtClean="0"/>
              <a:t> is </a:t>
            </a:r>
            <a:r>
              <a:rPr lang="tr-TR" dirty="0" err="1" smtClean="0"/>
              <a:t>scratched</a:t>
            </a:r>
            <a:r>
              <a:rPr lang="tr-TR" dirty="0" smtClean="0"/>
              <a:t>.   </a:t>
            </a:r>
          </a:p>
          <a:p>
            <a:r>
              <a:rPr lang="tr-TR" dirty="0" err="1" smtClean="0"/>
              <a:t>Later</a:t>
            </a:r>
            <a:r>
              <a:rPr lang="tr-TR" dirty="0" smtClean="0"/>
              <a:t> on </a:t>
            </a:r>
            <a:r>
              <a:rPr lang="tr-TR" dirty="0" err="1" smtClean="0"/>
              <a:t>muscle</a:t>
            </a:r>
            <a:r>
              <a:rPr lang="tr-TR" dirty="0" smtClean="0"/>
              <a:t> </a:t>
            </a:r>
            <a:r>
              <a:rPr lang="tr-TR" dirty="0" err="1" smtClean="0"/>
              <a:t>tremors</a:t>
            </a:r>
            <a:r>
              <a:rPr lang="tr-TR" dirty="0" smtClean="0"/>
              <a:t> (</a:t>
            </a:r>
            <a:r>
              <a:rPr lang="tr-TR" dirty="0" err="1" smtClean="0"/>
              <a:t>especially</a:t>
            </a:r>
            <a:r>
              <a:rPr lang="tr-TR" dirty="0" smtClean="0"/>
              <a:t> of </a:t>
            </a:r>
            <a:r>
              <a:rPr lang="tr-TR" dirty="0" err="1" smtClean="0"/>
              <a:t>the</a:t>
            </a:r>
            <a:r>
              <a:rPr lang="tr-TR" dirty="0" smtClean="0"/>
              <a:t> </a:t>
            </a:r>
            <a:r>
              <a:rPr lang="tr-TR" dirty="0" err="1" smtClean="0"/>
              <a:t>head</a:t>
            </a:r>
            <a:r>
              <a:rPr lang="tr-TR" dirty="0" smtClean="0"/>
              <a:t> </a:t>
            </a:r>
            <a:r>
              <a:rPr lang="tr-TR" dirty="0" err="1" smtClean="0"/>
              <a:t>and</a:t>
            </a:r>
            <a:r>
              <a:rPr lang="tr-TR" dirty="0" smtClean="0"/>
              <a:t> </a:t>
            </a:r>
            <a:r>
              <a:rPr lang="tr-TR" dirty="0" err="1" smtClean="0"/>
              <a:t>neck</a:t>
            </a:r>
            <a:r>
              <a:rPr lang="tr-TR" dirty="0" smtClean="0"/>
              <a:t>), </a:t>
            </a:r>
            <a:r>
              <a:rPr lang="tr-TR" dirty="0" err="1" smtClean="0"/>
              <a:t>bilateral</a:t>
            </a:r>
            <a:r>
              <a:rPr lang="tr-TR" dirty="0" smtClean="0"/>
              <a:t> </a:t>
            </a:r>
            <a:r>
              <a:rPr lang="tr-TR" dirty="0" err="1" smtClean="0"/>
              <a:t>intense</a:t>
            </a:r>
            <a:r>
              <a:rPr lang="tr-TR" dirty="0" smtClean="0"/>
              <a:t> </a:t>
            </a:r>
            <a:r>
              <a:rPr lang="tr-TR" dirty="0" err="1" smtClean="0"/>
              <a:t>pruritis</a:t>
            </a:r>
            <a:r>
              <a:rPr lang="tr-TR" dirty="0" smtClean="0"/>
              <a:t> </a:t>
            </a:r>
            <a:r>
              <a:rPr lang="tr-TR" dirty="0" err="1" smtClean="0"/>
              <a:t>or</a:t>
            </a:r>
            <a:r>
              <a:rPr lang="tr-TR" dirty="0" smtClean="0"/>
              <a:t> </a:t>
            </a:r>
            <a:r>
              <a:rPr lang="tr-TR" dirty="0" err="1" smtClean="0"/>
              <a:t>stupor</a:t>
            </a:r>
            <a:r>
              <a:rPr lang="tr-TR" dirty="0" smtClean="0"/>
              <a:t> </a:t>
            </a:r>
            <a:r>
              <a:rPr lang="tr-TR" dirty="0" err="1" smtClean="0"/>
              <a:t>and</a:t>
            </a:r>
            <a:r>
              <a:rPr lang="tr-TR" dirty="0" smtClean="0"/>
              <a:t> </a:t>
            </a:r>
            <a:r>
              <a:rPr lang="tr-TR" dirty="0" err="1" smtClean="0"/>
              <a:t>finally</a:t>
            </a:r>
            <a:r>
              <a:rPr lang="tr-TR" dirty="0" smtClean="0"/>
              <a:t> </a:t>
            </a:r>
            <a:r>
              <a:rPr lang="tr-TR" dirty="0" err="1" smtClean="0"/>
              <a:t>ataxia</a:t>
            </a:r>
            <a:r>
              <a:rPr lang="tr-TR" dirty="0" smtClean="0"/>
              <a:t> </a:t>
            </a:r>
            <a:r>
              <a:rPr lang="tr-TR" dirty="0" err="1" smtClean="0"/>
              <a:t>may</a:t>
            </a:r>
            <a:r>
              <a:rPr lang="tr-TR" dirty="0" smtClean="0"/>
              <a:t> </a:t>
            </a:r>
            <a:r>
              <a:rPr lang="tr-TR" dirty="0" err="1" smtClean="0"/>
              <a:t>develop</a:t>
            </a:r>
            <a:r>
              <a:rPr lang="tr-TR" dirty="0" smtClean="0"/>
              <a:t> </a:t>
            </a:r>
            <a:r>
              <a:rPr lang="tr-TR" dirty="0" err="1" smtClean="0"/>
              <a:t>with</a:t>
            </a:r>
            <a:r>
              <a:rPr lang="tr-TR" dirty="0" smtClean="0"/>
              <a:t> </a:t>
            </a:r>
            <a:r>
              <a:rPr lang="tr-TR" dirty="0" err="1" smtClean="0"/>
              <a:t>accompanying</a:t>
            </a:r>
            <a:r>
              <a:rPr lang="tr-TR" dirty="0" smtClean="0"/>
              <a:t> </a:t>
            </a:r>
            <a:r>
              <a:rPr lang="tr-TR" dirty="0" err="1" smtClean="0"/>
              <a:t>anorexia</a:t>
            </a:r>
            <a:r>
              <a:rPr lang="tr-TR" dirty="0" smtClean="0"/>
              <a:t> </a:t>
            </a:r>
            <a:r>
              <a:rPr lang="tr-TR" dirty="0" err="1" smtClean="0"/>
              <a:t>and</a:t>
            </a:r>
            <a:r>
              <a:rPr lang="tr-TR" dirty="0" smtClean="0"/>
              <a:t> </a:t>
            </a:r>
            <a:r>
              <a:rPr lang="tr-TR" dirty="0" err="1" smtClean="0"/>
              <a:t>emaciation</a:t>
            </a:r>
            <a:r>
              <a:rPr lang="tr-TR" dirty="0" smtClean="0"/>
              <a:t>.  </a:t>
            </a:r>
          </a:p>
        </p:txBody>
      </p:sp>
    </p:spTree>
    <p:extLst>
      <p:ext uri="{BB962C8B-B14F-4D97-AF65-F5344CB8AC3E}">
        <p14:creationId xmlns:p14="http://schemas.microsoft.com/office/powerpoint/2010/main" val="72785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11399" y="228680"/>
            <a:ext cx="5300960" cy="2699715"/>
          </a:xfrm>
          <a:prstGeom prst="rect">
            <a:avLst/>
          </a:prstGeom>
        </p:spPr>
      </p:pic>
      <p:sp>
        <p:nvSpPr>
          <p:cNvPr id="5" name="Dikdörtgen 4"/>
          <p:cNvSpPr/>
          <p:nvPr/>
        </p:nvSpPr>
        <p:spPr>
          <a:xfrm>
            <a:off x="119606" y="2963014"/>
            <a:ext cx="5725609" cy="584775"/>
          </a:xfrm>
          <a:prstGeom prst="rect">
            <a:avLst/>
          </a:prstGeom>
        </p:spPr>
        <p:txBody>
          <a:bodyPr wrap="square">
            <a:spAutoFit/>
          </a:bodyPr>
          <a:lstStyle/>
          <a:p>
            <a:r>
              <a:rPr lang="tr-TR" sz="1600" b="0" i="0" dirty="0" err="1" smtClean="0">
                <a:effectLst/>
              </a:rPr>
              <a:t>Sheep</a:t>
            </a:r>
            <a:r>
              <a:rPr lang="tr-TR" sz="1600" b="0" i="0" dirty="0" smtClean="0">
                <a:effectLst/>
              </a:rPr>
              <a:t>, </a:t>
            </a:r>
            <a:r>
              <a:rPr lang="tr-TR" sz="1600" b="0" i="0" dirty="0" err="1" smtClean="0">
                <a:effectLst/>
              </a:rPr>
              <a:t>whole</a:t>
            </a:r>
            <a:r>
              <a:rPr lang="tr-TR" sz="1600" b="0" i="0" dirty="0" smtClean="0">
                <a:effectLst/>
              </a:rPr>
              <a:t> body. </a:t>
            </a:r>
            <a:r>
              <a:rPr lang="tr-TR" sz="1600" b="0" i="0" dirty="0" err="1" smtClean="0">
                <a:effectLst/>
              </a:rPr>
              <a:t>Alopecia</a:t>
            </a:r>
            <a:r>
              <a:rPr lang="tr-TR" sz="1600" b="0" i="0" dirty="0" smtClean="0">
                <a:effectLst/>
              </a:rPr>
              <a:t> </a:t>
            </a:r>
            <a:r>
              <a:rPr lang="tr-TR" sz="1600" b="0" i="0" dirty="0" err="1" smtClean="0">
                <a:effectLst/>
              </a:rPr>
              <a:t>due</a:t>
            </a:r>
            <a:r>
              <a:rPr lang="tr-TR" sz="1600" b="0" i="0" dirty="0" smtClean="0">
                <a:effectLst/>
              </a:rPr>
              <a:t> </a:t>
            </a:r>
            <a:r>
              <a:rPr lang="tr-TR" sz="1600" b="0" i="0" dirty="0" err="1" smtClean="0">
                <a:effectLst/>
              </a:rPr>
              <a:t>to</a:t>
            </a:r>
            <a:r>
              <a:rPr lang="tr-TR" sz="1600" b="0" i="0" dirty="0" smtClean="0">
                <a:effectLst/>
              </a:rPr>
              <a:t> </a:t>
            </a:r>
            <a:r>
              <a:rPr lang="tr-TR" sz="1600" b="0" i="0" dirty="0" err="1" smtClean="0">
                <a:effectLst/>
              </a:rPr>
              <a:t>trauma</a:t>
            </a:r>
            <a:r>
              <a:rPr lang="tr-TR" sz="1600" b="0" i="0" dirty="0" smtClean="0">
                <a:effectLst/>
              </a:rPr>
              <a:t> </a:t>
            </a:r>
            <a:r>
              <a:rPr lang="tr-TR" sz="1600" b="0" i="0" dirty="0" err="1" smtClean="0">
                <a:effectLst/>
              </a:rPr>
              <a:t>that</a:t>
            </a:r>
            <a:r>
              <a:rPr lang="tr-TR" sz="1600" b="0" i="0" dirty="0" smtClean="0">
                <a:effectLst/>
              </a:rPr>
              <a:t> is </a:t>
            </a:r>
            <a:r>
              <a:rPr lang="tr-TR" sz="1600" b="0" i="0" dirty="0" err="1" smtClean="0">
                <a:effectLst/>
              </a:rPr>
              <a:t>secondary</a:t>
            </a:r>
            <a:r>
              <a:rPr lang="tr-TR" sz="1600" b="0" i="0" dirty="0" smtClean="0">
                <a:effectLst/>
              </a:rPr>
              <a:t> </a:t>
            </a:r>
            <a:r>
              <a:rPr lang="tr-TR" sz="1600" b="0" i="0" dirty="0" err="1" smtClean="0">
                <a:effectLst/>
              </a:rPr>
              <a:t>to</a:t>
            </a:r>
            <a:r>
              <a:rPr lang="tr-TR" sz="1600" b="0" i="0" dirty="0" smtClean="0">
                <a:effectLst/>
              </a:rPr>
              <a:t> </a:t>
            </a:r>
            <a:r>
              <a:rPr lang="tr-TR" sz="1600" b="0" i="0" dirty="0" err="1" smtClean="0">
                <a:effectLst/>
              </a:rPr>
              <a:t>scrapie</a:t>
            </a:r>
            <a:r>
              <a:rPr lang="tr-TR" sz="1600" b="0" i="0" dirty="0" smtClean="0">
                <a:effectLst/>
              </a:rPr>
              <a:t>.</a:t>
            </a:r>
            <a:endParaRPr lang="tr-TR" sz="1600" dirty="0"/>
          </a:p>
        </p:txBody>
      </p:sp>
      <p:pic>
        <p:nvPicPr>
          <p:cNvPr id="6" name="Resim 5"/>
          <p:cNvPicPr>
            <a:picLocks noChangeAspect="1"/>
          </p:cNvPicPr>
          <p:nvPr/>
        </p:nvPicPr>
        <p:blipFill>
          <a:blip r:embed="rId3"/>
          <a:stretch>
            <a:fillRect/>
          </a:stretch>
        </p:blipFill>
        <p:spPr>
          <a:xfrm>
            <a:off x="7342808" y="228679"/>
            <a:ext cx="3875954" cy="2583969"/>
          </a:xfrm>
          <a:prstGeom prst="rect">
            <a:avLst/>
          </a:prstGeom>
        </p:spPr>
      </p:pic>
      <p:sp>
        <p:nvSpPr>
          <p:cNvPr id="7" name="Dikdörtgen 6"/>
          <p:cNvSpPr/>
          <p:nvPr/>
        </p:nvSpPr>
        <p:spPr>
          <a:xfrm>
            <a:off x="6825205" y="2812648"/>
            <a:ext cx="5122762" cy="584775"/>
          </a:xfrm>
          <a:prstGeom prst="rect">
            <a:avLst/>
          </a:prstGeom>
        </p:spPr>
        <p:txBody>
          <a:bodyPr wrap="square">
            <a:spAutoFit/>
          </a:bodyPr>
          <a:lstStyle/>
          <a:p>
            <a:r>
              <a:rPr lang="tr-TR" sz="1600" dirty="0" smtClean="0"/>
              <a:t>A </a:t>
            </a:r>
            <a:r>
              <a:rPr lang="tr-TR" sz="1600" dirty="0" err="1" smtClean="0"/>
              <a:t>domestic</a:t>
            </a:r>
            <a:r>
              <a:rPr lang="tr-TR" sz="1600" dirty="0" smtClean="0"/>
              <a:t> </a:t>
            </a:r>
            <a:r>
              <a:rPr lang="tr-TR" sz="1600" dirty="0" err="1" smtClean="0"/>
              <a:t>sheep</a:t>
            </a:r>
            <a:r>
              <a:rPr lang="tr-TR" sz="1600" dirty="0" smtClean="0"/>
              <a:t> in </a:t>
            </a:r>
            <a:r>
              <a:rPr lang="tr-TR" sz="1600" dirty="0" err="1" smtClean="0"/>
              <a:t>the</a:t>
            </a:r>
            <a:r>
              <a:rPr lang="tr-TR" sz="1600" dirty="0" smtClean="0"/>
              <a:t> </a:t>
            </a:r>
            <a:r>
              <a:rPr lang="tr-TR" sz="1600" dirty="0" err="1" smtClean="0"/>
              <a:t>later</a:t>
            </a:r>
            <a:r>
              <a:rPr lang="tr-TR" sz="1600" dirty="0" smtClean="0"/>
              <a:t> </a:t>
            </a:r>
            <a:r>
              <a:rPr lang="tr-TR" sz="1600" dirty="0" err="1" smtClean="0"/>
              <a:t>stages</a:t>
            </a:r>
            <a:r>
              <a:rPr lang="tr-TR" sz="1600" dirty="0" smtClean="0"/>
              <a:t> of </a:t>
            </a:r>
            <a:r>
              <a:rPr lang="tr-TR" sz="1600" dirty="0" err="1" smtClean="0"/>
              <a:t>Scrapie</a:t>
            </a:r>
            <a:r>
              <a:rPr lang="tr-TR" sz="1600" dirty="0" smtClean="0"/>
              <a:t>. Image </a:t>
            </a:r>
            <a:r>
              <a:rPr lang="tr-TR" sz="1600" dirty="0" err="1" smtClean="0"/>
              <a:t>from</a:t>
            </a:r>
            <a:r>
              <a:rPr lang="tr-TR" sz="1600" dirty="0" smtClean="0"/>
              <a:t> </a:t>
            </a:r>
            <a:r>
              <a:rPr lang="tr-TR" sz="1000" dirty="0" smtClean="0"/>
              <a:t>http://</a:t>
            </a:r>
            <a:r>
              <a:rPr lang="tr-TR" sz="1000" dirty="0" err="1" smtClean="0"/>
              <a:t>academics.wellesley.edu</a:t>
            </a:r>
            <a:r>
              <a:rPr lang="tr-TR" sz="1000" dirty="0" smtClean="0"/>
              <a:t>/</a:t>
            </a:r>
            <a:r>
              <a:rPr lang="tr-TR" sz="1000" dirty="0" err="1" smtClean="0"/>
              <a:t>Chemistry</a:t>
            </a:r>
            <a:r>
              <a:rPr lang="tr-TR" sz="1000" dirty="0" smtClean="0"/>
              <a:t>/Chem101/aspirin/1mouton%20scrapie.jpg</a:t>
            </a:r>
            <a:endParaRPr lang="tr-TR" sz="1000" dirty="0"/>
          </a:p>
        </p:txBody>
      </p:sp>
      <p:pic>
        <p:nvPicPr>
          <p:cNvPr id="8" name="Resim 7"/>
          <p:cNvPicPr>
            <a:picLocks noChangeAspect="1"/>
          </p:cNvPicPr>
          <p:nvPr/>
        </p:nvPicPr>
        <p:blipFill>
          <a:blip r:embed="rId4"/>
          <a:stretch>
            <a:fillRect/>
          </a:stretch>
        </p:blipFill>
        <p:spPr>
          <a:xfrm>
            <a:off x="1680097" y="3923992"/>
            <a:ext cx="9017000" cy="2057400"/>
          </a:xfrm>
          <a:prstGeom prst="rect">
            <a:avLst/>
          </a:prstGeom>
        </p:spPr>
      </p:pic>
    </p:spTree>
    <p:extLst>
      <p:ext uri="{BB962C8B-B14F-4D97-AF65-F5344CB8AC3E}">
        <p14:creationId xmlns:p14="http://schemas.microsoft.com/office/powerpoint/2010/main" val="1834664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902825"/>
            <a:ext cx="10515600" cy="5274138"/>
          </a:xfrm>
        </p:spPr>
        <p:txBody>
          <a:bodyPr>
            <a:normAutofit lnSpcReduction="10000"/>
          </a:bodyPr>
          <a:lstStyle/>
          <a:p>
            <a:r>
              <a:rPr lang="tr-TR" dirty="0" err="1" smtClean="0"/>
              <a:t>Drinking</a:t>
            </a:r>
            <a:r>
              <a:rPr lang="tr-TR" dirty="0" smtClean="0"/>
              <a:t> </a:t>
            </a:r>
            <a:r>
              <a:rPr lang="tr-TR" dirty="0" err="1" smtClean="0"/>
              <a:t>behavior</a:t>
            </a:r>
            <a:r>
              <a:rPr lang="tr-TR" dirty="0" smtClean="0"/>
              <a:t> </a:t>
            </a:r>
            <a:r>
              <a:rPr lang="tr-TR" dirty="0" err="1" smtClean="0"/>
              <a:t>and</a:t>
            </a:r>
            <a:r>
              <a:rPr lang="tr-TR" dirty="0" smtClean="0"/>
              <a:t> </a:t>
            </a:r>
            <a:r>
              <a:rPr lang="tr-TR" dirty="0" err="1" smtClean="0"/>
              <a:t>urination</a:t>
            </a:r>
            <a:r>
              <a:rPr lang="tr-TR" dirty="0" smtClean="0"/>
              <a:t> can </a:t>
            </a:r>
            <a:r>
              <a:rPr lang="tr-TR" dirty="0" err="1" smtClean="0"/>
              <a:t>also</a:t>
            </a:r>
            <a:r>
              <a:rPr lang="tr-TR" dirty="0" smtClean="0"/>
              <a:t> </a:t>
            </a:r>
            <a:r>
              <a:rPr lang="tr-TR" dirty="0" err="1" smtClean="0"/>
              <a:t>change</a:t>
            </a:r>
            <a:r>
              <a:rPr lang="tr-TR" dirty="0" smtClean="0"/>
              <a:t>, </a:t>
            </a:r>
            <a:r>
              <a:rPr lang="tr-TR" dirty="0" err="1" smtClean="0"/>
              <a:t>with</a:t>
            </a:r>
            <a:r>
              <a:rPr lang="tr-TR" dirty="0" smtClean="0"/>
              <a:t> </a:t>
            </a:r>
            <a:r>
              <a:rPr lang="tr-TR" dirty="0" err="1" smtClean="0"/>
              <a:t>some</a:t>
            </a:r>
            <a:r>
              <a:rPr lang="tr-TR" dirty="0" smtClean="0"/>
              <a:t> </a:t>
            </a:r>
            <a:r>
              <a:rPr lang="tr-TR" dirty="0" err="1" smtClean="0"/>
              <a:t>sheep</a:t>
            </a:r>
            <a:r>
              <a:rPr lang="tr-TR" dirty="0" smtClean="0"/>
              <a:t> </a:t>
            </a:r>
            <a:r>
              <a:rPr lang="tr-TR" dirty="0" err="1" smtClean="0"/>
              <a:t>drinking</a:t>
            </a:r>
            <a:r>
              <a:rPr lang="tr-TR" dirty="0" smtClean="0"/>
              <a:t> </a:t>
            </a:r>
            <a:r>
              <a:rPr lang="tr-TR" dirty="0" err="1" smtClean="0"/>
              <a:t>small</a:t>
            </a:r>
            <a:r>
              <a:rPr lang="tr-TR" dirty="0" smtClean="0"/>
              <a:t> </a:t>
            </a:r>
            <a:r>
              <a:rPr lang="tr-TR" dirty="0" err="1" smtClean="0"/>
              <a:t>quantities</a:t>
            </a:r>
            <a:r>
              <a:rPr lang="tr-TR" dirty="0" smtClean="0"/>
              <a:t> of </a:t>
            </a:r>
            <a:r>
              <a:rPr lang="tr-TR" dirty="0" err="1" smtClean="0"/>
              <a:t>water</a:t>
            </a:r>
            <a:r>
              <a:rPr lang="tr-TR" dirty="0" smtClean="0"/>
              <a:t> </a:t>
            </a:r>
            <a:r>
              <a:rPr lang="tr-TR" dirty="0" err="1" smtClean="0"/>
              <a:t>often</a:t>
            </a:r>
            <a:r>
              <a:rPr lang="tr-TR" dirty="0" smtClean="0"/>
              <a:t>. </a:t>
            </a:r>
          </a:p>
          <a:p>
            <a:r>
              <a:rPr lang="tr-TR" dirty="0" err="1" smtClean="0"/>
              <a:t>Most</a:t>
            </a:r>
            <a:r>
              <a:rPr lang="tr-TR" dirty="0" smtClean="0"/>
              <a:t> </a:t>
            </a:r>
            <a:r>
              <a:rPr lang="tr-TR" dirty="0" err="1" smtClean="0"/>
              <a:t>animals</a:t>
            </a:r>
            <a:r>
              <a:rPr lang="tr-TR" dirty="0" smtClean="0"/>
              <a:t> </a:t>
            </a:r>
            <a:r>
              <a:rPr lang="tr-TR" dirty="0" err="1" smtClean="0"/>
              <a:t>die</a:t>
            </a:r>
            <a:r>
              <a:rPr lang="tr-TR" dirty="0" smtClean="0"/>
              <a:t> </a:t>
            </a:r>
            <a:r>
              <a:rPr lang="tr-TR" dirty="0" err="1" smtClean="0"/>
              <a:t>within</a:t>
            </a:r>
            <a:r>
              <a:rPr lang="tr-TR" dirty="0" smtClean="0"/>
              <a:t> a </a:t>
            </a:r>
            <a:r>
              <a:rPr lang="tr-TR" dirty="0" err="1" smtClean="0"/>
              <a:t>few</a:t>
            </a:r>
            <a:r>
              <a:rPr lang="tr-TR" dirty="0" smtClean="0"/>
              <a:t> </a:t>
            </a:r>
            <a:r>
              <a:rPr lang="tr-TR" dirty="0" err="1" smtClean="0"/>
              <a:t>weeks</a:t>
            </a:r>
            <a:r>
              <a:rPr lang="tr-TR" dirty="0" smtClean="0"/>
              <a:t> </a:t>
            </a:r>
            <a:r>
              <a:rPr lang="tr-TR" dirty="0" err="1" smtClean="0"/>
              <a:t>to</a:t>
            </a:r>
            <a:r>
              <a:rPr lang="tr-TR" dirty="0" smtClean="0"/>
              <a:t> </a:t>
            </a:r>
            <a:r>
              <a:rPr lang="tr-TR" dirty="0" err="1" smtClean="0"/>
              <a:t>several</a:t>
            </a:r>
            <a:r>
              <a:rPr lang="tr-TR" dirty="0" smtClean="0"/>
              <a:t> </a:t>
            </a:r>
            <a:r>
              <a:rPr lang="tr-TR" dirty="0" err="1" smtClean="0"/>
              <a:t>months</a:t>
            </a:r>
            <a:r>
              <a:rPr lang="tr-TR" dirty="0" smtClean="0"/>
              <a:t> </a:t>
            </a:r>
            <a:r>
              <a:rPr lang="tr-TR" dirty="0" err="1" smtClean="0"/>
              <a:t>after</a:t>
            </a:r>
            <a:r>
              <a:rPr lang="tr-TR" dirty="0" smtClean="0"/>
              <a:t> </a:t>
            </a:r>
            <a:r>
              <a:rPr lang="tr-TR" dirty="0" err="1" smtClean="0"/>
              <a:t>the</a:t>
            </a:r>
            <a:r>
              <a:rPr lang="tr-TR" dirty="0" smtClean="0"/>
              <a:t> </a:t>
            </a:r>
            <a:r>
              <a:rPr lang="tr-TR" dirty="0" err="1" smtClean="0"/>
              <a:t>onset</a:t>
            </a:r>
            <a:r>
              <a:rPr lang="tr-TR" dirty="0" smtClean="0"/>
              <a:t> of </a:t>
            </a:r>
            <a:r>
              <a:rPr lang="tr-TR" dirty="0" err="1" smtClean="0"/>
              <a:t>clinical</a:t>
            </a:r>
            <a:r>
              <a:rPr lang="tr-TR" dirty="0" smtClean="0"/>
              <a:t> </a:t>
            </a:r>
            <a:r>
              <a:rPr lang="tr-TR" dirty="0" err="1" smtClean="0"/>
              <a:t>signs</a:t>
            </a:r>
            <a:r>
              <a:rPr lang="tr-TR" dirty="0" smtClean="0"/>
              <a:t>. </a:t>
            </a:r>
          </a:p>
          <a:p>
            <a:pPr>
              <a:buFont typeface="Wingdings" charset="2"/>
              <a:buChar char="Ø"/>
            </a:pPr>
            <a:r>
              <a:rPr lang="tr-TR" dirty="0" err="1" smtClean="0">
                <a:solidFill>
                  <a:srgbClr val="0070C0"/>
                </a:solidFill>
              </a:rPr>
              <a:t>Atypical</a:t>
            </a:r>
            <a:r>
              <a:rPr lang="tr-TR" dirty="0" smtClean="0">
                <a:solidFill>
                  <a:srgbClr val="0070C0"/>
                </a:solidFill>
              </a:rPr>
              <a:t> </a:t>
            </a:r>
            <a:r>
              <a:rPr lang="tr-TR" dirty="0" err="1" smtClean="0">
                <a:solidFill>
                  <a:srgbClr val="0070C0"/>
                </a:solidFill>
              </a:rPr>
              <a:t>Scrapie</a:t>
            </a:r>
            <a:endParaRPr lang="tr-TR" dirty="0" smtClean="0">
              <a:solidFill>
                <a:srgbClr val="0070C0"/>
              </a:solidFill>
            </a:endParaRPr>
          </a:p>
          <a:p>
            <a:r>
              <a:rPr lang="tr-TR" dirty="0" err="1" smtClean="0"/>
              <a:t>Incoordination</a:t>
            </a:r>
            <a:r>
              <a:rPr lang="tr-TR" dirty="0" smtClean="0"/>
              <a:t> </a:t>
            </a:r>
            <a:r>
              <a:rPr lang="tr-TR" dirty="0" err="1" smtClean="0"/>
              <a:t>and</a:t>
            </a:r>
            <a:r>
              <a:rPr lang="tr-TR" dirty="0" smtClean="0"/>
              <a:t> </a:t>
            </a:r>
            <a:r>
              <a:rPr lang="tr-TR" dirty="0" err="1" smtClean="0"/>
              <a:t>ataxia</a:t>
            </a:r>
            <a:r>
              <a:rPr lang="tr-TR" dirty="0" smtClean="0"/>
              <a:t> </a:t>
            </a:r>
            <a:r>
              <a:rPr lang="tr-TR" dirty="0" err="1" smtClean="0"/>
              <a:t>seem</a:t>
            </a:r>
            <a:r>
              <a:rPr lang="tr-TR" dirty="0" smtClean="0"/>
              <a:t> </a:t>
            </a:r>
            <a:r>
              <a:rPr lang="tr-TR" dirty="0" err="1" smtClean="0"/>
              <a:t>to</a:t>
            </a:r>
            <a:r>
              <a:rPr lang="tr-TR" dirty="0" smtClean="0"/>
              <a:t> be </a:t>
            </a:r>
            <a:r>
              <a:rPr lang="tr-TR" dirty="0" err="1" smtClean="0"/>
              <a:t>the</a:t>
            </a:r>
            <a:r>
              <a:rPr lang="tr-TR" dirty="0" smtClean="0"/>
              <a:t> </a:t>
            </a:r>
            <a:r>
              <a:rPr lang="tr-TR" dirty="0" err="1" smtClean="0"/>
              <a:t>most</a:t>
            </a:r>
            <a:r>
              <a:rPr lang="tr-TR" dirty="0" smtClean="0"/>
              <a:t> </a:t>
            </a:r>
            <a:r>
              <a:rPr lang="tr-TR" dirty="0" err="1" smtClean="0"/>
              <a:t>prominent</a:t>
            </a:r>
            <a:r>
              <a:rPr lang="tr-TR" dirty="0" smtClean="0"/>
              <a:t> </a:t>
            </a:r>
            <a:r>
              <a:rPr lang="tr-TR" dirty="0" err="1" smtClean="0"/>
              <a:t>clinical</a:t>
            </a:r>
            <a:r>
              <a:rPr lang="tr-TR" dirty="0" smtClean="0"/>
              <a:t> </a:t>
            </a:r>
            <a:r>
              <a:rPr lang="tr-TR" dirty="0" err="1" smtClean="0"/>
              <a:t>signs</a:t>
            </a:r>
            <a:r>
              <a:rPr lang="tr-TR" dirty="0" smtClean="0"/>
              <a:t> in </a:t>
            </a:r>
            <a:r>
              <a:rPr lang="tr-TR" dirty="0" err="1" smtClean="0"/>
              <a:t>sheep</a:t>
            </a:r>
            <a:r>
              <a:rPr lang="tr-TR" dirty="0" smtClean="0"/>
              <a:t> </a:t>
            </a:r>
            <a:r>
              <a:rPr lang="tr-TR" dirty="0" err="1" smtClean="0"/>
              <a:t>with</a:t>
            </a:r>
            <a:r>
              <a:rPr lang="tr-TR" dirty="0" smtClean="0"/>
              <a:t> </a:t>
            </a:r>
            <a:r>
              <a:rPr lang="tr-TR" dirty="0" err="1" smtClean="0"/>
              <a:t>atypical</a:t>
            </a:r>
            <a:r>
              <a:rPr lang="tr-TR" dirty="0" smtClean="0"/>
              <a:t>/ Nor98 </a:t>
            </a:r>
            <a:r>
              <a:rPr lang="tr-TR" dirty="0" err="1" smtClean="0"/>
              <a:t>scrapie</a:t>
            </a:r>
            <a:r>
              <a:rPr lang="tr-TR" dirty="0" smtClean="0"/>
              <a:t>. </a:t>
            </a:r>
          </a:p>
          <a:p>
            <a:r>
              <a:rPr lang="tr-TR" dirty="0" err="1" smtClean="0"/>
              <a:t>Pruritus</a:t>
            </a:r>
            <a:r>
              <a:rPr lang="tr-TR" dirty="0" smtClean="0"/>
              <a:t> </a:t>
            </a:r>
            <a:r>
              <a:rPr lang="tr-TR" dirty="0" err="1" smtClean="0"/>
              <a:t>appears</a:t>
            </a:r>
            <a:r>
              <a:rPr lang="tr-TR" dirty="0" smtClean="0"/>
              <a:t> </a:t>
            </a:r>
            <a:r>
              <a:rPr lang="tr-TR" dirty="0" err="1" smtClean="0"/>
              <a:t>to</a:t>
            </a:r>
            <a:r>
              <a:rPr lang="tr-TR" dirty="0" smtClean="0"/>
              <a:t> be minimal </a:t>
            </a:r>
            <a:r>
              <a:rPr lang="tr-TR" dirty="0" err="1" smtClean="0"/>
              <a:t>or</a:t>
            </a:r>
            <a:r>
              <a:rPr lang="tr-TR" dirty="0" smtClean="0"/>
              <a:t> </a:t>
            </a:r>
            <a:r>
              <a:rPr lang="tr-TR" dirty="0" err="1" smtClean="0"/>
              <a:t>uncommon</a:t>
            </a:r>
            <a:r>
              <a:rPr lang="tr-TR" dirty="0" smtClean="0"/>
              <a:t>, </a:t>
            </a:r>
            <a:r>
              <a:rPr lang="tr-TR" dirty="0" err="1" smtClean="0"/>
              <a:t>although</a:t>
            </a:r>
            <a:r>
              <a:rPr lang="tr-TR" dirty="0" smtClean="0"/>
              <a:t> it has </a:t>
            </a:r>
            <a:r>
              <a:rPr lang="tr-TR" dirty="0" err="1" smtClean="0"/>
              <a:t>been</a:t>
            </a:r>
            <a:r>
              <a:rPr lang="tr-TR" dirty="0" smtClean="0"/>
              <a:t> </a:t>
            </a:r>
            <a:r>
              <a:rPr lang="tr-TR" dirty="0" err="1" smtClean="0"/>
              <a:t>seen</a:t>
            </a:r>
            <a:r>
              <a:rPr lang="tr-TR" dirty="0" smtClean="0"/>
              <a:t> in </a:t>
            </a:r>
            <a:r>
              <a:rPr lang="tr-TR" dirty="0" err="1" smtClean="0"/>
              <a:t>some</a:t>
            </a:r>
            <a:r>
              <a:rPr lang="tr-TR" dirty="0" smtClean="0"/>
              <a:t> </a:t>
            </a:r>
            <a:r>
              <a:rPr lang="tr-TR" dirty="0" err="1" smtClean="0"/>
              <a:t>animals</a:t>
            </a:r>
            <a:r>
              <a:rPr lang="tr-TR" dirty="0" smtClean="0"/>
              <a:t>.</a:t>
            </a:r>
          </a:p>
          <a:p>
            <a:r>
              <a:rPr lang="tr-TR" dirty="0" err="1" smtClean="0"/>
              <a:t>Loss</a:t>
            </a:r>
            <a:r>
              <a:rPr lang="tr-TR" dirty="0" smtClean="0"/>
              <a:t> of body </a:t>
            </a:r>
            <a:r>
              <a:rPr lang="tr-TR" dirty="0" err="1" smtClean="0"/>
              <a:t>condition</a:t>
            </a:r>
            <a:r>
              <a:rPr lang="tr-TR" dirty="0" smtClean="0"/>
              <a:t>, </a:t>
            </a:r>
            <a:r>
              <a:rPr lang="tr-TR" dirty="0" err="1" smtClean="0"/>
              <a:t>anxiety</a:t>
            </a:r>
            <a:r>
              <a:rPr lang="tr-TR" dirty="0" smtClean="0"/>
              <a:t>, </a:t>
            </a:r>
            <a:r>
              <a:rPr lang="tr-TR" dirty="0" err="1" smtClean="0"/>
              <a:t>tremors</a:t>
            </a:r>
            <a:r>
              <a:rPr lang="tr-TR" dirty="0" smtClean="0"/>
              <a:t>, </a:t>
            </a:r>
            <a:r>
              <a:rPr lang="tr-TR" dirty="0" err="1" smtClean="0"/>
              <a:t>abnormal</a:t>
            </a:r>
            <a:r>
              <a:rPr lang="tr-TR" dirty="0" smtClean="0"/>
              <a:t> </a:t>
            </a:r>
            <a:r>
              <a:rPr lang="tr-TR" dirty="0" err="1" smtClean="0"/>
              <a:t>menace</a:t>
            </a:r>
            <a:r>
              <a:rPr lang="tr-TR" dirty="0" smtClean="0"/>
              <a:t> </a:t>
            </a:r>
            <a:r>
              <a:rPr lang="tr-TR" dirty="0" err="1" smtClean="0"/>
              <a:t>responses</a:t>
            </a:r>
            <a:r>
              <a:rPr lang="tr-TR" dirty="0" smtClean="0"/>
              <a:t> </a:t>
            </a:r>
            <a:r>
              <a:rPr lang="tr-TR" dirty="0" err="1" smtClean="0"/>
              <a:t>or</a:t>
            </a:r>
            <a:r>
              <a:rPr lang="tr-TR" dirty="0" smtClean="0"/>
              <a:t> a </a:t>
            </a:r>
            <a:r>
              <a:rPr lang="tr-TR" dirty="0" err="1" smtClean="0"/>
              <a:t>subdued</a:t>
            </a:r>
            <a:r>
              <a:rPr lang="tr-TR" dirty="0" smtClean="0"/>
              <a:t> </a:t>
            </a:r>
            <a:r>
              <a:rPr lang="tr-TR" dirty="0" err="1" smtClean="0"/>
              <a:t>mental</a:t>
            </a:r>
            <a:r>
              <a:rPr lang="tr-TR" dirty="0" smtClean="0"/>
              <a:t> </a:t>
            </a:r>
            <a:r>
              <a:rPr lang="tr-TR" dirty="0" err="1" smtClean="0"/>
              <a:t>status</a:t>
            </a:r>
            <a:r>
              <a:rPr lang="tr-TR" dirty="0" smtClean="0"/>
              <a:t> </a:t>
            </a:r>
            <a:r>
              <a:rPr lang="tr-TR" dirty="0" err="1" smtClean="0"/>
              <a:t>have</a:t>
            </a:r>
            <a:r>
              <a:rPr lang="tr-TR" dirty="0" smtClean="0"/>
              <a:t> </a:t>
            </a:r>
            <a:r>
              <a:rPr lang="tr-TR" dirty="0" err="1" smtClean="0"/>
              <a:t>been</a:t>
            </a:r>
            <a:r>
              <a:rPr lang="tr-TR" dirty="0" smtClean="0"/>
              <a:t> </a:t>
            </a:r>
            <a:r>
              <a:rPr lang="tr-TR" dirty="0" err="1" smtClean="0"/>
              <a:t>reported</a:t>
            </a:r>
            <a:r>
              <a:rPr lang="tr-TR" dirty="0" smtClean="0"/>
              <a:t> in </a:t>
            </a:r>
            <a:r>
              <a:rPr lang="tr-TR" dirty="0" err="1" smtClean="0"/>
              <a:t>some</a:t>
            </a:r>
            <a:r>
              <a:rPr lang="tr-TR" dirty="0" smtClean="0"/>
              <a:t> </a:t>
            </a:r>
            <a:r>
              <a:rPr lang="tr-TR" dirty="0" err="1" smtClean="0"/>
              <a:t>cases</a:t>
            </a:r>
            <a:r>
              <a:rPr lang="tr-TR" dirty="0" smtClean="0"/>
              <a:t>, but not </a:t>
            </a:r>
            <a:r>
              <a:rPr lang="tr-TR" dirty="0" err="1" smtClean="0"/>
              <a:t>others</a:t>
            </a:r>
            <a:r>
              <a:rPr lang="tr-TR" dirty="0" smtClean="0"/>
              <a:t>. </a:t>
            </a:r>
            <a:endParaRPr lang="tr-TR" dirty="0"/>
          </a:p>
        </p:txBody>
      </p:sp>
    </p:spTree>
    <p:extLst>
      <p:ext uri="{BB962C8B-B14F-4D97-AF65-F5344CB8AC3E}">
        <p14:creationId xmlns:p14="http://schemas.microsoft.com/office/powerpoint/2010/main" val="388347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0070C0"/>
                </a:solidFill>
              </a:rPr>
              <a:t>Post </a:t>
            </a:r>
            <a:r>
              <a:rPr lang="tr-TR" dirty="0" err="1" smtClean="0">
                <a:solidFill>
                  <a:srgbClr val="0070C0"/>
                </a:solidFill>
              </a:rPr>
              <a:t>Mortem</a:t>
            </a:r>
            <a:r>
              <a:rPr lang="tr-TR" dirty="0" smtClean="0">
                <a:solidFill>
                  <a:srgbClr val="0070C0"/>
                </a:solidFill>
              </a:rPr>
              <a:t> </a:t>
            </a:r>
            <a:r>
              <a:rPr lang="tr-TR" dirty="0" err="1" smtClean="0">
                <a:solidFill>
                  <a:srgbClr val="0070C0"/>
                </a:solidFill>
              </a:rPr>
              <a:t>Lesions</a:t>
            </a:r>
            <a:endParaRPr lang="tr-TR" dirty="0">
              <a:solidFill>
                <a:srgbClr val="0070C0"/>
              </a:solidFill>
            </a:endParaRPr>
          </a:p>
        </p:txBody>
      </p:sp>
      <p:sp>
        <p:nvSpPr>
          <p:cNvPr id="3" name="İçerik Yer Tutucusu 2"/>
          <p:cNvSpPr>
            <a:spLocks noGrp="1"/>
          </p:cNvSpPr>
          <p:nvPr>
            <p:ph idx="1"/>
          </p:nvPr>
        </p:nvSpPr>
        <p:spPr>
          <a:xfrm>
            <a:off x="838200" y="1597306"/>
            <a:ext cx="7113608" cy="4579657"/>
          </a:xfrm>
        </p:spPr>
        <p:txBody>
          <a:bodyPr>
            <a:normAutofit/>
          </a:bodyPr>
          <a:lstStyle/>
          <a:p>
            <a:r>
              <a:rPr lang="tr-TR" dirty="0" err="1" smtClean="0"/>
              <a:t>There</a:t>
            </a:r>
            <a:r>
              <a:rPr lang="tr-TR" dirty="0" smtClean="0"/>
              <a:t> </a:t>
            </a:r>
            <a:r>
              <a:rPr lang="tr-TR" dirty="0" err="1" smtClean="0"/>
              <a:t>are</a:t>
            </a:r>
            <a:r>
              <a:rPr lang="tr-TR" dirty="0" smtClean="0"/>
              <a:t> </a:t>
            </a:r>
            <a:r>
              <a:rPr lang="tr-TR" dirty="0" err="1" smtClean="0"/>
              <a:t>no</a:t>
            </a:r>
            <a:r>
              <a:rPr lang="tr-TR" dirty="0" smtClean="0"/>
              <a:t> </a:t>
            </a:r>
            <a:r>
              <a:rPr lang="tr-TR" dirty="0" err="1" smtClean="0"/>
              <a:t>characteristic</a:t>
            </a:r>
            <a:r>
              <a:rPr lang="tr-TR" dirty="0" smtClean="0"/>
              <a:t> </a:t>
            </a:r>
            <a:r>
              <a:rPr lang="tr-TR" dirty="0" err="1" smtClean="0"/>
              <a:t>gross</a:t>
            </a:r>
            <a:r>
              <a:rPr lang="tr-TR" dirty="0" smtClean="0"/>
              <a:t> </a:t>
            </a:r>
            <a:r>
              <a:rPr lang="tr-TR" dirty="0" err="1" smtClean="0"/>
              <a:t>lesions</a:t>
            </a:r>
            <a:r>
              <a:rPr lang="tr-TR" dirty="0" smtClean="0"/>
              <a:t> in </a:t>
            </a:r>
            <a:r>
              <a:rPr lang="tr-TR" dirty="0" err="1" smtClean="0"/>
              <a:t>classical</a:t>
            </a:r>
            <a:r>
              <a:rPr lang="tr-TR" dirty="0" smtClean="0"/>
              <a:t> </a:t>
            </a:r>
            <a:r>
              <a:rPr lang="tr-TR" dirty="0" err="1" smtClean="0"/>
              <a:t>or</a:t>
            </a:r>
            <a:r>
              <a:rPr lang="tr-TR" dirty="0" smtClean="0"/>
              <a:t> </a:t>
            </a:r>
            <a:r>
              <a:rPr lang="tr-TR" dirty="0" err="1" smtClean="0"/>
              <a:t>atypical</a:t>
            </a:r>
            <a:r>
              <a:rPr lang="tr-TR" dirty="0" smtClean="0"/>
              <a:t> </a:t>
            </a:r>
            <a:r>
              <a:rPr lang="tr-TR" dirty="0" err="1" smtClean="0"/>
              <a:t>scrapie</a:t>
            </a:r>
            <a:r>
              <a:rPr lang="tr-TR" dirty="0" smtClean="0"/>
              <a:t>, </a:t>
            </a:r>
            <a:r>
              <a:rPr lang="tr-TR" dirty="0" err="1" smtClean="0"/>
              <a:t>although</a:t>
            </a:r>
            <a:r>
              <a:rPr lang="tr-TR" dirty="0" smtClean="0"/>
              <a:t> </a:t>
            </a:r>
            <a:r>
              <a:rPr lang="tr-TR" dirty="0" err="1" smtClean="0"/>
              <a:t>there</a:t>
            </a:r>
            <a:r>
              <a:rPr lang="tr-TR" dirty="0" smtClean="0"/>
              <a:t> </a:t>
            </a:r>
            <a:r>
              <a:rPr lang="tr-TR" dirty="0" err="1" smtClean="0"/>
              <a:t>may</a:t>
            </a:r>
            <a:r>
              <a:rPr lang="tr-TR" dirty="0" smtClean="0"/>
              <a:t> be </a:t>
            </a:r>
            <a:r>
              <a:rPr lang="tr-TR" dirty="0" err="1" smtClean="0"/>
              <a:t>nonspecific</a:t>
            </a:r>
            <a:r>
              <a:rPr lang="tr-TR" dirty="0" smtClean="0"/>
              <a:t> </a:t>
            </a:r>
            <a:r>
              <a:rPr lang="tr-TR" dirty="0" err="1" smtClean="0"/>
              <a:t>changes</a:t>
            </a:r>
            <a:r>
              <a:rPr lang="tr-TR" dirty="0" smtClean="0"/>
              <a:t> </a:t>
            </a:r>
            <a:r>
              <a:rPr lang="tr-TR" dirty="0" err="1" smtClean="0"/>
              <a:t>such</a:t>
            </a:r>
            <a:r>
              <a:rPr lang="tr-TR" dirty="0" smtClean="0"/>
              <a:t> as </a:t>
            </a:r>
            <a:r>
              <a:rPr lang="tr-TR" dirty="0" err="1" smtClean="0"/>
              <a:t>wasting</a:t>
            </a:r>
            <a:r>
              <a:rPr lang="tr-TR" dirty="0" smtClean="0"/>
              <a:t> </a:t>
            </a:r>
            <a:r>
              <a:rPr lang="tr-TR" dirty="0" err="1" smtClean="0"/>
              <a:t>or</a:t>
            </a:r>
            <a:r>
              <a:rPr lang="tr-TR" dirty="0" smtClean="0"/>
              <a:t> </a:t>
            </a:r>
            <a:r>
              <a:rPr lang="tr-TR" dirty="0" err="1" smtClean="0"/>
              <a:t>emaciation</a:t>
            </a:r>
            <a:r>
              <a:rPr lang="tr-TR" dirty="0" smtClean="0"/>
              <a:t>, </a:t>
            </a:r>
            <a:r>
              <a:rPr lang="tr-TR" dirty="0" err="1" smtClean="0"/>
              <a:t>and</a:t>
            </a:r>
            <a:r>
              <a:rPr lang="tr-TR" dirty="0" smtClean="0"/>
              <a:t> skin </a:t>
            </a:r>
            <a:r>
              <a:rPr lang="tr-TR" dirty="0" err="1" smtClean="0"/>
              <a:t>or</a:t>
            </a:r>
            <a:r>
              <a:rPr lang="tr-TR" dirty="0" smtClean="0"/>
              <a:t> </a:t>
            </a:r>
            <a:r>
              <a:rPr lang="tr-TR" dirty="0" err="1" smtClean="0"/>
              <a:t>wool</a:t>
            </a:r>
            <a:r>
              <a:rPr lang="tr-TR" dirty="0" smtClean="0"/>
              <a:t> </a:t>
            </a:r>
            <a:r>
              <a:rPr lang="tr-TR" dirty="0" err="1" smtClean="0"/>
              <a:t>lesions</a:t>
            </a:r>
            <a:r>
              <a:rPr lang="tr-TR" dirty="0" smtClean="0"/>
              <a:t> </a:t>
            </a:r>
            <a:r>
              <a:rPr lang="tr-TR" dirty="0" err="1" smtClean="0"/>
              <a:t>resulting</a:t>
            </a:r>
            <a:r>
              <a:rPr lang="tr-TR" dirty="0" smtClean="0"/>
              <a:t> </a:t>
            </a:r>
            <a:r>
              <a:rPr lang="tr-TR" dirty="0" err="1" smtClean="0"/>
              <a:t>from</a:t>
            </a:r>
            <a:r>
              <a:rPr lang="tr-TR" dirty="0" smtClean="0"/>
              <a:t> </a:t>
            </a:r>
            <a:r>
              <a:rPr lang="tr-TR" dirty="0" err="1" smtClean="0"/>
              <a:t>pruritus</a:t>
            </a:r>
            <a:r>
              <a:rPr lang="tr-TR" dirty="0" smtClean="0"/>
              <a:t>. </a:t>
            </a:r>
          </a:p>
          <a:p>
            <a:r>
              <a:rPr lang="tr-TR" dirty="0" err="1" smtClean="0"/>
              <a:t>The</a:t>
            </a:r>
            <a:r>
              <a:rPr lang="tr-TR" dirty="0" smtClean="0"/>
              <a:t> </a:t>
            </a:r>
            <a:r>
              <a:rPr lang="tr-TR" dirty="0" err="1" smtClean="0"/>
              <a:t>histopathological</a:t>
            </a:r>
            <a:r>
              <a:rPr lang="tr-TR" dirty="0" smtClean="0"/>
              <a:t> </a:t>
            </a:r>
            <a:r>
              <a:rPr lang="tr-TR" dirty="0" err="1" smtClean="0"/>
              <a:t>lesions</a:t>
            </a:r>
            <a:r>
              <a:rPr lang="tr-TR" dirty="0" smtClean="0"/>
              <a:t> of </a:t>
            </a:r>
            <a:r>
              <a:rPr lang="tr-TR" dirty="0" err="1" smtClean="0"/>
              <a:t>scrapie</a:t>
            </a:r>
            <a:r>
              <a:rPr lang="tr-TR" dirty="0" smtClean="0"/>
              <a:t> </a:t>
            </a:r>
            <a:r>
              <a:rPr lang="tr-TR" dirty="0" err="1" smtClean="0"/>
              <a:t>are</a:t>
            </a:r>
            <a:r>
              <a:rPr lang="tr-TR" dirty="0" smtClean="0"/>
              <a:t> </a:t>
            </a:r>
            <a:r>
              <a:rPr lang="tr-TR" dirty="0" err="1" smtClean="0"/>
              <a:t>usually</a:t>
            </a:r>
            <a:r>
              <a:rPr lang="tr-TR" dirty="0" smtClean="0"/>
              <a:t> (</a:t>
            </a:r>
            <a:r>
              <a:rPr lang="tr-TR" dirty="0" err="1" smtClean="0"/>
              <a:t>though</a:t>
            </a:r>
            <a:r>
              <a:rPr lang="tr-TR" dirty="0" smtClean="0"/>
              <a:t> not </a:t>
            </a:r>
            <a:r>
              <a:rPr lang="tr-TR" dirty="0" err="1" smtClean="0"/>
              <a:t>always</a:t>
            </a:r>
            <a:r>
              <a:rPr lang="tr-TR" dirty="0" smtClean="0"/>
              <a:t>) </a:t>
            </a:r>
            <a:r>
              <a:rPr lang="tr-TR" dirty="0" err="1" smtClean="0"/>
              <a:t>bilaterally</a:t>
            </a:r>
            <a:r>
              <a:rPr lang="tr-TR" dirty="0" smtClean="0"/>
              <a:t> </a:t>
            </a:r>
            <a:r>
              <a:rPr lang="tr-TR" dirty="0" err="1" smtClean="0"/>
              <a:t>symmetrical</a:t>
            </a:r>
            <a:r>
              <a:rPr lang="tr-TR" dirty="0" smtClean="0"/>
              <a:t>. </a:t>
            </a:r>
          </a:p>
          <a:p>
            <a:r>
              <a:rPr lang="tr-TR" dirty="0" err="1" smtClean="0"/>
              <a:t>The</a:t>
            </a:r>
            <a:r>
              <a:rPr lang="tr-TR" dirty="0" smtClean="0"/>
              <a:t> </a:t>
            </a:r>
            <a:r>
              <a:rPr lang="tr-TR" dirty="0" err="1" smtClean="0"/>
              <a:t>characteristic</a:t>
            </a:r>
            <a:r>
              <a:rPr lang="tr-TR" dirty="0" smtClean="0"/>
              <a:t> </a:t>
            </a:r>
            <a:r>
              <a:rPr lang="tr-TR" dirty="0" err="1" smtClean="0"/>
              <a:t>lesions</a:t>
            </a:r>
            <a:r>
              <a:rPr lang="tr-TR" dirty="0" smtClean="0"/>
              <a:t> of </a:t>
            </a:r>
            <a:r>
              <a:rPr lang="tr-TR" dirty="0" err="1" smtClean="0"/>
              <a:t>classical</a:t>
            </a:r>
            <a:r>
              <a:rPr lang="tr-TR" dirty="0" smtClean="0"/>
              <a:t> </a:t>
            </a:r>
            <a:r>
              <a:rPr lang="tr-TR" dirty="0" err="1" smtClean="0"/>
              <a:t>scrapie</a:t>
            </a:r>
            <a:r>
              <a:rPr lang="tr-TR" dirty="0" smtClean="0"/>
              <a:t> </a:t>
            </a:r>
            <a:r>
              <a:rPr lang="tr-TR" dirty="0" err="1" smtClean="0"/>
              <a:t>are</a:t>
            </a:r>
            <a:r>
              <a:rPr lang="tr-TR" dirty="0" smtClean="0"/>
              <a:t> </a:t>
            </a:r>
            <a:r>
              <a:rPr lang="tr-TR" dirty="0" err="1" smtClean="0"/>
              <a:t>noninflammatory</a:t>
            </a:r>
            <a:r>
              <a:rPr lang="tr-TR" dirty="0" smtClean="0"/>
              <a:t> </a:t>
            </a:r>
            <a:r>
              <a:rPr lang="tr-TR" dirty="0" err="1" smtClean="0"/>
              <a:t>spongiform</a:t>
            </a:r>
            <a:r>
              <a:rPr lang="tr-TR" dirty="0" smtClean="0"/>
              <a:t> </a:t>
            </a:r>
            <a:r>
              <a:rPr lang="tr-TR" dirty="0" err="1" smtClean="0"/>
              <a:t>changes</a:t>
            </a:r>
            <a:r>
              <a:rPr lang="tr-TR" dirty="0" smtClean="0"/>
              <a:t>, </a:t>
            </a:r>
            <a:r>
              <a:rPr lang="tr-TR" dirty="0" err="1" smtClean="0"/>
              <a:t>with</a:t>
            </a:r>
            <a:r>
              <a:rPr lang="tr-TR" dirty="0" smtClean="0"/>
              <a:t> </a:t>
            </a:r>
            <a:r>
              <a:rPr lang="tr-TR" dirty="0" err="1" smtClean="0"/>
              <a:t>neuronal</a:t>
            </a:r>
            <a:r>
              <a:rPr lang="tr-TR" dirty="0" smtClean="0"/>
              <a:t> </a:t>
            </a:r>
            <a:r>
              <a:rPr lang="tr-TR" dirty="0" err="1" smtClean="0"/>
              <a:t>vacuolation</a:t>
            </a:r>
            <a:r>
              <a:rPr lang="tr-TR" dirty="0" smtClean="0"/>
              <a:t>, in </a:t>
            </a:r>
            <a:r>
              <a:rPr lang="tr-TR" dirty="0" err="1" smtClean="0"/>
              <a:t>the</a:t>
            </a:r>
            <a:r>
              <a:rPr lang="tr-TR" dirty="0" smtClean="0"/>
              <a:t> CNS.</a:t>
            </a:r>
            <a:endParaRPr lang="tr-TR" dirty="0"/>
          </a:p>
        </p:txBody>
      </p:sp>
      <p:pic>
        <p:nvPicPr>
          <p:cNvPr id="4" name="Resim 3"/>
          <p:cNvPicPr>
            <a:picLocks noChangeAspect="1"/>
          </p:cNvPicPr>
          <p:nvPr/>
        </p:nvPicPr>
        <p:blipFill>
          <a:blip r:embed="rId2"/>
          <a:stretch>
            <a:fillRect/>
          </a:stretch>
        </p:blipFill>
        <p:spPr>
          <a:xfrm>
            <a:off x="7951808" y="1690688"/>
            <a:ext cx="3824147" cy="2753386"/>
          </a:xfrm>
          <a:prstGeom prst="rect">
            <a:avLst/>
          </a:prstGeom>
        </p:spPr>
      </p:pic>
      <p:sp>
        <p:nvSpPr>
          <p:cNvPr id="5" name="Dikdörtgen 4"/>
          <p:cNvSpPr/>
          <p:nvPr/>
        </p:nvSpPr>
        <p:spPr>
          <a:xfrm>
            <a:off x="7943127" y="4622912"/>
            <a:ext cx="3832828" cy="1323439"/>
          </a:xfrm>
          <a:prstGeom prst="rect">
            <a:avLst/>
          </a:prstGeom>
        </p:spPr>
        <p:txBody>
          <a:bodyPr wrap="square">
            <a:spAutoFit/>
          </a:bodyPr>
          <a:lstStyle/>
          <a:p>
            <a:r>
              <a:rPr lang="tr-TR" sz="1600" smtClean="0"/>
              <a:t>Brain. </a:t>
            </a:r>
            <a:r>
              <a:rPr lang="tr-TR" sz="1600" dirty="0" err="1" smtClean="0"/>
              <a:t>The</a:t>
            </a:r>
            <a:r>
              <a:rPr lang="tr-TR" sz="1600" dirty="0" smtClean="0"/>
              <a:t> </a:t>
            </a:r>
            <a:r>
              <a:rPr lang="tr-TR" sz="1600" dirty="0" err="1" smtClean="0"/>
              <a:t>red</a:t>
            </a:r>
            <a:r>
              <a:rPr lang="tr-TR" sz="1600" dirty="0" smtClean="0"/>
              <a:t> </a:t>
            </a:r>
            <a:r>
              <a:rPr lang="tr-TR" sz="1600" dirty="0" err="1" smtClean="0"/>
              <a:t>box</a:t>
            </a:r>
            <a:r>
              <a:rPr lang="tr-TR" sz="1600" dirty="0" smtClean="0"/>
              <a:t> </a:t>
            </a:r>
            <a:r>
              <a:rPr lang="tr-TR" sz="1600" dirty="0" err="1" smtClean="0"/>
              <a:t>indicates</a:t>
            </a:r>
            <a:r>
              <a:rPr lang="tr-TR" sz="1600" dirty="0" smtClean="0"/>
              <a:t> </a:t>
            </a:r>
            <a:r>
              <a:rPr lang="tr-TR" sz="1600" dirty="0" err="1" smtClean="0"/>
              <a:t>the</a:t>
            </a:r>
            <a:r>
              <a:rPr lang="tr-TR" sz="1600" dirty="0" smtClean="0"/>
              <a:t> </a:t>
            </a:r>
            <a:r>
              <a:rPr lang="tr-TR" sz="1600" dirty="0" err="1" smtClean="0"/>
              <a:t>region</a:t>
            </a:r>
            <a:r>
              <a:rPr lang="tr-TR" sz="1600" dirty="0" smtClean="0"/>
              <a:t> of </a:t>
            </a:r>
            <a:r>
              <a:rPr lang="tr-TR" sz="1600" dirty="0" err="1" smtClean="0"/>
              <a:t>the</a:t>
            </a:r>
            <a:r>
              <a:rPr lang="tr-TR" sz="1600" dirty="0" smtClean="0"/>
              <a:t> </a:t>
            </a:r>
            <a:r>
              <a:rPr lang="tr-TR" sz="1600" dirty="0" err="1" smtClean="0"/>
              <a:t>obex</a:t>
            </a:r>
            <a:r>
              <a:rPr lang="tr-TR" sz="1600" dirty="0" smtClean="0"/>
              <a:t>, </a:t>
            </a:r>
            <a:r>
              <a:rPr lang="tr-TR" sz="1600" dirty="0" err="1" smtClean="0"/>
              <a:t>which</a:t>
            </a:r>
            <a:r>
              <a:rPr lang="tr-TR" sz="1600" dirty="0" smtClean="0"/>
              <a:t> is </a:t>
            </a:r>
            <a:r>
              <a:rPr lang="tr-TR" sz="1600" dirty="0" err="1" smtClean="0"/>
              <a:t>the</a:t>
            </a:r>
            <a:r>
              <a:rPr lang="tr-TR" sz="1600" dirty="0" smtClean="0"/>
              <a:t> </a:t>
            </a:r>
            <a:r>
              <a:rPr lang="tr-TR" sz="1600" dirty="0" err="1" smtClean="0"/>
              <a:t>portion</a:t>
            </a:r>
            <a:r>
              <a:rPr lang="tr-TR" sz="1600" dirty="0" smtClean="0"/>
              <a:t> of </a:t>
            </a:r>
            <a:r>
              <a:rPr lang="tr-TR" sz="1600" dirty="0" err="1" smtClean="0"/>
              <a:t>the</a:t>
            </a:r>
            <a:r>
              <a:rPr lang="tr-TR" sz="1600" dirty="0" smtClean="0"/>
              <a:t> </a:t>
            </a:r>
            <a:r>
              <a:rPr lang="tr-TR" sz="1600" dirty="0" err="1" smtClean="0"/>
              <a:t>brain</a:t>
            </a:r>
            <a:r>
              <a:rPr lang="tr-TR" sz="1600" dirty="0" smtClean="0"/>
              <a:t> </a:t>
            </a:r>
            <a:r>
              <a:rPr lang="tr-TR" sz="1600" dirty="0" err="1" smtClean="0"/>
              <a:t>that</a:t>
            </a:r>
            <a:r>
              <a:rPr lang="tr-TR" sz="1600" dirty="0" smtClean="0"/>
              <a:t> </a:t>
            </a:r>
            <a:r>
              <a:rPr lang="tr-TR" sz="1600" dirty="0" err="1" smtClean="0"/>
              <a:t>must</a:t>
            </a:r>
            <a:r>
              <a:rPr lang="tr-TR" sz="1600" dirty="0" smtClean="0"/>
              <a:t> be </a:t>
            </a:r>
            <a:r>
              <a:rPr lang="tr-TR" sz="1600" dirty="0" err="1" smtClean="0"/>
              <a:t>obtained</a:t>
            </a:r>
            <a:r>
              <a:rPr lang="tr-TR" sz="1600" dirty="0" smtClean="0"/>
              <a:t> </a:t>
            </a:r>
            <a:r>
              <a:rPr lang="tr-TR" sz="1600" dirty="0" err="1" smtClean="0"/>
              <a:t>for</a:t>
            </a:r>
            <a:r>
              <a:rPr lang="tr-TR" sz="1600" dirty="0" smtClean="0"/>
              <a:t> </a:t>
            </a:r>
            <a:r>
              <a:rPr lang="tr-TR" sz="1600" dirty="0" err="1" smtClean="0"/>
              <a:t>the</a:t>
            </a:r>
            <a:r>
              <a:rPr lang="tr-TR" sz="1600" dirty="0" smtClean="0"/>
              <a:t> </a:t>
            </a:r>
            <a:r>
              <a:rPr lang="tr-TR" sz="1600" dirty="0" err="1" smtClean="0"/>
              <a:t>diagnosis</a:t>
            </a:r>
            <a:r>
              <a:rPr lang="tr-TR" sz="1600" dirty="0" smtClean="0"/>
              <a:t> of TSE </a:t>
            </a:r>
            <a:r>
              <a:rPr lang="tr-TR" sz="1600" dirty="0" err="1" smtClean="0"/>
              <a:t>and</a:t>
            </a:r>
            <a:r>
              <a:rPr lang="tr-TR" sz="1600" dirty="0" smtClean="0"/>
              <a:t> </a:t>
            </a:r>
            <a:r>
              <a:rPr lang="tr-TR" sz="1600" dirty="0" err="1" smtClean="0"/>
              <a:t>other</a:t>
            </a:r>
            <a:r>
              <a:rPr lang="tr-TR" sz="1600" dirty="0" smtClean="0"/>
              <a:t> </a:t>
            </a:r>
            <a:r>
              <a:rPr lang="tr-TR" sz="1600" dirty="0" err="1" smtClean="0"/>
              <a:t>spongiform</a:t>
            </a:r>
            <a:r>
              <a:rPr lang="tr-TR" sz="1600" dirty="0" smtClean="0"/>
              <a:t> </a:t>
            </a:r>
            <a:r>
              <a:rPr lang="tr-TR" sz="1600" dirty="0" err="1" smtClean="0"/>
              <a:t>encephalopathies</a:t>
            </a:r>
            <a:r>
              <a:rPr lang="tr-TR" sz="1600" dirty="0" smtClean="0"/>
              <a:t> </a:t>
            </a:r>
            <a:r>
              <a:rPr lang="tr-TR" sz="1600" dirty="0" err="1" smtClean="0"/>
              <a:t>such</a:t>
            </a:r>
            <a:r>
              <a:rPr lang="tr-TR" sz="1600" dirty="0" smtClean="0"/>
              <a:t> as </a:t>
            </a:r>
            <a:r>
              <a:rPr lang="tr-TR" sz="1600" dirty="0" err="1" smtClean="0"/>
              <a:t>scrapie</a:t>
            </a:r>
            <a:r>
              <a:rPr lang="tr-TR" sz="1600" dirty="0" smtClean="0"/>
              <a:t> </a:t>
            </a:r>
            <a:r>
              <a:rPr lang="tr-TR" sz="1600" dirty="0" err="1" smtClean="0"/>
              <a:t>and</a:t>
            </a:r>
            <a:r>
              <a:rPr lang="tr-TR" sz="1600" dirty="0" smtClean="0"/>
              <a:t> </a:t>
            </a:r>
            <a:r>
              <a:rPr lang="tr-TR" sz="1600" dirty="0" err="1" smtClean="0"/>
              <a:t>chronic</a:t>
            </a:r>
            <a:r>
              <a:rPr lang="tr-TR" sz="1600" dirty="0" smtClean="0"/>
              <a:t> </a:t>
            </a:r>
            <a:r>
              <a:rPr lang="tr-TR" sz="1600" dirty="0" err="1" smtClean="0"/>
              <a:t>wasting</a:t>
            </a:r>
            <a:r>
              <a:rPr lang="tr-TR" sz="1600" dirty="0" smtClean="0"/>
              <a:t> </a:t>
            </a:r>
            <a:r>
              <a:rPr lang="tr-TR" sz="1600" dirty="0" err="1" smtClean="0"/>
              <a:t>disease</a:t>
            </a:r>
            <a:endParaRPr lang="tr-TR" sz="1600" dirty="0"/>
          </a:p>
        </p:txBody>
      </p:sp>
    </p:spTree>
    <p:extLst>
      <p:ext uri="{BB962C8B-B14F-4D97-AF65-F5344CB8AC3E}">
        <p14:creationId xmlns:p14="http://schemas.microsoft.com/office/powerpoint/2010/main" val="75773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76235" y="1416532"/>
            <a:ext cx="4635500" cy="3492500"/>
          </a:xfrm>
          <a:prstGeom prst="rect">
            <a:avLst/>
          </a:prstGeom>
        </p:spPr>
      </p:pic>
      <p:sp>
        <p:nvSpPr>
          <p:cNvPr id="5" name="Dikdörtgen 4"/>
          <p:cNvSpPr/>
          <p:nvPr/>
        </p:nvSpPr>
        <p:spPr>
          <a:xfrm>
            <a:off x="351099" y="5024778"/>
            <a:ext cx="6096000" cy="584775"/>
          </a:xfrm>
          <a:prstGeom prst="rect">
            <a:avLst/>
          </a:prstGeom>
        </p:spPr>
        <p:txBody>
          <a:bodyPr>
            <a:spAutoFit/>
          </a:bodyPr>
          <a:lstStyle/>
          <a:p>
            <a:r>
              <a:rPr lang="tr-TR" sz="1600" dirty="0" err="1" smtClean="0"/>
              <a:t>Vacuoles</a:t>
            </a:r>
            <a:r>
              <a:rPr lang="tr-TR" sz="1600" dirty="0" smtClean="0"/>
              <a:t> </a:t>
            </a:r>
            <a:r>
              <a:rPr lang="tr-TR" sz="1600" dirty="0" err="1" smtClean="0"/>
              <a:t>are</a:t>
            </a:r>
            <a:r>
              <a:rPr lang="tr-TR" sz="1600" dirty="0" smtClean="0"/>
              <a:t> </a:t>
            </a:r>
            <a:r>
              <a:rPr lang="tr-TR" sz="1600" dirty="0" err="1" smtClean="0"/>
              <a:t>seen</a:t>
            </a:r>
            <a:r>
              <a:rPr lang="tr-TR" sz="1600" dirty="0" smtClean="0"/>
              <a:t> </a:t>
            </a:r>
            <a:r>
              <a:rPr lang="tr-TR" sz="1600" dirty="0" err="1" smtClean="0"/>
              <a:t>throughout</a:t>
            </a:r>
            <a:r>
              <a:rPr lang="tr-TR" sz="1600" dirty="0" smtClean="0"/>
              <a:t> </a:t>
            </a:r>
            <a:r>
              <a:rPr lang="tr-TR" sz="1600" dirty="0" err="1" smtClean="0"/>
              <a:t>the</a:t>
            </a:r>
            <a:r>
              <a:rPr lang="tr-TR" sz="1600" dirty="0" smtClean="0"/>
              <a:t> </a:t>
            </a:r>
            <a:r>
              <a:rPr lang="tr-TR" sz="1600" dirty="0" err="1" smtClean="0"/>
              <a:t>brain</a:t>
            </a:r>
            <a:r>
              <a:rPr lang="tr-TR" sz="1600" dirty="0" smtClean="0"/>
              <a:t> </a:t>
            </a:r>
            <a:r>
              <a:rPr lang="tr-TR" sz="1600" dirty="0" err="1" smtClean="0"/>
              <a:t>parenchyma</a:t>
            </a:r>
            <a:r>
              <a:rPr lang="tr-TR" sz="1600" dirty="0" smtClean="0"/>
              <a:t>. </a:t>
            </a:r>
            <a:r>
              <a:rPr lang="tr-TR" sz="1600" dirty="0" err="1" smtClean="0"/>
              <a:t>Proliferating</a:t>
            </a:r>
            <a:r>
              <a:rPr lang="tr-TR" sz="1600" dirty="0" smtClean="0"/>
              <a:t> </a:t>
            </a:r>
            <a:r>
              <a:rPr lang="tr-TR" sz="1600" dirty="0" err="1" smtClean="0"/>
              <a:t>reactive</a:t>
            </a:r>
            <a:r>
              <a:rPr lang="tr-TR" sz="1600" dirty="0" smtClean="0"/>
              <a:t> </a:t>
            </a:r>
            <a:r>
              <a:rPr lang="tr-TR" sz="1600" dirty="0" err="1" smtClean="0"/>
              <a:t>astrocytes</a:t>
            </a:r>
            <a:r>
              <a:rPr lang="tr-TR" sz="1600" dirty="0" smtClean="0"/>
              <a:t> </a:t>
            </a:r>
            <a:r>
              <a:rPr lang="tr-TR" sz="1600" dirty="0" err="1" smtClean="0"/>
              <a:t>have</a:t>
            </a:r>
            <a:r>
              <a:rPr lang="tr-TR" sz="1600" dirty="0" smtClean="0"/>
              <a:t> </a:t>
            </a:r>
            <a:r>
              <a:rPr lang="tr-TR" sz="1600" dirty="0" err="1" smtClean="0"/>
              <a:t>been</a:t>
            </a:r>
            <a:r>
              <a:rPr lang="tr-TR" sz="1600" dirty="0" smtClean="0"/>
              <a:t> </a:t>
            </a:r>
            <a:r>
              <a:rPr lang="tr-TR" sz="1600" dirty="0" err="1" smtClean="0"/>
              <a:t>counter-stained</a:t>
            </a:r>
            <a:r>
              <a:rPr lang="tr-TR" sz="1600" dirty="0" smtClean="0"/>
              <a:t> </a:t>
            </a:r>
            <a:r>
              <a:rPr lang="tr-TR" sz="1600" dirty="0" err="1" smtClean="0"/>
              <a:t>and</a:t>
            </a:r>
            <a:r>
              <a:rPr lang="tr-TR" sz="1600" dirty="0" smtClean="0"/>
              <a:t> </a:t>
            </a:r>
            <a:r>
              <a:rPr lang="tr-TR" sz="1600" dirty="0" err="1" smtClean="0"/>
              <a:t>appear</a:t>
            </a:r>
            <a:r>
              <a:rPr lang="tr-TR" sz="1600" dirty="0" smtClean="0"/>
              <a:t> </a:t>
            </a:r>
            <a:r>
              <a:rPr lang="tr-TR" sz="1600" dirty="0" err="1" smtClean="0"/>
              <a:t>brown</a:t>
            </a:r>
            <a:r>
              <a:rPr lang="tr-TR" sz="1600" dirty="0" smtClean="0"/>
              <a:t>.</a:t>
            </a:r>
            <a:endParaRPr lang="tr-TR" sz="1600" dirty="0"/>
          </a:p>
        </p:txBody>
      </p:sp>
      <p:pic>
        <p:nvPicPr>
          <p:cNvPr id="6" name="Resim 5"/>
          <p:cNvPicPr>
            <a:picLocks noChangeAspect="1"/>
          </p:cNvPicPr>
          <p:nvPr/>
        </p:nvPicPr>
        <p:blipFill>
          <a:blip r:embed="rId3"/>
          <a:stretch>
            <a:fillRect/>
          </a:stretch>
        </p:blipFill>
        <p:spPr>
          <a:xfrm>
            <a:off x="7131934" y="1441932"/>
            <a:ext cx="4572000" cy="3441700"/>
          </a:xfrm>
          <a:prstGeom prst="rect">
            <a:avLst/>
          </a:prstGeom>
        </p:spPr>
      </p:pic>
      <p:sp>
        <p:nvSpPr>
          <p:cNvPr id="7" name="Dikdörtgen 6"/>
          <p:cNvSpPr/>
          <p:nvPr/>
        </p:nvSpPr>
        <p:spPr>
          <a:xfrm>
            <a:off x="6184739" y="4909032"/>
            <a:ext cx="6096000" cy="830997"/>
          </a:xfrm>
          <a:prstGeom prst="rect">
            <a:avLst/>
          </a:prstGeom>
        </p:spPr>
        <p:txBody>
          <a:bodyPr>
            <a:spAutoFit/>
          </a:bodyPr>
          <a:lstStyle/>
          <a:p>
            <a:r>
              <a:rPr lang="tr-TR" sz="1600" dirty="0" err="1" smtClean="0"/>
              <a:t>Higher</a:t>
            </a:r>
            <a:r>
              <a:rPr lang="tr-TR" sz="1600" dirty="0" smtClean="0"/>
              <a:t> </a:t>
            </a:r>
            <a:r>
              <a:rPr lang="tr-TR" sz="1600" dirty="0" err="1" smtClean="0"/>
              <a:t>Magnification</a:t>
            </a:r>
            <a:r>
              <a:rPr lang="tr-TR" sz="1600" dirty="0" smtClean="0"/>
              <a:t>. </a:t>
            </a:r>
            <a:r>
              <a:rPr lang="tr-TR" sz="1600" dirty="0" err="1" smtClean="0"/>
              <a:t>Single</a:t>
            </a:r>
            <a:r>
              <a:rPr lang="tr-TR" sz="1600" dirty="0" smtClean="0"/>
              <a:t> </a:t>
            </a:r>
            <a:r>
              <a:rPr lang="tr-TR" sz="1600" dirty="0" err="1" smtClean="0"/>
              <a:t>large</a:t>
            </a:r>
            <a:r>
              <a:rPr lang="tr-TR" sz="1600" dirty="0" smtClean="0"/>
              <a:t> </a:t>
            </a:r>
            <a:r>
              <a:rPr lang="tr-TR" sz="1600" dirty="0" err="1" smtClean="0"/>
              <a:t>empty</a:t>
            </a:r>
            <a:r>
              <a:rPr lang="tr-TR" sz="1600" dirty="0" smtClean="0"/>
              <a:t> </a:t>
            </a:r>
            <a:r>
              <a:rPr lang="tr-TR" sz="1600" dirty="0" err="1" smtClean="0"/>
              <a:t>vacuoles</a:t>
            </a:r>
            <a:r>
              <a:rPr lang="tr-TR" sz="1600" dirty="0" smtClean="0"/>
              <a:t> </a:t>
            </a:r>
            <a:r>
              <a:rPr lang="tr-TR" sz="1600" dirty="0" err="1" smtClean="0"/>
              <a:t>are</a:t>
            </a:r>
            <a:r>
              <a:rPr lang="tr-TR" sz="1600" dirty="0" smtClean="0"/>
              <a:t> </a:t>
            </a:r>
            <a:r>
              <a:rPr lang="tr-TR" sz="1600" dirty="0" err="1" smtClean="0"/>
              <a:t>seen</a:t>
            </a:r>
            <a:r>
              <a:rPr lang="tr-TR" sz="1600" dirty="0" smtClean="0"/>
              <a:t> in </a:t>
            </a:r>
            <a:r>
              <a:rPr lang="tr-TR" sz="1600" dirty="0" err="1" smtClean="0"/>
              <a:t>each</a:t>
            </a:r>
            <a:r>
              <a:rPr lang="tr-TR" sz="1600" dirty="0" smtClean="0"/>
              <a:t> of </a:t>
            </a:r>
            <a:r>
              <a:rPr lang="tr-TR" sz="1600" dirty="0" err="1" smtClean="0"/>
              <a:t>two</a:t>
            </a:r>
            <a:r>
              <a:rPr lang="tr-TR" sz="1600" dirty="0" smtClean="0"/>
              <a:t> </a:t>
            </a:r>
            <a:r>
              <a:rPr lang="tr-TR" sz="1600" dirty="0" err="1" smtClean="0"/>
              <a:t>neurons</a:t>
            </a:r>
            <a:r>
              <a:rPr lang="tr-TR" sz="1600" dirty="0" smtClean="0"/>
              <a:t>. </a:t>
            </a:r>
            <a:r>
              <a:rPr lang="tr-TR" sz="1600" dirty="0" err="1" smtClean="0"/>
              <a:t>These</a:t>
            </a:r>
            <a:r>
              <a:rPr lang="tr-TR" sz="1600" dirty="0" smtClean="0"/>
              <a:t> </a:t>
            </a:r>
            <a:r>
              <a:rPr lang="tr-TR" sz="1600" dirty="0" err="1" smtClean="0"/>
              <a:t>cytoplasmic</a:t>
            </a:r>
            <a:r>
              <a:rPr lang="tr-TR" sz="1600" dirty="0" smtClean="0"/>
              <a:t> </a:t>
            </a:r>
            <a:r>
              <a:rPr lang="tr-TR" sz="1600" dirty="0" err="1" smtClean="0"/>
              <a:t>vacuoles</a:t>
            </a:r>
            <a:r>
              <a:rPr lang="tr-TR" sz="1600" dirty="0" smtClean="0"/>
              <a:t> </a:t>
            </a:r>
            <a:r>
              <a:rPr lang="tr-TR" sz="1600" dirty="0" err="1" smtClean="0"/>
              <a:t>push</a:t>
            </a:r>
            <a:r>
              <a:rPr lang="tr-TR" sz="1600" dirty="0" smtClean="0"/>
              <a:t> </a:t>
            </a:r>
            <a:r>
              <a:rPr lang="tr-TR" sz="1600" dirty="0" err="1" smtClean="0"/>
              <a:t>the</a:t>
            </a:r>
            <a:r>
              <a:rPr lang="tr-TR" sz="1600" dirty="0" smtClean="0"/>
              <a:t> </a:t>
            </a:r>
            <a:r>
              <a:rPr lang="tr-TR" sz="1600" dirty="0" err="1" smtClean="0"/>
              <a:t>nucleus</a:t>
            </a:r>
            <a:r>
              <a:rPr lang="tr-TR" sz="1600" dirty="0" smtClean="0"/>
              <a:t> </a:t>
            </a:r>
            <a:r>
              <a:rPr lang="tr-TR" sz="1600" dirty="0" err="1" smtClean="0"/>
              <a:t>and</a:t>
            </a:r>
            <a:r>
              <a:rPr lang="tr-TR" sz="1600" dirty="0" smtClean="0"/>
              <a:t> </a:t>
            </a:r>
            <a:r>
              <a:rPr lang="tr-TR" sz="1600" dirty="0" err="1" smtClean="0"/>
              <a:t>other</a:t>
            </a:r>
            <a:r>
              <a:rPr lang="tr-TR" sz="1600" dirty="0" smtClean="0"/>
              <a:t> normal </a:t>
            </a:r>
            <a:r>
              <a:rPr lang="tr-TR" sz="1600" dirty="0" err="1" smtClean="0"/>
              <a:t>contents</a:t>
            </a:r>
            <a:r>
              <a:rPr lang="tr-TR" sz="1600" dirty="0" smtClean="0"/>
              <a:t> of </a:t>
            </a:r>
            <a:r>
              <a:rPr lang="tr-TR" sz="1600" dirty="0" err="1" smtClean="0"/>
              <a:t>cytoplasm</a:t>
            </a:r>
            <a:r>
              <a:rPr lang="tr-TR" sz="1600" dirty="0" smtClean="0"/>
              <a:t> </a:t>
            </a:r>
            <a:r>
              <a:rPr lang="tr-TR" sz="1600" dirty="0" err="1" smtClean="0"/>
              <a:t>to</a:t>
            </a:r>
            <a:r>
              <a:rPr lang="tr-TR" sz="1600" dirty="0" smtClean="0"/>
              <a:t> </a:t>
            </a:r>
            <a:r>
              <a:rPr lang="tr-TR" sz="1600" dirty="0" err="1" smtClean="0"/>
              <a:t>margins</a:t>
            </a:r>
            <a:r>
              <a:rPr lang="tr-TR" sz="1600" dirty="0" smtClean="0"/>
              <a:t> of </a:t>
            </a:r>
            <a:r>
              <a:rPr lang="tr-TR" sz="1600" dirty="0" err="1" smtClean="0"/>
              <a:t>the</a:t>
            </a:r>
            <a:r>
              <a:rPr lang="tr-TR" sz="1600" dirty="0" smtClean="0"/>
              <a:t> </a:t>
            </a:r>
            <a:r>
              <a:rPr lang="tr-TR" sz="1600" dirty="0" err="1" smtClean="0"/>
              <a:t>cell</a:t>
            </a:r>
            <a:r>
              <a:rPr lang="tr-TR" sz="1600" dirty="0" smtClean="0"/>
              <a:t>.</a:t>
            </a:r>
            <a:endParaRPr lang="tr-TR" sz="1600" dirty="0"/>
          </a:p>
        </p:txBody>
      </p:sp>
      <p:sp>
        <p:nvSpPr>
          <p:cNvPr id="8" name="Dikdörtgen 7"/>
          <p:cNvSpPr/>
          <p:nvPr/>
        </p:nvSpPr>
        <p:spPr>
          <a:xfrm>
            <a:off x="6728749" y="6596390"/>
            <a:ext cx="6096000" cy="261610"/>
          </a:xfrm>
          <a:prstGeom prst="rect">
            <a:avLst/>
          </a:prstGeom>
        </p:spPr>
        <p:txBody>
          <a:bodyPr>
            <a:spAutoFit/>
          </a:bodyPr>
          <a:lstStyle/>
          <a:p>
            <a:r>
              <a:rPr lang="tr-TR" sz="1050" dirty="0" smtClean="0"/>
              <a:t>http://</a:t>
            </a:r>
            <a:r>
              <a:rPr lang="tr-TR" sz="1050" dirty="0" err="1" smtClean="0"/>
              <a:t>research.vet.upenn.edu</a:t>
            </a:r>
            <a:r>
              <a:rPr lang="tr-TR" sz="1050" dirty="0" smtClean="0"/>
              <a:t>/</a:t>
            </a:r>
            <a:r>
              <a:rPr lang="tr-TR" sz="1050" dirty="0" err="1" smtClean="0"/>
              <a:t>FieldInvestigations</a:t>
            </a:r>
            <a:r>
              <a:rPr lang="tr-TR" sz="1050" dirty="0" smtClean="0"/>
              <a:t>/</a:t>
            </a:r>
            <a:r>
              <a:rPr lang="tr-TR" sz="1050" dirty="0" err="1" smtClean="0"/>
              <a:t>SEImages</a:t>
            </a:r>
            <a:r>
              <a:rPr lang="tr-TR" sz="1050" dirty="0" smtClean="0"/>
              <a:t>/SCRAPIE/</a:t>
            </a:r>
            <a:r>
              <a:rPr lang="tr-TR" sz="1050" dirty="0" err="1" smtClean="0"/>
              <a:t>tabid</a:t>
            </a:r>
            <a:r>
              <a:rPr lang="tr-TR" sz="1050" dirty="0" smtClean="0"/>
              <a:t>/1609/</a:t>
            </a:r>
            <a:r>
              <a:rPr lang="tr-TR" sz="1050" dirty="0" err="1" smtClean="0"/>
              <a:t>Default.aspx</a:t>
            </a:r>
            <a:endParaRPr lang="tr-TR" sz="1050" dirty="0"/>
          </a:p>
        </p:txBody>
      </p:sp>
    </p:spTree>
    <p:extLst>
      <p:ext uri="{BB962C8B-B14F-4D97-AF65-F5344CB8AC3E}">
        <p14:creationId xmlns:p14="http://schemas.microsoft.com/office/powerpoint/2010/main" val="1127761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458410"/>
            <a:ext cx="10515600" cy="4718553"/>
          </a:xfrm>
        </p:spPr>
        <p:txBody>
          <a:bodyPr>
            <a:normAutofit/>
          </a:bodyPr>
          <a:lstStyle/>
          <a:p>
            <a:r>
              <a:rPr lang="tr-TR" dirty="0" err="1" smtClean="0"/>
              <a:t>Both</a:t>
            </a:r>
            <a:r>
              <a:rPr lang="tr-TR" dirty="0" smtClean="0"/>
              <a:t> </a:t>
            </a:r>
            <a:r>
              <a:rPr lang="tr-TR" dirty="0" err="1" smtClean="0"/>
              <a:t>classical</a:t>
            </a:r>
            <a:r>
              <a:rPr lang="tr-TR" dirty="0" smtClean="0"/>
              <a:t> </a:t>
            </a:r>
            <a:r>
              <a:rPr lang="tr-TR" dirty="0" err="1" smtClean="0"/>
              <a:t>and</a:t>
            </a:r>
            <a:r>
              <a:rPr lang="tr-TR" dirty="0" smtClean="0"/>
              <a:t> </a:t>
            </a:r>
            <a:r>
              <a:rPr lang="tr-TR" dirty="0" err="1" smtClean="0"/>
              <a:t>atypical</a:t>
            </a:r>
            <a:r>
              <a:rPr lang="tr-TR" dirty="0" smtClean="0"/>
              <a:t> </a:t>
            </a:r>
            <a:r>
              <a:rPr lang="tr-TR" dirty="0" err="1" smtClean="0"/>
              <a:t>scrapie</a:t>
            </a:r>
            <a:r>
              <a:rPr lang="tr-TR" dirty="0" smtClean="0"/>
              <a:t> can be </a:t>
            </a:r>
            <a:r>
              <a:rPr lang="tr-TR" dirty="0" err="1" smtClean="0"/>
              <a:t>diagnosed</a:t>
            </a:r>
            <a:r>
              <a:rPr lang="tr-TR" dirty="0" smtClean="0"/>
              <a:t> </a:t>
            </a:r>
            <a:r>
              <a:rPr lang="tr-TR" dirty="0" err="1" smtClean="0"/>
              <a:t>after</a:t>
            </a:r>
            <a:r>
              <a:rPr lang="tr-TR" dirty="0" smtClean="0"/>
              <a:t> </a:t>
            </a:r>
            <a:r>
              <a:rPr lang="tr-TR" dirty="0" err="1" smtClean="0"/>
              <a:t>death</a:t>
            </a:r>
            <a:r>
              <a:rPr lang="tr-TR" dirty="0" smtClean="0"/>
              <a:t> </a:t>
            </a:r>
            <a:r>
              <a:rPr lang="tr-TR" dirty="0" err="1" smtClean="0"/>
              <a:t>by</a:t>
            </a:r>
            <a:r>
              <a:rPr lang="tr-TR" dirty="0" smtClean="0"/>
              <a:t> </a:t>
            </a:r>
            <a:r>
              <a:rPr lang="tr-TR" dirty="0" err="1" smtClean="0"/>
              <a:t>detecting</a:t>
            </a:r>
            <a:r>
              <a:rPr lang="tr-TR" dirty="0" smtClean="0"/>
              <a:t> </a:t>
            </a:r>
            <a:r>
              <a:rPr lang="tr-TR" dirty="0" err="1" smtClean="0"/>
              <a:t>prions</a:t>
            </a:r>
            <a:r>
              <a:rPr lang="tr-TR" dirty="0" smtClean="0"/>
              <a:t> in </a:t>
            </a:r>
            <a:r>
              <a:rPr lang="tr-TR" dirty="0" err="1" smtClean="0"/>
              <a:t>the</a:t>
            </a:r>
            <a:r>
              <a:rPr lang="tr-TR" dirty="0" smtClean="0"/>
              <a:t> CNS.</a:t>
            </a:r>
          </a:p>
          <a:p>
            <a:r>
              <a:rPr lang="tr-TR" dirty="0" err="1" smtClean="0"/>
              <a:t>Classical</a:t>
            </a:r>
            <a:r>
              <a:rPr lang="tr-TR" dirty="0" smtClean="0"/>
              <a:t> </a:t>
            </a:r>
            <a:r>
              <a:rPr lang="tr-TR" dirty="0" err="1" smtClean="0"/>
              <a:t>scrapie</a:t>
            </a:r>
            <a:r>
              <a:rPr lang="tr-TR" dirty="0" smtClean="0"/>
              <a:t> can be </a:t>
            </a:r>
            <a:r>
              <a:rPr lang="tr-TR" dirty="0" err="1" smtClean="0"/>
              <a:t>diagnosed</a:t>
            </a:r>
            <a:r>
              <a:rPr lang="tr-TR" dirty="0" smtClean="0"/>
              <a:t> in </a:t>
            </a:r>
            <a:r>
              <a:rPr lang="tr-TR" dirty="0" err="1" smtClean="0"/>
              <a:t>live</a:t>
            </a:r>
            <a:r>
              <a:rPr lang="tr-TR" dirty="0" smtClean="0"/>
              <a:t> </a:t>
            </a:r>
            <a:r>
              <a:rPr lang="tr-TR" dirty="0" err="1" smtClean="0"/>
              <a:t>sheep</a:t>
            </a:r>
            <a:r>
              <a:rPr lang="tr-TR" dirty="0" smtClean="0"/>
              <a:t> </a:t>
            </a:r>
            <a:r>
              <a:rPr lang="tr-TR" dirty="0" err="1" smtClean="0"/>
              <a:t>by</a:t>
            </a:r>
            <a:r>
              <a:rPr lang="tr-TR" dirty="0" smtClean="0"/>
              <a:t> </a:t>
            </a:r>
            <a:r>
              <a:rPr lang="tr-TR" dirty="0" err="1" smtClean="0"/>
              <a:t>detecting</a:t>
            </a:r>
            <a:r>
              <a:rPr lang="tr-TR" dirty="0" smtClean="0"/>
              <a:t> </a:t>
            </a:r>
            <a:r>
              <a:rPr lang="tr-TR" dirty="0" err="1" smtClean="0"/>
              <a:t>prions</a:t>
            </a:r>
            <a:r>
              <a:rPr lang="tr-TR" dirty="0" smtClean="0"/>
              <a:t> in </a:t>
            </a:r>
            <a:r>
              <a:rPr lang="tr-TR" dirty="0" err="1" smtClean="0"/>
              <a:t>biopsies</a:t>
            </a:r>
            <a:r>
              <a:rPr lang="tr-TR" dirty="0" smtClean="0"/>
              <a:t> </a:t>
            </a:r>
            <a:r>
              <a:rPr lang="tr-TR" dirty="0" err="1" smtClean="0"/>
              <a:t>from</a:t>
            </a:r>
            <a:r>
              <a:rPr lang="tr-TR" dirty="0" smtClean="0"/>
              <a:t> </a:t>
            </a:r>
            <a:r>
              <a:rPr lang="tr-TR" dirty="0" err="1" smtClean="0"/>
              <a:t>the</a:t>
            </a:r>
            <a:r>
              <a:rPr lang="tr-TR" dirty="0" smtClean="0"/>
              <a:t> </a:t>
            </a:r>
            <a:r>
              <a:rPr lang="tr-TR" dirty="0" err="1" smtClean="0"/>
              <a:t>nictitating</a:t>
            </a:r>
            <a:r>
              <a:rPr lang="tr-TR" dirty="0" smtClean="0"/>
              <a:t> </a:t>
            </a:r>
            <a:r>
              <a:rPr lang="tr-TR" dirty="0" err="1" smtClean="0"/>
              <a:t>membrane</a:t>
            </a:r>
            <a:r>
              <a:rPr lang="tr-TR" dirty="0" smtClean="0"/>
              <a:t> (</a:t>
            </a:r>
            <a:r>
              <a:rPr lang="tr-TR" dirty="0" err="1" smtClean="0"/>
              <a:t>third</a:t>
            </a:r>
            <a:r>
              <a:rPr lang="tr-TR" dirty="0" smtClean="0"/>
              <a:t> </a:t>
            </a:r>
            <a:r>
              <a:rPr lang="tr-TR" dirty="0" err="1" smtClean="0"/>
              <a:t>eyelid</a:t>
            </a:r>
            <a:r>
              <a:rPr lang="tr-TR" dirty="0" smtClean="0"/>
              <a:t> test), </a:t>
            </a:r>
            <a:r>
              <a:rPr lang="tr-TR" dirty="0" err="1" smtClean="0"/>
              <a:t>palatine</a:t>
            </a:r>
            <a:r>
              <a:rPr lang="tr-TR" dirty="0" smtClean="0"/>
              <a:t> </a:t>
            </a:r>
            <a:r>
              <a:rPr lang="tr-TR" dirty="0" err="1" smtClean="0"/>
              <a:t>tonsil</a:t>
            </a:r>
            <a:r>
              <a:rPr lang="tr-TR" dirty="0" smtClean="0"/>
              <a:t> </a:t>
            </a:r>
            <a:r>
              <a:rPr lang="tr-TR" dirty="0" err="1" smtClean="0"/>
              <a:t>or</a:t>
            </a:r>
            <a:r>
              <a:rPr lang="tr-TR" dirty="0" smtClean="0"/>
              <a:t> </a:t>
            </a:r>
            <a:r>
              <a:rPr lang="tr-TR" dirty="0" err="1" smtClean="0"/>
              <a:t>rectoanal</a:t>
            </a:r>
            <a:r>
              <a:rPr lang="tr-TR" dirty="0" smtClean="0"/>
              <a:t> </a:t>
            </a:r>
            <a:r>
              <a:rPr lang="tr-TR" dirty="0" err="1" smtClean="0"/>
              <a:t>mucosaassociated</a:t>
            </a:r>
            <a:r>
              <a:rPr lang="tr-TR" dirty="0" smtClean="0"/>
              <a:t> </a:t>
            </a:r>
            <a:r>
              <a:rPr lang="tr-TR" dirty="0" err="1" smtClean="0"/>
              <a:t>lymphoid</a:t>
            </a:r>
            <a:r>
              <a:rPr lang="tr-TR" dirty="0" smtClean="0"/>
              <a:t> </a:t>
            </a:r>
            <a:r>
              <a:rPr lang="tr-TR" dirty="0" err="1" smtClean="0"/>
              <a:t>tissue</a:t>
            </a:r>
            <a:r>
              <a:rPr lang="tr-TR" dirty="0" smtClean="0"/>
              <a:t>. </a:t>
            </a:r>
            <a:r>
              <a:rPr lang="tr-TR" dirty="0" err="1" smtClean="0"/>
              <a:t>They</a:t>
            </a:r>
            <a:r>
              <a:rPr lang="tr-TR" dirty="0" smtClean="0"/>
              <a:t> </a:t>
            </a:r>
            <a:r>
              <a:rPr lang="tr-TR" dirty="0" err="1" smtClean="0"/>
              <a:t>have</a:t>
            </a:r>
            <a:r>
              <a:rPr lang="tr-TR" dirty="0" smtClean="0"/>
              <a:t> </a:t>
            </a:r>
            <a:r>
              <a:rPr lang="tr-TR" dirty="0" err="1" smtClean="0"/>
              <a:t>also</a:t>
            </a:r>
            <a:r>
              <a:rPr lang="tr-TR" dirty="0" smtClean="0"/>
              <a:t> </a:t>
            </a:r>
            <a:r>
              <a:rPr lang="tr-TR" dirty="0" err="1" smtClean="0"/>
              <a:t>been</a:t>
            </a:r>
            <a:r>
              <a:rPr lang="tr-TR" dirty="0" smtClean="0"/>
              <a:t> </a:t>
            </a:r>
            <a:r>
              <a:rPr lang="tr-TR" dirty="0" err="1" smtClean="0"/>
              <a:t>found</a:t>
            </a:r>
            <a:r>
              <a:rPr lang="tr-TR" dirty="0" smtClean="0"/>
              <a:t> </a:t>
            </a:r>
            <a:r>
              <a:rPr lang="tr-TR" dirty="0" err="1" smtClean="0"/>
              <a:t>sometimes</a:t>
            </a:r>
            <a:r>
              <a:rPr lang="tr-TR" dirty="0" smtClean="0"/>
              <a:t> in </a:t>
            </a:r>
            <a:r>
              <a:rPr lang="tr-TR" dirty="0" err="1" smtClean="0"/>
              <a:t>superficial</a:t>
            </a:r>
            <a:r>
              <a:rPr lang="tr-TR" dirty="0" smtClean="0"/>
              <a:t> </a:t>
            </a:r>
            <a:r>
              <a:rPr lang="tr-TR" dirty="0" err="1" smtClean="0"/>
              <a:t>lymph</a:t>
            </a:r>
            <a:r>
              <a:rPr lang="tr-TR" dirty="0" smtClean="0"/>
              <a:t> </a:t>
            </a:r>
            <a:r>
              <a:rPr lang="tr-TR" dirty="0" err="1" smtClean="0"/>
              <a:t>nodes</a:t>
            </a:r>
            <a:r>
              <a:rPr lang="tr-TR" dirty="0" smtClean="0"/>
              <a:t>. </a:t>
            </a:r>
            <a:endParaRPr lang="tr-TR" dirty="0" smtClean="0">
              <a:solidFill>
                <a:srgbClr val="00B050"/>
              </a:solidFill>
            </a:endParaRPr>
          </a:p>
        </p:txBody>
      </p:sp>
    </p:spTree>
    <p:extLst>
      <p:ext uri="{BB962C8B-B14F-4D97-AF65-F5344CB8AC3E}">
        <p14:creationId xmlns:p14="http://schemas.microsoft.com/office/powerpoint/2010/main" val="593024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48182"/>
            <a:ext cx="10515600" cy="5528781"/>
          </a:xfrm>
        </p:spPr>
        <p:txBody>
          <a:bodyPr>
            <a:normAutofit lnSpcReduction="10000"/>
          </a:bodyPr>
          <a:lstStyle/>
          <a:p>
            <a:r>
              <a:rPr lang="tr-TR" dirty="0" err="1" smtClean="0"/>
              <a:t>In</a:t>
            </a:r>
            <a:r>
              <a:rPr lang="tr-TR" dirty="0" smtClean="0"/>
              <a:t> </a:t>
            </a:r>
            <a:r>
              <a:rPr lang="tr-TR" dirty="0" err="1" smtClean="0"/>
              <a:t>animals</a:t>
            </a:r>
            <a:r>
              <a:rPr lang="tr-TR" dirty="0" smtClean="0"/>
              <a:t>,</a:t>
            </a:r>
          </a:p>
          <a:p>
            <a:r>
              <a:rPr lang="tr-TR" dirty="0" err="1" smtClean="0"/>
              <a:t>Scrapie</a:t>
            </a:r>
            <a:r>
              <a:rPr lang="tr-TR" dirty="0" smtClean="0"/>
              <a:t> - </a:t>
            </a:r>
            <a:r>
              <a:rPr lang="tr-TR" dirty="0" err="1" smtClean="0"/>
              <a:t>In</a:t>
            </a:r>
            <a:r>
              <a:rPr lang="tr-TR" dirty="0" smtClean="0"/>
              <a:t> </a:t>
            </a:r>
            <a:r>
              <a:rPr lang="tr-TR" dirty="0" err="1" smtClean="0"/>
              <a:t>the</a:t>
            </a:r>
            <a:r>
              <a:rPr lang="tr-TR" dirty="0" smtClean="0"/>
              <a:t> </a:t>
            </a:r>
            <a:r>
              <a:rPr lang="tr-TR" dirty="0" err="1" smtClean="0"/>
              <a:t>Sheep</a:t>
            </a:r>
            <a:endParaRPr lang="tr-TR" dirty="0" smtClean="0"/>
          </a:p>
          <a:p>
            <a:r>
              <a:rPr lang="tr-TR" dirty="0" smtClean="0"/>
              <a:t>BSE </a:t>
            </a:r>
            <a:r>
              <a:rPr lang="mr-IN" dirty="0" smtClean="0"/>
              <a:t>–</a:t>
            </a:r>
            <a:r>
              <a:rPr lang="tr-TR" dirty="0" smtClean="0"/>
              <a:t> </a:t>
            </a:r>
            <a:r>
              <a:rPr lang="tr-TR" dirty="0" err="1" smtClean="0"/>
              <a:t>Bovidae</a:t>
            </a:r>
            <a:endParaRPr lang="tr-TR" dirty="0" smtClean="0"/>
          </a:p>
          <a:p>
            <a:r>
              <a:rPr lang="tr-TR" dirty="0" err="1" smtClean="0"/>
              <a:t>Feline</a:t>
            </a:r>
            <a:r>
              <a:rPr lang="en-US" dirty="0"/>
              <a:t> transmissible spongiform </a:t>
            </a:r>
            <a:r>
              <a:rPr lang="tr-TR" dirty="0" err="1" smtClean="0"/>
              <a:t>Encephalopathy</a:t>
            </a:r>
            <a:r>
              <a:rPr lang="tr-TR" dirty="0" smtClean="0"/>
              <a:t> (</a:t>
            </a:r>
            <a:r>
              <a:rPr lang="en-US" dirty="0" smtClean="0"/>
              <a:t>FSE</a:t>
            </a:r>
            <a:r>
              <a:rPr lang="tr-TR" dirty="0" smtClean="0"/>
              <a:t>)-- </a:t>
            </a:r>
            <a:r>
              <a:rPr lang="tr-TR" dirty="0" err="1" smtClean="0"/>
              <a:t>Cats</a:t>
            </a:r>
            <a:r>
              <a:rPr lang="en-US" dirty="0" smtClean="0"/>
              <a:t> </a:t>
            </a:r>
            <a:endParaRPr lang="tr-TR" dirty="0" smtClean="0"/>
          </a:p>
          <a:p>
            <a:r>
              <a:rPr lang="tr-TR" dirty="0" err="1" smtClean="0"/>
              <a:t>Transmissible</a:t>
            </a:r>
            <a:r>
              <a:rPr lang="tr-TR" dirty="0" smtClean="0"/>
              <a:t> Mink </a:t>
            </a:r>
            <a:r>
              <a:rPr lang="tr-TR" dirty="0" err="1" smtClean="0"/>
              <a:t>Encephalopathy</a:t>
            </a:r>
            <a:r>
              <a:rPr lang="tr-TR" dirty="0" smtClean="0"/>
              <a:t> - </a:t>
            </a:r>
            <a:r>
              <a:rPr lang="tr-TR" dirty="0" err="1" smtClean="0"/>
              <a:t>MinkMule</a:t>
            </a:r>
            <a:r>
              <a:rPr lang="tr-TR" dirty="0" smtClean="0"/>
              <a:t>, </a:t>
            </a:r>
            <a:r>
              <a:rPr lang="tr-TR" dirty="0" err="1" smtClean="0"/>
              <a:t>Deer</a:t>
            </a:r>
            <a:r>
              <a:rPr lang="tr-TR" dirty="0" smtClean="0"/>
              <a:t> </a:t>
            </a:r>
            <a:r>
              <a:rPr lang="tr-TR" dirty="0" err="1" smtClean="0"/>
              <a:t>and</a:t>
            </a:r>
            <a:r>
              <a:rPr lang="tr-TR" dirty="0" smtClean="0"/>
              <a:t> </a:t>
            </a:r>
            <a:r>
              <a:rPr lang="tr-TR" dirty="0" err="1" smtClean="0"/>
              <a:t>Elk's</a:t>
            </a:r>
            <a:r>
              <a:rPr lang="tr-TR" dirty="0" smtClean="0"/>
              <a:t> TE</a:t>
            </a:r>
          </a:p>
          <a:p>
            <a:pPr marL="0" indent="0">
              <a:buNone/>
            </a:pPr>
            <a:r>
              <a:rPr lang="tr-TR" dirty="0" err="1" smtClean="0"/>
              <a:t>In</a:t>
            </a:r>
            <a:r>
              <a:rPr lang="tr-TR" dirty="0" smtClean="0"/>
              <a:t> </a:t>
            </a:r>
            <a:r>
              <a:rPr lang="tr-TR" dirty="0" err="1" smtClean="0"/>
              <a:t>humans</a:t>
            </a:r>
            <a:r>
              <a:rPr lang="tr-TR" dirty="0" smtClean="0"/>
              <a:t>,</a:t>
            </a:r>
          </a:p>
          <a:p>
            <a:r>
              <a:rPr lang="tr-TR" dirty="0" smtClean="0"/>
              <a:t>Kuru</a:t>
            </a:r>
          </a:p>
          <a:p>
            <a:r>
              <a:rPr lang="tr-TR" dirty="0" err="1" smtClean="0"/>
              <a:t>Creutzfeldt-Jakob</a:t>
            </a:r>
            <a:r>
              <a:rPr lang="tr-TR" dirty="0" smtClean="0"/>
              <a:t> </a:t>
            </a:r>
            <a:r>
              <a:rPr lang="tr-TR" dirty="0" err="1" smtClean="0"/>
              <a:t>Disease</a:t>
            </a:r>
            <a:r>
              <a:rPr lang="tr-TR" dirty="0" smtClean="0"/>
              <a:t> (CJD)</a:t>
            </a:r>
          </a:p>
          <a:p>
            <a:r>
              <a:rPr lang="tr-TR" dirty="0" err="1" smtClean="0"/>
              <a:t>nvCJD</a:t>
            </a:r>
            <a:endParaRPr lang="tr-TR" dirty="0" smtClean="0"/>
          </a:p>
          <a:p>
            <a:r>
              <a:rPr lang="tr-TR" dirty="0" err="1" smtClean="0"/>
              <a:t>Gertsmann-Straussler-Scheinker</a:t>
            </a:r>
            <a:r>
              <a:rPr lang="tr-TR" dirty="0" smtClean="0"/>
              <a:t> </a:t>
            </a:r>
            <a:r>
              <a:rPr lang="tr-TR" dirty="0" err="1" smtClean="0"/>
              <a:t>Syndrome</a:t>
            </a:r>
            <a:endParaRPr lang="tr-TR" dirty="0" smtClean="0"/>
          </a:p>
          <a:p>
            <a:r>
              <a:rPr lang="tr-TR" dirty="0" err="1" smtClean="0"/>
              <a:t>Fatal</a:t>
            </a:r>
            <a:r>
              <a:rPr lang="tr-TR" dirty="0" smtClean="0"/>
              <a:t> </a:t>
            </a:r>
            <a:r>
              <a:rPr lang="tr-TR" dirty="0" err="1" smtClean="0"/>
              <a:t>Familial</a:t>
            </a:r>
            <a:r>
              <a:rPr lang="tr-TR" dirty="0" smtClean="0"/>
              <a:t> </a:t>
            </a:r>
            <a:r>
              <a:rPr lang="tr-TR" dirty="0" err="1" smtClean="0"/>
              <a:t>insomnia</a:t>
            </a:r>
            <a:endParaRPr lang="tr-TR" dirty="0" smtClean="0"/>
          </a:p>
          <a:p>
            <a:endParaRPr lang="tr-TR" dirty="0"/>
          </a:p>
        </p:txBody>
      </p:sp>
    </p:spTree>
    <p:extLst>
      <p:ext uri="{BB962C8B-B14F-4D97-AF65-F5344CB8AC3E}">
        <p14:creationId xmlns:p14="http://schemas.microsoft.com/office/powerpoint/2010/main" val="367810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31273"/>
            <a:ext cx="10515600" cy="5345690"/>
          </a:xfrm>
        </p:spPr>
        <p:txBody>
          <a:bodyPr>
            <a:normAutofit lnSpcReduction="10000"/>
          </a:bodyPr>
          <a:lstStyle/>
          <a:p>
            <a:r>
              <a:rPr lang="tr-TR" dirty="0" err="1" smtClean="0">
                <a:solidFill>
                  <a:srgbClr val="00B050"/>
                </a:solidFill>
              </a:rPr>
              <a:t>Immunoblotting</a:t>
            </a:r>
            <a:r>
              <a:rPr lang="tr-TR" dirty="0" smtClean="0">
                <a:solidFill>
                  <a:srgbClr val="00B050"/>
                </a:solidFill>
              </a:rPr>
              <a:t> (Western </a:t>
            </a:r>
            <a:r>
              <a:rPr lang="tr-TR" dirty="0" err="1" smtClean="0">
                <a:solidFill>
                  <a:srgbClr val="00B050"/>
                </a:solidFill>
              </a:rPr>
              <a:t>blotting</a:t>
            </a:r>
            <a:r>
              <a:rPr lang="tr-TR" dirty="0" smtClean="0">
                <a:solidFill>
                  <a:srgbClr val="00B050"/>
                </a:solidFill>
              </a:rPr>
              <a:t>) </a:t>
            </a:r>
            <a:r>
              <a:rPr lang="tr-TR" dirty="0" err="1" smtClean="0"/>
              <a:t>and</a:t>
            </a:r>
            <a:r>
              <a:rPr lang="tr-TR" dirty="0" smtClean="0"/>
              <a:t> </a:t>
            </a:r>
            <a:r>
              <a:rPr lang="tr-TR" dirty="0" err="1" smtClean="0">
                <a:solidFill>
                  <a:srgbClr val="00B050"/>
                </a:solidFill>
              </a:rPr>
              <a:t>immunohistochemistry</a:t>
            </a:r>
            <a:r>
              <a:rPr lang="tr-TR" dirty="0" smtClean="0"/>
              <a:t> </a:t>
            </a:r>
            <a:r>
              <a:rPr lang="tr-TR" dirty="0" err="1" smtClean="0"/>
              <a:t>are</a:t>
            </a:r>
            <a:r>
              <a:rPr lang="tr-TR" dirty="0" smtClean="0"/>
              <a:t> </a:t>
            </a:r>
            <a:r>
              <a:rPr lang="tr-TR" dirty="0" err="1" smtClean="0"/>
              <a:t>the</a:t>
            </a:r>
            <a:r>
              <a:rPr lang="tr-TR" dirty="0" smtClean="0"/>
              <a:t> </a:t>
            </a:r>
            <a:r>
              <a:rPr lang="tr-TR" dirty="0" err="1" smtClean="0"/>
              <a:t>most</a:t>
            </a:r>
            <a:r>
              <a:rPr lang="tr-TR" dirty="0" smtClean="0"/>
              <a:t> </a:t>
            </a:r>
            <a:r>
              <a:rPr lang="tr-TR" dirty="0" err="1" smtClean="0"/>
              <a:t>specific</a:t>
            </a:r>
            <a:r>
              <a:rPr lang="tr-TR" dirty="0" smtClean="0"/>
              <a:t> </a:t>
            </a:r>
            <a:r>
              <a:rPr lang="tr-TR" dirty="0" err="1" smtClean="0"/>
              <a:t>assays</a:t>
            </a:r>
            <a:r>
              <a:rPr lang="tr-TR" dirty="0" smtClean="0"/>
              <a:t> </a:t>
            </a:r>
            <a:r>
              <a:rPr lang="tr-TR" dirty="0" err="1" smtClean="0"/>
              <a:t>for</a:t>
            </a:r>
            <a:r>
              <a:rPr lang="tr-TR" dirty="0" smtClean="0"/>
              <a:t> </a:t>
            </a:r>
            <a:r>
              <a:rPr lang="tr-TR" dirty="0" err="1" smtClean="0"/>
              <a:t>detecting</a:t>
            </a:r>
            <a:r>
              <a:rPr lang="tr-TR" dirty="0" smtClean="0"/>
              <a:t> </a:t>
            </a:r>
            <a:r>
              <a:rPr lang="tr-TR" dirty="0" err="1" smtClean="0"/>
              <a:t>prions</a:t>
            </a:r>
            <a:r>
              <a:rPr lang="tr-TR" dirty="0" smtClean="0"/>
              <a:t>. </a:t>
            </a:r>
          </a:p>
          <a:p>
            <a:pPr lvl="1"/>
            <a:r>
              <a:rPr lang="tr-TR" dirty="0" err="1" smtClean="0"/>
              <a:t>Immunoblotting</a:t>
            </a:r>
            <a:r>
              <a:rPr lang="tr-TR" dirty="0" smtClean="0"/>
              <a:t> can </a:t>
            </a:r>
            <a:r>
              <a:rPr lang="tr-TR" dirty="0" err="1" smtClean="0"/>
              <a:t>also</a:t>
            </a:r>
            <a:r>
              <a:rPr lang="tr-TR" dirty="0" smtClean="0"/>
              <a:t> </a:t>
            </a:r>
            <a:r>
              <a:rPr lang="tr-TR" dirty="0" err="1" smtClean="0"/>
              <a:t>distinguish</a:t>
            </a:r>
            <a:r>
              <a:rPr lang="tr-TR" dirty="0" smtClean="0"/>
              <a:t> </a:t>
            </a:r>
            <a:r>
              <a:rPr lang="tr-TR" dirty="0" err="1" smtClean="0"/>
              <a:t>atypical</a:t>
            </a:r>
            <a:r>
              <a:rPr lang="tr-TR" dirty="0" smtClean="0"/>
              <a:t>/Nor98 </a:t>
            </a:r>
            <a:r>
              <a:rPr lang="tr-TR" dirty="0" err="1" smtClean="0"/>
              <a:t>scrapie</a:t>
            </a:r>
            <a:r>
              <a:rPr lang="tr-TR" dirty="0" smtClean="0"/>
              <a:t> </a:t>
            </a:r>
            <a:r>
              <a:rPr lang="tr-TR" dirty="0" err="1" smtClean="0"/>
              <a:t>from</a:t>
            </a:r>
            <a:r>
              <a:rPr lang="tr-TR" dirty="0" smtClean="0"/>
              <a:t> </a:t>
            </a:r>
            <a:r>
              <a:rPr lang="tr-TR" dirty="0" err="1" smtClean="0"/>
              <a:t>classical</a:t>
            </a:r>
            <a:r>
              <a:rPr lang="tr-TR" dirty="0" smtClean="0"/>
              <a:t> </a:t>
            </a:r>
            <a:r>
              <a:rPr lang="tr-TR" dirty="0" err="1" smtClean="0"/>
              <a:t>scrapie</a:t>
            </a:r>
            <a:r>
              <a:rPr lang="tr-TR" dirty="0" smtClean="0"/>
              <a:t>. </a:t>
            </a:r>
          </a:p>
          <a:p>
            <a:r>
              <a:rPr lang="tr-TR" dirty="0" err="1" smtClean="0"/>
              <a:t>Various</a:t>
            </a:r>
            <a:r>
              <a:rPr lang="tr-TR" dirty="0" smtClean="0"/>
              <a:t> </a:t>
            </a:r>
            <a:r>
              <a:rPr lang="tr-TR" dirty="0" err="1" smtClean="0"/>
              <a:t>rapid</a:t>
            </a:r>
            <a:r>
              <a:rPr lang="tr-TR" dirty="0" smtClean="0"/>
              <a:t> </a:t>
            </a:r>
            <a:r>
              <a:rPr lang="tr-TR" dirty="0" err="1" smtClean="0"/>
              <a:t>tests</a:t>
            </a:r>
            <a:r>
              <a:rPr lang="tr-TR" dirty="0" smtClean="0"/>
              <a:t> </a:t>
            </a:r>
            <a:r>
              <a:rPr lang="tr-TR" dirty="0" err="1" smtClean="0"/>
              <a:t>for</a:t>
            </a:r>
            <a:r>
              <a:rPr lang="tr-TR" dirty="0" smtClean="0"/>
              <a:t> </a:t>
            </a:r>
            <a:r>
              <a:rPr lang="tr-TR" dirty="0" err="1" smtClean="0"/>
              <a:t>classical</a:t>
            </a:r>
            <a:r>
              <a:rPr lang="tr-TR" dirty="0" smtClean="0"/>
              <a:t> </a:t>
            </a:r>
            <a:r>
              <a:rPr lang="tr-TR" dirty="0" err="1" smtClean="0"/>
              <a:t>scrapie</a:t>
            </a:r>
            <a:r>
              <a:rPr lang="tr-TR" dirty="0" smtClean="0"/>
              <a:t>, </a:t>
            </a:r>
            <a:r>
              <a:rPr lang="tr-TR" dirty="0" err="1" smtClean="0"/>
              <a:t>based</a:t>
            </a:r>
            <a:r>
              <a:rPr lang="tr-TR" dirty="0" smtClean="0"/>
              <a:t> on </a:t>
            </a:r>
            <a:r>
              <a:rPr lang="tr-TR" dirty="0" err="1" smtClean="0">
                <a:solidFill>
                  <a:srgbClr val="00B050"/>
                </a:solidFill>
              </a:rPr>
              <a:t>ELISAs</a:t>
            </a:r>
            <a:r>
              <a:rPr lang="tr-TR" dirty="0" smtClean="0">
                <a:solidFill>
                  <a:srgbClr val="00B050"/>
                </a:solidFill>
              </a:rPr>
              <a:t>,</a:t>
            </a:r>
            <a:r>
              <a:rPr lang="tr-TR" dirty="0" smtClean="0"/>
              <a:t> </a:t>
            </a:r>
            <a:r>
              <a:rPr lang="tr-TR" dirty="0" err="1" smtClean="0"/>
              <a:t>automated</a:t>
            </a:r>
            <a:r>
              <a:rPr lang="tr-TR" dirty="0" smtClean="0"/>
              <a:t> </a:t>
            </a:r>
            <a:r>
              <a:rPr lang="tr-TR" dirty="0" err="1" smtClean="0"/>
              <a:t>immunoblotting</a:t>
            </a:r>
            <a:r>
              <a:rPr lang="tr-TR" dirty="0" smtClean="0"/>
              <a:t> </a:t>
            </a:r>
            <a:r>
              <a:rPr lang="tr-TR" dirty="0" err="1" smtClean="0"/>
              <a:t>or</a:t>
            </a:r>
            <a:r>
              <a:rPr lang="tr-TR" dirty="0" smtClean="0"/>
              <a:t> </a:t>
            </a:r>
            <a:r>
              <a:rPr lang="tr-TR" dirty="0" err="1" smtClean="0"/>
              <a:t>other</a:t>
            </a:r>
            <a:r>
              <a:rPr lang="tr-TR" dirty="0" smtClean="0"/>
              <a:t> </a:t>
            </a:r>
            <a:r>
              <a:rPr lang="tr-TR" dirty="0" err="1" smtClean="0"/>
              <a:t>techniques</a:t>
            </a:r>
            <a:r>
              <a:rPr lang="tr-TR" dirty="0" smtClean="0"/>
              <a:t>, </a:t>
            </a:r>
            <a:r>
              <a:rPr lang="tr-TR" dirty="0" err="1" smtClean="0"/>
              <a:t>are</a:t>
            </a:r>
            <a:r>
              <a:rPr lang="tr-TR" dirty="0" smtClean="0"/>
              <a:t> </a:t>
            </a:r>
            <a:r>
              <a:rPr lang="tr-TR" dirty="0" err="1" smtClean="0"/>
              <a:t>available</a:t>
            </a:r>
            <a:r>
              <a:rPr lang="tr-TR" dirty="0" smtClean="0"/>
              <a:t> in </a:t>
            </a:r>
            <a:r>
              <a:rPr lang="tr-TR" dirty="0" err="1" smtClean="0"/>
              <a:t>some</a:t>
            </a:r>
            <a:r>
              <a:rPr lang="tr-TR" dirty="0" smtClean="0"/>
              <a:t> </a:t>
            </a:r>
            <a:r>
              <a:rPr lang="tr-TR" dirty="0" err="1" smtClean="0"/>
              <a:t>countries</a:t>
            </a:r>
            <a:r>
              <a:rPr lang="tr-TR" dirty="0" smtClean="0"/>
              <a:t>.</a:t>
            </a:r>
          </a:p>
          <a:p>
            <a:r>
              <a:rPr lang="tr-TR" dirty="0" err="1" smtClean="0"/>
              <a:t>Highly</a:t>
            </a:r>
            <a:r>
              <a:rPr lang="tr-TR" dirty="0" smtClean="0"/>
              <a:t> </a:t>
            </a:r>
            <a:r>
              <a:rPr lang="tr-TR" dirty="0" err="1" smtClean="0"/>
              <a:t>sensitive</a:t>
            </a:r>
            <a:r>
              <a:rPr lang="tr-TR" dirty="0" smtClean="0"/>
              <a:t> </a:t>
            </a:r>
            <a:r>
              <a:rPr lang="tr-TR" dirty="0" err="1" smtClean="0"/>
              <a:t>assays</a:t>
            </a:r>
            <a:r>
              <a:rPr lang="tr-TR" dirty="0" smtClean="0"/>
              <a:t>, </a:t>
            </a:r>
            <a:r>
              <a:rPr lang="tr-TR" dirty="0" err="1" smtClean="0">
                <a:solidFill>
                  <a:srgbClr val="00B050"/>
                </a:solidFill>
              </a:rPr>
              <a:t>including</a:t>
            </a:r>
            <a:r>
              <a:rPr lang="tr-TR" dirty="0" smtClean="0">
                <a:solidFill>
                  <a:srgbClr val="00B050"/>
                </a:solidFill>
              </a:rPr>
              <a:t> protein </a:t>
            </a:r>
            <a:r>
              <a:rPr lang="tr-TR" dirty="0" err="1" smtClean="0">
                <a:solidFill>
                  <a:srgbClr val="00B050"/>
                </a:solidFill>
              </a:rPr>
              <a:t>misfolding</a:t>
            </a:r>
            <a:r>
              <a:rPr lang="tr-TR" dirty="0" smtClean="0">
                <a:solidFill>
                  <a:srgbClr val="00B050"/>
                </a:solidFill>
              </a:rPr>
              <a:t> </a:t>
            </a:r>
            <a:r>
              <a:rPr lang="tr-TR" dirty="0" err="1" smtClean="0">
                <a:solidFill>
                  <a:srgbClr val="00B050"/>
                </a:solidFill>
              </a:rPr>
              <a:t>cyclic</a:t>
            </a:r>
            <a:r>
              <a:rPr lang="tr-TR" dirty="0" smtClean="0">
                <a:solidFill>
                  <a:srgbClr val="00B050"/>
                </a:solidFill>
              </a:rPr>
              <a:t> </a:t>
            </a:r>
            <a:r>
              <a:rPr lang="tr-TR" dirty="0" err="1" smtClean="0">
                <a:solidFill>
                  <a:srgbClr val="00B050"/>
                </a:solidFill>
              </a:rPr>
              <a:t>amplification</a:t>
            </a:r>
            <a:r>
              <a:rPr lang="tr-TR" dirty="0" smtClean="0">
                <a:solidFill>
                  <a:srgbClr val="00B050"/>
                </a:solidFill>
              </a:rPr>
              <a:t> (PMCA) </a:t>
            </a:r>
            <a:r>
              <a:rPr lang="tr-TR" dirty="0" err="1" smtClean="0">
                <a:solidFill>
                  <a:srgbClr val="00B050"/>
                </a:solidFill>
              </a:rPr>
              <a:t>and</a:t>
            </a:r>
            <a:r>
              <a:rPr lang="tr-TR" dirty="0" smtClean="0">
                <a:solidFill>
                  <a:srgbClr val="00B050"/>
                </a:solidFill>
              </a:rPr>
              <a:t> </a:t>
            </a:r>
            <a:r>
              <a:rPr lang="tr-TR" dirty="0" err="1" smtClean="0">
                <a:solidFill>
                  <a:srgbClr val="00B050"/>
                </a:solidFill>
              </a:rPr>
              <a:t>quaking-induced</a:t>
            </a:r>
            <a:r>
              <a:rPr lang="tr-TR" dirty="0" smtClean="0">
                <a:solidFill>
                  <a:srgbClr val="00B050"/>
                </a:solidFill>
              </a:rPr>
              <a:t> </a:t>
            </a:r>
            <a:r>
              <a:rPr lang="tr-TR" dirty="0" err="1" smtClean="0">
                <a:solidFill>
                  <a:srgbClr val="00B050"/>
                </a:solidFill>
              </a:rPr>
              <a:t>conversion</a:t>
            </a:r>
            <a:r>
              <a:rPr lang="tr-TR" dirty="0" smtClean="0">
                <a:solidFill>
                  <a:srgbClr val="00B050"/>
                </a:solidFill>
              </a:rPr>
              <a:t> (</a:t>
            </a:r>
            <a:r>
              <a:rPr lang="tr-TR" dirty="0" err="1" smtClean="0">
                <a:solidFill>
                  <a:srgbClr val="00B050"/>
                </a:solidFill>
              </a:rPr>
              <a:t>QuIC</a:t>
            </a:r>
            <a:r>
              <a:rPr lang="tr-TR" dirty="0" smtClean="0">
                <a:solidFill>
                  <a:srgbClr val="00B050"/>
                </a:solidFill>
              </a:rPr>
              <a:t>) </a:t>
            </a:r>
            <a:r>
              <a:rPr lang="tr-TR" dirty="0" err="1" smtClean="0">
                <a:solidFill>
                  <a:srgbClr val="00B050"/>
                </a:solidFill>
              </a:rPr>
              <a:t>or</a:t>
            </a:r>
            <a:r>
              <a:rPr lang="tr-TR" dirty="0" smtClean="0">
                <a:solidFill>
                  <a:srgbClr val="00B050"/>
                </a:solidFill>
              </a:rPr>
              <a:t> </a:t>
            </a:r>
            <a:r>
              <a:rPr lang="tr-TR" dirty="0" err="1" smtClean="0">
                <a:solidFill>
                  <a:srgbClr val="00B050"/>
                </a:solidFill>
              </a:rPr>
              <a:t>real</a:t>
            </a:r>
            <a:r>
              <a:rPr lang="tr-TR" dirty="0" smtClean="0">
                <a:solidFill>
                  <a:srgbClr val="00B050"/>
                </a:solidFill>
              </a:rPr>
              <a:t>-time </a:t>
            </a:r>
            <a:r>
              <a:rPr lang="tr-TR" dirty="0" err="1" smtClean="0">
                <a:solidFill>
                  <a:srgbClr val="00B050"/>
                </a:solidFill>
              </a:rPr>
              <a:t>quaking-induced</a:t>
            </a:r>
            <a:r>
              <a:rPr lang="tr-TR" dirty="0" smtClean="0">
                <a:solidFill>
                  <a:srgbClr val="00B050"/>
                </a:solidFill>
              </a:rPr>
              <a:t> </a:t>
            </a:r>
            <a:r>
              <a:rPr lang="tr-TR" dirty="0" err="1" smtClean="0">
                <a:solidFill>
                  <a:srgbClr val="00B050"/>
                </a:solidFill>
              </a:rPr>
              <a:t>conversion</a:t>
            </a:r>
            <a:r>
              <a:rPr lang="tr-TR" dirty="0" smtClean="0">
                <a:solidFill>
                  <a:srgbClr val="00B050"/>
                </a:solidFill>
              </a:rPr>
              <a:t> (RT-</a:t>
            </a:r>
            <a:r>
              <a:rPr lang="tr-TR" dirty="0" err="1" smtClean="0">
                <a:solidFill>
                  <a:srgbClr val="00B050"/>
                </a:solidFill>
              </a:rPr>
              <a:t>QuIC</a:t>
            </a:r>
            <a:r>
              <a:rPr lang="tr-TR" dirty="0" smtClean="0">
                <a:solidFill>
                  <a:srgbClr val="00B050"/>
                </a:solidFill>
              </a:rPr>
              <a:t>), </a:t>
            </a:r>
            <a:r>
              <a:rPr lang="tr-TR" dirty="0" err="1" smtClean="0"/>
              <a:t>may</a:t>
            </a:r>
            <a:r>
              <a:rPr lang="tr-TR" dirty="0" smtClean="0"/>
              <a:t> be </a:t>
            </a:r>
            <a:r>
              <a:rPr lang="tr-TR" dirty="0" err="1" smtClean="0"/>
              <a:t>able</a:t>
            </a:r>
            <a:r>
              <a:rPr lang="tr-TR" dirty="0" smtClean="0"/>
              <a:t> </a:t>
            </a:r>
            <a:r>
              <a:rPr lang="tr-TR" dirty="0" err="1" smtClean="0"/>
              <a:t>to</a:t>
            </a:r>
            <a:r>
              <a:rPr lang="tr-TR" dirty="0" smtClean="0"/>
              <a:t> </a:t>
            </a:r>
            <a:r>
              <a:rPr lang="tr-TR" dirty="0" err="1" smtClean="0"/>
              <a:t>identify</a:t>
            </a:r>
            <a:r>
              <a:rPr lang="tr-TR" dirty="0" smtClean="0"/>
              <a:t> </a:t>
            </a:r>
            <a:r>
              <a:rPr lang="tr-TR" dirty="0" err="1" smtClean="0"/>
              <a:t>infected</a:t>
            </a:r>
            <a:r>
              <a:rPr lang="tr-TR" dirty="0" smtClean="0"/>
              <a:t> </a:t>
            </a:r>
            <a:r>
              <a:rPr lang="tr-TR" dirty="0" err="1" smtClean="0"/>
              <a:t>animals</a:t>
            </a:r>
            <a:r>
              <a:rPr lang="tr-TR" dirty="0" smtClean="0"/>
              <a:t> </a:t>
            </a:r>
            <a:r>
              <a:rPr lang="tr-TR" dirty="0" err="1" smtClean="0"/>
              <a:t>earlier</a:t>
            </a:r>
            <a:r>
              <a:rPr lang="tr-TR" dirty="0" smtClean="0"/>
              <a:t> </a:t>
            </a:r>
            <a:r>
              <a:rPr lang="tr-TR" dirty="0" err="1" smtClean="0"/>
              <a:t>than</a:t>
            </a:r>
            <a:r>
              <a:rPr lang="tr-TR" dirty="0" smtClean="0"/>
              <a:t> </a:t>
            </a:r>
            <a:r>
              <a:rPr lang="tr-TR" dirty="0" err="1" smtClean="0"/>
              <a:t>immunoblotting</a:t>
            </a:r>
            <a:r>
              <a:rPr lang="tr-TR" dirty="0" smtClean="0"/>
              <a:t> </a:t>
            </a:r>
            <a:r>
              <a:rPr lang="tr-TR" dirty="0" err="1" smtClean="0"/>
              <a:t>or</a:t>
            </a:r>
            <a:r>
              <a:rPr lang="tr-TR" dirty="0" smtClean="0"/>
              <a:t> </a:t>
            </a:r>
            <a:r>
              <a:rPr lang="tr-TR" dirty="0" err="1" smtClean="0"/>
              <a:t>immunohistochemistry</a:t>
            </a:r>
            <a:r>
              <a:rPr lang="tr-TR" dirty="0" smtClean="0"/>
              <a:t>.</a:t>
            </a:r>
          </a:p>
          <a:p>
            <a:r>
              <a:rPr lang="tr-TR" dirty="0" err="1" smtClean="0">
                <a:solidFill>
                  <a:srgbClr val="7030A0"/>
                </a:solidFill>
              </a:rPr>
              <a:t>Serology</a:t>
            </a:r>
            <a:r>
              <a:rPr lang="tr-TR" dirty="0" smtClean="0">
                <a:solidFill>
                  <a:srgbClr val="7030A0"/>
                </a:solidFill>
              </a:rPr>
              <a:t> is not </a:t>
            </a:r>
            <a:r>
              <a:rPr lang="tr-TR" dirty="0" err="1" smtClean="0">
                <a:solidFill>
                  <a:srgbClr val="7030A0"/>
                </a:solidFill>
              </a:rPr>
              <a:t>useful</a:t>
            </a:r>
            <a:r>
              <a:rPr lang="tr-TR" dirty="0" smtClean="0">
                <a:solidFill>
                  <a:srgbClr val="7030A0"/>
                </a:solidFill>
              </a:rPr>
              <a:t> </a:t>
            </a:r>
            <a:r>
              <a:rPr lang="tr-TR" dirty="0" err="1" smtClean="0">
                <a:solidFill>
                  <a:srgbClr val="7030A0"/>
                </a:solidFill>
              </a:rPr>
              <a:t>for</a:t>
            </a:r>
            <a:r>
              <a:rPr lang="tr-TR" dirty="0" smtClean="0">
                <a:solidFill>
                  <a:srgbClr val="7030A0"/>
                </a:solidFill>
              </a:rPr>
              <a:t> </a:t>
            </a:r>
            <a:r>
              <a:rPr lang="tr-TR" dirty="0" err="1" smtClean="0">
                <a:solidFill>
                  <a:srgbClr val="7030A0"/>
                </a:solidFill>
              </a:rPr>
              <a:t>diagnosis</a:t>
            </a:r>
            <a:r>
              <a:rPr lang="tr-TR" dirty="0" smtClean="0">
                <a:solidFill>
                  <a:srgbClr val="7030A0"/>
                </a:solidFill>
              </a:rPr>
              <a:t>, as </a:t>
            </a:r>
            <a:r>
              <a:rPr lang="tr-TR" dirty="0" err="1" smtClean="0">
                <a:solidFill>
                  <a:srgbClr val="7030A0"/>
                </a:solidFill>
              </a:rPr>
              <a:t>antibodies</a:t>
            </a:r>
            <a:r>
              <a:rPr lang="tr-TR" dirty="0" smtClean="0">
                <a:solidFill>
                  <a:srgbClr val="7030A0"/>
                </a:solidFill>
              </a:rPr>
              <a:t> </a:t>
            </a:r>
            <a:r>
              <a:rPr lang="tr-TR" dirty="0" err="1" smtClean="0">
                <a:solidFill>
                  <a:srgbClr val="7030A0"/>
                </a:solidFill>
              </a:rPr>
              <a:t>are</a:t>
            </a:r>
            <a:r>
              <a:rPr lang="tr-TR" dirty="0" smtClean="0">
                <a:solidFill>
                  <a:srgbClr val="7030A0"/>
                </a:solidFill>
              </a:rPr>
              <a:t> not </a:t>
            </a:r>
            <a:r>
              <a:rPr lang="tr-TR" dirty="0" err="1" smtClean="0">
                <a:solidFill>
                  <a:srgbClr val="7030A0"/>
                </a:solidFill>
              </a:rPr>
              <a:t>made</a:t>
            </a:r>
            <a:r>
              <a:rPr lang="tr-TR" dirty="0" smtClean="0">
                <a:solidFill>
                  <a:srgbClr val="7030A0"/>
                </a:solidFill>
              </a:rPr>
              <a:t> </a:t>
            </a:r>
            <a:r>
              <a:rPr lang="tr-TR" dirty="0" err="1" smtClean="0">
                <a:solidFill>
                  <a:srgbClr val="7030A0"/>
                </a:solidFill>
              </a:rPr>
              <a:t>against</a:t>
            </a:r>
            <a:r>
              <a:rPr lang="tr-TR" dirty="0" smtClean="0">
                <a:solidFill>
                  <a:srgbClr val="7030A0"/>
                </a:solidFill>
              </a:rPr>
              <a:t> </a:t>
            </a:r>
            <a:r>
              <a:rPr lang="tr-TR" dirty="0" err="1" smtClean="0">
                <a:solidFill>
                  <a:srgbClr val="7030A0"/>
                </a:solidFill>
              </a:rPr>
              <a:t>prions</a:t>
            </a:r>
            <a:r>
              <a:rPr lang="tr-TR" dirty="0" smtClean="0">
                <a:solidFill>
                  <a:srgbClr val="7030A0"/>
                </a:solidFill>
              </a:rPr>
              <a:t>.</a:t>
            </a:r>
          </a:p>
          <a:p>
            <a:endParaRPr lang="tr-TR" dirty="0"/>
          </a:p>
        </p:txBody>
      </p:sp>
    </p:spTree>
    <p:extLst>
      <p:ext uri="{BB962C8B-B14F-4D97-AF65-F5344CB8AC3E}">
        <p14:creationId xmlns:p14="http://schemas.microsoft.com/office/powerpoint/2010/main" val="491417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0070C0"/>
                </a:solidFill>
              </a:rPr>
              <a:t>Control </a:t>
            </a:r>
            <a:r>
              <a:rPr lang="tr-TR" dirty="0" err="1" smtClean="0">
                <a:solidFill>
                  <a:srgbClr val="0070C0"/>
                </a:solidFill>
              </a:rPr>
              <a:t>and</a:t>
            </a:r>
            <a:r>
              <a:rPr lang="tr-TR" dirty="0" smtClean="0">
                <a:solidFill>
                  <a:srgbClr val="0070C0"/>
                </a:solidFill>
              </a:rPr>
              <a:t> </a:t>
            </a:r>
            <a:r>
              <a:rPr lang="tr-TR" dirty="0" err="1" smtClean="0">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smtClean="0"/>
              <a:t>Complete </a:t>
            </a:r>
            <a:r>
              <a:rPr lang="tr-TR" dirty="0" err="1" smtClean="0"/>
              <a:t>decontamination</a:t>
            </a:r>
            <a:r>
              <a:rPr lang="tr-TR" dirty="0" smtClean="0"/>
              <a:t> of </a:t>
            </a:r>
            <a:r>
              <a:rPr lang="tr-TR" dirty="0" err="1" smtClean="0"/>
              <a:t>prion-contaminated</a:t>
            </a:r>
            <a:r>
              <a:rPr lang="tr-TR" dirty="0" smtClean="0"/>
              <a:t> </a:t>
            </a:r>
            <a:r>
              <a:rPr lang="tr-TR" dirty="0" err="1" smtClean="0"/>
              <a:t>tissues</a:t>
            </a:r>
            <a:r>
              <a:rPr lang="tr-TR" dirty="0" smtClean="0"/>
              <a:t>, </a:t>
            </a:r>
            <a:r>
              <a:rPr lang="tr-TR" dirty="0" err="1" smtClean="0"/>
              <a:t>surfaces</a:t>
            </a:r>
            <a:r>
              <a:rPr lang="tr-TR" dirty="0" smtClean="0"/>
              <a:t> </a:t>
            </a:r>
            <a:r>
              <a:rPr lang="tr-TR" dirty="0" err="1" smtClean="0"/>
              <a:t>and</a:t>
            </a:r>
            <a:r>
              <a:rPr lang="tr-TR" dirty="0" smtClean="0"/>
              <a:t> </a:t>
            </a:r>
            <a:r>
              <a:rPr lang="tr-TR" dirty="0" err="1" smtClean="0"/>
              <a:t>environments</a:t>
            </a:r>
            <a:r>
              <a:rPr lang="tr-TR" dirty="0" smtClean="0"/>
              <a:t> can be </a:t>
            </a:r>
            <a:r>
              <a:rPr lang="tr-TR" dirty="0" err="1" smtClean="0"/>
              <a:t>difficult</a:t>
            </a:r>
            <a:r>
              <a:rPr lang="tr-TR" dirty="0" smtClean="0"/>
              <a:t>. </a:t>
            </a:r>
          </a:p>
          <a:p>
            <a:r>
              <a:rPr lang="tr-TR" dirty="0" err="1" smtClean="0">
                <a:solidFill>
                  <a:srgbClr val="FF0000"/>
                </a:solidFill>
              </a:rPr>
              <a:t>These</a:t>
            </a:r>
            <a:r>
              <a:rPr lang="tr-TR" dirty="0" smtClean="0">
                <a:solidFill>
                  <a:srgbClr val="FF0000"/>
                </a:solidFill>
              </a:rPr>
              <a:t> </a:t>
            </a:r>
            <a:r>
              <a:rPr lang="tr-TR" dirty="0" err="1" smtClean="0">
                <a:solidFill>
                  <a:srgbClr val="FF0000"/>
                </a:solidFill>
              </a:rPr>
              <a:t>agents</a:t>
            </a:r>
            <a:r>
              <a:rPr lang="tr-TR" dirty="0" smtClean="0">
                <a:solidFill>
                  <a:srgbClr val="FF0000"/>
                </a:solidFill>
              </a:rPr>
              <a:t> </a:t>
            </a:r>
            <a:r>
              <a:rPr lang="tr-TR" dirty="0" err="1" smtClean="0">
                <a:solidFill>
                  <a:srgbClr val="FF0000"/>
                </a:solidFill>
              </a:rPr>
              <a:t>are</a:t>
            </a:r>
            <a:r>
              <a:rPr lang="tr-TR" dirty="0" smtClean="0">
                <a:solidFill>
                  <a:srgbClr val="FF0000"/>
                </a:solidFill>
              </a:rPr>
              <a:t> </a:t>
            </a:r>
            <a:r>
              <a:rPr lang="tr-TR" dirty="0" err="1" smtClean="0">
                <a:solidFill>
                  <a:srgbClr val="FF0000"/>
                </a:solidFill>
              </a:rPr>
              <a:t>very</a:t>
            </a:r>
            <a:r>
              <a:rPr lang="tr-TR" dirty="0" smtClean="0">
                <a:solidFill>
                  <a:srgbClr val="FF0000"/>
                </a:solidFill>
              </a:rPr>
              <a:t> </a:t>
            </a:r>
            <a:r>
              <a:rPr lang="tr-TR" dirty="0" err="1" smtClean="0">
                <a:solidFill>
                  <a:srgbClr val="FF0000"/>
                </a:solidFill>
              </a:rPr>
              <a:t>resistant</a:t>
            </a:r>
            <a:r>
              <a:rPr lang="tr-TR" dirty="0" smtClean="0">
                <a:solidFill>
                  <a:srgbClr val="FF0000"/>
                </a:solidFill>
              </a:rPr>
              <a:t> </a:t>
            </a:r>
            <a:r>
              <a:rPr lang="tr-TR" dirty="0" err="1" smtClean="0"/>
              <a:t>to</a:t>
            </a:r>
            <a:r>
              <a:rPr lang="tr-TR" dirty="0" smtClean="0"/>
              <a:t> </a:t>
            </a:r>
            <a:r>
              <a:rPr lang="tr-TR" dirty="0" err="1" smtClean="0"/>
              <a:t>most</a:t>
            </a:r>
            <a:r>
              <a:rPr lang="tr-TR" dirty="0" smtClean="0"/>
              <a:t> </a:t>
            </a:r>
            <a:r>
              <a:rPr lang="tr-TR" dirty="0" err="1" smtClean="0"/>
              <a:t>disinfectants</a:t>
            </a:r>
            <a:r>
              <a:rPr lang="tr-TR" dirty="0" smtClean="0"/>
              <a:t>, </a:t>
            </a:r>
            <a:r>
              <a:rPr lang="tr-TR" dirty="0" err="1" smtClean="0"/>
              <a:t>including</a:t>
            </a:r>
            <a:r>
              <a:rPr lang="tr-TR" dirty="0" smtClean="0"/>
              <a:t> </a:t>
            </a:r>
            <a:r>
              <a:rPr lang="tr-TR" dirty="0" err="1" smtClean="0"/>
              <a:t>formalin</a:t>
            </a:r>
            <a:r>
              <a:rPr lang="tr-TR" dirty="0" smtClean="0"/>
              <a:t> </a:t>
            </a:r>
            <a:r>
              <a:rPr lang="tr-TR" dirty="0" err="1" smtClean="0"/>
              <a:t>and</a:t>
            </a:r>
            <a:r>
              <a:rPr lang="tr-TR" dirty="0" smtClean="0"/>
              <a:t> </a:t>
            </a:r>
            <a:r>
              <a:rPr lang="tr-TR" dirty="0" err="1" smtClean="0"/>
              <a:t>alcohol</a:t>
            </a:r>
            <a:r>
              <a:rPr lang="tr-TR" dirty="0" smtClean="0"/>
              <a:t>. </a:t>
            </a:r>
          </a:p>
          <a:p>
            <a:r>
              <a:rPr lang="tr-TR" dirty="0" err="1" smtClean="0"/>
              <a:t>They</a:t>
            </a:r>
            <a:r>
              <a:rPr lang="tr-TR" dirty="0" smtClean="0"/>
              <a:t> </a:t>
            </a:r>
            <a:r>
              <a:rPr lang="tr-TR" dirty="0" err="1" smtClean="0"/>
              <a:t>are</a:t>
            </a:r>
            <a:r>
              <a:rPr lang="tr-TR" dirty="0" smtClean="0"/>
              <a:t> </a:t>
            </a:r>
            <a:r>
              <a:rPr lang="tr-TR" dirty="0" err="1" smtClean="0"/>
              <a:t>also</a:t>
            </a:r>
            <a:r>
              <a:rPr lang="tr-TR" dirty="0" smtClean="0"/>
              <a:t> </a:t>
            </a:r>
            <a:r>
              <a:rPr lang="tr-TR" dirty="0" err="1" smtClean="0"/>
              <a:t>resistant</a:t>
            </a:r>
            <a:r>
              <a:rPr lang="tr-TR" dirty="0" smtClean="0"/>
              <a:t> </a:t>
            </a:r>
            <a:r>
              <a:rPr lang="tr-TR" dirty="0" err="1" smtClean="0"/>
              <a:t>to</a:t>
            </a:r>
            <a:r>
              <a:rPr lang="tr-TR" dirty="0" smtClean="0"/>
              <a:t> </a:t>
            </a:r>
          </a:p>
          <a:p>
            <a:pPr lvl="1"/>
            <a:r>
              <a:rPr lang="tr-TR" dirty="0" err="1" smtClean="0"/>
              <a:t>heat</a:t>
            </a:r>
            <a:r>
              <a:rPr lang="tr-TR" dirty="0" smtClean="0"/>
              <a:t>,</a:t>
            </a:r>
          </a:p>
          <a:p>
            <a:pPr lvl="1"/>
            <a:r>
              <a:rPr lang="tr-TR" dirty="0" err="1" smtClean="0"/>
              <a:t>ultraviolet</a:t>
            </a:r>
            <a:r>
              <a:rPr lang="tr-TR" dirty="0" smtClean="0"/>
              <a:t>, </a:t>
            </a:r>
          </a:p>
          <a:p>
            <a:pPr lvl="1"/>
            <a:r>
              <a:rPr lang="tr-TR" dirty="0" err="1" smtClean="0"/>
              <a:t>microwave</a:t>
            </a:r>
            <a:r>
              <a:rPr lang="tr-TR" dirty="0" smtClean="0"/>
              <a:t> </a:t>
            </a:r>
            <a:r>
              <a:rPr lang="tr-TR" dirty="0" err="1" smtClean="0"/>
              <a:t>and</a:t>
            </a:r>
            <a:r>
              <a:rPr lang="tr-TR" dirty="0" smtClean="0"/>
              <a:t> </a:t>
            </a:r>
            <a:r>
              <a:rPr lang="tr-TR" dirty="0" err="1" smtClean="0"/>
              <a:t>ionizing</a:t>
            </a:r>
            <a:r>
              <a:rPr lang="tr-TR" dirty="0" smtClean="0"/>
              <a:t> </a:t>
            </a:r>
            <a:r>
              <a:rPr lang="tr-TR" dirty="0" err="1" smtClean="0"/>
              <a:t>radiation</a:t>
            </a:r>
            <a:r>
              <a:rPr lang="tr-TR" dirty="0" smtClean="0"/>
              <a:t>, </a:t>
            </a:r>
          </a:p>
          <a:p>
            <a:r>
              <a:rPr lang="tr-TR" dirty="0" err="1" smtClean="0"/>
              <a:t>particularly</a:t>
            </a:r>
            <a:r>
              <a:rPr lang="tr-TR" dirty="0" smtClean="0"/>
              <a:t> </a:t>
            </a:r>
            <a:r>
              <a:rPr lang="tr-TR" dirty="0" err="1" smtClean="0"/>
              <a:t>when</a:t>
            </a:r>
            <a:r>
              <a:rPr lang="tr-TR" dirty="0" smtClean="0"/>
              <a:t> </a:t>
            </a:r>
            <a:r>
              <a:rPr lang="tr-TR" dirty="0" err="1" smtClean="0"/>
              <a:t>they</a:t>
            </a:r>
            <a:r>
              <a:rPr lang="tr-TR" dirty="0" smtClean="0"/>
              <a:t> </a:t>
            </a:r>
            <a:r>
              <a:rPr lang="tr-TR" dirty="0" err="1" smtClean="0"/>
              <a:t>are</a:t>
            </a:r>
            <a:r>
              <a:rPr lang="tr-TR" dirty="0" smtClean="0"/>
              <a:t> </a:t>
            </a:r>
            <a:r>
              <a:rPr lang="tr-TR" dirty="0" err="1" smtClean="0"/>
              <a:t>protected</a:t>
            </a:r>
            <a:r>
              <a:rPr lang="tr-TR" dirty="0" smtClean="0"/>
              <a:t> in </a:t>
            </a:r>
            <a:r>
              <a:rPr lang="tr-TR" dirty="0" err="1" smtClean="0"/>
              <a:t>organic</a:t>
            </a:r>
            <a:r>
              <a:rPr lang="tr-TR" dirty="0" smtClean="0"/>
              <a:t> </a:t>
            </a:r>
            <a:r>
              <a:rPr lang="tr-TR" dirty="0" err="1" smtClean="0"/>
              <a:t>material</a:t>
            </a:r>
            <a:r>
              <a:rPr lang="tr-TR" dirty="0" smtClean="0"/>
              <a:t> </a:t>
            </a:r>
            <a:r>
              <a:rPr lang="tr-TR" dirty="0" err="1" smtClean="0"/>
              <a:t>or</a:t>
            </a:r>
            <a:r>
              <a:rPr lang="tr-TR" dirty="0" smtClean="0"/>
              <a:t> </a:t>
            </a:r>
            <a:r>
              <a:rPr lang="tr-TR" dirty="0" err="1" smtClean="0"/>
              <a:t>preserved</a:t>
            </a:r>
            <a:r>
              <a:rPr lang="tr-TR" dirty="0" smtClean="0"/>
              <a:t> </a:t>
            </a:r>
            <a:r>
              <a:rPr lang="tr-TR" dirty="0" err="1" smtClean="0"/>
              <a:t>with</a:t>
            </a:r>
            <a:r>
              <a:rPr lang="tr-TR" dirty="0" smtClean="0"/>
              <a:t> </a:t>
            </a:r>
            <a:r>
              <a:rPr lang="tr-TR" dirty="0" err="1" smtClean="0"/>
              <a:t>aldehyde</a:t>
            </a:r>
            <a:r>
              <a:rPr lang="tr-TR" dirty="0" smtClean="0"/>
              <a:t> </a:t>
            </a:r>
            <a:r>
              <a:rPr lang="tr-TR" dirty="0" err="1" smtClean="0"/>
              <a:t>fixatives</a:t>
            </a:r>
            <a:r>
              <a:rPr lang="tr-TR" dirty="0" smtClean="0"/>
              <a:t>, </a:t>
            </a:r>
            <a:r>
              <a:rPr lang="tr-TR" dirty="0" err="1" smtClean="0"/>
              <a:t>or</a:t>
            </a:r>
            <a:r>
              <a:rPr lang="tr-TR" dirty="0" smtClean="0"/>
              <a:t> </a:t>
            </a:r>
            <a:r>
              <a:rPr lang="tr-TR" dirty="0" err="1" smtClean="0"/>
              <a:t>when</a:t>
            </a:r>
            <a:r>
              <a:rPr lang="tr-TR" dirty="0" smtClean="0"/>
              <a:t> </a:t>
            </a:r>
            <a:r>
              <a:rPr lang="tr-TR" dirty="0" err="1" smtClean="0"/>
              <a:t>the</a:t>
            </a:r>
            <a:r>
              <a:rPr lang="tr-TR" dirty="0" smtClean="0"/>
              <a:t> </a:t>
            </a:r>
            <a:r>
              <a:rPr lang="tr-TR" dirty="0" err="1" smtClean="0"/>
              <a:t>prion</a:t>
            </a:r>
            <a:r>
              <a:rPr lang="tr-TR" dirty="0" smtClean="0"/>
              <a:t> </a:t>
            </a:r>
            <a:r>
              <a:rPr lang="tr-TR" dirty="0" err="1" smtClean="0"/>
              <a:t>titer</a:t>
            </a:r>
            <a:r>
              <a:rPr lang="tr-TR" dirty="0" smtClean="0"/>
              <a:t> is </a:t>
            </a:r>
            <a:r>
              <a:rPr lang="tr-TR" dirty="0" err="1" smtClean="0"/>
              <a:t>high</a:t>
            </a:r>
            <a:r>
              <a:rPr lang="tr-TR" dirty="0" smtClean="0"/>
              <a:t>. </a:t>
            </a:r>
            <a:endParaRPr lang="tr-TR" dirty="0"/>
          </a:p>
        </p:txBody>
      </p:sp>
    </p:spTree>
    <p:extLst>
      <p:ext uri="{BB962C8B-B14F-4D97-AF65-F5344CB8AC3E}">
        <p14:creationId xmlns:p14="http://schemas.microsoft.com/office/powerpoint/2010/main" val="455741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25033"/>
            <a:ext cx="10515600" cy="5551930"/>
          </a:xfrm>
        </p:spPr>
        <p:txBody>
          <a:bodyPr/>
          <a:lstStyle/>
          <a:p>
            <a:r>
              <a:rPr lang="tr-TR" dirty="0" smtClean="0"/>
              <a:t>A 1-2 N </a:t>
            </a:r>
            <a:r>
              <a:rPr lang="tr-TR" dirty="0" err="1" smtClean="0"/>
              <a:t>sodium</a:t>
            </a:r>
            <a:r>
              <a:rPr lang="tr-TR" dirty="0" smtClean="0"/>
              <a:t> </a:t>
            </a:r>
            <a:r>
              <a:rPr lang="tr-TR" dirty="0" err="1" smtClean="0"/>
              <a:t>hydroxide</a:t>
            </a:r>
            <a:r>
              <a:rPr lang="tr-TR" dirty="0" smtClean="0"/>
              <a:t> </a:t>
            </a:r>
            <a:r>
              <a:rPr lang="tr-TR" dirty="0" err="1" smtClean="0"/>
              <a:t>solution</a:t>
            </a:r>
            <a:r>
              <a:rPr lang="tr-TR" dirty="0" smtClean="0"/>
              <a:t>, </a:t>
            </a:r>
            <a:r>
              <a:rPr lang="tr-TR" dirty="0" err="1" smtClean="0"/>
              <a:t>or</a:t>
            </a:r>
            <a:r>
              <a:rPr lang="tr-TR" dirty="0" smtClean="0"/>
              <a:t> a </a:t>
            </a:r>
            <a:r>
              <a:rPr lang="tr-TR" dirty="0" err="1" smtClean="0"/>
              <a:t>sodium</a:t>
            </a:r>
            <a:r>
              <a:rPr lang="tr-TR" dirty="0" smtClean="0"/>
              <a:t> </a:t>
            </a:r>
            <a:r>
              <a:rPr lang="tr-TR" dirty="0" err="1" smtClean="0"/>
              <a:t>hypochlorite</a:t>
            </a:r>
            <a:r>
              <a:rPr lang="tr-TR" dirty="0" smtClean="0"/>
              <a:t> </a:t>
            </a:r>
            <a:r>
              <a:rPr lang="tr-TR" dirty="0" err="1" smtClean="0"/>
              <a:t>solution</a:t>
            </a:r>
            <a:r>
              <a:rPr lang="tr-TR" dirty="0" smtClean="0"/>
              <a:t> </a:t>
            </a:r>
            <a:r>
              <a:rPr lang="tr-TR" dirty="0" err="1" smtClean="0"/>
              <a:t>containing</a:t>
            </a:r>
            <a:r>
              <a:rPr lang="tr-TR" dirty="0" smtClean="0"/>
              <a:t> at </a:t>
            </a:r>
            <a:r>
              <a:rPr lang="tr-TR" dirty="0" err="1" smtClean="0"/>
              <a:t>least</a:t>
            </a:r>
            <a:r>
              <a:rPr lang="tr-TR" dirty="0" smtClean="0"/>
              <a:t> 2% (20,000 </a:t>
            </a:r>
            <a:r>
              <a:rPr lang="tr-TR" dirty="0" err="1" smtClean="0"/>
              <a:t>ppm</a:t>
            </a:r>
            <a:r>
              <a:rPr lang="tr-TR" dirty="0" smtClean="0"/>
              <a:t>) </a:t>
            </a:r>
            <a:r>
              <a:rPr lang="tr-TR" dirty="0" err="1" smtClean="0"/>
              <a:t>available</a:t>
            </a:r>
            <a:r>
              <a:rPr lang="tr-TR" dirty="0" smtClean="0"/>
              <a:t> </a:t>
            </a:r>
            <a:r>
              <a:rPr lang="tr-TR" dirty="0" err="1" smtClean="0"/>
              <a:t>chlorine</a:t>
            </a:r>
            <a:r>
              <a:rPr lang="tr-TR" dirty="0" smtClean="0"/>
              <a:t>, has </a:t>
            </a:r>
            <a:r>
              <a:rPr lang="tr-TR" dirty="0" err="1" smtClean="0"/>
              <a:t>traditionally</a:t>
            </a:r>
            <a:r>
              <a:rPr lang="tr-TR" dirty="0" smtClean="0"/>
              <a:t> </a:t>
            </a:r>
            <a:r>
              <a:rPr lang="tr-TR" dirty="0" err="1" smtClean="0"/>
              <a:t>been</a:t>
            </a:r>
            <a:r>
              <a:rPr lang="tr-TR" dirty="0" smtClean="0"/>
              <a:t> </a:t>
            </a:r>
            <a:r>
              <a:rPr lang="tr-TR" dirty="0" err="1" smtClean="0"/>
              <a:t>recommended</a:t>
            </a:r>
            <a:r>
              <a:rPr lang="tr-TR" dirty="0" smtClean="0"/>
              <a:t> </a:t>
            </a:r>
            <a:r>
              <a:rPr lang="tr-TR" dirty="0" err="1" smtClean="0"/>
              <a:t>for</a:t>
            </a:r>
            <a:r>
              <a:rPr lang="tr-TR" dirty="0" smtClean="0"/>
              <a:t> </a:t>
            </a:r>
            <a:r>
              <a:rPr lang="tr-TR" dirty="0" err="1" smtClean="0"/>
              <a:t>equipment</a:t>
            </a:r>
            <a:r>
              <a:rPr lang="tr-TR" dirty="0" smtClean="0"/>
              <a:t> </a:t>
            </a:r>
            <a:r>
              <a:rPr lang="tr-TR" dirty="0" err="1" smtClean="0"/>
              <a:t>and</a:t>
            </a:r>
            <a:r>
              <a:rPr lang="tr-TR" dirty="0" smtClean="0"/>
              <a:t> </a:t>
            </a:r>
            <a:r>
              <a:rPr lang="tr-TR" dirty="0" err="1" smtClean="0"/>
              <a:t>surfaces</a:t>
            </a:r>
            <a:r>
              <a:rPr lang="tr-TR" dirty="0" smtClean="0"/>
              <a:t>. </a:t>
            </a:r>
          </a:p>
          <a:p>
            <a:r>
              <a:rPr lang="tr-TR" dirty="0" err="1" smtClean="0">
                <a:solidFill>
                  <a:srgbClr val="FF0000"/>
                </a:solidFill>
              </a:rPr>
              <a:t>Surfaces</a:t>
            </a:r>
            <a:r>
              <a:rPr lang="tr-TR" dirty="0" smtClean="0">
                <a:solidFill>
                  <a:srgbClr val="FF0000"/>
                </a:solidFill>
              </a:rPr>
              <a:t> </a:t>
            </a:r>
            <a:r>
              <a:rPr lang="tr-TR" dirty="0" err="1" smtClean="0">
                <a:solidFill>
                  <a:srgbClr val="FF0000"/>
                </a:solidFill>
              </a:rPr>
              <a:t>should</a:t>
            </a:r>
            <a:r>
              <a:rPr lang="tr-TR" dirty="0" smtClean="0">
                <a:solidFill>
                  <a:srgbClr val="FF0000"/>
                </a:solidFill>
              </a:rPr>
              <a:t> be </a:t>
            </a:r>
            <a:r>
              <a:rPr lang="tr-TR" dirty="0" err="1" smtClean="0">
                <a:solidFill>
                  <a:srgbClr val="FF0000"/>
                </a:solidFill>
              </a:rPr>
              <a:t>treated</a:t>
            </a:r>
            <a:r>
              <a:rPr lang="tr-TR" dirty="0" smtClean="0">
                <a:solidFill>
                  <a:srgbClr val="FF0000"/>
                </a:solidFill>
              </a:rPr>
              <a:t> </a:t>
            </a:r>
            <a:r>
              <a:rPr lang="tr-TR" dirty="0" err="1" smtClean="0">
                <a:solidFill>
                  <a:srgbClr val="FF0000"/>
                </a:solidFill>
              </a:rPr>
              <a:t>for</a:t>
            </a:r>
            <a:r>
              <a:rPr lang="tr-TR" dirty="0" smtClean="0">
                <a:solidFill>
                  <a:srgbClr val="FF0000"/>
                </a:solidFill>
              </a:rPr>
              <a:t> </a:t>
            </a:r>
            <a:r>
              <a:rPr lang="tr-TR" dirty="0" err="1" smtClean="0">
                <a:solidFill>
                  <a:srgbClr val="FF0000"/>
                </a:solidFill>
              </a:rPr>
              <a:t>more</a:t>
            </a:r>
            <a:r>
              <a:rPr lang="tr-TR" dirty="0" smtClean="0">
                <a:solidFill>
                  <a:srgbClr val="FF0000"/>
                </a:solidFill>
              </a:rPr>
              <a:t> </a:t>
            </a:r>
            <a:r>
              <a:rPr lang="tr-TR" dirty="0" err="1" smtClean="0">
                <a:solidFill>
                  <a:srgbClr val="FF0000"/>
                </a:solidFill>
              </a:rPr>
              <a:t>than</a:t>
            </a:r>
            <a:r>
              <a:rPr lang="tr-TR" dirty="0" smtClean="0">
                <a:solidFill>
                  <a:srgbClr val="FF0000"/>
                </a:solidFill>
              </a:rPr>
              <a:t> 1 </a:t>
            </a:r>
            <a:r>
              <a:rPr lang="tr-TR" dirty="0" err="1" smtClean="0">
                <a:solidFill>
                  <a:srgbClr val="FF0000"/>
                </a:solidFill>
              </a:rPr>
              <a:t>hour</a:t>
            </a:r>
            <a:r>
              <a:rPr lang="tr-TR" dirty="0" smtClean="0">
                <a:solidFill>
                  <a:srgbClr val="FF0000"/>
                </a:solidFill>
              </a:rPr>
              <a:t> at 20°C (68°F). </a:t>
            </a:r>
            <a:r>
              <a:rPr lang="tr-TR" dirty="0" err="1" smtClean="0">
                <a:solidFill>
                  <a:srgbClr val="FF0000"/>
                </a:solidFill>
              </a:rPr>
              <a:t>Overnight</a:t>
            </a:r>
            <a:r>
              <a:rPr lang="tr-TR" dirty="0" smtClean="0">
                <a:solidFill>
                  <a:srgbClr val="FF0000"/>
                </a:solidFill>
              </a:rPr>
              <a:t> </a:t>
            </a:r>
            <a:r>
              <a:rPr lang="tr-TR" dirty="0" err="1" smtClean="0">
                <a:solidFill>
                  <a:srgbClr val="FF0000"/>
                </a:solidFill>
              </a:rPr>
              <a:t>disinfection</a:t>
            </a:r>
            <a:r>
              <a:rPr lang="tr-TR" dirty="0" smtClean="0">
                <a:solidFill>
                  <a:srgbClr val="FF0000"/>
                </a:solidFill>
              </a:rPr>
              <a:t> is </a:t>
            </a:r>
            <a:r>
              <a:rPr lang="tr-TR" dirty="0" err="1" smtClean="0">
                <a:solidFill>
                  <a:srgbClr val="FF0000"/>
                </a:solidFill>
              </a:rPr>
              <a:t>recommended</a:t>
            </a:r>
            <a:r>
              <a:rPr lang="tr-TR" dirty="0" smtClean="0">
                <a:solidFill>
                  <a:srgbClr val="FF0000"/>
                </a:solidFill>
              </a:rPr>
              <a:t> </a:t>
            </a:r>
            <a:r>
              <a:rPr lang="tr-TR" dirty="0" err="1" smtClean="0">
                <a:solidFill>
                  <a:srgbClr val="FF0000"/>
                </a:solidFill>
              </a:rPr>
              <a:t>for</a:t>
            </a:r>
            <a:r>
              <a:rPr lang="tr-TR" dirty="0" smtClean="0">
                <a:solidFill>
                  <a:srgbClr val="FF0000"/>
                </a:solidFill>
              </a:rPr>
              <a:t> </a:t>
            </a:r>
            <a:r>
              <a:rPr lang="tr-TR" dirty="0" err="1" smtClean="0">
                <a:solidFill>
                  <a:srgbClr val="FF0000"/>
                </a:solidFill>
              </a:rPr>
              <a:t>equipment</a:t>
            </a:r>
            <a:r>
              <a:rPr lang="tr-TR" dirty="0" smtClean="0">
                <a:solidFill>
                  <a:srgbClr val="FF0000"/>
                </a:solidFill>
              </a:rPr>
              <a:t>.</a:t>
            </a:r>
          </a:p>
          <a:p>
            <a:r>
              <a:rPr lang="tr-TR" dirty="0" err="1" smtClean="0"/>
              <a:t>Physical</a:t>
            </a:r>
            <a:r>
              <a:rPr lang="tr-TR" dirty="0" smtClean="0"/>
              <a:t> </a:t>
            </a:r>
            <a:r>
              <a:rPr lang="tr-TR" dirty="0" err="1" smtClean="0"/>
              <a:t>inactivation</a:t>
            </a:r>
            <a:r>
              <a:rPr lang="tr-TR" dirty="0" smtClean="0"/>
              <a:t> of </a:t>
            </a:r>
            <a:r>
              <a:rPr lang="tr-TR" dirty="0" err="1" smtClean="0"/>
              <a:t>prions</a:t>
            </a:r>
            <a:r>
              <a:rPr lang="tr-TR" dirty="0" smtClean="0"/>
              <a:t> can be </a:t>
            </a:r>
            <a:r>
              <a:rPr lang="tr-TR" dirty="0" err="1" smtClean="0"/>
              <a:t>carried</a:t>
            </a:r>
            <a:r>
              <a:rPr lang="tr-TR" dirty="0" smtClean="0"/>
              <a:t> </a:t>
            </a:r>
            <a:r>
              <a:rPr lang="tr-TR" dirty="0" err="1" smtClean="0"/>
              <a:t>out</a:t>
            </a:r>
            <a:r>
              <a:rPr lang="tr-TR" dirty="0" smtClean="0"/>
              <a:t> </a:t>
            </a:r>
            <a:r>
              <a:rPr lang="tr-TR" dirty="0" err="1" smtClean="0"/>
              <a:t>by</a:t>
            </a:r>
            <a:r>
              <a:rPr lang="tr-TR" dirty="0" smtClean="0"/>
              <a:t> </a:t>
            </a:r>
            <a:r>
              <a:rPr lang="tr-TR" dirty="0" err="1" smtClean="0"/>
              <a:t>porous</a:t>
            </a:r>
            <a:r>
              <a:rPr lang="tr-TR" dirty="0" smtClean="0"/>
              <a:t> </a:t>
            </a:r>
            <a:r>
              <a:rPr lang="tr-TR" dirty="0" err="1" smtClean="0"/>
              <a:t>load</a:t>
            </a:r>
            <a:r>
              <a:rPr lang="tr-TR" dirty="0" smtClean="0"/>
              <a:t> </a:t>
            </a:r>
            <a:r>
              <a:rPr lang="tr-TR" dirty="0" err="1" smtClean="0"/>
              <a:t>autoclaving</a:t>
            </a:r>
            <a:r>
              <a:rPr lang="tr-TR" dirty="0" smtClean="0"/>
              <a:t> at 134°C (273°F) </a:t>
            </a:r>
            <a:r>
              <a:rPr lang="tr-TR" dirty="0" err="1" smtClean="0"/>
              <a:t>for</a:t>
            </a:r>
            <a:r>
              <a:rPr lang="tr-TR" dirty="0" smtClean="0"/>
              <a:t> 18 </a:t>
            </a:r>
            <a:r>
              <a:rPr lang="tr-TR" dirty="0" err="1" smtClean="0"/>
              <a:t>minutes</a:t>
            </a:r>
            <a:r>
              <a:rPr lang="tr-TR" dirty="0" smtClean="0"/>
              <a:t> at 30 </a:t>
            </a:r>
            <a:r>
              <a:rPr lang="tr-TR" dirty="0" err="1" smtClean="0"/>
              <a:t>lb</a:t>
            </a:r>
            <a:r>
              <a:rPr lang="tr-TR" dirty="0" smtClean="0"/>
              <a:t>/in</a:t>
            </a:r>
            <a:r>
              <a:rPr lang="tr-TR" baseline="30000" dirty="0" smtClean="0"/>
              <a:t>2</a:t>
            </a:r>
            <a:r>
              <a:rPr lang="tr-TR" dirty="0" smtClean="0"/>
              <a:t> .</a:t>
            </a:r>
          </a:p>
          <a:p>
            <a:r>
              <a:rPr lang="tr-TR" dirty="0" smtClean="0"/>
              <a:t>A </a:t>
            </a:r>
            <a:r>
              <a:rPr lang="tr-TR" dirty="0" err="1" smtClean="0"/>
              <a:t>combination</a:t>
            </a:r>
            <a:r>
              <a:rPr lang="tr-TR" dirty="0" smtClean="0"/>
              <a:t> of </a:t>
            </a:r>
            <a:r>
              <a:rPr lang="tr-TR" dirty="0" err="1" smtClean="0"/>
              <a:t>chemical</a:t>
            </a:r>
            <a:r>
              <a:rPr lang="tr-TR" dirty="0" smtClean="0"/>
              <a:t> </a:t>
            </a:r>
            <a:r>
              <a:rPr lang="tr-TR" dirty="0" err="1" smtClean="0"/>
              <a:t>and</a:t>
            </a:r>
            <a:r>
              <a:rPr lang="tr-TR" dirty="0" smtClean="0"/>
              <a:t> </a:t>
            </a:r>
            <a:r>
              <a:rPr lang="tr-TR" dirty="0" err="1" smtClean="0"/>
              <a:t>physical</a:t>
            </a:r>
            <a:r>
              <a:rPr lang="tr-TR" dirty="0" smtClean="0"/>
              <a:t> </a:t>
            </a:r>
            <a:r>
              <a:rPr lang="tr-TR" dirty="0" err="1" smtClean="0"/>
              <a:t>decontamination</a:t>
            </a:r>
            <a:r>
              <a:rPr lang="tr-TR" dirty="0" smtClean="0"/>
              <a:t> can be </a:t>
            </a:r>
            <a:r>
              <a:rPr lang="tr-TR" dirty="0" err="1" smtClean="0"/>
              <a:t>more</a:t>
            </a:r>
            <a:r>
              <a:rPr lang="tr-TR" dirty="0" smtClean="0"/>
              <a:t> </a:t>
            </a:r>
            <a:r>
              <a:rPr lang="tr-TR" dirty="0" err="1" smtClean="0"/>
              <a:t>effective</a:t>
            </a:r>
            <a:r>
              <a:rPr lang="tr-TR" dirty="0" smtClean="0"/>
              <a:t> </a:t>
            </a:r>
            <a:r>
              <a:rPr lang="tr-TR" dirty="0" err="1" smtClean="0"/>
              <a:t>than</a:t>
            </a:r>
            <a:r>
              <a:rPr lang="tr-TR" dirty="0" smtClean="0"/>
              <a:t> </a:t>
            </a:r>
            <a:r>
              <a:rPr lang="tr-TR" dirty="0" err="1" smtClean="0"/>
              <a:t>either</a:t>
            </a:r>
            <a:r>
              <a:rPr lang="tr-TR" dirty="0" smtClean="0"/>
              <a:t> </a:t>
            </a:r>
            <a:r>
              <a:rPr lang="tr-TR" dirty="0" err="1" smtClean="0"/>
              <a:t>procedure</a:t>
            </a:r>
            <a:r>
              <a:rPr lang="tr-TR" dirty="0" smtClean="0"/>
              <a:t> </a:t>
            </a:r>
            <a:r>
              <a:rPr lang="tr-TR" dirty="0" err="1" smtClean="0"/>
              <a:t>alone</a:t>
            </a:r>
            <a:r>
              <a:rPr lang="tr-TR" dirty="0" smtClean="0"/>
              <a:t>, </a:t>
            </a:r>
            <a:r>
              <a:rPr lang="tr-TR" dirty="0" err="1" smtClean="0"/>
              <a:t>and</a:t>
            </a:r>
            <a:r>
              <a:rPr lang="tr-TR" dirty="0" smtClean="0"/>
              <a:t> </a:t>
            </a:r>
            <a:r>
              <a:rPr lang="tr-TR" dirty="0" err="1" smtClean="0"/>
              <a:t>effective</a:t>
            </a:r>
            <a:r>
              <a:rPr lang="tr-TR" dirty="0" smtClean="0"/>
              <a:t> </a:t>
            </a:r>
            <a:r>
              <a:rPr lang="tr-TR" dirty="0" err="1" smtClean="0"/>
              <a:t>combinations</a:t>
            </a:r>
            <a:r>
              <a:rPr lang="tr-TR" dirty="0" smtClean="0"/>
              <a:t> of </a:t>
            </a:r>
            <a:r>
              <a:rPr lang="tr-TR" dirty="0" err="1" smtClean="0"/>
              <a:t>chemical</a:t>
            </a:r>
            <a:r>
              <a:rPr lang="tr-TR" dirty="0" smtClean="0"/>
              <a:t> </a:t>
            </a:r>
            <a:r>
              <a:rPr lang="tr-TR" dirty="0" err="1" smtClean="0"/>
              <a:t>agents</a:t>
            </a:r>
            <a:r>
              <a:rPr lang="tr-TR" dirty="0" smtClean="0"/>
              <a:t> (</a:t>
            </a:r>
            <a:r>
              <a:rPr lang="tr-TR" dirty="0" err="1" smtClean="0"/>
              <a:t>e.g</a:t>
            </a:r>
            <a:r>
              <a:rPr lang="tr-TR" dirty="0" smtClean="0"/>
              <a:t>., </a:t>
            </a:r>
            <a:r>
              <a:rPr lang="tr-TR" dirty="0" err="1" smtClean="0"/>
              <a:t>NaOH</a:t>
            </a:r>
            <a:r>
              <a:rPr lang="tr-TR" dirty="0" smtClean="0"/>
              <a:t>) </a:t>
            </a:r>
            <a:r>
              <a:rPr lang="tr-TR" dirty="0" err="1" smtClean="0"/>
              <a:t>and</a:t>
            </a:r>
            <a:r>
              <a:rPr lang="tr-TR" dirty="0" smtClean="0"/>
              <a:t> </a:t>
            </a:r>
            <a:r>
              <a:rPr lang="tr-TR" dirty="0" err="1" smtClean="0"/>
              <a:t>autoclaving</a:t>
            </a:r>
            <a:r>
              <a:rPr lang="tr-TR" dirty="0" smtClean="0"/>
              <a:t> </a:t>
            </a:r>
            <a:r>
              <a:rPr lang="tr-TR" dirty="0" err="1" smtClean="0"/>
              <a:t>have</a:t>
            </a:r>
            <a:r>
              <a:rPr lang="tr-TR" dirty="0" smtClean="0"/>
              <a:t> </a:t>
            </a:r>
            <a:r>
              <a:rPr lang="tr-TR" dirty="0" err="1" smtClean="0"/>
              <a:t>been</a:t>
            </a:r>
            <a:r>
              <a:rPr lang="tr-TR" dirty="0" smtClean="0"/>
              <a:t> </a:t>
            </a:r>
            <a:r>
              <a:rPr lang="tr-TR" dirty="0" err="1" smtClean="0"/>
              <a:t>published</a:t>
            </a:r>
            <a:r>
              <a:rPr lang="tr-TR" dirty="0" smtClean="0"/>
              <a:t>.</a:t>
            </a:r>
            <a:endParaRPr lang="tr-TR" dirty="0"/>
          </a:p>
        </p:txBody>
      </p:sp>
    </p:spTree>
    <p:extLst>
      <p:ext uri="{BB962C8B-B14F-4D97-AF65-F5344CB8AC3E}">
        <p14:creationId xmlns:p14="http://schemas.microsoft.com/office/powerpoint/2010/main" val="128461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30798" y="2182351"/>
            <a:ext cx="10515600" cy="1325563"/>
          </a:xfrm>
        </p:spPr>
        <p:txBody>
          <a:bodyPr/>
          <a:lstStyle/>
          <a:p>
            <a:pPr algn="ctr"/>
            <a:r>
              <a:rPr lang="tr-TR" dirty="0" err="1" smtClean="0">
                <a:solidFill>
                  <a:srgbClr val="0070C0"/>
                </a:solidFill>
              </a:rPr>
              <a:t>Bovine</a:t>
            </a:r>
            <a:r>
              <a:rPr lang="tr-TR" dirty="0" smtClean="0">
                <a:solidFill>
                  <a:srgbClr val="0070C0"/>
                </a:solidFill>
              </a:rPr>
              <a:t> </a:t>
            </a:r>
            <a:r>
              <a:rPr lang="tr-TR" dirty="0" err="1" smtClean="0">
                <a:solidFill>
                  <a:srgbClr val="0070C0"/>
                </a:solidFill>
              </a:rPr>
              <a:t>Spongiform</a:t>
            </a:r>
            <a:r>
              <a:rPr lang="tr-TR" dirty="0" smtClean="0">
                <a:solidFill>
                  <a:srgbClr val="0070C0"/>
                </a:solidFill>
              </a:rPr>
              <a:t> </a:t>
            </a:r>
            <a:r>
              <a:rPr lang="tr-TR" dirty="0" err="1" smtClean="0">
                <a:solidFill>
                  <a:srgbClr val="0070C0"/>
                </a:solidFill>
              </a:rPr>
              <a:t>Encephalopathy</a:t>
            </a:r>
            <a:endParaRPr lang="tr-TR" dirty="0">
              <a:solidFill>
                <a:srgbClr val="0070C0"/>
              </a:solidFill>
            </a:endParaRPr>
          </a:p>
        </p:txBody>
      </p:sp>
      <p:sp>
        <p:nvSpPr>
          <p:cNvPr id="3" name="İçerik Yer Tutucusu 2"/>
          <p:cNvSpPr>
            <a:spLocks noGrp="1"/>
          </p:cNvSpPr>
          <p:nvPr>
            <p:ph idx="1"/>
          </p:nvPr>
        </p:nvSpPr>
        <p:spPr>
          <a:xfrm>
            <a:off x="838200" y="3990091"/>
            <a:ext cx="10515600" cy="1345838"/>
          </a:xfrm>
        </p:spPr>
        <p:txBody>
          <a:bodyPr/>
          <a:lstStyle/>
          <a:p>
            <a:pPr algn="ctr"/>
            <a:r>
              <a:rPr lang="tr-TR" dirty="0" smtClean="0">
                <a:solidFill>
                  <a:srgbClr val="0070C0"/>
                </a:solidFill>
              </a:rPr>
              <a:t>Mad </a:t>
            </a:r>
            <a:r>
              <a:rPr lang="tr-TR" dirty="0" err="1" smtClean="0">
                <a:solidFill>
                  <a:srgbClr val="0070C0"/>
                </a:solidFill>
              </a:rPr>
              <a:t>Cow</a:t>
            </a:r>
            <a:r>
              <a:rPr lang="tr-TR" dirty="0" smtClean="0">
                <a:solidFill>
                  <a:srgbClr val="0070C0"/>
                </a:solidFill>
              </a:rPr>
              <a:t> </a:t>
            </a:r>
            <a:r>
              <a:rPr lang="tr-TR" dirty="0" err="1" smtClean="0">
                <a:solidFill>
                  <a:srgbClr val="0070C0"/>
                </a:solidFill>
              </a:rPr>
              <a:t>Disease</a:t>
            </a:r>
            <a:r>
              <a:rPr lang="tr-TR" dirty="0" smtClean="0">
                <a:solidFill>
                  <a:srgbClr val="0070C0"/>
                </a:solidFill>
              </a:rPr>
              <a:t>, BSE</a:t>
            </a:r>
            <a:endParaRPr lang="tr-TR" dirty="0">
              <a:solidFill>
                <a:srgbClr val="0070C0"/>
              </a:solidFill>
            </a:endParaRPr>
          </a:p>
        </p:txBody>
      </p:sp>
    </p:spTree>
    <p:extLst>
      <p:ext uri="{BB962C8B-B14F-4D97-AF65-F5344CB8AC3E}">
        <p14:creationId xmlns:p14="http://schemas.microsoft.com/office/powerpoint/2010/main" val="172725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01884"/>
            <a:ext cx="10515600" cy="5575079"/>
          </a:xfrm>
        </p:spPr>
        <p:txBody>
          <a:bodyPr>
            <a:normAutofit/>
          </a:bodyPr>
          <a:lstStyle/>
          <a:p>
            <a:r>
              <a:rPr lang="tr-TR" sz="2400" dirty="0" err="1" smtClean="0"/>
              <a:t>Bovine</a:t>
            </a:r>
            <a:r>
              <a:rPr lang="tr-TR" sz="2400" dirty="0" smtClean="0"/>
              <a:t> </a:t>
            </a:r>
            <a:r>
              <a:rPr lang="tr-TR" sz="2400" dirty="0" err="1" smtClean="0"/>
              <a:t>spongiform</a:t>
            </a:r>
            <a:r>
              <a:rPr lang="tr-TR" sz="2400" dirty="0" smtClean="0"/>
              <a:t> </a:t>
            </a:r>
            <a:r>
              <a:rPr lang="tr-TR" sz="2400" dirty="0" err="1" smtClean="0"/>
              <a:t>encephalopathy</a:t>
            </a:r>
            <a:r>
              <a:rPr lang="tr-TR" sz="2400" dirty="0" smtClean="0"/>
              <a:t> (BSE) is a </a:t>
            </a:r>
            <a:r>
              <a:rPr lang="tr-TR" sz="2400" dirty="0" err="1" smtClean="0"/>
              <a:t>fatal</a:t>
            </a:r>
            <a:r>
              <a:rPr lang="tr-TR" sz="2400" dirty="0" smtClean="0"/>
              <a:t> </a:t>
            </a:r>
            <a:r>
              <a:rPr lang="tr-TR" sz="2400" dirty="0" err="1" smtClean="0"/>
              <a:t>neurodegenerative</a:t>
            </a:r>
            <a:r>
              <a:rPr lang="tr-TR" sz="2400" dirty="0" smtClean="0"/>
              <a:t> </a:t>
            </a:r>
            <a:r>
              <a:rPr lang="tr-TR" sz="2400" dirty="0" err="1" smtClean="0"/>
              <a:t>disease</a:t>
            </a:r>
            <a:r>
              <a:rPr lang="tr-TR" sz="2400" dirty="0" smtClean="0"/>
              <a:t>, </a:t>
            </a:r>
            <a:r>
              <a:rPr lang="tr-TR" sz="2400" dirty="0" err="1" smtClean="0"/>
              <a:t>caused</a:t>
            </a:r>
            <a:r>
              <a:rPr lang="tr-TR" sz="2400" dirty="0" smtClean="0"/>
              <a:t> </a:t>
            </a:r>
            <a:r>
              <a:rPr lang="tr-TR" sz="2400" dirty="0" err="1" smtClean="0"/>
              <a:t>by</a:t>
            </a:r>
            <a:r>
              <a:rPr lang="tr-TR" sz="2400" dirty="0" smtClean="0"/>
              <a:t> a </a:t>
            </a:r>
            <a:r>
              <a:rPr lang="tr-TR" sz="2400" dirty="0" err="1" smtClean="0"/>
              <a:t>prion</a:t>
            </a:r>
            <a:r>
              <a:rPr lang="tr-TR" sz="2400" dirty="0" smtClean="0"/>
              <a:t>, </a:t>
            </a:r>
            <a:r>
              <a:rPr lang="tr-TR" sz="2400" dirty="0" err="1" smtClean="0"/>
              <a:t>that</a:t>
            </a:r>
            <a:r>
              <a:rPr lang="tr-TR" sz="2400" dirty="0" smtClean="0"/>
              <a:t> </a:t>
            </a:r>
            <a:r>
              <a:rPr lang="tr-TR" sz="2400" dirty="0" err="1" smtClean="0"/>
              <a:t>mainly</a:t>
            </a:r>
            <a:r>
              <a:rPr lang="tr-TR" sz="2400" dirty="0" smtClean="0"/>
              <a:t> </a:t>
            </a:r>
            <a:r>
              <a:rPr lang="tr-TR" sz="2400" dirty="0" err="1" smtClean="0"/>
              <a:t>affects</a:t>
            </a:r>
            <a:r>
              <a:rPr lang="tr-TR" sz="2400" dirty="0" smtClean="0"/>
              <a:t> </a:t>
            </a:r>
            <a:r>
              <a:rPr lang="tr-TR" sz="2400" dirty="0" err="1" smtClean="0">
                <a:solidFill>
                  <a:srgbClr val="7030A0"/>
                </a:solidFill>
              </a:rPr>
              <a:t>cattle</a:t>
            </a:r>
            <a:r>
              <a:rPr lang="tr-TR" sz="2400" dirty="0" smtClean="0">
                <a:solidFill>
                  <a:srgbClr val="7030A0"/>
                </a:solidFill>
              </a:rPr>
              <a:t>. </a:t>
            </a:r>
          </a:p>
          <a:p>
            <a:r>
              <a:rPr lang="tr-TR" sz="2400" dirty="0" err="1" smtClean="0"/>
              <a:t>Other</a:t>
            </a:r>
            <a:r>
              <a:rPr lang="tr-TR" sz="2400" dirty="0" smtClean="0"/>
              <a:t> </a:t>
            </a:r>
            <a:r>
              <a:rPr lang="tr-TR" sz="2400" dirty="0" err="1" smtClean="0"/>
              <a:t>ruminants</a:t>
            </a:r>
            <a:r>
              <a:rPr lang="tr-TR" sz="2400" dirty="0" smtClean="0"/>
              <a:t>, </a:t>
            </a:r>
            <a:r>
              <a:rPr lang="tr-TR" sz="2400" dirty="0" err="1" smtClean="0"/>
              <a:t>cats</a:t>
            </a:r>
            <a:r>
              <a:rPr lang="tr-TR" sz="2400" dirty="0" smtClean="0"/>
              <a:t>, </a:t>
            </a:r>
            <a:r>
              <a:rPr lang="tr-TR" sz="2400" dirty="0" err="1" smtClean="0"/>
              <a:t>nonhuman</a:t>
            </a:r>
            <a:r>
              <a:rPr lang="tr-TR" sz="2400" dirty="0" smtClean="0"/>
              <a:t> </a:t>
            </a:r>
            <a:r>
              <a:rPr lang="tr-TR" sz="2400" dirty="0" err="1" smtClean="0"/>
              <a:t>primates</a:t>
            </a:r>
            <a:r>
              <a:rPr lang="tr-TR" sz="2400" dirty="0" smtClean="0"/>
              <a:t> </a:t>
            </a:r>
            <a:r>
              <a:rPr lang="tr-TR" sz="2400" dirty="0" err="1" smtClean="0"/>
              <a:t>and</a:t>
            </a:r>
            <a:r>
              <a:rPr lang="tr-TR" sz="2400" dirty="0" smtClean="0"/>
              <a:t> </a:t>
            </a:r>
            <a:r>
              <a:rPr lang="tr-TR" sz="2400" dirty="0" err="1" smtClean="0"/>
              <a:t>humans</a:t>
            </a:r>
            <a:r>
              <a:rPr lang="tr-TR" sz="2400" dirty="0" smtClean="0"/>
              <a:t> </a:t>
            </a:r>
            <a:r>
              <a:rPr lang="tr-TR" sz="2400" dirty="0" err="1" smtClean="0"/>
              <a:t>are</a:t>
            </a:r>
            <a:r>
              <a:rPr lang="tr-TR" sz="2400" dirty="0" smtClean="0"/>
              <a:t> </a:t>
            </a:r>
            <a:r>
              <a:rPr lang="tr-TR" sz="2400" dirty="0" err="1" smtClean="0"/>
              <a:t>occasionally</a:t>
            </a:r>
            <a:r>
              <a:rPr lang="tr-TR" sz="2400" dirty="0" smtClean="0"/>
              <a:t> </a:t>
            </a:r>
            <a:r>
              <a:rPr lang="tr-TR" sz="2400" dirty="0" err="1" smtClean="0"/>
              <a:t>affected</a:t>
            </a:r>
            <a:r>
              <a:rPr lang="tr-TR" sz="2400" dirty="0" smtClean="0"/>
              <a:t>; </a:t>
            </a:r>
          </a:p>
          <a:p>
            <a:pPr lvl="1"/>
            <a:r>
              <a:rPr lang="tr-TR" sz="2000" dirty="0" err="1" smtClean="0"/>
              <a:t>feline</a:t>
            </a:r>
            <a:r>
              <a:rPr lang="tr-TR" sz="2000" dirty="0" smtClean="0"/>
              <a:t> </a:t>
            </a:r>
            <a:r>
              <a:rPr lang="tr-TR" sz="2000" dirty="0" err="1" smtClean="0"/>
              <a:t>spongiform</a:t>
            </a:r>
            <a:r>
              <a:rPr lang="tr-TR" sz="2000" dirty="0" smtClean="0"/>
              <a:t> </a:t>
            </a:r>
            <a:r>
              <a:rPr lang="tr-TR" sz="2000" dirty="0" err="1" smtClean="0"/>
              <a:t>encephalopathy</a:t>
            </a:r>
            <a:r>
              <a:rPr lang="tr-TR" sz="2000" dirty="0" smtClean="0"/>
              <a:t> (FSE) in </a:t>
            </a:r>
            <a:r>
              <a:rPr lang="tr-TR" sz="2000" dirty="0" err="1" smtClean="0"/>
              <a:t>cats</a:t>
            </a:r>
            <a:r>
              <a:rPr lang="tr-TR" sz="2000" dirty="0" smtClean="0"/>
              <a:t>, </a:t>
            </a:r>
          </a:p>
          <a:p>
            <a:pPr lvl="1"/>
            <a:r>
              <a:rPr lang="tr-TR" sz="2000" dirty="0" err="1" smtClean="0"/>
              <a:t>and</a:t>
            </a:r>
            <a:r>
              <a:rPr lang="tr-TR" sz="2000" dirty="0" smtClean="0"/>
              <a:t> </a:t>
            </a:r>
            <a:r>
              <a:rPr lang="tr-TR" sz="2000" dirty="0" err="1" smtClean="0"/>
              <a:t>variant</a:t>
            </a:r>
            <a:r>
              <a:rPr lang="tr-TR" sz="2000" dirty="0" smtClean="0"/>
              <a:t> </a:t>
            </a:r>
            <a:r>
              <a:rPr lang="tr-TR" sz="2000" dirty="0" err="1" smtClean="0"/>
              <a:t>Creutzfeldt-Jakob</a:t>
            </a:r>
            <a:r>
              <a:rPr lang="tr-TR" sz="2000" dirty="0" smtClean="0"/>
              <a:t> </a:t>
            </a:r>
            <a:r>
              <a:rPr lang="tr-TR" sz="2000" dirty="0" err="1" smtClean="0"/>
              <a:t>disease</a:t>
            </a:r>
            <a:r>
              <a:rPr lang="tr-TR" sz="2000" dirty="0" smtClean="0"/>
              <a:t> (</a:t>
            </a:r>
            <a:r>
              <a:rPr lang="tr-TR" sz="2000" dirty="0" err="1" smtClean="0"/>
              <a:t>vCJD</a:t>
            </a:r>
            <a:r>
              <a:rPr lang="tr-TR" sz="2000" dirty="0" smtClean="0"/>
              <a:t>) in </a:t>
            </a:r>
            <a:r>
              <a:rPr lang="tr-TR" sz="2000" dirty="0" err="1" smtClean="0"/>
              <a:t>people</a:t>
            </a:r>
            <a:r>
              <a:rPr lang="tr-TR" sz="2000" dirty="0" smtClean="0"/>
              <a:t>. </a:t>
            </a:r>
          </a:p>
          <a:p>
            <a:r>
              <a:rPr lang="tr-TR" sz="2400" dirty="0" smtClean="0">
                <a:solidFill>
                  <a:srgbClr val="FF0000"/>
                </a:solidFill>
              </a:rPr>
              <a:t>BSE is </a:t>
            </a:r>
            <a:r>
              <a:rPr lang="tr-TR" sz="2400" dirty="0" err="1" smtClean="0">
                <a:solidFill>
                  <a:srgbClr val="FF0000"/>
                </a:solidFill>
              </a:rPr>
              <a:t>primarily</a:t>
            </a:r>
            <a:r>
              <a:rPr lang="tr-TR" sz="2400" dirty="0" smtClean="0">
                <a:solidFill>
                  <a:srgbClr val="FF0000"/>
                </a:solidFill>
              </a:rPr>
              <a:t> </a:t>
            </a:r>
            <a:r>
              <a:rPr lang="tr-TR" sz="2400" dirty="0" err="1" smtClean="0">
                <a:solidFill>
                  <a:srgbClr val="FF0000"/>
                </a:solidFill>
              </a:rPr>
              <a:t>acquired</a:t>
            </a:r>
            <a:r>
              <a:rPr lang="tr-TR" sz="2400" dirty="0" smtClean="0">
                <a:solidFill>
                  <a:srgbClr val="FF0000"/>
                </a:solidFill>
              </a:rPr>
              <a:t> </a:t>
            </a:r>
            <a:r>
              <a:rPr lang="tr-TR" sz="2400" dirty="0" err="1" smtClean="0">
                <a:solidFill>
                  <a:srgbClr val="FF0000"/>
                </a:solidFill>
              </a:rPr>
              <a:t>by</a:t>
            </a:r>
            <a:r>
              <a:rPr lang="tr-TR" sz="2400" dirty="0" smtClean="0">
                <a:solidFill>
                  <a:srgbClr val="FF0000"/>
                </a:solidFill>
              </a:rPr>
              <a:t> </a:t>
            </a:r>
            <a:r>
              <a:rPr lang="tr-TR" sz="2400" dirty="0" err="1" smtClean="0">
                <a:solidFill>
                  <a:srgbClr val="FF0000"/>
                </a:solidFill>
              </a:rPr>
              <a:t>eating</a:t>
            </a:r>
            <a:r>
              <a:rPr lang="tr-TR" sz="2400" dirty="0" smtClean="0">
                <a:solidFill>
                  <a:srgbClr val="FF0000"/>
                </a:solidFill>
              </a:rPr>
              <a:t> </a:t>
            </a:r>
            <a:r>
              <a:rPr lang="tr-TR" sz="2400" dirty="0" err="1" smtClean="0">
                <a:solidFill>
                  <a:srgbClr val="FF0000"/>
                </a:solidFill>
              </a:rPr>
              <a:t>prion-containing</a:t>
            </a:r>
            <a:r>
              <a:rPr lang="tr-TR" sz="2400" dirty="0" smtClean="0">
                <a:solidFill>
                  <a:srgbClr val="FF0000"/>
                </a:solidFill>
              </a:rPr>
              <a:t> </a:t>
            </a:r>
            <a:r>
              <a:rPr lang="tr-TR" sz="2400" dirty="0" err="1" smtClean="0">
                <a:solidFill>
                  <a:srgbClr val="FF0000"/>
                </a:solidFill>
              </a:rPr>
              <a:t>tissues</a:t>
            </a:r>
            <a:r>
              <a:rPr lang="tr-TR" sz="2400" dirty="0" smtClean="0">
                <a:solidFill>
                  <a:srgbClr val="FF0000"/>
                </a:solidFill>
              </a:rPr>
              <a:t> </a:t>
            </a:r>
            <a:r>
              <a:rPr lang="tr-TR" sz="2400" dirty="0" err="1" smtClean="0">
                <a:solidFill>
                  <a:srgbClr val="FF0000"/>
                </a:solidFill>
              </a:rPr>
              <a:t>from</a:t>
            </a:r>
            <a:r>
              <a:rPr lang="tr-TR" sz="2400" dirty="0" smtClean="0">
                <a:solidFill>
                  <a:srgbClr val="FF0000"/>
                </a:solidFill>
              </a:rPr>
              <a:t> an </a:t>
            </a:r>
            <a:r>
              <a:rPr lang="tr-TR" sz="2400" dirty="0" err="1" smtClean="0">
                <a:solidFill>
                  <a:srgbClr val="FF0000"/>
                </a:solidFill>
              </a:rPr>
              <a:t>infected</a:t>
            </a:r>
            <a:r>
              <a:rPr lang="tr-TR" sz="2400" dirty="0" smtClean="0">
                <a:solidFill>
                  <a:srgbClr val="FF0000"/>
                </a:solidFill>
              </a:rPr>
              <a:t> </a:t>
            </a:r>
            <a:r>
              <a:rPr lang="tr-TR" sz="2400" dirty="0" err="1" smtClean="0">
                <a:solidFill>
                  <a:srgbClr val="FF0000"/>
                </a:solidFill>
              </a:rPr>
              <a:t>animal</a:t>
            </a:r>
            <a:r>
              <a:rPr lang="tr-TR" sz="2400" dirty="0" smtClean="0">
                <a:solidFill>
                  <a:srgbClr val="FF0000"/>
                </a:solidFill>
              </a:rPr>
              <a:t>. </a:t>
            </a:r>
          </a:p>
          <a:p>
            <a:r>
              <a:rPr lang="tr-TR" sz="2400" dirty="0" smtClean="0">
                <a:solidFill>
                  <a:srgbClr val="C00000"/>
                </a:solidFill>
              </a:rPr>
              <a:t>Cooking </a:t>
            </a:r>
            <a:r>
              <a:rPr lang="tr-TR" sz="2400" dirty="0" err="1" smtClean="0">
                <a:solidFill>
                  <a:srgbClr val="C00000"/>
                </a:solidFill>
              </a:rPr>
              <a:t>and</a:t>
            </a:r>
            <a:r>
              <a:rPr lang="tr-TR" sz="2400" dirty="0" smtClean="0">
                <a:solidFill>
                  <a:srgbClr val="C00000"/>
                </a:solidFill>
              </a:rPr>
              <a:t> </a:t>
            </a:r>
            <a:r>
              <a:rPr lang="tr-TR" sz="2400" dirty="0" err="1" smtClean="0">
                <a:solidFill>
                  <a:srgbClr val="C00000"/>
                </a:solidFill>
              </a:rPr>
              <a:t>standard</a:t>
            </a:r>
            <a:r>
              <a:rPr lang="tr-TR" sz="2400" dirty="0" smtClean="0">
                <a:solidFill>
                  <a:srgbClr val="C00000"/>
                </a:solidFill>
              </a:rPr>
              <a:t> </a:t>
            </a:r>
            <a:r>
              <a:rPr lang="tr-TR" sz="2400" dirty="0" err="1" smtClean="0">
                <a:solidFill>
                  <a:srgbClr val="C00000"/>
                </a:solidFill>
              </a:rPr>
              <a:t>disinfection</a:t>
            </a:r>
            <a:r>
              <a:rPr lang="tr-TR" sz="2400" dirty="0" smtClean="0">
                <a:solidFill>
                  <a:srgbClr val="C00000"/>
                </a:solidFill>
              </a:rPr>
              <a:t> </a:t>
            </a:r>
            <a:r>
              <a:rPr lang="tr-TR" sz="2400" dirty="0" err="1" smtClean="0">
                <a:solidFill>
                  <a:srgbClr val="C00000"/>
                </a:solidFill>
              </a:rPr>
              <a:t>procedures</a:t>
            </a:r>
            <a:r>
              <a:rPr lang="tr-TR" sz="2400" dirty="0" smtClean="0">
                <a:solidFill>
                  <a:srgbClr val="C00000"/>
                </a:solidFill>
              </a:rPr>
              <a:t> do not </a:t>
            </a:r>
            <a:r>
              <a:rPr lang="tr-TR" sz="2400" dirty="0" err="1" smtClean="0">
                <a:solidFill>
                  <a:srgbClr val="C00000"/>
                </a:solidFill>
              </a:rPr>
              <a:t>destroy</a:t>
            </a:r>
            <a:r>
              <a:rPr lang="tr-TR" sz="2400" dirty="0" smtClean="0">
                <a:solidFill>
                  <a:srgbClr val="C00000"/>
                </a:solidFill>
              </a:rPr>
              <a:t> </a:t>
            </a:r>
            <a:r>
              <a:rPr lang="tr-TR" sz="2400" dirty="0" err="1" smtClean="0">
                <a:solidFill>
                  <a:srgbClr val="C00000"/>
                </a:solidFill>
              </a:rPr>
              <a:t>this</a:t>
            </a:r>
            <a:r>
              <a:rPr lang="tr-TR" sz="2400" dirty="0" smtClean="0">
                <a:solidFill>
                  <a:srgbClr val="C00000"/>
                </a:solidFill>
              </a:rPr>
              <a:t> </a:t>
            </a:r>
            <a:r>
              <a:rPr lang="tr-TR" sz="2400" dirty="0" err="1" smtClean="0">
                <a:solidFill>
                  <a:srgbClr val="C00000"/>
                </a:solidFill>
              </a:rPr>
              <a:t>agent</a:t>
            </a:r>
            <a:r>
              <a:rPr lang="tr-TR" sz="2400" dirty="0" smtClean="0">
                <a:solidFill>
                  <a:srgbClr val="C00000"/>
                </a:solidFill>
              </a:rPr>
              <a:t>. </a:t>
            </a:r>
          </a:p>
          <a:p>
            <a:r>
              <a:rPr lang="tr-TR" sz="2400" dirty="0" err="1" smtClean="0">
                <a:solidFill>
                  <a:srgbClr val="FF9300"/>
                </a:solidFill>
              </a:rPr>
              <a:t>Infected</a:t>
            </a:r>
            <a:r>
              <a:rPr lang="tr-TR" sz="2400" dirty="0" smtClean="0">
                <a:solidFill>
                  <a:srgbClr val="FF9300"/>
                </a:solidFill>
              </a:rPr>
              <a:t> </a:t>
            </a:r>
            <a:r>
              <a:rPr lang="tr-TR" sz="2400" dirty="0" err="1" smtClean="0">
                <a:solidFill>
                  <a:srgbClr val="FF9300"/>
                </a:solidFill>
              </a:rPr>
              <a:t>animals</a:t>
            </a:r>
            <a:r>
              <a:rPr lang="tr-TR" sz="2400" dirty="0" smtClean="0">
                <a:solidFill>
                  <a:srgbClr val="FF9300"/>
                </a:solidFill>
              </a:rPr>
              <a:t> </a:t>
            </a:r>
            <a:r>
              <a:rPr lang="tr-TR" sz="2400" dirty="0" err="1" smtClean="0">
                <a:solidFill>
                  <a:srgbClr val="FF9300"/>
                </a:solidFill>
              </a:rPr>
              <a:t>or</a:t>
            </a:r>
            <a:r>
              <a:rPr lang="tr-TR" sz="2400" dirty="0" smtClean="0">
                <a:solidFill>
                  <a:srgbClr val="FF9300"/>
                </a:solidFill>
              </a:rPr>
              <a:t> </a:t>
            </a:r>
            <a:r>
              <a:rPr lang="tr-TR" sz="2400" dirty="0" err="1" smtClean="0">
                <a:solidFill>
                  <a:srgbClr val="FF9300"/>
                </a:solidFill>
              </a:rPr>
              <a:t>people</a:t>
            </a:r>
            <a:r>
              <a:rPr lang="tr-TR" sz="2400" dirty="0" smtClean="0">
                <a:solidFill>
                  <a:srgbClr val="FF9300"/>
                </a:solidFill>
              </a:rPr>
              <a:t> do not </a:t>
            </a:r>
            <a:r>
              <a:rPr lang="tr-TR" sz="2400" dirty="0" err="1" smtClean="0">
                <a:solidFill>
                  <a:srgbClr val="FF9300"/>
                </a:solidFill>
              </a:rPr>
              <a:t>become</a:t>
            </a:r>
            <a:r>
              <a:rPr lang="tr-TR" sz="2400" dirty="0" smtClean="0">
                <a:solidFill>
                  <a:srgbClr val="FF9300"/>
                </a:solidFill>
              </a:rPr>
              <a:t> </a:t>
            </a:r>
            <a:r>
              <a:rPr lang="tr-TR" sz="2400" dirty="0" err="1" smtClean="0">
                <a:solidFill>
                  <a:srgbClr val="FF9300"/>
                </a:solidFill>
              </a:rPr>
              <a:t>ill</a:t>
            </a:r>
            <a:r>
              <a:rPr lang="tr-TR" sz="2400" dirty="0" smtClean="0">
                <a:solidFill>
                  <a:srgbClr val="FF9300"/>
                </a:solidFill>
              </a:rPr>
              <a:t> </a:t>
            </a:r>
            <a:r>
              <a:rPr lang="tr-TR" sz="2400" dirty="0" err="1" smtClean="0">
                <a:solidFill>
                  <a:srgbClr val="FF9300"/>
                </a:solidFill>
              </a:rPr>
              <a:t>for</a:t>
            </a:r>
            <a:r>
              <a:rPr lang="tr-TR" sz="2400" dirty="0" smtClean="0">
                <a:solidFill>
                  <a:srgbClr val="FF9300"/>
                </a:solidFill>
              </a:rPr>
              <a:t> </a:t>
            </a:r>
            <a:r>
              <a:rPr lang="tr-TR" sz="2400" dirty="0" err="1" smtClean="0">
                <a:solidFill>
                  <a:srgbClr val="FF9300"/>
                </a:solidFill>
              </a:rPr>
              <a:t>years</a:t>
            </a:r>
            <a:r>
              <a:rPr lang="tr-TR" sz="2400" dirty="0" smtClean="0">
                <a:solidFill>
                  <a:srgbClr val="FF9300"/>
                </a:solidFill>
              </a:rPr>
              <a:t>; </a:t>
            </a:r>
            <a:r>
              <a:rPr lang="tr-TR" sz="2400" dirty="0" err="1" smtClean="0">
                <a:solidFill>
                  <a:srgbClr val="FF9300"/>
                </a:solidFill>
              </a:rPr>
              <a:t>however</a:t>
            </a:r>
            <a:r>
              <a:rPr lang="tr-TR" sz="2400" dirty="0" smtClean="0">
                <a:solidFill>
                  <a:srgbClr val="FF9300"/>
                </a:solidFill>
              </a:rPr>
              <a:t>, </a:t>
            </a:r>
            <a:r>
              <a:rPr lang="tr-TR" sz="2400" dirty="0" err="1" smtClean="0">
                <a:solidFill>
                  <a:srgbClr val="FF9300"/>
                </a:solidFill>
              </a:rPr>
              <a:t>the</a:t>
            </a:r>
            <a:r>
              <a:rPr lang="tr-TR" sz="2400" dirty="0" smtClean="0">
                <a:solidFill>
                  <a:srgbClr val="FF9300"/>
                </a:solidFill>
              </a:rPr>
              <a:t> </a:t>
            </a:r>
            <a:r>
              <a:rPr lang="tr-TR" sz="2400" dirty="0" err="1" smtClean="0">
                <a:solidFill>
                  <a:srgbClr val="FF9300"/>
                </a:solidFill>
              </a:rPr>
              <a:t>disease</a:t>
            </a:r>
            <a:r>
              <a:rPr lang="tr-TR" sz="2400" dirty="0" smtClean="0">
                <a:solidFill>
                  <a:srgbClr val="FF9300"/>
                </a:solidFill>
              </a:rPr>
              <a:t> is </a:t>
            </a:r>
            <a:r>
              <a:rPr lang="tr-TR" sz="2400" dirty="0" err="1" smtClean="0">
                <a:solidFill>
                  <a:srgbClr val="FF9300"/>
                </a:solidFill>
              </a:rPr>
              <a:t>always</a:t>
            </a:r>
            <a:r>
              <a:rPr lang="tr-TR" sz="2400" dirty="0" smtClean="0">
                <a:solidFill>
                  <a:srgbClr val="FF9300"/>
                </a:solidFill>
              </a:rPr>
              <a:t> </a:t>
            </a:r>
            <a:r>
              <a:rPr lang="tr-TR" sz="2400" dirty="0" err="1" smtClean="0">
                <a:solidFill>
                  <a:srgbClr val="FF9300"/>
                </a:solidFill>
              </a:rPr>
              <a:t>progressive</a:t>
            </a:r>
            <a:r>
              <a:rPr lang="tr-TR" sz="2400" dirty="0" smtClean="0">
                <a:solidFill>
                  <a:srgbClr val="FF9300"/>
                </a:solidFill>
              </a:rPr>
              <a:t> </a:t>
            </a:r>
            <a:r>
              <a:rPr lang="tr-TR" sz="2400" dirty="0" err="1" smtClean="0">
                <a:solidFill>
                  <a:srgbClr val="FF9300"/>
                </a:solidFill>
              </a:rPr>
              <a:t>and</a:t>
            </a:r>
            <a:r>
              <a:rPr lang="tr-TR" sz="2400" dirty="0" smtClean="0">
                <a:solidFill>
                  <a:srgbClr val="FF9300"/>
                </a:solidFill>
              </a:rPr>
              <a:t> </a:t>
            </a:r>
            <a:r>
              <a:rPr lang="tr-TR" sz="2400" dirty="0" err="1" smtClean="0">
                <a:solidFill>
                  <a:srgbClr val="FF9300"/>
                </a:solidFill>
              </a:rPr>
              <a:t>fatal</a:t>
            </a:r>
            <a:r>
              <a:rPr lang="tr-TR" sz="2400" dirty="0" smtClean="0">
                <a:solidFill>
                  <a:srgbClr val="FF9300"/>
                </a:solidFill>
              </a:rPr>
              <a:t> </a:t>
            </a:r>
            <a:r>
              <a:rPr lang="tr-TR" sz="2400" dirty="0" err="1" smtClean="0">
                <a:solidFill>
                  <a:srgbClr val="FF9300"/>
                </a:solidFill>
              </a:rPr>
              <a:t>once</a:t>
            </a:r>
            <a:r>
              <a:rPr lang="tr-TR" sz="2400" dirty="0" smtClean="0">
                <a:solidFill>
                  <a:srgbClr val="FF9300"/>
                </a:solidFill>
              </a:rPr>
              <a:t> </a:t>
            </a:r>
            <a:r>
              <a:rPr lang="tr-TR" sz="2400" dirty="0" err="1" smtClean="0">
                <a:solidFill>
                  <a:srgbClr val="FF9300"/>
                </a:solidFill>
              </a:rPr>
              <a:t>clinical</a:t>
            </a:r>
            <a:r>
              <a:rPr lang="tr-TR" sz="2400" dirty="0" smtClean="0">
                <a:solidFill>
                  <a:srgbClr val="FF9300"/>
                </a:solidFill>
              </a:rPr>
              <a:t> </a:t>
            </a:r>
            <a:r>
              <a:rPr lang="tr-TR" sz="2400" dirty="0" err="1" smtClean="0">
                <a:solidFill>
                  <a:srgbClr val="FF9300"/>
                </a:solidFill>
              </a:rPr>
              <a:t>signs</a:t>
            </a:r>
            <a:r>
              <a:rPr lang="tr-TR" sz="2400" dirty="0" smtClean="0">
                <a:solidFill>
                  <a:srgbClr val="FF9300"/>
                </a:solidFill>
              </a:rPr>
              <a:t> </a:t>
            </a:r>
            <a:r>
              <a:rPr lang="tr-TR" sz="2400" dirty="0" err="1" smtClean="0">
                <a:solidFill>
                  <a:srgbClr val="FF9300"/>
                </a:solidFill>
              </a:rPr>
              <a:t>develop</a:t>
            </a:r>
            <a:r>
              <a:rPr lang="tr-TR" sz="2400" dirty="0" smtClean="0">
                <a:solidFill>
                  <a:srgbClr val="FF9300"/>
                </a:solidFill>
              </a:rPr>
              <a:t>. </a:t>
            </a:r>
            <a:endParaRPr lang="tr-TR" sz="2400" dirty="0">
              <a:solidFill>
                <a:srgbClr val="FF9300"/>
              </a:solidFill>
            </a:endParaRPr>
          </a:p>
        </p:txBody>
      </p:sp>
      <p:sp>
        <p:nvSpPr>
          <p:cNvPr id="4" name="Oval 3"/>
          <p:cNvSpPr/>
          <p:nvPr/>
        </p:nvSpPr>
        <p:spPr>
          <a:xfrm>
            <a:off x="4016414" y="5081286"/>
            <a:ext cx="3981691" cy="125006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err="1" smtClean="0">
                <a:solidFill>
                  <a:srgbClr val="FF0000"/>
                </a:solidFill>
              </a:rPr>
              <a:t>Notifable</a:t>
            </a:r>
            <a:r>
              <a:rPr lang="tr-TR" sz="2800" dirty="0" smtClean="0">
                <a:solidFill>
                  <a:srgbClr val="FF0000"/>
                </a:solidFill>
              </a:rPr>
              <a:t> </a:t>
            </a:r>
            <a:r>
              <a:rPr lang="tr-TR" sz="2800" dirty="0" err="1" smtClean="0">
                <a:solidFill>
                  <a:srgbClr val="FF0000"/>
                </a:solidFill>
              </a:rPr>
              <a:t>Disease</a:t>
            </a:r>
            <a:endParaRPr lang="tr-TR" sz="2800" dirty="0">
              <a:solidFill>
                <a:srgbClr val="FF0000"/>
              </a:solidFill>
            </a:endParaRPr>
          </a:p>
        </p:txBody>
      </p:sp>
    </p:spTree>
    <p:extLst>
      <p:ext uri="{BB962C8B-B14F-4D97-AF65-F5344CB8AC3E}">
        <p14:creationId xmlns:p14="http://schemas.microsoft.com/office/powerpoint/2010/main" val="1205806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0407" y="1397362"/>
            <a:ext cx="5423704" cy="4351338"/>
          </a:xfrm>
        </p:spPr>
        <p:txBody>
          <a:bodyPr/>
          <a:lstStyle/>
          <a:p>
            <a:r>
              <a:rPr lang="tr-TR" dirty="0" smtClean="0"/>
              <a:t>BSE </a:t>
            </a:r>
            <a:r>
              <a:rPr lang="tr-TR" dirty="0" err="1" smtClean="0"/>
              <a:t>was</a:t>
            </a:r>
            <a:r>
              <a:rPr lang="tr-TR" dirty="0" smtClean="0"/>
              <a:t> </a:t>
            </a:r>
            <a:r>
              <a:rPr lang="tr-TR" dirty="0" err="1" smtClean="0"/>
              <a:t>first</a:t>
            </a:r>
            <a:r>
              <a:rPr lang="tr-TR" dirty="0" smtClean="0"/>
              <a:t> </a:t>
            </a:r>
            <a:r>
              <a:rPr lang="tr-TR" dirty="0" err="1" smtClean="0"/>
              <a:t>reported</a:t>
            </a:r>
            <a:r>
              <a:rPr lang="tr-TR" dirty="0" smtClean="0"/>
              <a:t> in </a:t>
            </a:r>
            <a:r>
              <a:rPr lang="tr-TR" dirty="0" err="1" smtClean="0"/>
              <a:t>the</a:t>
            </a:r>
            <a:r>
              <a:rPr lang="tr-TR" dirty="0" smtClean="0"/>
              <a:t> United </a:t>
            </a:r>
            <a:r>
              <a:rPr lang="tr-TR" dirty="0" err="1" smtClean="0"/>
              <a:t>Kingdom</a:t>
            </a:r>
            <a:r>
              <a:rPr lang="tr-TR" dirty="0" smtClean="0"/>
              <a:t> in </a:t>
            </a:r>
            <a:r>
              <a:rPr lang="tr-TR" dirty="0" err="1" smtClean="0"/>
              <a:t>the</a:t>
            </a:r>
            <a:r>
              <a:rPr lang="tr-TR" dirty="0" smtClean="0"/>
              <a:t> 1980s. </a:t>
            </a:r>
          </a:p>
          <a:p>
            <a:r>
              <a:rPr lang="tr-TR" dirty="0" err="1" smtClean="0"/>
              <a:t>Its</a:t>
            </a:r>
            <a:r>
              <a:rPr lang="tr-TR" dirty="0" smtClean="0"/>
              <a:t> </a:t>
            </a:r>
            <a:r>
              <a:rPr lang="tr-TR" dirty="0" err="1" smtClean="0"/>
              <a:t>origins</a:t>
            </a:r>
            <a:r>
              <a:rPr lang="tr-TR" dirty="0" smtClean="0"/>
              <a:t> </a:t>
            </a:r>
            <a:r>
              <a:rPr lang="tr-TR" dirty="0" err="1" smtClean="0"/>
              <a:t>are</a:t>
            </a:r>
            <a:r>
              <a:rPr lang="tr-TR" dirty="0" smtClean="0"/>
              <a:t> </a:t>
            </a:r>
            <a:r>
              <a:rPr lang="tr-TR" dirty="0" err="1" smtClean="0"/>
              <a:t>unknown</a:t>
            </a:r>
            <a:r>
              <a:rPr lang="tr-TR" dirty="0" smtClean="0"/>
              <a:t>; </a:t>
            </a:r>
            <a:r>
              <a:rPr lang="tr-TR" dirty="0" err="1" smtClean="0"/>
              <a:t>however</a:t>
            </a:r>
            <a:r>
              <a:rPr lang="tr-TR" dirty="0" smtClean="0"/>
              <a:t>, </a:t>
            </a:r>
            <a:r>
              <a:rPr lang="tr-TR" dirty="0" err="1" smtClean="0"/>
              <a:t>the</a:t>
            </a:r>
            <a:r>
              <a:rPr lang="tr-TR" dirty="0" smtClean="0"/>
              <a:t> </a:t>
            </a:r>
            <a:r>
              <a:rPr lang="tr-TR" dirty="0" err="1" smtClean="0"/>
              <a:t>recycling</a:t>
            </a:r>
            <a:r>
              <a:rPr lang="tr-TR" dirty="0" smtClean="0"/>
              <a:t> of </a:t>
            </a:r>
            <a:r>
              <a:rPr lang="tr-TR" dirty="0" err="1" smtClean="0"/>
              <a:t>ruminant</a:t>
            </a:r>
            <a:r>
              <a:rPr lang="tr-TR" dirty="0" smtClean="0"/>
              <a:t> </a:t>
            </a:r>
            <a:r>
              <a:rPr lang="tr-TR" dirty="0" err="1" smtClean="0"/>
              <a:t>tissues</a:t>
            </a:r>
            <a:r>
              <a:rPr lang="tr-TR" dirty="0" smtClean="0"/>
              <a:t> </a:t>
            </a:r>
            <a:r>
              <a:rPr lang="tr-TR" dirty="0" err="1" smtClean="0"/>
              <a:t>into</a:t>
            </a:r>
            <a:r>
              <a:rPr lang="tr-TR" dirty="0" smtClean="0"/>
              <a:t> </a:t>
            </a:r>
            <a:r>
              <a:rPr lang="tr-TR" dirty="0" err="1" smtClean="0"/>
              <a:t>ruminant</a:t>
            </a:r>
            <a:r>
              <a:rPr lang="tr-TR" dirty="0" smtClean="0"/>
              <a:t> </a:t>
            </a:r>
            <a:r>
              <a:rPr lang="tr-TR" dirty="0" err="1" smtClean="0"/>
              <a:t>feed</a:t>
            </a:r>
            <a:r>
              <a:rPr lang="tr-TR" dirty="0" smtClean="0"/>
              <a:t> </a:t>
            </a:r>
            <a:r>
              <a:rPr lang="tr-TR" dirty="0" err="1" smtClean="0"/>
              <a:t>amplified</a:t>
            </a:r>
            <a:r>
              <a:rPr lang="tr-TR" dirty="0" smtClean="0"/>
              <a:t> BSE </a:t>
            </a:r>
            <a:r>
              <a:rPr lang="tr-TR" dirty="0" err="1" smtClean="0"/>
              <a:t>prions</a:t>
            </a:r>
            <a:r>
              <a:rPr lang="tr-TR" dirty="0" smtClean="0"/>
              <a:t> </a:t>
            </a:r>
            <a:r>
              <a:rPr lang="tr-TR" dirty="0" err="1" smtClean="0"/>
              <a:t>and</a:t>
            </a:r>
            <a:r>
              <a:rPr lang="tr-TR" dirty="0" smtClean="0"/>
              <a:t> </a:t>
            </a:r>
            <a:r>
              <a:rPr lang="tr-TR" dirty="0" err="1" smtClean="0"/>
              <a:t>caused</a:t>
            </a:r>
            <a:r>
              <a:rPr lang="tr-TR" dirty="0" smtClean="0"/>
              <a:t> an </a:t>
            </a:r>
            <a:r>
              <a:rPr lang="tr-TR" dirty="0" err="1" smtClean="0"/>
              <a:t>explosive</a:t>
            </a:r>
            <a:r>
              <a:rPr lang="tr-TR" dirty="0" smtClean="0"/>
              <a:t> </a:t>
            </a:r>
            <a:r>
              <a:rPr lang="tr-TR" dirty="0" err="1" smtClean="0"/>
              <a:t>epidemic</a:t>
            </a:r>
            <a:r>
              <a:rPr lang="tr-TR" dirty="0" smtClean="0"/>
              <a:t> in </a:t>
            </a:r>
            <a:r>
              <a:rPr lang="tr-TR" dirty="0" err="1" smtClean="0"/>
              <a:t>the</a:t>
            </a:r>
            <a:r>
              <a:rPr lang="tr-TR" dirty="0" smtClean="0"/>
              <a:t> U.K. </a:t>
            </a:r>
          </a:p>
          <a:p>
            <a:r>
              <a:rPr lang="tr-TR" dirty="0" err="1" smtClean="0"/>
              <a:t>This</a:t>
            </a:r>
            <a:r>
              <a:rPr lang="tr-TR" dirty="0" smtClean="0"/>
              <a:t> </a:t>
            </a:r>
            <a:r>
              <a:rPr lang="tr-TR" dirty="0" err="1" smtClean="0"/>
              <a:t>epidemic</a:t>
            </a:r>
            <a:r>
              <a:rPr lang="tr-TR" dirty="0" smtClean="0"/>
              <a:t> </a:t>
            </a:r>
            <a:r>
              <a:rPr lang="tr-TR" dirty="0" err="1" smtClean="0"/>
              <a:t>peaked</a:t>
            </a:r>
            <a:r>
              <a:rPr lang="tr-TR" dirty="0" smtClean="0"/>
              <a:t> in 1992, </a:t>
            </a:r>
            <a:r>
              <a:rPr lang="tr-TR" dirty="0" err="1" smtClean="0"/>
              <a:t>with</a:t>
            </a:r>
            <a:r>
              <a:rPr lang="tr-TR" dirty="0" smtClean="0"/>
              <a:t> </a:t>
            </a:r>
            <a:r>
              <a:rPr lang="tr-TR" dirty="0" err="1" smtClean="0"/>
              <a:t>almost</a:t>
            </a:r>
            <a:r>
              <a:rPr lang="tr-TR" dirty="0" smtClean="0"/>
              <a:t> 1,000 </a:t>
            </a:r>
            <a:r>
              <a:rPr lang="tr-TR" dirty="0" err="1" smtClean="0"/>
              <a:t>new</a:t>
            </a:r>
            <a:r>
              <a:rPr lang="tr-TR" dirty="0" smtClean="0"/>
              <a:t> </a:t>
            </a:r>
            <a:r>
              <a:rPr lang="tr-TR" dirty="0" err="1" smtClean="0"/>
              <a:t>cases</a:t>
            </a:r>
            <a:r>
              <a:rPr lang="tr-TR" dirty="0" smtClean="0"/>
              <a:t> </a:t>
            </a:r>
            <a:r>
              <a:rPr lang="tr-TR" dirty="0" err="1" smtClean="0"/>
              <a:t>diagnosed</a:t>
            </a:r>
            <a:r>
              <a:rPr lang="tr-TR" dirty="0" smtClean="0"/>
              <a:t> </a:t>
            </a:r>
            <a:r>
              <a:rPr lang="tr-TR" dirty="0" err="1" smtClean="0"/>
              <a:t>each</a:t>
            </a:r>
            <a:r>
              <a:rPr lang="tr-TR" dirty="0" smtClean="0"/>
              <a:t> </a:t>
            </a:r>
            <a:r>
              <a:rPr lang="tr-TR" dirty="0" err="1" smtClean="0"/>
              <a:t>week</a:t>
            </a:r>
            <a:r>
              <a:rPr lang="tr-TR" dirty="0" smtClean="0"/>
              <a:t>. </a:t>
            </a:r>
            <a:endParaRPr lang="tr-TR" dirty="0"/>
          </a:p>
        </p:txBody>
      </p:sp>
      <p:pic>
        <p:nvPicPr>
          <p:cNvPr id="4" name="Resim 3"/>
          <p:cNvPicPr>
            <a:picLocks noChangeAspect="1"/>
          </p:cNvPicPr>
          <p:nvPr/>
        </p:nvPicPr>
        <p:blipFill>
          <a:blip r:embed="rId2"/>
          <a:stretch>
            <a:fillRect/>
          </a:stretch>
        </p:blipFill>
        <p:spPr>
          <a:xfrm>
            <a:off x="5810491" y="888076"/>
            <a:ext cx="6132654" cy="5120766"/>
          </a:xfrm>
          <a:prstGeom prst="rect">
            <a:avLst/>
          </a:prstGeom>
        </p:spPr>
      </p:pic>
      <p:sp>
        <p:nvSpPr>
          <p:cNvPr id="6" name="Dikdörtgen 5"/>
          <p:cNvSpPr/>
          <p:nvPr/>
        </p:nvSpPr>
        <p:spPr>
          <a:xfrm>
            <a:off x="4213185" y="6518128"/>
            <a:ext cx="8284579" cy="253916"/>
          </a:xfrm>
          <a:prstGeom prst="rect">
            <a:avLst/>
          </a:prstGeom>
        </p:spPr>
        <p:txBody>
          <a:bodyPr wrap="square">
            <a:spAutoFit/>
          </a:bodyPr>
          <a:lstStyle/>
          <a:p>
            <a:r>
              <a:rPr lang="tr-TR" sz="1050" b="1" dirty="0"/>
              <a:t>John W. </a:t>
            </a:r>
            <a:r>
              <a:rPr lang="tr-TR" sz="1050" b="1" dirty="0" err="1" smtClean="0"/>
              <a:t>Willesmith</a:t>
            </a:r>
            <a:r>
              <a:rPr lang="tr-TR" sz="1050" b="1" dirty="0" smtClean="0"/>
              <a:t>, (1998). </a:t>
            </a:r>
            <a:r>
              <a:rPr lang="tr-TR" sz="1050" dirty="0" smtClean="0"/>
              <a:t>MANUAL ON BOVINE SPONGIFORM ENCEPHALOPATHY, </a:t>
            </a:r>
            <a:r>
              <a:rPr lang="tr-TR" sz="1050" dirty="0" err="1" smtClean="0"/>
              <a:t>Epidemiology</a:t>
            </a:r>
            <a:r>
              <a:rPr lang="tr-TR" sz="1050" dirty="0" smtClean="0"/>
              <a:t> </a:t>
            </a:r>
            <a:r>
              <a:rPr lang="tr-TR" sz="1050" dirty="0" err="1" smtClean="0"/>
              <a:t>Department</a:t>
            </a:r>
            <a:r>
              <a:rPr lang="tr-TR" sz="1050" dirty="0" smtClean="0"/>
              <a:t>, Central </a:t>
            </a:r>
            <a:r>
              <a:rPr lang="tr-TR" sz="1050" dirty="0" err="1" smtClean="0"/>
              <a:t>Veterinary</a:t>
            </a:r>
            <a:r>
              <a:rPr lang="tr-TR" sz="1050" dirty="0" smtClean="0"/>
              <a:t> </a:t>
            </a:r>
            <a:r>
              <a:rPr lang="tr-TR" sz="1050" dirty="0" err="1" smtClean="0"/>
              <a:t>Laboratory</a:t>
            </a:r>
            <a:endParaRPr lang="tr-TR" sz="1050" dirty="0"/>
          </a:p>
        </p:txBody>
      </p:sp>
    </p:spTree>
    <p:extLst>
      <p:ext uri="{BB962C8B-B14F-4D97-AF65-F5344CB8AC3E}">
        <p14:creationId xmlns:p14="http://schemas.microsoft.com/office/powerpoint/2010/main" val="192030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smtClean="0"/>
              <a:t>BSE is a </a:t>
            </a:r>
            <a:r>
              <a:rPr lang="tr-TR" dirty="0" err="1" smtClean="0"/>
              <a:t>member</a:t>
            </a:r>
            <a:r>
              <a:rPr lang="tr-TR" dirty="0" smtClean="0"/>
              <a:t> of </a:t>
            </a:r>
            <a:r>
              <a:rPr lang="tr-TR" dirty="0" err="1" smtClean="0"/>
              <a:t>the</a:t>
            </a:r>
            <a:r>
              <a:rPr lang="tr-TR" dirty="0" smtClean="0"/>
              <a:t> </a:t>
            </a:r>
            <a:r>
              <a:rPr lang="tr-TR" dirty="0" err="1" smtClean="0"/>
              <a:t>transmissible</a:t>
            </a:r>
            <a:r>
              <a:rPr lang="tr-TR" dirty="0" smtClean="0"/>
              <a:t> </a:t>
            </a:r>
            <a:r>
              <a:rPr lang="tr-TR" dirty="0" err="1" smtClean="0"/>
              <a:t>spongiform</a:t>
            </a:r>
            <a:r>
              <a:rPr lang="tr-TR" dirty="0" smtClean="0"/>
              <a:t> </a:t>
            </a:r>
            <a:r>
              <a:rPr lang="tr-TR" dirty="0" err="1" smtClean="0"/>
              <a:t>encephalopathies</a:t>
            </a:r>
            <a:r>
              <a:rPr lang="tr-TR" dirty="0" smtClean="0"/>
              <a:t> (</a:t>
            </a:r>
            <a:r>
              <a:rPr lang="tr-TR" dirty="0" err="1" smtClean="0"/>
              <a:t>TSEs</a:t>
            </a:r>
            <a:r>
              <a:rPr lang="tr-TR" dirty="0" smtClean="0"/>
              <a:t>), a </a:t>
            </a:r>
            <a:r>
              <a:rPr lang="tr-TR" dirty="0" err="1" smtClean="0"/>
              <a:t>group</a:t>
            </a:r>
            <a:r>
              <a:rPr lang="tr-TR" dirty="0" smtClean="0"/>
              <a:t> of </a:t>
            </a:r>
            <a:r>
              <a:rPr lang="tr-TR" dirty="0" err="1" smtClean="0"/>
              <a:t>neurodegenerative</a:t>
            </a:r>
            <a:r>
              <a:rPr lang="tr-TR" dirty="0" smtClean="0"/>
              <a:t> </a:t>
            </a:r>
            <a:r>
              <a:rPr lang="tr-TR" dirty="0" err="1" smtClean="0"/>
              <a:t>disorders</a:t>
            </a:r>
            <a:r>
              <a:rPr lang="tr-TR" dirty="0" smtClean="0"/>
              <a:t> </a:t>
            </a:r>
            <a:r>
              <a:rPr lang="tr-TR" dirty="0" err="1" smtClean="0"/>
              <a:t>caused</a:t>
            </a:r>
            <a:r>
              <a:rPr lang="tr-TR" dirty="0" smtClean="0"/>
              <a:t> </a:t>
            </a:r>
            <a:r>
              <a:rPr lang="tr-TR" dirty="0" err="1" smtClean="0"/>
              <a:t>by</a:t>
            </a:r>
            <a:r>
              <a:rPr lang="tr-TR" dirty="0" smtClean="0"/>
              <a:t> </a:t>
            </a:r>
            <a:r>
              <a:rPr lang="tr-TR" dirty="0" err="1" smtClean="0"/>
              <a:t>prions</a:t>
            </a:r>
            <a:r>
              <a:rPr lang="tr-TR" dirty="0" smtClean="0"/>
              <a:t>, </a:t>
            </a:r>
            <a:r>
              <a:rPr lang="tr-TR" dirty="0" err="1" smtClean="0"/>
              <a:t>infectious</a:t>
            </a:r>
            <a:r>
              <a:rPr lang="tr-TR" dirty="0" smtClean="0"/>
              <a:t> </a:t>
            </a:r>
            <a:r>
              <a:rPr lang="tr-TR" dirty="0" err="1" smtClean="0"/>
              <a:t>proteins</a:t>
            </a:r>
            <a:r>
              <a:rPr lang="tr-TR" dirty="0" smtClean="0"/>
              <a:t> </a:t>
            </a:r>
            <a:r>
              <a:rPr lang="tr-TR" dirty="0" err="1" smtClean="0"/>
              <a:t>that</a:t>
            </a:r>
            <a:r>
              <a:rPr lang="tr-TR" dirty="0" smtClean="0"/>
              <a:t> </a:t>
            </a:r>
            <a:r>
              <a:rPr lang="tr-TR" dirty="0" err="1" smtClean="0"/>
              <a:t>appear</a:t>
            </a:r>
            <a:r>
              <a:rPr lang="tr-TR" dirty="0" smtClean="0"/>
              <a:t> </a:t>
            </a:r>
            <a:r>
              <a:rPr lang="tr-TR" dirty="0" err="1" smtClean="0"/>
              <a:t>to</a:t>
            </a:r>
            <a:r>
              <a:rPr lang="tr-TR" dirty="0" smtClean="0"/>
              <a:t> </a:t>
            </a:r>
            <a:r>
              <a:rPr lang="tr-TR" dirty="0" err="1" smtClean="0"/>
              <a:t>replicate</a:t>
            </a:r>
            <a:r>
              <a:rPr lang="tr-TR" dirty="0" smtClean="0"/>
              <a:t> </a:t>
            </a:r>
            <a:r>
              <a:rPr lang="tr-TR" dirty="0" err="1" smtClean="0"/>
              <a:t>by</a:t>
            </a:r>
            <a:r>
              <a:rPr lang="tr-TR" dirty="0" smtClean="0"/>
              <a:t> </a:t>
            </a:r>
            <a:r>
              <a:rPr lang="tr-TR" dirty="0" err="1" smtClean="0"/>
              <a:t>converting</a:t>
            </a:r>
            <a:r>
              <a:rPr lang="tr-TR" dirty="0" smtClean="0"/>
              <a:t> a normal </a:t>
            </a:r>
            <a:r>
              <a:rPr lang="tr-TR" dirty="0" err="1" smtClean="0"/>
              <a:t>cellular</a:t>
            </a:r>
            <a:r>
              <a:rPr lang="tr-TR" dirty="0" smtClean="0"/>
              <a:t> protein </a:t>
            </a:r>
            <a:r>
              <a:rPr lang="tr-TR" dirty="0" err="1" smtClean="0"/>
              <a:t>into</a:t>
            </a:r>
            <a:r>
              <a:rPr lang="tr-TR" dirty="0" smtClean="0"/>
              <a:t> </a:t>
            </a:r>
            <a:r>
              <a:rPr lang="tr-TR" dirty="0" err="1" smtClean="0"/>
              <a:t>copies</a:t>
            </a:r>
            <a:r>
              <a:rPr lang="tr-TR" dirty="0" smtClean="0"/>
              <a:t> of </a:t>
            </a:r>
            <a:r>
              <a:rPr lang="tr-TR" dirty="0" err="1" smtClean="0"/>
              <a:t>the</a:t>
            </a:r>
            <a:r>
              <a:rPr lang="tr-TR" dirty="0" smtClean="0"/>
              <a:t> </a:t>
            </a:r>
            <a:r>
              <a:rPr lang="tr-TR" dirty="0" err="1" smtClean="0"/>
              <a:t>prion</a:t>
            </a:r>
            <a:r>
              <a:rPr lang="tr-TR" dirty="0" smtClean="0"/>
              <a:t>. </a:t>
            </a:r>
          </a:p>
          <a:p>
            <a:r>
              <a:rPr lang="tr-TR" dirty="0" err="1" smtClean="0"/>
              <a:t>The</a:t>
            </a:r>
            <a:r>
              <a:rPr lang="tr-TR" dirty="0" smtClean="0"/>
              <a:t> </a:t>
            </a:r>
            <a:r>
              <a:rPr lang="tr-TR" dirty="0" err="1" smtClean="0"/>
              <a:t>cellular</a:t>
            </a:r>
            <a:r>
              <a:rPr lang="tr-TR" dirty="0" smtClean="0"/>
              <a:t> protein, </a:t>
            </a:r>
            <a:r>
              <a:rPr lang="tr-TR" dirty="0" err="1" smtClean="0"/>
              <a:t>which</a:t>
            </a:r>
            <a:r>
              <a:rPr lang="tr-TR" dirty="0" smtClean="0"/>
              <a:t> is </a:t>
            </a:r>
            <a:r>
              <a:rPr lang="tr-TR" dirty="0" err="1" smtClean="0"/>
              <a:t>called</a:t>
            </a:r>
            <a:r>
              <a:rPr lang="tr-TR" dirty="0" smtClean="0"/>
              <a:t> </a:t>
            </a:r>
            <a:r>
              <a:rPr lang="tr-TR" dirty="0" err="1" smtClean="0"/>
              <a:t>PrP</a:t>
            </a:r>
            <a:r>
              <a:rPr lang="tr-TR" baseline="30000" dirty="0" err="1" smtClean="0"/>
              <a:t>c</a:t>
            </a:r>
            <a:r>
              <a:rPr lang="tr-TR" dirty="0" smtClean="0"/>
              <a:t> , is </a:t>
            </a:r>
            <a:r>
              <a:rPr lang="tr-TR" dirty="0" err="1" smtClean="0"/>
              <a:t>found</a:t>
            </a:r>
            <a:r>
              <a:rPr lang="tr-TR" dirty="0" smtClean="0"/>
              <a:t> on </a:t>
            </a:r>
            <a:r>
              <a:rPr lang="tr-TR" dirty="0" err="1" smtClean="0"/>
              <a:t>the</a:t>
            </a:r>
            <a:r>
              <a:rPr lang="tr-TR" dirty="0" smtClean="0"/>
              <a:t> </a:t>
            </a:r>
            <a:r>
              <a:rPr lang="tr-TR" dirty="0" err="1" smtClean="0"/>
              <a:t>surface</a:t>
            </a:r>
            <a:r>
              <a:rPr lang="tr-TR" dirty="0" smtClean="0"/>
              <a:t> of </a:t>
            </a:r>
            <a:r>
              <a:rPr lang="tr-TR" dirty="0" err="1" smtClean="0"/>
              <a:t>neurons</a:t>
            </a:r>
            <a:r>
              <a:rPr lang="tr-TR" dirty="0" smtClean="0"/>
              <a:t>. </a:t>
            </a:r>
          </a:p>
          <a:p>
            <a:r>
              <a:rPr lang="tr-TR" dirty="0" err="1" smtClean="0"/>
              <a:t>Pathogenic</a:t>
            </a:r>
            <a:r>
              <a:rPr lang="tr-TR" dirty="0" smtClean="0"/>
              <a:t> </a:t>
            </a:r>
            <a:r>
              <a:rPr lang="tr-TR" dirty="0" err="1" smtClean="0"/>
              <a:t>isoforms</a:t>
            </a:r>
            <a:r>
              <a:rPr lang="tr-TR" dirty="0" smtClean="0"/>
              <a:t> of </a:t>
            </a:r>
            <a:r>
              <a:rPr lang="tr-TR" dirty="0" err="1" smtClean="0"/>
              <a:t>PrP</a:t>
            </a:r>
            <a:r>
              <a:rPr lang="tr-TR" baseline="30000" dirty="0" err="1" smtClean="0"/>
              <a:t>c</a:t>
            </a:r>
            <a:r>
              <a:rPr lang="tr-TR" dirty="0" smtClean="0"/>
              <a:t> </a:t>
            </a:r>
            <a:r>
              <a:rPr lang="tr-TR" dirty="0" err="1" smtClean="0"/>
              <a:t>are</a:t>
            </a:r>
            <a:r>
              <a:rPr lang="tr-TR" dirty="0" smtClean="0"/>
              <a:t> </a:t>
            </a:r>
            <a:r>
              <a:rPr lang="tr-TR" dirty="0" err="1" smtClean="0"/>
              <a:t>designated</a:t>
            </a:r>
            <a:r>
              <a:rPr lang="tr-TR" dirty="0" smtClean="0"/>
              <a:t> </a:t>
            </a:r>
            <a:r>
              <a:rPr lang="tr-TR" dirty="0" err="1" smtClean="0"/>
              <a:t>PrP</a:t>
            </a:r>
            <a:r>
              <a:rPr lang="tr-TR" baseline="30000" dirty="0" err="1" smtClean="0"/>
              <a:t>res</a:t>
            </a:r>
            <a:r>
              <a:rPr lang="tr-TR" dirty="0" smtClean="0"/>
              <a:t> (</a:t>
            </a:r>
            <a:r>
              <a:rPr lang="tr-TR" dirty="0" err="1" smtClean="0"/>
              <a:t>The</a:t>
            </a:r>
            <a:r>
              <a:rPr lang="tr-TR" dirty="0" smtClean="0"/>
              <a:t> ‘</a:t>
            </a:r>
            <a:r>
              <a:rPr lang="tr-TR" dirty="0" err="1" smtClean="0"/>
              <a:t>res</a:t>
            </a:r>
            <a:r>
              <a:rPr lang="tr-TR" dirty="0" smtClean="0"/>
              <a:t>’ </a:t>
            </a:r>
            <a:r>
              <a:rPr lang="tr-TR" dirty="0" err="1" smtClean="0"/>
              <a:t>refers</a:t>
            </a:r>
            <a:r>
              <a:rPr lang="tr-TR" dirty="0" smtClean="0"/>
              <a:t> </a:t>
            </a:r>
            <a:r>
              <a:rPr lang="tr-TR" dirty="0" err="1" smtClean="0"/>
              <a:t>to</a:t>
            </a:r>
            <a:r>
              <a:rPr lang="tr-TR" dirty="0" smtClean="0"/>
              <a:t> </a:t>
            </a:r>
            <a:r>
              <a:rPr lang="tr-TR" dirty="0" err="1" smtClean="0"/>
              <a:t>the</a:t>
            </a:r>
            <a:r>
              <a:rPr lang="tr-TR" dirty="0" smtClean="0"/>
              <a:t> </a:t>
            </a:r>
            <a:r>
              <a:rPr lang="tr-TR" dirty="0" err="1" smtClean="0"/>
              <a:t>proteinase</a:t>
            </a:r>
            <a:r>
              <a:rPr lang="tr-TR" dirty="0" smtClean="0"/>
              <a:t> K-</a:t>
            </a:r>
            <a:r>
              <a:rPr lang="tr-TR" dirty="0" err="1" smtClean="0"/>
              <a:t>resistant</a:t>
            </a:r>
            <a:r>
              <a:rPr lang="tr-TR" dirty="0" smtClean="0"/>
              <a:t> </a:t>
            </a:r>
            <a:r>
              <a:rPr lang="tr-TR" dirty="0" err="1" smtClean="0"/>
              <a:t>nature</a:t>
            </a:r>
            <a:r>
              <a:rPr lang="tr-TR" dirty="0" smtClean="0"/>
              <a:t> of </a:t>
            </a:r>
            <a:r>
              <a:rPr lang="tr-TR" dirty="0" err="1" smtClean="0"/>
              <a:t>prions</a:t>
            </a:r>
            <a:r>
              <a:rPr lang="tr-TR" dirty="0" smtClean="0"/>
              <a:t>, </a:t>
            </a:r>
            <a:r>
              <a:rPr lang="tr-TR" dirty="0" err="1" smtClean="0"/>
              <a:t>compared</a:t>
            </a:r>
            <a:r>
              <a:rPr lang="tr-TR" dirty="0" smtClean="0"/>
              <a:t> </a:t>
            </a:r>
            <a:r>
              <a:rPr lang="tr-TR" dirty="0" err="1" smtClean="0"/>
              <a:t>to</a:t>
            </a:r>
            <a:r>
              <a:rPr lang="tr-TR" dirty="0" smtClean="0"/>
              <a:t> normal </a:t>
            </a:r>
            <a:r>
              <a:rPr lang="tr-TR" dirty="0" err="1" smtClean="0"/>
              <a:t>PrP</a:t>
            </a:r>
            <a:r>
              <a:rPr lang="tr-TR" baseline="30000" dirty="0" err="1" smtClean="0"/>
              <a:t>c</a:t>
            </a:r>
            <a:r>
              <a:rPr lang="tr-TR" dirty="0" smtClean="0"/>
              <a:t>). </a:t>
            </a:r>
            <a:r>
              <a:rPr lang="tr-TR" dirty="0" err="1" smtClean="0"/>
              <a:t>PrPS</a:t>
            </a:r>
            <a:r>
              <a:rPr lang="tr-TR" baseline="30000" dirty="0" err="1" smtClean="0"/>
              <a:t>c</a:t>
            </a:r>
            <a:r>
              <a:rPr lang="tr-TR" dirty="0" smtClean="0"/>
              <a:t> </a:t>
            </a:r>
            <a:r>
              <a:rPr lang="tr-TR" dirty="0" err="1" smtClean="0"/>
              <a:t>or</a:t>
            </a:r>
            <a:r>
              <a:rPr lang="tr-TR" dirty="0" smtClean="0"/>
              <a:t> </a:t>
            </a:r>
            <a:r>
              <a:rPr lang="tr-TR" dirty="0" err="1" smtClean="0"/>
              <a:t>PrP</a:t>
            </a:r>
            <a:r>
              <a:rPr lang="tr-TR" baseline="30000" dirty="0" err="1" smtClean="0"/>
              <a:t>TSE</a:t>
            </a:r>
            <a:r>
              <a:rPr lang="tr-TR" dirty="0" smtClean="0"/>
              <a:t> </a:t>
            </a:r>
            <a:r>
              <a:rPr lang="tr-TR" dirty="0" err="1" smtClean="0"/>
              <a:t>are</a:t>
            </a:r>
            <a:r>
              <a:rPr lang="tr-TR" dirty="0" smtClean="0"/>
              <a:t> </a:t>
            </a:r>
            <a:r>
              <a:rPr lang="tr-TR" dirty="0" err="1" smtClean="0"/>
              <a:t>other</a:t>
            </a:r>
            <a:r>
              <a:rPr lang="tr-TR" dirty="0" smtClean="0"/>
              <a:t> </a:t>
            </a:r>
            <a:r>
              <a:rPr lang="tr-TR" dirty="0" err="1" smtClean="0"/>
              <a:t>names</a:t>
            </a:r>
            <a:r>
              <a:rPr lang="tr-TR" dirty="0" smtClean="0"/>
              <a:t> </a:t>
            </a:r>
            <a:r>
              <a:rPr lang="tr-TR" dirty="0" err="1" smtClean="0"/>
              <a:t>for</a:t>
            </a:r>
            <a:r>
              <a:rPr lang="tr-TR" dirty="0" smtClean="0"/>
              <a:t> </a:t>
            </a:r>
            <a:r>
              <a:rPr lang="tr-TR" dirty="0" err="1" smtClean="0"/>
              <a:t>this</a:t>
            </a:r>
            <a:r>
              <a:rPr lang="tr-TR" dirty="0" smtClean="0"/>
              <a:t> protein. </a:t>
            </a:r>
          </a:p>
          <a:p>
            <a:r>
              <a:rPr lang="tr-TR" dirty="0" err="1" smtClean="0"/>
              <a:t>Prions</a:t>
            </a:r>
            <a:r>
              <a:rPr lang="tr-TR" dirty="0" smtClean="0"/>
              <a:t> </a:t>
            </a:r>
            <a:r>
              <a:rPr lang="tr-TR" dirty="0" err="1" smtClean="0"/>
              <a:t>that</a:t>
            </a:r>
            <a:r>
              <a:rPr lang="tr-TR" dirty="0" smtClean="0"/>
              <a:t> </a:t>
            </a:r>
            <a:r>
              <a:rPr lang="tr-TR" dirty="0" err="1" smtClean="0"/>
              <a:t>cause</a:t>
            </a:r>
            <a:r>
              <a:rPr lang="tr-TR" dirty="0" smtClean="0"/>
              <a:t> </a:t>
            </a:r>
            <a:r>
              <a:rPr lang="tr-TR" dirty="0" err="1" smtClean="0"/>
              <a:t>different</a:t>
            </a:r>
            <a:r>
              <a:rPr lang="tr-TR" dirty="0" smtClean="0"/>
              <a:t> </a:t>
            </a:r>
            <a:r>
              <a:rPr lang="tr-TR" dirty="0" err="1" smtClean="0"/>
              <a:t>diseases</a:t>
            </a:r>
            <a:r>
              <a:rPr lang="tr-TR" dirty="0" smtClean="0"/>
              <a:t> (</a:t>
            </a:r>
            <a:r>
              <a:rPr lang="tr-TR" dirty="0" err="1" smtClean="0"/>
              <a:t>e.g</a:t>
            </a:r>
            <a:r>
              <a:rPr lang="tr-TR" dirty="0" smtClean="0"/>
              <a:t>. BSE </a:t>
            </a:r>
            <a:r>
              <a:rPr lang="tr-TR" dirty="0" err="1" smtClean="0"/>
              <a:t>or</a:t>
            </a:r>
            <a:r>
              <a:rPr lang="tr-TR" dirty="0" smtClean="0"/>
              <a:t> </a:t>
            </a:r>
            <a:r>
              <a:rPr lang="tr-TR" dirty="0" err="1" smtClean="0"/>
              <a:t>scrapie</a:t>
            </a:r>
            <a:r>
              <a:rPr lang="tr-TR" dirty="0" smtClean="0"/>
              <a:t>) </a:t>
            </a:r>
            <a:r>
              <a:rPr lang="tr-TR" dirty="0" err="1" smtClean="0"/>
              <a:t>are</a:t>
            </a:r>
            <a:r>
              <a:rPr lang="tr-TR" dirty="0" smtClean="0"/>
              <a:t> </a:t>
            </a:r>
            <a:r>
              <a:rPr lang="tr-TR" dirty="0" err="1" smtClean="0"/>
              <a:t>considered</a:t>
            </a:r>
            <a:r>
              <a:rPr lang="tr-TR" dirty="0" smtClean="0"/>
              <a:t> </a:t>
            </a:r>
            <a:r>
              <a:rPr lang="tr-TR" dirty="0" err="1" smtClean="0"/>
              <a:t>to</a:t>
            </a:r>
            <a:r>
              <a:rPr lang="tr-TR" dirty="0" smtClean="0"/>
              <a:t> be </a:t>
            </a:r>
            <a:r>
              <a:rPr lang="tr-TR" dirty="0" err="1" smtClean="0"/>
              <a:t>different</a:t>
            </a:r>
            <a:r>
              <a:rPr lang="tr-TR" dirty="0" smtClean="0"/>
              <a:t> </a:t>
            </a:r>
            <a:r>
              <a:rPr lang="tr-TR" dirty="0" err="1" smtClean="0"/>
              <a:t>strains</a:t>
            </a:r>
            <a:r>
              <a:rPr lang="tr-TR" dirty="0" smtClean="0"/>
              <a:t> of </a:t>
            </a:r>
            <a:r>
              <a:rPr lang="tr-TR" dirty="0" err="1" smtClean="0"/>
              <a:t>PrP</a:t>
            </a:r>
            <a:r>
              <a:rPr lang="tr-TR" baseline="30000" dirty="0" err="1" smtClean="0"/>
              <a:t>res</a:t>
            </a:r>
            <a:r>
              <a:rPr lang="tr-TR" dirty="0" smtClean="0"/>
              <a:t> .</a:t>
            </a:r>
            <a:endParaRPr lang="tr-TR" dirty="0"/>
          </a:p>
        </p:txBody>
      </p:sp>
    </p:spTree>
    <p:extLst>
      <p:ext uri="{BB962C8B-B14F-4D97-AF65-F5344CB8AC3E}">
        <p14:creationId xmlns:p14="http://schemas.microsoft.com/office/powerpoint/2010/main" val="193103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BSE </a:t>
            </a:r>
            <a:r>
              <a:rPr lang="tr-TR" dirty="0" err="1" smtClean="0"/>
              <a:t>mainly</a:t>
            </a:r>
            <a:r>
              <a:rPr lang="tr-TR" dirty="0" smtClean="0"/>
              <a:t> </a:t>
            </a:r>
            <a:r>
              <a:rPr lang="tr-TR" dirty="0" err="1" smtClean="0"/>
              <a:t>occurs</a:t>
            </a:r>
            <a:r>
              <a:rPr lang="tr-TR" dirty="0" smtClean="0"/>
              <a:t> in </a:t>
            </a:r>
            <a:r>
              <a:rPr lang="tr-TR" dirty="0" err="1" smtClean="0"/>
              <a:t>cattle</a:t>
            </a:r>
            <a:r>
              <a:rPr lang="tr-TR" dirty="0" smtClean="0"/>
              <a:t>, but </a:t>
            </a:r>
            <a:r>
              <a:rPr lang="tr-TR" dirty="0" err="1" smtClean="0"/>
              <a:t>the</a:t>
            </a:r>
            <a:r>
              <a:rPr lang="tr-TR" dirty="0" smtClean="0"/>
              <a:t> </a:t>
            </a:r>
            <a:r>
              <a:rPr lang="tr-TR" dirty="0" err="1" smtClean="0"/>
              <a:t>host</a:t>
            </a:r>
            <a:r>
              <a:rPr lang="tr-TR" dirty="0" smtClean="0"/>
              <a:t> </a:t>
            </a:r>
            <a:r>
              <a:rPr lang="tr-TR" dirty="0" err="1" smtClean="0"/>
              <a:t>range</a:t>
            </a:r>
            <a:r>
              <a:rPr lang="tr-TR" dirty="0" smtClean="0"/>
              <a:t> of </a:t>
            </a:r>
            <a:r>
              <a:rPr lang="tr-TR" dirty="0" err="1" smtClean="0"/>
              <a:t>this</a:t>
            </a:r>
            <a:r>
              <a:rPr lang="tr-TR" dirty="0" smtClean="0"/>
              <a:t> </a:t>
            </a:r>
            <a:r>
              <a:rPr lang="tr-TR" dirty="0" err="1" smtClean="0"/>
              <a:t>prion</a:t>
            </a:r>
            <a:r>
              <a:rPr lang="tr-TR" dirty="0" smtClean="0"/>
              <a:t> is </a:t>
            </a:r>
            <a:r>
              <a:rPr lang="tr-TR" dirty="0" err="1" smtClean="0"/>
              <a:t>unusually</a:t>
            </a:r>
            <a:r>
              <a:rPr lang="tr-TR" dirty="0" smtClean="0"/>
              <a:t> </a:t>
            </a:r>
            <a:r>
              <a:rPr lang="tr-TR" dirty="0" err="1" smtClean="0"/>
              <a:t>broad</a:t>
            </a:r>
            <a:r>
              <a:rPr lang="tr-TR" dirty="0" smtClean="0"/>
              <a:t> </a:t>
            </a:r>
            <a:r>
              <a:rPr lang="tr-TR" dirty="0" err="1" smtClean="0"/>
              <a:t>compared</a:t>
            </a:r>
            <a:r>
              <a:rPr lang="tr-TR" dirty="0" smtClean="0"/>
              <a:t> </a:t>
            </a:r>
            <a:r>
              <a:rPr lang="tr-TR" dirty="0" err="1" smtClean="0"/>
              <a:t>to</a:t>
            </a:r>
            <a:r>
              <a:rPr lang="tr-TR" dirty="0" smtClean="0"/>
              <a:t> </a:t>
            </a:r>
            <a:r>
              <a:rPr lang="tr-TR" dirty="0" err="1" smtClean="0"/>
              <a:t>most</a:t>
            </a:r>
            <a:r>
              <a:rPr lang="tr-TR" dirty="0" smtClean="0"/>
              <a:t> </a:t>
            </a:r>
            <a:r>
              <a:rPr lang="tr-TR" dirty="0" err="1" smtClean="0"/>
              <a:t>prions</a:t>
            </a:r>
            <a:r>
              <a:rPr lang="tr-TR" dirty="0" smtClean="0"/>
              <a:t>. </a:t>
            </a:r>
          </a:p>
          <a:p>
            <a:r>
              <a:rPr lang="tr-TR" dirty="0" err="1" smtClean="0"/>
              <a:t>Rare</a:t>
            </a:r>
            <a:r>
              <a:rPr lang="tr-TR" dirty="0" smtClean="0"/>
              <a:t> </a:t>
            </a:r>
            <a:r>
              <a:rPr lang="tr-TR" dirty="0" err="1" smtClean="0"/>
              <a:t>clinical</a:t>
            </a:r>
            <a:r>
              <a:rPr lang="tr-TR" dirty="0" smtClean="0"/>
              <a:t> </a:t>
            </a:r>
            <a:r>
              <a:rPr lang="tr-TR" dirty="0" err="1" smtClean="0"/>
              <a:t>cases</a:t>
            </a:r>
            <a:r>
              <a:rPr lang="tr-TR" dirty="0" smtClean="0"/>
              <a:t> </a:t>
            </a:r>
            <a:r>
              <a:rPr lang="tr-TR" dirty="0" err="1" smtClean="0"/>
              <a:t>have</a:t>
            </a:r>
            <a:r>
              <a:rPr lang="tr-TR" dirty="0" smtClean="0"/>
              <a:t> </a:t>
            </a:r>
            <a:r>
              <a:rPr lang="tr-TR" dirty="0" err="1" smtClean="0"/>
              <a:t>been</a:t>
            </a:r>
            <a:r>
              <a:rPr lang="tr-TR" dirty="0" smtClean="0"/>
              <a:t> </a:t>
            </a:r>
            <a:r>
              <a:rPr lang="tr-TR" dirty="0" err="1" smtClean="0"/>
              <a:t>reported</a:t>
            </a:r>
            <a:r>
              <a:rPr lang="tr-TR" dirty="0" smtClean="0"/>
              <a:t> </a:t>
            </a:r>
            <a:r>
              <a:rPr lang="tr-TR" dirty="0" err="1" smtClean="0"/>
              <a:t>from</a:t>
            </a:r>
            <a:r>
              <a:rPr lang="tr-TR" dirty="0" smtClean="0"/>
              <a:t> </a:t>
            </a:r>
            <a:r>
              <a:rPr lang="tr-TR" dirty="0" err="1" smtClean="0"/>
              <a:t>goats</a:t>
            </a:r>
            <a:r>
              <a:rPr lang="tr-TR" dirty="0" smtClean="0"/>
              <a:t>; </a:t>
            </a:r>
            <a:r>
              <a:rPr lang="tr-TR" dirty="0" err="1" smtClean="0"/>
              <a:t>exotic</a:t>
            </a:r>
            <a:r>
              <a:rPr lang="tr-TR" dirty="0" smtClean="0"/>
              <a:t> </a:t>
            </a:r>
            <a:r>
              <a:rPr lang="tr-TR" dirty="0" err="1" smtClean="0"/>
              <a:t>ruminants</a:t>
            </a:r>
            <a:r>
              <a:rPr lang="tr-TR" dirty="0" smtClean="0"/>
              <a:t> in </a:t>
            </a:r>
            <a:r>
              <a:rPr lang="tr-TR" dirty="0" err="1" smtClean="0"/>
              <a:t>zoos</a:t>
            </a:r>
            <a:r>
              <a:rPr lang="tr-TR" dirty="0" smtClean="0"/>
              <a:t>, </a:t>
            </a:r>
            <a:r>
              <a:rPr lang="tr-TR" dirty="0" err="1" smtClean="0"/>
              <a:t>kudu</a:t>
            </a:r>
            <a:r>
              <a:rPr lang="tr-TR" dirty="0" smtClean="0"/>
              <a:t>, </a:t>
            </a:r>
            <a:r>
              <a:rPr lang="tr-TR" dirty="0" err="1" smtClean="0"/>
              <a:t>gemsbok</a:t>
            </a:r>
            <a:r>
              <a:rPr lang="tr-TR" dirty="0" smtClean="0"/>
              <a:t>, </a:t>
            </a:r>
            <a:r>
              <a:rPr lang="tr-TR" dirty="0" err="1" smtClean="0"/>
              <a:t>eland</a:t>
            </a:r>
            <a:r>
              <a:rPr lang="tr-TR" dirty="0" smtClean="0"/>
              <a:t>, </a:t>
            </a:r>
            <a:r>
              <a:rPr lang="tr-TR" dirty="0" err="1" smtClean="0"/>
              <a:t>Arabian</a:t>
            </a:r>
            <a:r>
              <a:rPr lang="tr-TR" dirty="0" smtClean="0"/>
              <a:t> </a:t>
            </a:r>
            <a:r>
              <a:rPr lang="tr-TR" dirty="0" err="1" smtClean="0"/>
              <a:t>oryx</a:t>
            </a:r>
            <a:r>
              <a:rPr lang="tr-TR" dirty="0" smtClean="0"/>
              <a:t>, </a:t>
            </a:r>
            <a:r>
              <a:rPr lang="tr-TR" dirty="0" err="1" smtClean="0"/>
              <a:t>scimitar-horned</a:t>
            </a:r>
            <a:r>
              <a:rPr lang="tr-TR" dirty="0" smtClean="0"/>
              <a:t> </a:t>
            </a:r>
            <a:r>
              <a:rPr lang="tr-TR" dirty="0" err="1" smtClean="0"/>
              <a:t>oryx</a:t>
            </a:r>
            <a:r>
              <a:rPr lang="tr-TR" dirty="0" smtClean="0"/>
              <a:t>, </a:t>
            </a:r>
            <a:r>
              <a:rPr lang="tr-TR" dirty="0" err="1" smtClean="0"/>
              <a:t>ankole</a:t>
            </a:r>
            <a:r>
              <a:rPr lang="tr-TR" dirty="0" smtClean="0"/>
              <a:t> </a:t>
            </a:r>
            <a:r>
              <a:rPr lang="tr-TR" dirty="0" err="1" smtClean="0"/>
              <a:t>cattle</a:t>
            </a:r>
            <a:r>
              <a:rPr lang="tr-TR" dirty="0" smtClean="0"/>
              <a:t> </a:t>
            </a:r>
            <a:r>
              <a:rPr lang="tr-TR" dirty="0" err="1" smtClean="0"/>
              <a:t>and</a:t>
            </a:r>
            <a:r>
              <a:rPr lang="tr-TR" dirty="0" smtClean="0"/>
              <a:t> North </a:t>
            </a:r>
            <a:r>
              <a:rPr lang="tr-TR" dirty="0" err="1" smtClean="0"/>
              <a:t>American</a:t>
            </a:r>
            <a:r>
              <a:rPr lang="tr-TR" dirty="0" smtClean="0"/>
              <a:t> </a:t>
            </a:r>
            <a:r>
              <a:rPr lang="tr-TR" dirty="0" err="1" smtClean="0"/>
              <a:t>bison</a:t>
            </a:r>
            <a:r>
              <a:rPr lang="tr-TR" dirty="0" smtClean="0"/>
              <a:t>; </a:t>
            </a:r>
            <a:r>
              <a:rPr lang="tr-TR" dirty="0" err="1" smtClean="0"/>
              <a:t>various</a:t>
            </a:r>
            <a:r>
              <a:rPr lang="tr-TR" dirty="0" smtClean="0"/>
              <a:t> </a:t>
            </a:r>
            <a:r>
              <a:rPr lang="tr-TR" dirty="0" err="1" smtClean="0"/>
              <a:t>felids</a:t>
            </a:r>
            <a:r>
              <a:rPr lang="tr-TR" dirty="0" smtClean="0"/>
              <a:t> </a:t>
            </a:r>
            <a:r>
              <a:rPr lang="tr-TR" dirty="0" err="1" smtClean="0"/>
              <a:t>including</a:t>
            </a:r>
            <a:r>
              <a:rPr lang="tr-TR" dirty="0" smtClean="0"/>
              <a:t> </a:t>
            </a:r>
            <a:r>
              <a:rPr lang="tr-TR" dirty="0" err="1" smtClean="0"/>
              <a:t>housecats</a:t>
            </a:r>
            <a:r>
              <a:rPr lang="tr-TR" dirty="0" smtClean="0"/>
              <a:t>, </a:t>
            </a:r>
            <a:r>
              <a:rPr lang="tr-TR" dirty="0" err="1" smtClean="0"/>
              <a:t>cheetahs</a:t>
            </a:r>
            <a:r>
              <a:rPr lang="tr-TR" dirty="0" smtClean="0"/>
              <a:t>, </a:t>
            </a:r>
            <a:r>
              <a:rPr lang="tr-TR" dirty="0" err="1" smtClean="0"/>
              <a:t>pumas</a:t>
            </a:r>
            <a:r>
              <a:rPr lang="tr-TR" dirty="0" smtClean="0"/>
              <a:t>, </a:t>
            </a:r>
            <a:r>
              <a:rPr lang="tr-TR" dirty="0" err="1" smtClean="0"/>
              <a:t>ocelots</a:t>
            </a:r>
            <a:r>
              <a:rPr lang="tr-TR" dirty="0" smtClean="0"/>
              <a:t>, </a:t>
            </a:r>
            <a:r>
              <a:rPr lang="tr-TR" dirty="0" err="1" smtClean="0"/>
              <a:t>tigers</a:t>
            </a:r>
            <a:r>
              <a:rPr lang="tr-TR" dirty="0" smtClean="0"/>
              <a:t>.</a:t>
            </a:r>
          </a:p>
          <a:p>
            <a:pPr>
              <a:buFont typeface="Wingdings" charset="2"/>
              <a:buChar char="Ø"/>
            </a:pPr>
            <a:r>
              <a:rPr lang="tr-TR" dirty="0" err="1" smtClean="0">
                <a:solidFill>
                  <a:srgbClr val="FF2F92"/>
                </a:solidFill>
              </a:rPr>
              <a:t>Humans</a:t>
            </a:r>
            <a:r>
              <a:rPr lang="tr-TR" dirty="0" smtClean="0">
                <a:solidFill>
                  <a:srgbClr val="FF2F92"/>
                </a:solidFill>
              </a:rPr>
              <a:t> </a:t>
            </a:r>
            <a:r>
              <a:rPr lang="tr-TR" dirty="0" err="1" smtClean="0">
                <a:solidFill>
                  <a:srgbClr val="FF2F92"/>
                </a:solidFill>
              </a:rPr>
              <a:t>occasionally</a:t>
            </a:r>
            <a:r>
              <a:rPr lang="tr-TR" dirty="0" smtClean="0">
                <a:solidFill>
                  <a:srgbClr val="FF2F92"/>
                </a:solidFill>
              </a:rPr>
              <a:t> </a:t>
            </a:r>
            <a:r>
              <a:rPr lang="tr-TR" dirty="0" err="1" smtClean="0">
                <a:solidFill>
                  <a:srgbClr val="FF2F92"/>
                </a:solidFill>
              </a:rPr>
              <a:t>develop</a:t>
            </a:r>
            <a:r>
              <a:rPr lang="tr-TR" dirty="0" smtClean="0">
                <a:solidFill>
                  <a:srgbClr val="FF2F92"/>
                </a:solidFill>
              </a:rPr>
              <a:t> </a:t>
            </a:r>
            <a:r>
              <a:rPr lang="tr-TR" dirty="0" err="1" smtClean="0">
                <a:solidFill>
                  <a:srgbClr val="FF2F92"/>
                </a:solidFill>
              </a:rPr>
              <a:t>variant</a:t>
            </a:r>
            <a:r>
              <a:rPr lang="tr-TR" dirty="0" smtClean="0">
                <a:solidFill>
                  <a:srgbClr val="FF2F92"/>
                </a:solidFill>
              </a:rPr>
              <a:t> </a:t>
            </a:r>
            <a:r>
              <a:rPr lang="tr-TR" dirty="0" err="1" smtClean="0">
                <a:solidFill>
                  <a:srgbClr val="FF2F92"/>
                </a:solidFill>
              </a:rPr>
              <a:t>Creutzfeldt-Jakob</a:t>
            </a:r>
            <a:r>
              <a:rPr lang="tr-TR" dirty="0" smtClean="0">
                <a:solidFill>
                  <a:srgbClr val="FF2F92"/>
                </a:solidFill>
              </a:rPr>
              <a:t> </a:t>
            </a:r>
            <a:r>
              <a:rPr lang="tr-TR" dirty="0" err="1" smtClean="0">
                <a:solidFill>
                  <a:srgbClr val="FF2F92"/>
                </a:solidFill>
              </a:rPr>
              <a:t>disease</a:t>
            </a:r>
            <a:r>
              <a:rPr lang="tr-TR" dirty="0" smtClean="0">
                <a:solidFill>
                  <a:srgbClr val="FF2F92"/>
                </a:solidFill>
              </a:rPr>
              <a:t> </a:t>
            </a:r>
            <a:r>
              <a:rPr lang="tr-TR" dirty="0" err="1" smtClean="0">
                <a:solidFill>
                  <a:srgbClr val="FF2F92"/>
                </a:solidFill>
              </a:rPr>
              <a:t>after</a:t>
            </a:r>
            <a:r>
              <a:rPr lang="tr-TR" dirty="0" smtClean="0">
                <a:solidFill>
                  <a:srgbClr val="FF2F92"/>
                </a:solidFill>
              </a:rPr>
              <a:t> </a:t>
            </a:r>
            <a:r>
              <a:rPr lang="tr-TR" dirty="0" err="1" smtClean="0">
                <a:solidFill>
                  <a:srgbClr val="FF2F92"/>
                </a:solidFill>
              </a:rPr>
              <a:t>eating</a:t>
            </a:r>
            <a:r>
              <a:rPr lang="tr-TR" dirty="0" smtClean="0">
                <a:solidFill>
                  <a:srgbClr val="FF2F92"/>
                </a:solidFill>
              </a:rPr>
              <a:t> </a:t>
            </a:r>
            <a:r>
              <a:rPr lang="tr-TR" dirty="0" err="1" smtClean="0">
                <a:solidFill>
                  <a:srgbClr val="FF2F92"/>
                </a:solidFill>
              </a:rPr>
              <a:t>prion-containing</a:t>
            </a:r>
            <a:r>
              <a:rPr lang="tr-TR" dirty="0" smtClean="0">
                <a:solidFill>
                  <a:srgbClr val="FF2F92"/>
                </a:solidFill>
              </a:rPr>
              <a:t> </a:t>
            </a:r>
            <a:r>
              <a:rPr lang="tr-TR" dirty="0" err="1" smtClean="0">
                <a:solidFill>
                  <a:srgbClr val="FF2F92"/>
                </a:solidFill>
              </a:rPr>
              <a:t>tissues</a:t>
            </a:r>
            <a:r>
              <a:rPr lang="tr-TR" dirty="0" smtClean="0">
                <a:solidFill>
                  <a:srgbClr val="FF2F92"/>
                </a:solidFill>
              </a:rPr>
              <a:t> </a:t>
            </a:r>
            <a:r>
              <a:rPr lang="tr-TR" dirty="0" err="1" smtClean="0">
                <a:solidFill>
                  <a:srgbClr val="FF2F92"/>
                </a:solidFill>
              </a:rPr>
              <a:t>from</a:t>
            </a:r>
            <a:r>
              <a:rPr lang="tr-TR" dirty="0" smtClean="0">
                <a:solidFill>
                  <a:srgbClr val="FF2F92"/>
                </a:solidFill>
              </a:rPr>
              <a:t> an </a:t>
            </a:r>
            <a:r>
              <a:rPr lang="tr-TR" dirty="0" err="1" smtClean="0">
                <a:solidFill>
                  <a:srgbClr val="FF2F92"/>
                </a:solidFill>
              </a:rPr>
              <a:t>infected</a:t>
            </a:r>
            <a:r>
              <a:rPr lang="tr-TR" dirty="0" smtClean="0">
                <a:solidFill>
                  <a:srgbClr val="FF2F92"/>
                </a:solidFill>
              </a:rPr>
              <a:t> </a:t>
            </a:r>
            <a:r>
              <a:rPr lang="tr-TR" dirty="0" err="1" smtClean="0">
                <a:solidFill>
                  <a:srgbClr val="FF2F92"/>
                </a:solidFill>
              </a:rPr>
              <a:t>animal</a:t>
            </a:r>
            <a:r>
              <a:rPr lang="tr-TR" dirty="0" smtClean="0">
                <a:solidFill>
                  <a:srgbClr val="FF2F92"/>
                </a:solidFill>
              </a:rPr>
              <a:t>. </a:t>
            </a:r>
            <a:r>
              <a:rPr lang="tr-TR" dirty="0" err="1" smtClean="0"/>
              <a:t>To</a:t>
            </a:r>
            <a:r>
              <a:rPr lang="tr-TR" dirty="0" smtClean="0"/>
              <a:t> </a:t>
            </a:r>
            <a:r>
              <a:rPr lang="tr-TR" dirty="0" err="1" smtClean="0"/>
              <a:t>date</a:t>
            </a:r>
            <a:r>
              <a:rPr lang="tr-TR" dirty="0" smtClean="0"/>
              <a:t>, </a:t>
            </a:r>
            <a:r>
              <a:rPr lang="tr-TR" dirty="0" err="1" smtClean="0"/>
              <a:t>all</a:t>
            </a:r>
            <a:r>
              <a:rPr lang="tr-TR" dirty="0" smtClean="0"/>
              <a:t> </a:t>
            </a:r>
            <a:r>
              <a:rPr lang="tr-TR" dirty="0" err="1" smtClean="0"/>
              <a:t>known</a:t>
            </a:r>
            <a:r>
              <a:rPr lang="tr-TR" dirty="0" smtClean="0"/>
              <a:t> </a:t>
            </a:r>
            <a:r>
              <a:rPr lang="tr-TR" dirty="0" err="1" smtClean="0"/>
              <a:t>cases</a:t>
            </a:r>
            <a:r>
              <a:rPr lang="tr-TR" dirty="0" smtClean="0"/>
              <a:t> </a:t>
            </a:r>
            <a:r>
              <a:rPr lang="tr-TR" dirty="0" err="1" smtClean="0"/>
              <a:t>have</a:t>
            </a:r>
            <a:r>
              <a:rPr lang="tr-TR" dirty="0" smtClean="0"/>
              <a:t> </a:t>
            </a:r>
            <a:r>
              <a:rPr lang="tr-TR" dirty="0" err="1" smtClean="0"/>
              <a:t>been</a:t>
            </a:r>
            <a:r>
              <a:rPr lang="tr-TR" dirty="0" smtClean="0"/>
              <a:t> </a:t>
            </a:r>
            <a:r>
              <a:rPr lang="tr-TR" dirty="0" err="1" smtClean="0"/>
              <a:t>caused</a:t>
            </a:r>
            <a:r>
              <a:rPr lang="tr-TR" dirty="0" smtClean="0"/>
              <a:t> </a:t>
            </a:r>
            <a:r>
              <a:rPr lang="tr-TR" dirty="0" err="1" smtClean="0"/>
              <a:t>by</a:t>
            </a:r>
            <a:r>
              <a:rPr lang="tr-TR" dirty="0" smtClean="0"/>
              <a:t> </a:t>
            </a:r>
            <a:r>
              <a:rPr lang="tr-TR" dirty="0" err="1" smtClean="0"/>
              <a:t>the</a:t>
            </a:r>
            <a:r>
              <a:rPr lang="tr-TR" dirty="0" smtClean="0"/>
              <a:t> </a:t>
            </a:r>
            <a:r>
              <a:rPr lang="tr-TR" dirty="0" err="1" smtClean="0"/>
              <a:t>classical</a:t>
            </a:r>
            <a:r>
              <a:rPr lang="tr-TR" dirty="0" smtClean="0"/>
              <a:t> BSE </a:t>
            </a:r>
            <a:r>
              <a:rPr lang="tr-TR" dirty="0" err="1" smtClean="0"/>
              <a:t>prion</a:t>
            </a:r>
            <a:r>
              <a:rPr lang="tr-TR" dirty="0" smtClean="0"/>
              <a:t>.</a:t>
            </a:r>
            <a:endParaRPr lang="tr-TR" dirty="0"/>
          </a:p>
        </p:txBody>
      </p:sp>
    </p:spTree>
    <p:extLst>
      <p:ext uri="{BB962C8B-B14F-4D97-AF65-F5344CB8AC3E}">
        <p14:creationId xmlns:p14="http://schemas.microsoft.com/office/powerpoint/2010/main" val="2094791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smtClean="0">
                <a:solidFill>
                  <a:srgbClr val="FF9300"/>
                </a:solidFill>
              </a:rPr>
              <a:t>BSE is </a:t>
            </a:r>
            <a:r>
              <a:rPr lang="tr-TR" dirty="0" err="1" smtClean="0">
                <a:solidFill>
                  <a:srgbClr val="FF9300"/>
                </a:solidFill>
              </a:rPr>
              <a:t>usually</a:t>
            </a:r>
            <a:r>
              <a:rPr lang="tr-TR" dirty="0" smtClean="0">
                <a:solidFill>
                  <a:srgbClr val="FF9300"/>
                </a:solidFill>
              </a:rPr>
              <a:t> </a:t>
            </a:r>
            <a:r>
              <a:rPr lang="tr-TR" dirty="0" err="1" smtClean="0">
                <a:solidFill>
                  <a:srgbClr val="FF9300"/>
                </a:solidFill>
              </a:rPr>
              <a:t>transmitted</a:t>
            </a:r>
            <a:r>
              <a:rPr lang="tr-TR" dirty="0" smtClean="0">
                <a:solidFill>
                  <a:srgbClr val="FF9300"/>
                </a:solidFill>
              </a:rPr>
              <a:t> </a:t>
            </a:r>
            <a:r>
              <a:rPr lang="tr-TR" dirty="0" err="1" smtClean="0">
                <a:solidFill>
                  <a:srgbClr val="FF9300"/>
                </a:solidFill>
              </a:rPr>
              <a:t>when</a:t>
            </a:r>
            <a:r>
              <a:rPr lang="tr-TR" dirty="0" smtClean="0">
                <a:solidFill>
                  <a:srgbClr val="FF9300"/>
                </a:solidFill>
              </a:rPr>
              <a:t> an </a:t>
            </a:r>
            <a:r>
              <a:rPr lang="tr-TR" dirty="0" err="1" smtClean="0">
                <a:solidFill>
                  <a:srgbClr val="FF9300"/>
                </a:solidFill>
              </a:rPr>
              <a:t>animal</a:t>
            </a:r>
            <a:r>
              <a:rPr lang="tr-TR" dirty="0" smtClean="0">
                <a:solidFill>
                  <a:srgbClr val="FF9300"/>
                </a:solidFill>
              </a:rPr>
              <a:t> </a:t>
            </a:r>
            <a:r>
              <a:rPr lang="tr-TR" dirty="0" err="1" smtClean="0">
                <a:solidFill>
                  <a:srgbClr val="FF9300"/>
                </a:solidFill>
              </a:rPr>
              <a:t>or</a:t>
            </a:r>
            <a:r>
              <a:rPr lang="tr-TR" dirty="0" smtClean="0">
                <a:solidFill>
                  <a:srgbClr val="FF9300"/>
                </a:solidFill>
              </a:rPr>
              <a:t> </a:t>
            </a:r>
            <a:r>
              <a:rPr lang="tr-TR" dirty="0" err="1" smtClean="0">
                <a:solidFill>
                  <a:srgbClr val="FF9300"/>
                </a:solidFill>
              </a:rPr>
              <a:t>human</a:t>
            </a:r>
            <a:r>
              <a:rPr lang="tr-TR" dirty="0" smtClean="0">
                <a:solidFill>
                  <a:srgbClr val="FF9300"/>
                </a:solidFill>
              </a:rPr>
              <a:t> </a:t>
            </a:r>
            <a:r>
              <a:rPr lang="tr-TR" dirty="0" err="1" smtClean="0">
                <a:solidFill>
                  <a:srgbClr val="FF2F92"/>
                </a:solidFill>
              </a:rPr>
              <a:t>ingests</a:t>
            </a:r>
            <a:r>
              <a:rPr lang="tr-TR" dirty="0" smtClean="0">
                <a:solidFill>
                  <a:srgbClr val="FF2F92"/>
                </a:solidFill>
              </a:rPr>
              <a:t> </a:t>
            </a:r>
            <a:r>
              <a:rPr lang="tr-TR" dirty="0" err="1" smtClean="0">
                <a:solidFill>
                  <a:srgbClr val="FF2F92"/>
                </a:solidFill>
              </a:rPr>
              <a:t>tissues</a:t>
            </a:r>
            <a:r>
              <a:rPr lang="tr-TR" dirty="0" smtClean="0">
                <a:solidFill>
                  <a:srgbClr val="FF2F92"/>
                </a:solidFill>
              </a:rPr>
              <a:t> </a:t>
            </a:r>
            <a:r>
              <a:rPr lang="tr-TR" dirty="0" err="1" smtClean="0">
                <a:solidFill>
                  <a:srgbClr val="FF9300"/>
                </a:solidFill>
              </a:rPr>
              <a:t>containing</a:t>
            </a:r>
            <a:r>
              <a:rPr lang="tr-TR" dirty="0" smtClean="0">
                <a:solidFill>
                  <a:srgbClr val="FF9300"/>
                </a:solidFill>
              </a:rPr>
              <a:t> </a:t>
            </a:r>
            <a:r>
              <a:rPr lang="tr-TR" dirty="0" err="1" smtClean="0">
                <a:solidFill>
                  <a:srgbClr val="FF9300"/>
                </a:solidFill>
              </a:rPr>
              <a:t>the</a:t>
            </a:r>
            <a:r>
              <a:rPr lang="tr-TR" dirty="0" smtClean="0">
                <a:solidFill>
                  <a:srgbClr val="FF9300"/>
                </a:solidFill>
              </a:rPr>
              <a:t> BSE </a:t>
            </a:r>
            <a:r>
              <a:rPr lang="tr-TR" dirty="0" err="1" smtClean="0">
                <a:solidFill>
                  <a:srgbClr val="FF9300"/>
                </a:solidFill>
              </a:rPr>
              <a:t>prion</a:t>
            </a:r>
            <a:r>
              <a:rPr lang="tr-TR" dirty="0" smtClean="0">
                <a:solidFill>
                  <a:srgbClr val="FF9300"/>
                </a:solidFill>
              </a:rPr>
              <a:t>. </a:t>
            </a:r>
          </a:p>
          <a:p>
            <a:r>
              <a:rPr lang="tr-TR" dirty="0" err="1" smtClean="0"/>
              <a:t>Young</a:t>
            </a:r>
            <a:r>
              <a:rPr lang="tr-TR" dirty="0" smtClean="0"/>
              <a:t> </a:t>
            </a:r>
            <a:r>
              <a:rPr lang="tr-TR" dirty="0" err="1" smtClean="0"/>
              <a:t>animals</a:t>
            </a:r>
            <a:r>
              <a:rPr lang="tr-TR" dirty="0" smtClean="0"/>
              <a:t> </a:t>
            </a:r>
            <a:r>
              <a:rPr lang="tr-TR" dirty="0" err="1" smtClean="0"/>
              <a:t>may</a:t>
            </a:r>
            <a:r>
              <a:rPr lang="tr-TR" dirty="0" smtClean="0"/>
              <a:t> be </a:t>
            </a:r>
            <a:r>
              <a:rPr lang="tr-TR" dirty="0" err="1" smtClean="0"/>
              <a:t>particularly</a:t>
            </a:r>
            <a:r>
              <a:rPr lang="tr-TR" dirty="0" smtClean="0"/>
              <a:t> </a:t>
            </a:r>
            <a:r>
              <a:rPr lang="tr-TR" dirty="0" err="1" smtClean="0"/>
              <a:t>susceptible</a:t>
            </a:r>
            <a:r>
              <a:rPr lang="tr-TR" dirty="0" smtClean="0"/>
              <a:t>: </a:t>
            </a:r>
            <a:r>
              <a:rPr lang="tr-TR" dirty="0" err="1" smtClean="0"/>
              <a:t>some</a:t>
            </a:r>
            <a:r>
              <a:rPr lang="tr-TR" dirty="0" smtClean="0"/>
              <a:t> </a:t>
            </a:r>
            <a:r>
              <a:rPr lang="tr-TR" dirty="0" err="1" smtClean="0"/>
              <a:t>studies</a:t>
            </a:r>
            <a:r>
              <a:rPr lang="tr-TR" dirty="0" smtClean="0"/>
              <a:t> </a:t>
            </a:r>
            <a:r>
              <a:rPr lang="tr-TR" dirty="0" err="1" smtClean="0"/>
              <a:t>suggest</a:t>
            </a:r>
            <a:r>
              <a:rPr lang="tr-TR" dirty="0" smtClean="0"/>
              <a:t> </a:t>
            </a:r>
            <a:r>
              <a:rPr lang="tr-TR" dirty="0" err="1" smtClean="0"/>
              <a:t>that</a:t>
            </a:r>
            <a:r>
              <a:rPr lang="tr-TR" dirty="0" smtClean="0"/>
              <a:t> </a:t>
            </a:r>
            <a:r>
              <a:rPr lang="tr-TR" dirty="0" err="1" smtClean="0"/>
              <a:t>most</a:t>
            </a:r>
            <a:r>
              <a:rPr lang="tr-TR" dirty="0" smtClean="0"/>
              <a:t> </a:t>
            </a:r>
            <a:r>
              <a:rPr lang="tr-TR" dirty="0" err="1" smtClean="0"/>
              <a:t>cattle</a:t>
            </a:r>
            <a:r>
              <a:rPr lang="tr-TR" dirty="0" smtClean="0"/>
              <a:t> </a:t>
            </a:r>
            <a:r>
              <a:rPr lang="tr-TR" dirty="0" err="1" smtClean="0"/>
              <a:t>become</a:t>
            </a:r>
            <a:r>
              <a:rPr lang="tr-TR" dirty="0" smtClean="0"/>
              <a:t> </a:t>
            </a:r>
            <a:r>
              <a:rPr lang="tr-TR" dirty="0" err="1" smtClean="0"/>
              <a:t>infected</a:t>
            </a:r>
            <a:r>
              <a:rPr lang="tr-TR" dirty="0" smtClean="0"/>
              <a:t> </a:t>
            </a:r>
            <a:r>
              <a:rPr lang="tr-TR" dirty="0" err="1" smtClean="0"/>
              <a:t>with</a:t>
            </a:r>
            <a:r>
              <a:rPr lang="tr-TR" dirty="0" smtClean="0"/>
              <a:t> BSE </a:t>
            </a:r>
            <a:r>
              <a:rPr lang="tr-TR" dirty="0" err="1" smtClean="0"/>
              <a:t>during</a:t>
            </a:r>
            <a:r>
              <a:rPr lang="tr-TR" dirty="0" smtClean="0"/>
              <a:t> </a:t>
            </a:r>
            <a:r>
              <a:rPr lang="tr-TR" dirty="0" err="1" smtClean="0"/>
              <a:t>the</a:t>
            </a:r>
            <a:r>
              <a:rPr lang="tr-TR" dirty="0" smtClean="0"/>
              <a:t> </a:t>
            </a:r>
            <a:r>
              <a:rPr lang="tr-TR" dirty="0" err="1" smtClean="0"/>
              <a:t>first</a:t>
            </a:r>
            <a:r>
              <a:rPr lang="tr-TR" dirty="0" smtClean="0"/>
              <a:t> </a:t>
            </a:r>
            <a:r>
              <a:rPr lang="tr-TR" dirty="0" err="1" smtClean="0"/>
              <a:t>six</a:t>
            </a:r>
            <a:r>
              <a:rPr lang="tr-TR" dirty="0" smtClean="0"/>
              <a:t> </a:t>
            </a:r>
            <a:r>
              <a:rPr lang="tr-TR" dirty="0" err="1" smtClean="0"/>
              <a:t>months</a:t>
            </a:r>
            <a:r>
              <a:rPr lang="tr-TR" dirty="0" smtClean="0"/>
              <a:t> of life.</a:t>
            </a:r>
          </a:p>
          <a:p>
            <a:r>
              <a:rPr lang="tr-TR" dirty="0" err="1" smtClean="0"/>
              <a:t>Sheep</a:t>
            </a:r>
            <a:r>
              <a:rPr lang="tr-TR" dirty="0" smtClean="0"/>
              <a:t> </a:t>
            </a:r>
            <a:r>
              <a:rPr lang="tr-TR" dirty="0" err="1" smtClean="0"/>
              <a:t>are</a:t>
            </a:r>
            <a:r>
              <a:rPr lang="tr-TR" dirty="0" smtClean="0"/>
              <a:t>, </a:t>
            </a:r>
            <a:r>
              <a:rPr lang="tr-TR" dirty="0" err="1" smtClean="0"/>
              <a:t>likewise</a:t>
            </a:r>
            <a:r>
              <a:rPr lang="tr-TR" dirty="0" smtClean="0"/>
              <a:t>, </a:t>
            </a:r>
            <a:r>
              <a:rPr lang="tr-TR" dirty="0" err="1" smtClean="0"/>
              <a:t>most</a:t>
            </a:r>
            <a:r>
              <a:rPr lang="tr-TR" dirty="0" smtClean="0"/>
              <a:t> </a:t>
            </a:r>
            <a:r>
              <a:rPr lang="tr-TR" dirty="0" err="1" smtClean="0"/>
              <a:t>susceptible</a:t>
            </a:r>
            <a:r>
              <a:rPr lang="tr-TR" dirty="0" smtClean="0"/>
              <a:t> </a:t>
            </a:r>
            <a:r>
              <a:rPr lang="tr-TR" dirty="0" err="1" smtClean="0"/>
              <a:t>to</a:t>
            </a:r>
            <a:r>
              <a:rPr lang="tr-TR" dirty="0" smtClean="0"/>
              <a:t> </a:t>
            </a:r>
            <a:r>
              <a:rPr lang="tr-TR" dirty="0" err="1" smtClean="0"/>
              <a:t>experimental</a:t>
            </a:r>
            <a:r>
              <a:rPr lang="tr-TR" dirty="0" smtClean="0"/>
              <a:t> (oral) </a:t>
            </a:r>
            <a:r>
              <a:rPr lang="tr-TR" dirty="0" err="1" smtClean="0"/>
              <a:t>inoculation</a:t>
            </a:r>
            <a:r>
              <a:rPr lang="tr-TR" dirty="0" smtClean="0"/>
              <a:t> </a:t>
            </a:r>
            <a:r>
              <a:rPr lang="tr-TR" dirty="0" err="1" smtClean="0"/>
              <a:t>during</a:t>
            </a:r>
            <a:r>
              <a:rPr lang="tr-TR" dirty="0" smtClean="0"/>
              <a:t> </a:t>
            </a:r>
            <a:r>
              <a:rPr lang="tr-TR" dirty="0" err="1" smtClean="0"/>
              <a:t>the</a:t>
            </a:r>
            <a:r>
              <a:rPr lang="tr-TR" dirty="0" smtClean="0"/>
              <a:t> </a:t>
            </a:r>
            <a:r>
              <a:rPr lang="tr-TR" dirty="0" err="1" smtClean="0"/>
              <a:t>first</a:t>
            </a:r>
            <a:r>
              <a:rPr lang="tr-TR" dirty="0" smtClean="0"/>
              <a:t> </a:t>
            </a:r>
            <a:r>
              <a:rPr lang="tr-TR" dirty="0" err="1" smtClean="0"/>
              <a:t>few</a:t>
            </a:r>
            <a:r>
              <a:rPr lang="tr-TR" dirty="0" smtClean="0"/>
              <a:t> </a:t>
            </a:r>
            <a:r>
              <a:rPr lang="tr-TR" dirty="0" err="1" smtClean="0"/>
              <a:t>months</a:t>
            </a:r>
            <a:r>
              <a:rPr lang="tr-TR" dirty="0" smtClean="0"/>
              <a:t> of life, </a:t>
            </a:r>
            <a:r>
              <a:rPr lang="tr-TR" dirty="0" err="1" smtClean="0"/>
              <a:t>especially</a:t>
            </a:r>
            <a:r>
              <a:rPr lang="tr-TR" dirty="0" smtClean="0"/>
              <a:t> </a:t>
            </a:r>
            <a:r>
              <a:rPr lang="tr-TR" dirty="0" err="1" smtClean="0"/>
              <a:t>during</a:t>
            </a:r>
            <a:r>
              <a:rPr lang="tr-TR" dirty="0" smtClean="0"/>
              <a:t> </a:t>
            </a:r>
            <a:r>
              <a:rPr lang="tr-TR" dirty="0" err="1" smtClean="0"/>
              <a:t>the</a:t>
            </a:r>
            <a:r>
              <a:rPr lang="tr-TR" dirty="0" smtClean="0"/>
              <a:t> </a:t>
            </a:r>
            <a:r>
              <a:rPr lang="tr-TR" dirty="0" err="1" smtClean="0"/>
              <a:t>first</a:t>
            </a:r>
            <a:r>
              <a:rPr lang="tr-TR" dirty="0" smtClean="0"/>
              <a:t> </a:t>
            </a:r>
            <a:r>
              <a:rPr lang="tr-TR" dirty="0" err="1" smtClean="0"/>
              <a:t>few</a:t>
            </a:r>
            <a:r>
              <a:rPr lang="tr-TR" dirty="0" smtClean="0"/>
              <a:t> </a:t>
            </a:r>
            <a:r>
              <a:rPr lang="tr-TR" dirty="0" err="1" smtClean="0"/>
              <a:t>weeks</a:t>
            </a:r>
            <a:r>
              <a:rPr lang="tr-TR" dirty="0" smtClean="0"/>
              <a:t>. </a:t>
            </a:r>
          </a:p>
          <a:p>
            <a:r>
              <a:rPr lang="tr-TR" dirty="0" err="1" smtClean="0">
                <a:solidFill>
                  <a:srgbClr val="C00000"/>
                </a:solidFill>
              </a:rPr>
              <a:t>In</a:t>
            </a:r>
            <a:r>
              <a:rPr lang="tr-TR" dirty="0" smtClean="0">
                <a:solidFill>
                  <a:srgbClr val="C00000"/>
                </a:solidFill>
              </a:rPr>
              <a:t> </a:t>
            </a:r>
            <a:r>
              <a:rPr lang="tr-TR" dirty="0" err="1" smtClean="0">
                <a:solidFill>
                  <a:srgbClr val="C00000"/>
                </a:solidFill>
              </a:rPr>
              <a:t>cattle</a:t>
            </a:r>
            <a:r>
              <a:rPr lang="tr-TR" dirty="0" smtClean="0">
                <a:solidFill>
                  <a:srgbClr val="C00000"/>
                </a:solidFill>
              </a:rPr>
              <a:t>, </a:t>
            </a:r>
            <a:r>
              <a:rPr lang="tr-TR" dirty="0" err="1" smtClean="0">
                <a:solidFill>
                  <a:srgbClr val="C00000"/>
                </a:solidFill>
              </a:rPr>
              <a:t>the</a:t>
            </a:r>
            <a:r>
              <a:rPr lang="tr-TR" dirty="0" smtClean="0">
                <a:solidFill>
                  <a:srgbClr val="C00000"/>
                </a:solidFill>
              </a:rPr>
              <a:t> </a:t>
            </a:r>
            <a:r>
              <a:rPr lang="tr-TR" dirty="0" err="1" smtClean="0">
                <a:solidFill>
                  <a:srgbClr val="C00000"/>
                </a:solidFill>
              </a:rPr>
              <a:t>prions</a:t>
            </a:r>
            <a:r>
              <a:rPr lang="tr-TR" dirty="0" smtClean="0">
                <a:solidFill>
                  <a:srgbClr val="C00000"/>
                </a:solidFill>
              </a:rPr>
              <a:t> </a:t>
            </a:r>
            <a:r>
              <a:rPr lang="tr-TR" dirty="0" err="1" smtClean="0">
                <a:solidFill>
                  <a:srgbClr val="C00000"/>
                </a:solidFill>
              </a:rPr>
              <a:t>are</a:t>
            </a:r>
            <a:r>
              <a:rPr lang="tr-TR" dirty="0" smtClean="0">
                <a:solidFill>
                  <a:srgbClr val="C00000"/>
                </a:solidFill>
              </a:rPr>
              <a:t> </a:t>
            </a:r>
            <a:r>
              <a:rPr lang="tr-TR" dirty="0" err="1" smtClean="0">
                <a:solidFill>
                  <a:srgbClr val="C00000"/>
                </a:solidFill>
              </a:rPr>
              <a:t>thought</a:t>
            </a:r>
            <a:r>
              <a:rPr lang="tr-TR" dirty="0" smtClean="0">
                <a:solidFill>
                  <a:srgbClr val="C00000"/>
                </a:solidFill>
              </a:rPr>
              <a:t> </a:t>
            </a:r>
            <a:r>
              <a:rPr lang="tr-TR" dirty="0" err="1" smtClean="0">
                <a:solidFill>
                  <a:srgbClr val="C00000"/>
                </a:solidFill>
              </a:rPr>
              <a:t>to</a:t>
            </a:r>
            <a:r>
              <a:rPr lang="tr-TR" dirty="0" smtClean="0">
                <a:solidFill>
                  <a:srgbClr val="C00000"/>
                </a:solidFill>
              </a:rPr>
              <a:t> </a:t>
            </a:r>
            <a:r>
              <a:rPr lang="tr-TR" dirty="0" err="1" smtClean="0">
                <a:solidFill>
                  <a:srgbClr val="C00000"/>
                </a:solidFill>
              </a:rPr>
              <a:t>replicate</a:t>
            </a:r>
            <a:r>
              <a:rPr lang="tr-TR" dirty="0" smtClean="0">
                <a:solidFill>
                  <a:srgbClr val="C00000"/>
                </a:solidFill>
              </a:rPr>
              <a:t> </a:t>
            </a:r>
            <a:r>
              <a:rPr lang="tr-TR" dirty="0" err="1" smtClean="0">
                <a:solidFill>
                  <a:srgbClr val="C00000"/>
                </a:solidFill>
              </a:rPr>
              <a:t>initially</a:t>
            </a:r>
            <a:r>
              <a:rPr lang="tr-TR" dirty="0" smtClean="0">
                <a:solidFill>
                  <a:srgbClr val="C00000"/>
                </a:solidFill>
              </a:rPr>
              <a:t> in </a:t>
            </a:r>
            <a:r>
              <a:rPr lang="tr-TR" dirty="0" err="1" smtClean="0">
                <a:solidFill>
                  <a:srgbClr val="C00000"/>
                </a:solidFill>
              </a:rPr>
              <a:t>the</a:t>
            </a:r>
            <a:r>
              <a:rPr lang="tr-TR" dirty="0" smtClean="0">
                <a:solidFill>
                  <a:srgbClr val="C00000"/>
                </a:solidFill>
              </a:rPr>
              <a:t> </a:t>
            </a:r>
            <a:r>
              <a:rPr lang="tr-TR" dirty="0" err="1" smtClean="0">
                <a:solidFill>
                  <a:srgbClr val="C00000"/>
                </a:solidFill>
              </a:rPr>
              <a:t>Peyer’s</a:t>
            </a:r>
            <a:r>
              <a:rPr lang="tr-TR" dirty="0" smtClean="0">
                <a:solidFill>
                  <a:srgbClr val="C00000"/>
                </a:solidFill>
              </a:rPr>
              <a:t> </a:t>
            </a:r>
            <a:r>
              <a:rPr lang="tr-TR" dirty="0" err="1" smtClean="0">
                <a:solidFill>
                  <a:srgbClr val="C00000"/>
                </a:solidFill>
              </a:rPr>
              <a:t>patches</a:t>
            </a:r>
            <a:r>
              <a:rPr lang="tr-TR" dirty="0" smtClean="0">
                <a:solidFill>
                  <a:srgbClr val="C00000"/>
                </a:solidFill>
              </a:rPr>
              <a:t> of </a:t>
            </a:r>
            <a:r>
              <a:rPr lang="tr-TR" dirty="0" err="1" smtClean="0">
                <a:solidFill>
                  <a:srgbClr val="C00000"/>
                </a:solidFill>
              </a:rPr>
              <a:t>the</a:t>
            </a:r>
            <a:r>
              <a:rPr lang="tr-TR" dirty="0" smtClean="0">
                <a:solidFill>
                  <a:srgbClr val="C00000"/>
                </a:solidFill>
              </a:rPr>
              <a:t> </a:t>
            </a:r>
            <a:r>
              <a:rPr lang="tr-TR" dirty="0" err="1" smtClean="0">
                <a:solidFill>
                  <a:srgbClr val="C00000"/>
                </a:solidFill>
              </a:rPr>
              <a:t>ileum</a:t>
            </a:r>
            <a:r>
              <a:rPr lang="tr-TR" dirty="0" smtClean="0">
                <a:solidFill>
                  <a:srgbClr val="C00000"/>
                </a:solidFill>
              </a:rPr>
              <a:t>, </a:t>
            </a:r>
            <a:r>
              <a:rPr lang="tr-TR" dirty="0" err="1" smtClean="0">
                <a:solidFill>
                  <a:srgbClr val="C00000"/>
                </a:solidFill>
              </a:rPr>
              <a:t>then</a:t>
            </a:r>
            <a:r>
              <a:rPr lang="tr-TR" dirty="0" smtClean="0">
                <a:solidFill>
                  <a:srgbClr val="C00000"/>
                </a:solidFill>
              </a:rPr>
              <a:t> </a:t>
            </a:r>
            <a:r>
              <a:rPr lang="tr-TR" dirty="0" err="1" smtClean="0">
                <a:solidFill>
                  <a:srgbClr val="C00000"/>
                </a:solidFill>
              </a:rPr>
              <a:t>are</a:t>
            </a:r>
            <a:r>
              <a:rPr lang="tr-TR" dirty="0" smtClean="0">
                <a:solidFill>
                  <a:srgbClr val="C00000"/>
                </a:solidFill>
              </a:rPr>
              <a:t> </a:t>
            </a:r>
            <a:r>
              <a:rPr lang="tr-TR" dirty="0" err="1" smtClean="0">
                <a:solidFill>
                  <a:srgbClr val="C00000"/>
                </a:solidFill>
              </a:rPr>
              <a:t>transported</a:t>
            </a:r>
            <a:r>
              <a:rPr lang="tr-TR" dirty="0" smtClean="0">
                <a:solidFill>
                  <a:srgbClr val="C00000"/>
                </a:solidFill>
              </a:rPr>
              <a:t> </a:t>
            </a:r>
            <a:r>
              <a:rPr lang="tr-TR" dirty="0" err="1" smtClean="0">
                <a:solidFill>
                  <a:srgbClr val="C00000"/>
                </a:solidFill>
              </a:rPr>
              <a:t>via</a:t>
            </a:r>
            <a:r>
              <a:rPr lang="tr-TR" dirty="0" smtClean="0">
                <a:solidFill>
                  <a:srgbClr val="C00000"/>
                </a:solidFill>
              </a:rPr>
              <a:t> </a:t>
            </a:r>
            <a:r>
              <a:rPr lang="tr-TR" dirty="0" err="1" smtClean="0">
                <a:solidFill>
                  <a:srgbClr val="C00000"/>
                </a:solidFill>
              </a:rPr>
              <a:t>the</a:t>
            </a:r>
            <a:r>
              <a:rPr lang="tr-TR" dirty="0" smtClean="0">
                <a:solidFill>
                  <a:srgbClr val="C00000"/>
                </a:solidFill>
              </a:rPr>
              <a:t> </a:t>
            </a:r>
            <a:r>
              <a:rPr lang="tr-TR" dirty="0" err="1" smtClean="0">
                <a:solidFill>
                  <a:srgbClr val="C00000"/>
                </a:solidFill>
              </a:rPr>
              <a:t>peripheral</a:t>
            </a:r>
            <a:r>
              <a:rPr lang="tr-TR" dirty="0" smtClean="0">
                <a:solidFill>
                  <a:srgbClr val="C00000"/>
                </a:solidFill>
              </a:rPr>
              <a:t> </a:t>
            </a:r>
            <a:r>
              <a:rPr lang="tr-TR" dirty="0" err="1" smtClean="0">
                <a:solidFill>
                  <a:srgbClr val="C00000"/>
                </a:solidFill>
              </a:rPr>
              <a:t>nerves</a:t>
            </a:r>
            <a:r>
              <a:rPr lang="tr-TR" dirty="0" smtClean="0">
                <a:solidFill>
                  <a:srgbClr val="C00000"/>
                </a:solidFill>
              </a:rPr>
              <a:t> </a:t>
            </a:r>
            <a:r>
              <a:rPr lang="tr-TR" dirty="0" err="1" smtClean="0">
                <a:solidFill>
                  <a:srgbClr val="C00000"/>
                </a:solidFill>
              </a:rPr>
              <a:t>to</a:t>
            </a:r>
            <a:r>
              <a:rPr lang="tr-TR" dirty="0" smtClean="0">
                <a:solidFill>
                  <a:srgbClr val="C00000"/>
                </a:solidFill>
              </a:rPr>
              <a:t> </a:t>
            </a:r>
            <a:r>
              <a:rPr lang="tr-TR" dirty="0" err="1" smtClean="0">
                <a:solidFill>
                  <a:srgbClr val="C00000"/>
                </a:solidFill>
              </a:rPr>
              <a:t>the</a:t>
            </a:r>
            <a:r>
              <a:rPr lang="tr-TR" dirty="0" smtClean="0">
                <a:solidFill>
                  <a:srgbClr val="C00000"/>
                </a:solidFill>
              </a:rPr>
              <a:t> </a:t>
            </a:r>
            <a:r>
              <a:rPr lang="tr-TR" dirty="0" err="1" smtClean="0">
                <a:solidFill>
                  <a:srgbClr val="C00000"/>
                </a:solidFill>
              </a:rPr>
              <a:t>central</a:t>
            </a:r>
            <a:r>
              <a:rPr lang="tr-TR" dirty="0" smtClean="0">
                <a:solidFill>
                  <a:srgbClr val="C00000"/>
                </a:solidFill>
              </a:rPr>
              <a:t> </a:t>
            </a:r>
            <a:r>
              <a:rPr lang="tr-TR" dirty="0" err="1" smtClean="0">
                <a:solidFill>
                  <a:srgbClr val="C00000"/>
                </a:solidFill>
              </a:rPr>
              <a:t>nervous</a:t>
            </a:r>
            <a:r>
              <a:rPr lang="tr-TR" dirty="0" smtClean="0">
                <a:solidFill>
                  <a:srgbClr val="C00000"/>
                </a:solidFill>
              </a:rPr>
              <a:t> </a:t>
            </a:r>
            <a:r>
              <a:rPr lang="tr-TR" dirty="0" err="1" smtClean="0">
                <a:solidFill>
                  <a:srgbClr val="C00000"/>
                </a:solidFill>
              </a:rPr>
              <a:t>system</a:t>
            </a:r>
            <a:r>
              <a:rPr lang="tr-TR" dirty="0" smtClean="0">
                <a:solidFill>
                  <a:srgbClr val="C00000"/>
                </a:solidFill>
              </a:rPr>
              <a:t> (CNS).</a:t>
            </a:r>
            <a:endParaRPr lang="tr-TR" dirty="0">
              <a:solidFill>
                <a:srgbClr val="C00000"/>
              </a:solidFill>
            </a:endParaRPr>
          </a:p>
        </p:txBody>
      </p:sp>
    </p:spTree>
    <p:extLst>
      <p:ext uri="{BB962C8B-B14F-4D97-AF65-F5344CB8AC3E}">
        <p14:creationId xmlns:p14="http://schemas.microsoft.com/office/powerpoint/2010/main" val="1306839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01884"/>
            <a:ext cx="10515600" cy="5575079"/>
          </a:xfrm>
        </p:spPr>
        <p:txBody>
          <a:bodyPr>
            <a:normAutofit/>
          </a:bodyPr>
          <a:lstStyle/>
          <a:p>
            <a:endParaRPr lang="tr-TR" dirty="0" smtClean="0"/>
          </a:p>
          <a:p>
            <a:endParaRPr lang="tr-TR" dirty="0" smtClean="0"/>
          </a:p>
          <a:p>
            <a:endParaRPr lang="tr-TR" dirty="0" smtClean="0"/>
          </a:p>
          <a:p>
            <a:endParaRPr lang="tr-TR" dirty="0" smtClean="0"/>
          </a:p>
          <a:p>
            <a:endParaRPr lang="tr-TR" dirty="0" smtClean="0"/>
          </a:p>
          <a:p>
            <a:r>
              <a:rPr lang="tr-TR" dirty="0" err="1" smtClean="0"/>
              <a:t>The</a:t>
            </a:r>
            <a:r>
              <a:rPr lang="tr-TR" dirty="0" smtClean="0"/>
              <a:t> </a:t>
            </a:r>
            <a:r>
              <a:rPr lang="tr-TR" dirty="0" err="1" smtClean="0"/>
              <a:t>highest</a:t>
            </a:r>
            <a:r>
              <a:rPr lang="tr-TR" dirty="0" smtClean="0"/>
              <a:t> </a:t>
            </a:r>
            <a:r>
              <a:rPr lang="tr-TR" dirty="0" err="1" smtClean="0"/>
              <a:t>prion</a:t>
            </a:r>
            <a:r>
              <a:rPr lang="tr-TR" dirty="0" smtClean="0"/>
              <a:t> </a:t>
            </a:r>
            <a:r>
              <a:rPr lang="tr-TR" dirty="0" err="1" smtClean="0"/>
              <a:t>concentrations</a:t>
            </a:r>
            <a:r>
              <a:rPr lang="tr-TR" dirty="0" smtClean="0"/>
              <a:t> </a:t>
            </a:r>
            <a:r>
              <a:rPr lang="tr-TR" dirty="0" err="1" smtClean="0"/>
              <a:t>occur</a:t>
            </a:r>
            <a:r>
              <a:rPr lang="tr-TR" dirty="0" smtClean="0"/>
              <a:t> in </a:t>
            </a:r>
            <a:r>
              <a:rPr lang="tr-TR" dirty="0" err="1" smtClean="0"/>
              <a:t>the</a:t>
            </a:r>
            <a:r>
              <a:rPr lang="tr-TR" dirty="0" smtClean="0"/>
              <a:t> CNS (</a:t>
            </a:r>
            <a:r>
              <a:rPr lang="tr-TR" dirty="0" err="1" smtClean="0"/>
              <a:t>both</a:t>
            </a:r>
            <a:r>
              <a:rPr lang="tr-TR" dirty="0" smtClean="0"/>
              <a:t> </a:t>
            </a:r>
            <a:r>
              <a:rPr lang="tr-TR" dirty="0" err="1" smtClean="0"/>
              <a:t>the</a:t>
            </a:r>
            <a:r>
              <a:rPr lang="tr-TR" dirty="0" smtClean="0"/>
              <a:t> </a:t>
            </a:r>
            <a:r>
              <a:rPr lang="tr-TR" dirty="0" err="1" smtClean="0"/>
              <a:t>brain</a:t>
            </a:r>
            <a:r>
              <a:rPr lang="tr-TR" dirty="0" smtClean="0"/>
              <a:t> </a:t>
            </a:r>
            <a:r>
              <a:rPr lang="tr-TR" dirty="0" err="1" smtClean="0"/>
              <a:t>and</a:t>
            </a:r>
            <a:r>
              <a:rPr lang="tr-TR" dirty="0" smtClean="0"/>
              <a:t> </a:t>
            </a:r>
            <a:r>
              <a:rPr lang="tr-TR" dirty="0" err="1" smtClean="0"/>
              <a:t>spinal</a:t>
            </a:r>
            <a:r>
              <a:rPr lang="tr-TR" dirty="0" smtClean="0"/>
              <a:t> </a:t>
            </a:r>
            <a:r>
              <a:rPr lang="tr-TR" dirty="0" err="1" smtClean="0"/>
              <a:t>cord</a:t>
            </a:r>
            <a:r>
              <a:rPr lang="tr-TR" dirty="0" smtClean="0"/>
              <a:t>) </a:t>
            </a:r>
            <a:r>
              <a:rPr lang="tr-TR" dirty="0" err="1" smtClean="0"/>
              <a:t>and</a:t>
            </a:r>
            <a:r>
              <a:rPr lang="tr-TR" dirty="0" smtClean="0"/>
              <a:t> in </a:t>
            </a:r>
            <a:r>
              <a:rPr lang="tr-TR" dirty="0" err="1" smtClean="0"/>
              <a:t>the</a:t>
            </a:r>
            <a:r>
              <a:rPr lang="tr-TR" dirty="0" smtClean="0"/>
              <a:t> </a:t>
            </a:r>
            <a:r>
              <a:rPr lang="tr-TR" dirty="0" err="1" smtClean="0"/>
              <a:t>ileum</a:t>
            </a:r>
            <a:r>
              <a:rPr lang="tr-TR" dirty="0" smtClean="0"/>
              <a:t>.</a:t>
            </a:r>
          </a:p>
          <a:p>
            <a:r>
              <a:rPr lang="tr-TR" dirty="0" err="1" smtClean="0"/>
              <a:t>There</a:t>
            </a:r>
            <a:r>
              <a:rPr lang="tr-TR" dirty="0" smtClean="0"/>
              <a:t> is </a:t>
            </a:r>
            <a:r>
              <a:rPr lang="tr-TR" dirty="0" err="1" smtClean="0"/>
              <a:t>no</a:t>
            </a:r>
            <a:r>
              <a:rPr lang="tr-TR" dirty="0" smtClean="0"/>
              <a:t> </a:t>
            </a:r>
            <a:r>
              <a:rPr lang="tr-TR" dirty="0" err="1" smtClean="0"/>
              <a:t>evidence</a:t>
            </a:r>
            <a:r>
              <a:rPr lang="tr-TR" dirty="0" smtClean="0"/>
              <a:t> </a:t>
            </a:r>
            <a:r>
              <a:rPr lang="tr-TR" dirty="0" err="1" smtClean="0"/>
              <a:t>that</a:t>
            </a:r>
            <a:r>
              <a:rPr lang="tr-TR" dirty="0" smtClean="0"/>
              <a:t> BSE is </a:t>
            </a:r>
            <a:r>
              <a:rPr lang="tr-TR" dirty="0" err="1" smtClean="0"/>
              <a:t>transmitted</a:t>
            </a:r>
            <a:r>
              <a:rPr lang="tr-TR" dirty="0" smtClean="0"/>
              <a:t> </a:t>
            </a:r>
            <a:r>
              <a:rPr lang="tr-TR" dirty="0" err="1" smtClean="0"/>
              <a:t>horizontally</a:t>
            </a:r>
            <a:r>
              <a:rPr lang="tr-TR" dirty="0" smtClean="0"/>
              <a:t> </a:t>
            </a:r>
            <a:r>
              <a:rPr lang="tr-TR" dirty="0" err="1" smtClean="0"/>
              <a:t>between</a:t>
            </a:r>
            <a:r>
              <a:rPr lang="tr-TR" dirty="0" smtClean="0"/>
              <a:t> </a:t>
            </a:r>
            <a:r>
              <a:rPr lang="tr-TR" dirty="0" err="1" smtClean="0"/>
              <a:t>cattle</a:t>
            </a:r>
            <a:r>
              <a:rPr lang="tr-TR" dirty="0" smtClean="0"/>
              <a:t>; </a:t>
            </a:r>
            <a:r>
              <a:rPr lang="tr-TR" dirty="0" err="1" smtClean="0"/>
              <a:t>however</a:t>
            </a:r>
            <a:r>
              <a:rPr lang="tr-TR" dirty="0" smtClean="0"/>
              <a:t>, </a:t>
            </a:r>
            <a:r>
              <a:rPr lang="tr-TR" dirty="0" err="1" smtClean="0"/>
              <a:t>there</a:t>
            </a:r>
            <a:r>
              <a:rPr lang="tr-TR" dirty="0" smtClean="0"/>
              <a:t> is an </a:t>
            </a:r>
            <a:r>
              <a:rPr lang="tr-TR" dirty="0" err="1" smtClean="0"/>
              <a:t>unexplained</a:t>
            </a:r>
            <a:r>
              <a:rPr lang="tr-TR" dirty="0" smtClean="0"/>
              <a:t> </a:t>
            </a:r>
            <a:r>
              <a:rPr lang="tr-TR" dirty="0" err="1" smtClean="0"/>
              <a:t>increase</a:t>
            </a:r>
            <a:r>
              <a:rPr lang="tr-TR" dirty="0" smtClean="0"/>
              <a:t> in </a:t>
            </a:r>
            <a:r>
              <a:rPr lang="tr-TR" dirty="0" err="1" smtClean="0"/>
              <a:t>the</a:t>
            </a:r>
            <a:r>
              <a:rPr lang="tr-TR" dirty="0" smtClean="0"/>
              <a:t> risk of BSE </a:t>
            </a:r>
            <a:r>
              <a:rPr lang="tr-TR" dirty="0" err="1" smtClean="0"/>
              <a:t>among</a:t>
            </a:r>
            <a:r>
              <a:rPr lang="tr-TR" dirty="0" smtClean="0"/>
              <a:t> </a:t>
            </a:r>
            <a:r>
              <a:rPr lang="tr-TR" dirty="0" err="1" smtClean="0"/>
              <a:t>the</a:t>
            </a:r>
            <a:r>
              <a:rPr lang="tr-TR" dirty="0" smtClean="0"/>
              <a:t> </a:t>
            </a:r>
            <a:r>
              <a:rPr lang="tr-TR" dirty="0" err="1" smtClean="0"/>
              <a:t>offspring</a:t>
            </a:r>
            <a:r>
              <a:rPr lang="tr-TR" dirty="0" smtClean="0"/>
              <a:t> of </a:t>
            </a:r>
            <a:r>
              <a:rPr lang="tr-TR" dirty="0" err="1" smtClean="0"/>
              <a:t>infected</a:t>
            </a:r>
            <a:r>
              <a:rPr lang="tr-TR" dirty="0" smtClean="0"/>
              <a:t> </a:t>
            </a:r>
            <a:r>
              <a:rPr lang="tr-TR" dirty="0" err="1" smtClean="0"/>
              <a:t>animals</a:t>
            </a:r>
            <a:r>
              <a:rPr lang="tr-TR" dirty="0" smtClean="0"/>
              <a:t>.</a:t>
            </a:r>
          </a:p>
        </p:txBody>
      </p:sp>
      <p:pic>
        <p:nvPicPr>
          <p:cNvPr id="4" name="Resim 3"/>
          <p:cNvPicPr>
            <a:picLocks noChangeAspect="1"/>
          </p:cNvPicPr>
          <p:nvPr/>
        </p:nvPicPr>
        <p:blipFill>
          <a:blip r:embed="rId2"/>
          <a:stretch>
            <a:fillRect/>
          </a:stretch>
        </p:blipFill>
        <p:spPr>
          <a:xfrm>
            <a:off x="1587500" y="860535"/>
            <a:ext cx="9017000" cy="2057400"/>
          </a:xfrm>
          <a:prstGeom prst="rect">
            <a:avLst/>
          </a:prstGeom>
        </p:spPr>
      </p:pic>
      <p:sp>
        <p:nvSpPr>
          <p:cNvPr id="5" name="Dikdörtgen 4"/>
          <p:cNvSpPr/>
          <p:nvPr/>
        </p:nvSpPr>
        <p:spPr>
          <a:xfrm>
            <a:off x="7348537" y="6435614"/>
            <a:ext cx="4738688" cy="261610"/>
          </a:xfrm>
          <a:prstGeom prst="rect">
            <a:avLst/>
          </a:prstGeom>
        </p:spPr>
        <p:txBody>
          <a:bodyPr wrap="square">
            <a:spAutoFit/>
          </a:bodyPr>
          <a:lstStyle/>
          <a:p>
            <a:r>
              <a:rPr lang="tr-TR" sz="1100" dirty="0" err="1" smtClean="0"/>
              <a:t>https</a:t>
            </a:r>
            <a:r>
              <a:rPr lang="tr-TR" sz="1100" dirty="0" smtClean="0"/>
              <a:t>://</a:t>
            </a:r>
            <a:r>
              <a:rPr lang="tr-TR" sz="1100" dirty="0" err="1" smtClean="0"/>
              <a:t>biogeekery.wordpress.com</a:t>
            </a:r>
            <a:r>
              <a:rPr lang="tr-TR" sz="1100" dirty="0" smtClean="0"/>
              <a:t>/2013/01/29/</a:t>
            </a:r>
            <a:r>
              <a:rPr lang="tr-TR" sz="1100" dirty="0" err="1" smtClean="0"/>
              <a:t>prions</a:t>
            </a:r>
            <a:r>
              <a:rPr lang="tr-TR" sz="1100" dirty="0" smtClean="0"/>
              <a:t>-ii-</a:t>
            </a:r>
            <a:r>
              <a:rPr lang="tr-TR" sz="1100" dirty="0" err="1" smtClean="0"/>
              <a:t>the</a:t>
            </a:r>
            <a:r>
              <a:rPr lang="tr-TR" sz="1100" dirty="0" smtClean="0"/>
              <a:t>-</a:t>
            </a:r>
            <a:r>
              <a:rPr lang="tr-TR" sz="1100" dirty="0" err="1" smtClean="0"/>
              <a:t>diseases</a:t>
            </a:r>
            <a:r>
              <a:rPr lang="tr-TR" sz="1100" dirty="0" smtClean="0"/>
              <a:t>/</a:t>
            </a:r>
            <a:endParaRPr lang="tr-TR" sz="1100" dirty="0"/>
          </a:p>
        </p:txBody>
      </p:sp>
    </p:spTree>
    <p:extLst>
      <p:ext uri="{BB962C8B-B14F-4D97-AF65-F5344CB8AC3E}">
        <p14:creationId xmlns:p14="http://schemas.microsoft.com/office/powerpoint/2010/main" val="174243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a:xfrm>
            <a:off x="838200" y="1423686"/>
            <a:ext cx="10515600" cy="4753277"/>
          </a:xfrm>
        </p:spPr>
        <p:txBody>
          <a:bodyPr>
            <a:normAutofit lnSpcReduction="10000"/>
          </a:bodyPr>
          <a:lstStyle/>
          <a:p>
            <a:pPr marL="0" indent="0">
              <a:lnSpc>
                <a:spcPct val="100000"/>
              </a:lnSpc>
              <a:spcBef>
                <a:spcPts val="0"/>
              </a:spcBef>
              <a:buNone/>
            </a:pPr>
            <a:r>
              <a:rPr lang="tr-TR" dirty="0" err="1"/>
              <a:t>T</a:t>
            </a:r>
            <a:r>
              <a:rPr lang="tr-TR" dirty="0" err="1" smtClean="0"/>
              <a:t>he</a:t>
            </a:r>
            <a:r>
              <a:rPr lang="tr-TR" dirty="0" smtClean="0"/>
              <a:t> </a:t>
            </a:r>
            <a:r>
              <a:rPr lang="tr-TR" dirty="0" err="1" smtClean="0"/>
              <a:t>transmissible</a:t>
            </a:r>
            <a:r>
              <a:rPr lang="tr-TR" dirty="0" smtClean="0"/>
              <a:t> </a:t>
            </a:r>
            <a:r>
              <a:rPr lang="tr-TR" dirty="0" err="1" smtClean="0"/>
              <a:t>spongiform</a:t>
            </a:r>
            <a:r>
              <a:rPr lang="tr-TR" dirty="0" smtClean="0"/>
              <a:t> </a:t>
            </a:r>
            <a:r>
              <a:rPr lang="tr-TR" dirty="0" err="1" smtClean="0"/>
              <a:t>encephalopathies</a:t>
            </a:r>
            <a:r>
              <a:rPr lang="tr-TR" dirty="0" smtClean="0"/>
              <a:t> (</a:t>
            </a:r>
            <a:r>
              <a:rPr lang="tr-TR" dirty="0" err="1" smtClean="0"/>
              <a:t>TSEs</a:t>
            </a:r>
            <a:r>
              <a:rPr lang="tr-TR" dirty="0" smtClean="0"/>
              <a:t>) </a:t>
            </a:r>
            <a:r>
              <a:rPr lang="tr-TR" dirty="0" err="1" smtClean="0"/>
              <a:t>are</a:t>
            </a:r>
            <a:r>
              <a:rPr lang="tr-TR" dirty="0" smtClean="0"/>
              <a:t> a </a:t>
            </a:r>
            <a:r>
              <a:rPr lang="tr-TR" dirty="0" err="1" smtClean="0"/>
              <a:t>group</a:t>
            </a:r>
            <a:r>
              <a:rPr lang="tr-TR" dirty="0" smtClean="0"/>
              <a:t> of </a:t>
            </a:r>
            <a:r>
              <a:rPr lang="tr-TR" dirty="0" err="1" smtClean="0"/>
              <a:t>neurodegenerative</a:t>
            </a:r>
            <a:r>
              <a:rPr lang="tr-TR" dirty="0" smtClean="0"/>
              <a:t> </a:t>
            </a:r>
            <a:r>
              <a:rPr lang="tr-TR" dirty="0" err="1" smtClean="0"/>
              <a:t>disorders</a:t>
            </a:r>
            <a:r>
              <a:rPr lang="tr-TR" dirty="0" smtClean="0"/>
              <a:t> </a:t>
            </a:r>
            <a:r>
              <a:rPr lang="tr-TR" dirty="0" err="1" smtClean="0"/>
              <a:t>caused</a:t>
            </a:r>
            <a:r>
              <a:rPr lang="tr-TR" dirty="0" smtClean="0"/>
              <a:t> </a:t>
            </a:r>
            <a:r>
              <a:rPr lang="tr-TR" dirty="0" err="1" smtClean="0"/>
              <a:t>by</a:t>
            </a:r>
            <a:r>
              <a:rPr lang="tr-TR" dirty="0" smtClean="0"/>
              <a:t> </a:t>
            </a:r>
            <a:r>
              <a:rPr lang="tr-TR" dirty="0" err="1" smtClean="0"/>
              <a:t>prions</a:t>
            </a:r>
            <a:r>
              <a:rPr lang="tr-TR" dirty="0" smtClean="0"/>
              <a:t>, </a:t>
            </a:r>
            <a:r>
              <a:rPr lang="tr-TR" dirty="0" err="1" smtClean="0"/>
              <a:t>infectious</a:t>
            </a:r>
            <a:r>
              <a:rPr lang="tr-TR" dirty="0" smtClean="0"/>
              <a:t> </a:t>
            </a:r>
            <a:r>
              <a:rPr lang="tr-TR" dirty="0" err="1" smtClean="0"/>
              <a:t>proteins</a:t>
            </a:r>
            <a:r>
              <a:rPr lang="tr-TR" dirty="0" smtClean="0"/>
              <a:t> </a:t>
            </a:r>
            <a:r>
              <a:rPr lang="tr-TR" dirty="0" err="1" smtClean="0"/>
              <a:t>that</a:t>
            </a:r>
            <a:r>
              <a:rPr lang="tr-TR" dirty="0" smtClean="0"/>
              <a:t> </a:t>
            </a:r>
            <a:r>
              <a:rPr lang="tr-TR" dirty="0" err="1" smtClean="0"/>
              <a:t>appear</a:t>
            </a:r>
            <a:r>
              <a:rPr lang="tr-TR" dirty="0" smtClean="0"/>
              <a:t> </a:t>
            </a:r>
            <a:r>
              <a:rPr lang="tr-TR" dirty="0" err="1" smtClean="0"/>
              <a:t>to</a:t>
            </a:r>
            <a:r>
              <a:rPr lang="tr-TR" dirty="0" smtClean="0"/>
              <a:t> </a:t>
            </a:r>
            <a:r>
              <a:rPr lang="tr-TR" dirty="0" err="1" smtClean="0"/>
              <a:t>replicate</a:t>
            </a:r>
            <a:r>
              <a:rPr lang="tr-TR" dirty="0" smtClean="0"/>
              <a:t> </a:t>
            </a:r>
            <a:r>
              <a:rPr lang="tr-TR" dirty="0" err="1" smtClean="0"/>
              <a:t>by</a:t>
            </a:r>
            <a:r>
              <a:rPr lang="tr-TR" dirty="0" smtClean="0"/>
              <a:t> </a:t>
            </a:r>
            <a:r>
              <a:rPr lang="tr-TR" dirty="0" err="1" smtClean="0"/>
              <a:t>converting</a:t>
            </a:r>
            <a:r>
              <a:rPr lang="tr-TR" dirty="0" smtClean="0"/>
              <a:t> a </a:t>
            </a:r>
            <a:r>
              <a:rPr lang="tr-TR" dirty="0" smtClean="0">
                <a:solidFill>
                  <a:srgbClr val="FF0000"/>
                </a:solidFill>
              </a:rPr>
              <a:t>normal </a:t>
            </a:r>
            <a:r>
              <a:rPr lang="tr-TR" dirty="0" err="1" smtClean="0">
                <a:solidFill>
                  <a:srgbClr val="FF0000"/>
                </a:solidFill>
              </a:rPr>
              <a:t>cellular</a:t>
            </a:r>
            <a:r>
              <a:rPr lang="tr-TR" dirty="0" smtClean="0">
                <a:solidFill>
                  <a:srgbClr val="FF0000"/>
                </a:solidFill>
              </a:rPr>
              <a:t> protein </a:t>
            </a:r>
            <a:r>
              <a:rPr lang="tr-TR" dirty="0" err="1" smtClean="0">
                <a:solidFill>
                  <a:srgbClr val="FF0000"/>
                </a:solidFill>
              </a:rPr>
              <a:t>into</a:t>
            </a:r>
            <a:r>
              <a:rPr lang="tr-TR" dirty="0" smtClean="0">
                <a:solidFill>
                  <a:srgbClr val="FF0000"/>
                </a:solidFill>
              </a:rPr>
              <a:t> </a:t>
            </a:r>
            <a:r>
              <a:rPr lang="tr-TR" dirty="0" err="1" smtClean="0">
                <a:solidFill>
                  <a:srgbClr val="FF0000"/>
                </a:solidFill>
              </a:rPr>
              <a:t>copies</a:t>
            </a:r>
            <a:r>
              <a:rPr lang="tr-TR" dirty="0" smtClean="0">
                <a:solidFill>
                  <a:srgbClr val="FF0000"/>
                </a:solidFill>
              </a:rPr>
              <a:t> of </a:t>
            </a:r>
            <a:r>
              <a:rPr lang="tr-TR" dirty="0" err="1" smtClean="0">
                <a:solidFill>
                  <a:srgbClr val="FF0000"/>
                </a:solidFill>
              </a:rPr>
              <a:t>the</a:t>
            </a:r>
            <a:r>
              <a:rPr lang="tr-TR" dirty="0" smtClean="0">
                <a:solidFill>
                  <a:srgbClr val="FF0000"/>
                </a:solidFill>
              </a:rPr>
              <a:t> </a:t>
            </a:r>
            <a:r>
              <a:rPr lang="tr-TR" dirty="0" err="1" smtClean="0">
                <a:solidFill>
                  <a:srgbClr val="FF0000"/>
                </a:solidFill>
              </a:rPr>
              <a:t>prion</a:t>
            </a:r>
            <a:r>
              <a:rPr lang="tr-TR" dirty="0" smtClean="0"/>
              <a:t>. </a:t>
            </a:r>
          </a:p>
          <a:p>
            <a:pPr>
              <a:lnSpc>
                <a:spcPct val="100000"/>
              </a:lnSpc>
              <a:spcBef>
                <a:spcPts val="0"/>
              </a:spcBef>
              <a:buFont typeface="Courier New" charset="0"/>
              <a:buChar char="o"/>
            </a:pPr>
            <a:r>
              <a:rPr lang="tr-TR" dirty="0" err="1" smtClean="0"/>
              <a:t>The</a:t>
            </a:r>
            <a:r>
              <a:rPr lang="tr-TR" dirty="0" smtClean="0"/>
              <a:t> </a:t>
            </a:r>
            <a:r>
              <a:rPr lang="tr-TR" dirty="0" err="1" smtClean="0"/>
              <a:t>cellular</a:t>
            </a:r>
            <a:r>
              <a:rPr lang="tr-TR" dirty="0" smtClean="0"/>
              <a:t> protein, </a:t>
            </a:r>
            <a:r>
              <a:rPr lang="tr-TR" dirty="0" err="1" smtClean="0"/>
              <a:t>which</a:t>
            </a:r>
            <a:r>
              <a:rPr lang="tr-TR" dirty="0" smtClean="0"/>
              <a:t> is </a:t>
            </a:r>
            <a:r>
              <a:rPr lang="tr-TR" dirty="0" err="1" smtClean="0"/>
              <a:t>called</a:t>
            </a:r>
            <a:r>
              <a:rPr lang="tr-TR" dirty="0" smtClean="0"/>
              <a:t> </a:t>
            </a:r>
            <a:r>
              <a:rPr lang="tr-TR" dirty="0" err="1" smtClean="0"/>
              <a:t>Pr</a:t>
            </a:r>
            <a:r>
              <a:rPr lang="tr-TR" dirty="0" err="1"/>
              <a:t>P</a:t>
            </a:r>
            <a:r>
              <a:rPr lang="tr-TR" baseline="30000" dirty="0" err="1" smtClean="0"/>
              <a:t>c</a:t>
            </a:r>
            <a:r>
              <a:rPr lang="tr-TR" dirty="0" smtClean="0"/>
              <a:t> , is </a:t>
            </a:r>
            <a:r>
              <a:rPr lang="tr-TR" dirty="0" err="1" smtClean="0"/>
              <a:t>found</a:t>
            </a:r>
            <a:r>
              <a:rPr lang="tr-TR" dirty="0" smtClean="0"/>
              <a:t> on </a:t>
            </a:r>
            <a:r>
              <a:rPr lang="tr-TR" dirty="0" err="1" smtClean="0"/>
              <a:t>the</a:t>
            </a:r>
            <a:r>
              <a:rPr lang="tr-TR" dirty="0" smtClean="0"/>
              <a:t> </a:t>
            </a:r>
            <a:r>
              <a:rPr lang="tr-TR" dirty="0" err="1" smtClean="0"/>
              <a:t>surface</a:t>
            </a:r>
            <a:r>
              <a:rPr lang="tr-TR" dirty="0" smtClean="0"/>
              <a:t> of </a:t>
            </a:r>
            <a:r>
              <a:rPr lang="tr-TR" dirty="0" err="1" smtClean="0"/>
              <a:t>neurons</a:t>
            </a:r>
            <a:r>
              <a:rPr lang="tr-TR" dirty="0" smtClean="0"/>
              <a:t>. </a:t>
            </a:r>
          </a:p>
          <a:p>
            <a:pPr>
              <a:lnSpc>
                <a:spcPct val="100000"/>
              </a:lnSpc>
              <a:spcBef>
                <a:spcPts val="0"/>
              </a:spcBef>
              <a:buFont typeface="Courier New" charset="0"/>
              <a:buChar char="o"/>
            </a:pPr>
            <a:r>
              <a:rPr lang="tr-TR" dirty="0" err="1" smtClean="0">
                <a:solidFill>
                  <a:srgbClr val="00B050"/>
                </a:solidFill>
              </a:rPr>
              <a:t>Pathogenic</a:t>
            </a:r>
            <a:r>
              <a:rPr lang="tr-TR" dirty="0" smtClean="0">
                <a:solidFill>
                  <a:srgbClr val="00B050"/>
                </a:solidFill>
              </a:rPr>
              <a:t> </a:t>
            </a:r>
            <a:r>
              <a:rPr lang="tr-TR" dirty="0" err="1" smtClean="0">
                <a:solidFill>
                  <a:srgbClr val="00B050"/>
                </a:solidFill>
              </a:rPr>
              <a:t>isoforms</a:t>
            </a:r>
            <a:r>
              <a:rPr lang="tr-TR" dirty="0" smtClean="0">
                <a:solidFill>
                  <a:srgbClr val="00B050"/>
                </a:solidFill>
              </a:rPr>
              <a:t> of </a:t>
            </a:r>
            <a:r>
              <a:rPr lang="tr-TR" dirty="0" err="1" smtClean="0">
                <a:solidFill>
                  <a:srgbClr val="00B050"/>
                </a:solidFill>
              </a:rPr>
              <a:t>PrP</a:t>
            </a:r>
            <a:r>
              <a:rPr lang="tr-TR" baseline="30000" dirty="0" err="1" smtClean="0">
                <a:solidFill>
                  <a:srgbClr val="00B050"/>
                </a:solidFill>
              </a:rPr>
              <a:t>c</a:t>
            </a:r>
            <a:r>
              <a:rPr lang="tr-TR" dirty="0" smtClean="0">
                <a:solidFill>
                  <a:srgbClr val="00B050"/>
                </a:solidFill>
              </a:rPr>
              <a:t> </a:t>
            </a:r>
            <a:r>
              <a:rPr lang="tr-TR" dirty="0" err="1" smtClean="0">
                <a:solidFill>
                  <a:srgbClr val="00B050"/>
                </a:solidFill>
              </a:rPr>
              <a:t>are</a:t>
            </a:r>
            <a:r>
              <a:rPr lang="tr-TR" dirty="0" smtClean="0">
                <a:solidFill>
                  <a:srgbClr val="00B050"/>
                </a:solidFill>
              </a:rPr>
              <a:t> </a:t>
            </a:r>
            <a:r>
              <a:rPr lang="tr-TR" dirty="0" err="1" smtClean="0">
                <a:solidFill>
                  <a:srgbClr val="00B050"/>
                </a:solidFill>
              </a:rPr>
              <a:t>designated</a:t>
            </a:r>
            <a:r>
              <a:rPr lang="tr-TR" dirty="0" smtClean="0">
                <a:solidFill>
                  <a:srgbClr val="00B050"/>
                </a:solidFill>
              </a:rPr>
              <a:t> </a:t>
            </a:r>
            <a:r>
              <a:rPr lang="tr-TR" dirty="0" err="1" smtClean="0">
                <a:solidFill>
                  <a:srgbClr val="00B050"/>
                </a:solidFill>
              </a:rPr>
              <a:t>PrP</a:t>
            </a:r>
            <a:r>
              <a:rPr lang="tr-TR" baseline="30000" dirty="0" err="1" smtClean="0">
                <a:solidFill>
                  <a:srgbClr val="00B050"/>
                </a:solidFill>
              </a:rPr>
              <a:t>res</a:t>
            </a:r>
            <a:r>
              <a:rPr lang="tr-TR" dirty="0" smtClean="0"/>
              <a:t> (</a:t>
            </a:r>
            <a:r>
              <a:rPr lang="tr-TR" dirty="0" err="1" smtClean="0"/>
              <a:t>The</a:t>
            </a:r>
            <a:r>
              <a:rPr lang="tr-TR" dirty="0" smtClean="0"/>
              <a:t> ‘</a:t>
            </a:r>
            <a:r>
              <a:rPr lang="tr-TR" dirty="0" err="1" smtClean="0"/>
              <a:t>res</a:t>
            </a:r>
            <a:r>
              <a:rPr lang="tr-TR" dirty="0" smtClean="0"/>
              <a:t>’ </a:t>
            </a:r>
            <a:r>
              <a:rPr lang="tr-TR" dirty="0" err="1" smtClean="0"/>
              <a:t>refers</a:t>
            </a:r>
            <a:r>
              <a:rPr lang="tr-TR" dirty="0" smtClean="0"/>
              <a:t> </a:t>
            </a:r>
            <a:r>
              <a:rPr lang="tr-TR" dirty="0" err="1" smtClean="0"/>
              <a:t>to</a:t>
            </a:r>
            <a:r>
              <a:rPr lang="tr-TR" dirty="0" smtClean="0"/>
              <a:t> </a:t>
            </a:r>
            <a:r>
              <a:rPr lang="tr-TR" dirty="0" err="1" smtClean="0"/>
              <a:t>the</a:t>
            </a:r>
            <a:r>
              <a:rPr lang="tr-TR" dirty="0" smtClean="0"/>
              <a:t> </a:t>
            </a:r>
            <a:r>
              <a:rPr lang="tr-TR" dirty="0" err="1" smtClean="0">
                <a:solidFill>
                  <a:srgbClr val="7030A0"/>
                </a:solidFill>
              </a:rPr>
              <a:t>proteinase</a:t>
            </a:r>
            <a:r>
              <a:rPr lang="tr-TR" dirty="0" smtClean="0">
                <a:solidFill>
                  <a:srgbClr val="7030A0"/>
                </a:solidFill>
              </a:rPr>
              <a:t> K-</a:t>
            </a:r>
            <a:r>
              <a:rPr lang="tr-TR" dirty="0" err="1" smtClean="0">
                <a:solidFill>
                  <a:srgbClr val="7030A0"/>
                </a:solidFill>
              </a:rPr>
              <a:t>resistant</a:t>
            </a:r>
            <a:r>
              <a:rPr lang="tr-TR" dirty="0" smtClean="0">
                <a:solidFill>
                  <a:srgbClr val="7030A0"/>
                </a:solidFill>
              </a:rPr>
              <a:t> </a:t>
            </a:r>
            <a:r>
              <a:rPr lang="tr-TR" dirty="0" err="1" smtClean="0">
                <a:solidFill>
                  <a:srgbClr val="7030A0"/>
                </a:solidFill>
              </a:rPr>
              <a:t>nature</a:t>
            </a:r>
            <a:r>
              <a:rPr lang="tr-TR" dirty="0" smtClean="0">
                <a:solidFill>
                  <a:srgbClr val="7030A0"/>
                </a:solidFill>
              </a:rPr>
              <a:t> of </a:t>
            </a:r>
            <a:r>
              <a:rPr lang="tr-TR" dirty="0" err="1" smtClean="0">
                <a:solidFill>
                  <a:srgbClr val="7030A0"/>
                </a:solidFill>
              </a:rPr>
              <a:t>prions</a:t>
            </a:r>
            <a:r>
              <a:rPr lang="tr-TR" dirty="0" smtClean="0"/>
              <a:t>, </a:t>
            </a:r>
            <a:r>
              <a:rPr lang="tr-TR" dirty="0" err="1" smtClean="0"/>
              <a:t>compared</a:t>
            </a:r>
            <a:r>
              <a:rPr lang="tr-TR" dirty="0" smtClean="0"/>
              <a:t> </a:t>
            </a:r>
            <a:r>
              <a:rPr lang="tr-TR" dirty="0" err="1" smtClean="0"/>
              <a:t>to</a:t>
            </a:r>
            <a:r>
              <a:rPr lang="tr-TR" dirty="0" smtClean="0"/>
              <a:t> normal </a:t>
            </a:r>
            <a:r>
              <a:rPr lang="tr-TR" dirty="0" err="1" smtClean="0"/>
              <a:t>PrP</a:t>
            </a:r>
            <a:r>
              <a:rPr lang="tr-TR" baseline="30000" dirty="0" err="1" smtClean="0"/>
              <a:t>c</a:t>
            </a:r>
            <a:r>
              <a:rPr lang="tr-TR" dirty="0" smtClean="0"/>
              <a:t>). </a:t>
            </a:r>
          </a:p>
          <a:p>
            <a:pPr>
              <a:lnSpc>
                <a:spcPct val="100000"/>
              </a:lnSpc>
              <a:spcBef>
                <a:spcPts val="0"/>
              </a:spcBef>
              <a:buFont typeface="Courier New" charset="0"/>
              <a:buChar char="o"/>
            </a:pPr>
            <a:r>
              <a:rPr lang="tr-TR" dirty="0" err="1" smtClean="0">
                <a:solidFill>
                  <a:srgbClr val="FF2F92"/>
                </a:solidFill>
              </a:rPr>
              <a:t>PrP</a:t>
            </a:r>
            <a:r>
              <a:rPr lang="tr-TR" baseline="30000" dirty="0" err="1" smtClean="0">
                <a:solidFill>
                  <a:srgbClr val="FF2F92"/>
                </a:solidFill>
              </a:rPr>
              <a:t>Sc</a:t>
            </a:r>
            <a:r>
              <a:rPr lang="tr-TR" dirty="0" smtClean="0">
                <a:solidFill>
                  <a:srgbClr val="FF2F92"/>
                </a:solidFill>
              </a:rPr>
              <a:t> </a:t>
            </a:r>
            <a:r>
              <a:rPr lang="tr-TR" dirty="0" err="1" smtClean="0">
                <a:solidFill>
                  <a:srgbClr val="FF2F92"/>
                </a:solidFill>
              </a:rPr>
              <a:t>or</a:t>
            </a:r>
            <a:r>
              <a:rPr lang="tr-TR" dirty="0" smtClean="0">
                <a:solidFill>
                  <a:srgbClr val="FF2F92"/>
                </a:solidFill>
              </a:rPr>
              <a:t> </a:t>
            </a:r>
            <a:r>
              <a:rPr lang="tr-TR" dirty="0" err="1" smtClean="0">
                <a:solidFill>
                  <a:srgbClr val="FF2F92"/>
                </a:solidFill>
              </a:rPr>
              <a:t>PrP</a:t>
            </a:r>
            <a:r>
              <a:rPr lang="tr-TR" baseline="30000" dirty="0" err="1" smtClean="0">
                <a:solidFill>
                  <a:srgbClr val="FF2F92"/>
                </a:solidFill>
              </a:rPr>
              <a:t>TSE</a:t>
            </a:r>
            <a:r>
              <a:rPr lang="tr-TR" dirty="0" smtClean="0">
                <a:solidFill>
                  <a:srgbClr val="FF2F92"/>
                </a:solidFill>
              </a:rPr>
              <a:t> </a:t>
            </a:r>
            <a:r>
              <a:rPr lang="tr-TR" dirty="0" err="1" smtClean="0">
                <a:solidFill>
                  <a:srgbClr val="FF2F92"/>
                </a:solidFill>
              </a:rPr>
              <a:t>are</a:t>
            </a:r>
            <a:r>
              <a:rPr lang="tr-TR" dirty="0" smtClean="0">
                <a:solidFill>
                  <a:srgbClr val="FF2F92"/>
                </a:solidFill>
              </a:rPr>
              <a:t> </a:t>
            </a:r>
            <a:r>
              <a:rPr lang="tr-TR" dirty="0" err="1" smtClean="0">
                <a:solidFill>
                  <a:srgbClr val="FF2F92"/>
                </a:solidFill>
              </a:rPr>
              <a:t>other</a:t>
            </a:r>
            <a:r>
              <a:rPr lang="tr-TR" dirty="0" smtClean="0">
                <a:solidFill>
                  <a:srgbClr val="FF2F92"/>
                </a:solidFill>
              </a:rPr>
              <a:t> </a:t>
            </a:r>
            <a:r>
              <a:rPr lang="tr-TR" dirty="0" err="1" smtClean="0">
                <a:solidFill>
                  <a:srgbClr val="FF2F92"/>
                </a:solidFill>
              </a:rPr>
              <a:t>names</a:t>
            </a:r>
            <a:r>
              <a:rPr lang="tr-TR" dirty="0" smtClean="0">
                <a:solidFill>
                  <a:srgbClr val="FF2F92"/>
                </a:solidFill>
              </a:rPr>
              <a:t> </a:t>
            </a:r>
            <a:r>
              <a:rPr lang="tr-TR" dirty="0" err="1" smtClean="0">
                <a:solidFill>
                  <a:srgbClr val="FF2F92"/>
                </a:solidFill>
              </a:rPr>
              <a:t>for</a:t>
            </a:r>
            <a:r>
              <a:rPr lang="tr-TR" dirty="0" smtClean="0">
                <a:solidFill>
                  <a:srgbClr val="FF2F92"/>
                </a:solidFill>
              </a:rPr>
              <a:t> </a:t>
            </a:r>
            <a:r>
              <a:rPr lang="tr-TR" dirty="0" err="1" smtClean="0">
                <a:solidFill>
                  <a:srgbClr val="FF2F92"/>
                </a:solidFill>
              </a:rPr>
              <a:t>this</a:t>
            </a:r>
            <a:r>
              <a:rPr lang="tr-TR" dirty="0" smtClean="0">
                <a:solidFill>
                  <a:srgbClr val="FF2F92"/>
                </a:solidFill>
              </a:rPr>
              <a:t> protein. </a:t>
            </a:r>
          </a:p>
          <a:p>
            <a:pPr marL="0" indent="0">
              <a:lnSpc>
                <a:spcPct val="100000"/>
              </a:lnSpc>
              <a:spcBef>
                <a:spcPts val="0"/>
              </a:spcBef>
              <a:buNone/>
            </a:pPr>
            <a:r>
              <a:rPr lang="tr-TR" dirty="0" err="1" smtClean="0"/>
              <a:t>Prions</a:t>
            </a:r>
            <a:r>
              <a:rPr lang="tr-TR" dirty="0" smtClean="0"/>
              <a:t> </a:t>
            </a:r>
            <a:r>
              <a:rPr lang="tr-TR" dirty="0" err="1" smtClean="0"/>
              <a:t>that</a:t>
            </a:r>
            <a:r>
              <a:rPr lang="tr-TR" dirty="0" smtClean="0"/>
              <a:t> </a:t>
            </a:r>
            <a:r>
              <a:rPr lang="tr-TR" dirty="0" err="1" smtClean="0"/>
              <a:t>cause</a:t>
            </a:r>
            <a:r>
              <a:rPr lang="tr-TR" dirty="0" smtClean="0"/>
              <a:t> </a:t>
            </a:r>
            <a:r>
              <a:rPr lang="tr-TR" dirty="0" err="1" smtClean="0"/>
              <a:t>different</a:t>
            </a:r>
            <a:r>
              <a:rPr lang="tr-TR" dirty="0" smtClean="0"/>
              <a:t> </a:t>
            </a:r>
            <a:r>
              <a:rPr lang="tr-TR" dirty="0" err="1" smtClean="0"/>
              <a:t>diseases</a:t>
            </a:r>
            <a:r>
              <a:rPr lang="tr-TR" dirty="0" smtClean="0"/>
              <a:t> (</a:t>
            </a:r>
            <a:r>
              <a:rPr lang="tr-TR" dirty="0" err="1" smtClean="0"/>
              <a:t>e.g</a:t>
            </a:r>
            <a:r>
              <a:rPr lang="tr-TR" dirty="0" smtClean="0"/>
              <a:t>. BSE </a:t>
            </a:r>
            <a:r>
              <a:rPr lang="tr-TR" dirty="0" err="1" smtClean="0"/>
              <a:t>or</a:t>
            </a:r>
            <a:r>
              <a:rPr lang="tr-TR" dirty="0" smtClean="0"/>
              <a:t> </a:t>
            </a:r>
            <a:r>
              <a:rPr lang="tr-TR" dirty="0" err="1" smtClean="0"/>
              <a:t>scrapie</a:t>
            </a:r>
            <a:r>
              <a:rPr lang="tr-TR" dirty="0" smtClean="0"/>
              <a:t>) </a:t>
            </a:r>
            <a:r>
              <a:rPr lang="tr-TR" dirty="0" err="1" smtClean="0"/>
              <a:t>are</a:t>
            </a:r>
            <a:r>
              <a:rPr lang="tr-TR" dirty="0" smtClean="0"/>
              <a:t> </a:t>
            </a:r>
            <a:r>
              <a:rPr lang="tr-TR" dirty="0" err="1" smtClean="0"/>
              <a:t>considered</a:t>
            </a:r>
            <a:r>
              <a:rPr lang="tr-TR" dirty="0" smtClean="0"/>
              <a:t> </a:t>
            </a:r>
            <a:r>
              <a:rPr lang="tr-TR" dirty="0" err="1" smtClean="0"/>
              <a:t>to</a:t>
            </a:r>
            <a:r>
              <a:rPr lang="tr-TR" dirty="0" smtClean="0"/>
              <a:t> be </a:t>
            </a:r>
            <a:r>
              <a:rPr lang="tr-TR" dirty="0" err="1" smtClean="0"/>
              <a:t>different</a:t>
            </a:r>
            <a:r>
              <a:rPr lang="tr-TR" dirty="0" smtClean="0"/>
              <a:t> </a:t>
            </a:r>
            <a:r>
              <a:rPr lang="tr-TR" dirty="0" err="1" smtClean="0"/>
              <a:t>strains</a:t>
            </a:r>
            <a:r>
              <a:rPr lang="tr-TR" dirty="0" smtClean="0"/>
              <a:t> of </a:t>
            </a:r>
            <a:r>
              <a:rPr lang="tr-TR" dirty="0" err="1" smtClean="0"/>
              <a:t>PrP</a:t>
            </a:r>
            <a:r>
              <a:rPr lang="tr-TR" baseline="30000" dirty="0" err="1" smtClean="0"/>
              <a:t>res</a:t>
            </a:r>
            <a:r>
              <a:rPr lang="tr-TR" dirty="0" smtClean="0"/>
              <a:t> . </a:t>
            </a:r>
          </a:p>
        </p:txBody>
      </p:sp>
    </p:spTree>
    <p:extLst>
      <p:ext uri="{BB962C8B-B14F-4D97-AF65-F5344CB8AC3E}">
        <p14:creationId xmlns:p14="http://schemas.microsoft.com/office/powerpoint/2010/main" val="1332801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err="1" smtClean="0">
                <a:solidFill>
                  <a:srgbClr val="0070C0"/>
                </a:solidFill>
              </a:rPr>
              <a:t>In</a:t>
            </a:r>
            <a:r>
              <a:rPr lang="tr-TR" dirty="0" smtClean="0">
                <a:solidFill>
                  <a:srgbClr val="0070C0"/>
                </a:solidFill>
              </a:rPr>
              <a:t> </a:t>
            </a:r>
            <a:r>
              <a:rPr lang="tr-TR" dirty="0" err="1" smtClean="0">
                <a:solidFill>
                  <a:srgbClr val="0070C0"/>
                </a:solidFill>
              </a:rPr>
              <a:t>humans</a:t>
            </a:r>
            <a:r>
              <a:rPr lang="tr-TR" dirty="0" smtClean="0"/>
              <a:t>, </a:t>
            </a:r>
            <a:r>
              <a:rPr lang="tr-TR" dirty="0" err="1" smtClean="0"/>
              <a:t>variant</a:t>
            </a:r>
            <a:r>
              <a:rPr lang="tr-TR" dirty="0" smtClean="0"/>
              <a:t> </a:t>
            </a:r>
            <a:r>
              <a:rPr lang="tr-TR" dirty="0" err="1" smtClean="0"/>
              <a:t>Creutzfeldt-Jakob</a:t>
            </a:r>
            <a:r>
              <a:rPr lang="tr-TR" dirty="0" smtClean="0"/>
              <a:t> </a:t>
            </a:r>
            <a:r>
              <a:rPr lang="tr-TR" dirty="0" err="1" smtClean="0"/>
              <a:t>disease</a:t>
            </a:r>
            <a:r>
              <a:rPr lang="tr-TR" dirty="0" smtClean="0"/>
              <a:t> </a:t>
            </a:r>
            <a:r>
              <a:rPr lang="tr-TR" dirty="0" err="1" smtClean="0"/>
              <a:t>usually</a:t>
            </a:r>
            <a:r>
              <a:rPr lang="tr-TR" dirty="0" smtClean="0"/>
              <a:t> </a:t>
            </a:r>
            <a:r>
              <a:rPr lang="tr-TR" dirty="0" err="1" smtClean="0"/>
              <a:t>results</a:t>
            </a:r>
            <a:r>
              <a:rPr lang="tr-TR" dirty="0" smtClean="0"/>
              <a:t> </a:t>
            </a:r>
            <a:r>
              <a:rPr lang="tr-TR" dirty="0" err="1" smtClean="0"/>
              <a:t>from</a:t>
            </a:r>
            <a:r>
              <a:rPr lang="tr-TR" dirty="0" smtClean="0"/>
              <a:t> </a:t>
            </a:r>
            <a:r>
              <a:rPr lang="tr-TR" dirty="0" err="1" smtClean="0"/>
              <a:t>eating</a:t>
            </a:r>
            <a:r>
              <a:rPr lang="tr-TR" dirty="0" smtClean="0"/>
              <a:t> BSE </a:t>
            </a:r>
            <a:r>
              <a:rPr lang="tr-TR" dirty="0" err="1" smtClean="0"/>
              <a:t>prions</a:t>
            </a:r>
            <a:r>
              <a:rPr lang="tr-TR" dirty="0" smtClean="0"/>
              <a:t> in </a:t>
            </a:r>
            <a:r>
              <a:rPr lang="tr-TR" dirty="0" err="1" smtClean="0"/>
              <a:t>contaminated</a:t>
            </a:r>
            <a:r>
              <a:rPr lang="tr-TR" dirty="0" smtClean="0"/>
              <a:t> </a:t>
            </a:r>
            <a:r>
              <a:rPr lang="tr-TR" dirty="0" err="1" smtClean="0"/>
              <a:t>animal</a:t>
            </a:r>
            <a:r>
              <a:rPr lang="tr-TR" dirty="0" smtClean="0"/>
              <a:t> </a:t>
            </a:r>
            <a:r>
              <a:rPr lang="tr-TR" dirty="0" err="1" smtClean="0"/>
              <a:t>tissues</a:t>
            </a:r>
            <a:r>
              <a:rPr lang="tr-TR" dirty="0" smtClean="0"/>
              <a:t>. </a:t>
            </a:r>
          </a:p>
          <a:p>
            <a:r>
              <a:rPr lang="tr-TR" dirty="0" err="1" smtClean="0"/>
              <a:t>Several</a:t>
            </a:r>
            <a:r>
              <a:rPr lang="tr-TR" dirty="0" smtClean="0"/>
              <a:t> </a:t>
            </a:r>
            <a:r>
              <a:rPr lang="tr-TR" dirty="0" err="1" smtClean="0"/>
              <a:t>patients</a:t>
            </a:r>
            <a:r>
              <a:rPr lang="tr-TR" dirty="0" smtClean="0"/>
              <a:t> </a:t>
            </a:r>
            <a:r>
              <a:rPr lang="tr-TR" dirty="0" err="1" smtClean="0"/>
              <a:t>were</a:t>
            </a:r>
            <a:r>
              <a:rPr lang="tr-TR" dirty="0" smtClean="0"/>
              <a:t> </a:t>
            </a:r>
            <a:r>
              <a:rPr lang="tr-TR" dirty="0" err="1" smtClean="0"/>
              <a:t>infected</a:t>
            </a:r>
            <a:r>
              <a:rPr lang="tr-TR" dirty="0" smtClean="0"/>
              <a:t> </a:t>
            </a:r>
            <a:r>
              <a:rPr lang="tr-TR" dirty="0" err="1" smtClean="0"/>
              <a:t>via</a:t>
            </a:r>
            <a:r>
              <a:rPr lang="tr-TR" dirty="0" smtClean="0"/>
              <a:t> </a:t>
            </a:r>
            <a:r>
              <a:rPr lang="tr-TR" dirty="0" err="1" smtClean="0"/>
              <a:t>blood</a:t>
            </a:r>
            <a:r>
              <a:rPr lang="tr-TR" dirty="0" smtClean="0"/>
              <a:t> </a:t>
            </a:r>
            <a:r>
              <a:rPr lang="tr-TR" dirty="0" err="1" smtClean="0"/>
              <a:t>transfusions</a:t>
            </a:r>
            <a:r>
              <a:rPr lang="tr-TR" dirty="0" smtClean="0"/>
              <a:t> </a:t>
            </a:r>
            <a:r>
              <a:rPr lang="tr-TR" dirty="0" err="1" smtClean="0"/>
              <a:t>from</a:t>
            </a:r>
            <a:r>
              <a:rPr lang="tr-TR" dirty="0" smtClean="0"/>
              <a:t> </a:t>
            </a:r>
            <a:r>
              <a:rPr lang="tr-TR" dirty="0" err="1" smtClean="0"/>
              <a:t>asymptomatically</a:t>
            </a:r>
            <a:r>
              <a:rPr lang="tr-TR" dirty="0" smtClean="0"/>
              <a:t> </a:t>
            </a:r>
            <a:r>
              <a:rPr lang="tr-TR" dirty="0" err="1" smtClean="0"/>
              <a:t>infected</a:t>
            </a:r>
            <a:r>
              <a:rPr lang="tr-TR" dirty="0" smtClean="0"/>
              <a:t> </a:t>
            </a:r>
            <a:r>
              <a:rPr lang="tr-TR" dirty="0" err="1" smtClean="0"/>
              <a:t>individuals</a:t>
            </a:r>
            <a:r>
              <a:rPr lang="tr-TR" dirty="0" smtClean="0"/>
              <a:t>, </a:t>
            </a:r>
            <a:r>
              <a:rPr lang="tr-TR" dirty="0" err="1" smtClean="0"/>
              <a:t>and</a:t>
            </a:r>
            <a:r>
              <a:rPr lang="tr-TR" dirty="0" smtClean="0"/>
              <a:t> </a:t>
            </a:r>
            <a:r>
              <a:rPr lang="tr-TR" dirty="0" err="1" smtClean="0"/>
              <a:t>highly</a:t>
            </a:r>
            <a:r>
              <a:rPr lang="tr-TR" dirty="0" smtClean="0"/>
              <a:t> </a:t>
            </a:r>
            <a:r>
              <a:rPr lang="tr-TR" dirty="0" err="1" smtClean="0"/>
              <a:t>sensitive</a:t>
            </a:r>
            <a:r>
              <a:rPr lang="tr-TR" dirty="0" smtClean="0"/>
              <a:t> </a:t>
            </a:r>
            <a:r>
              <a:rPr lang="tr-TR" dirty="0" err="1" smtClean="0"/>
              <a:t>prion</a:t>
            </a:r>
            <a:r>
              <a:rPr lang="tr-TR" dirty="0" smtClean="0"/>
              <a:t> </a:t>
            </a:r>
            <a:r>
              <a:rPr lang="tr-TR" dirty="0" err="1" smtClean="0"/>
              <a:t>detection</a:t>
            </a:r>
            <a:r>
              <a:rPr lang="tr-TR" dirty="0" smtClean="0"/>
              <a:t> </a:t>
            </a:r>
            <a:r>
              <a:rPr lang="tr-TR" dirty="0" err="1" smtClean="0"/>
              <a:t>techniques</a:t>
            </a:r>
            <a:r>
              <a:rPr lang="tr-TR" dirty="0" smtClean="0"/>
              <a:t> </a:t>
            </a:r>
            <a:r>
              <a:rPr lang="tr-TR" dirty="0" err="1" smtClean="0"/>
              <a:t>have</a:t>
            </a:r>
            <a:r>
              <a:rPr lang="tr-TR" dirty="0" smtClean="0"/>
              <a:t> </a:t>
            </a:r>
            <a:r>
              <a:rPr lang="tr-TR" dirty="0" err="1" smtClean="0"/>
              <a:t>found</a:t>
            </a:r>
            <a:r>
              <a:rPr lang="tr-TR" dirty="0" smtClean="0"/>
              <a:t> BSE </a:t>
            </a:r>
            <a:r>
              <a:rPr lang="tr-TR" dirty="0" err="1" smtClean="0"/>
              <a:t>prions</a:t>
            </a:r>
            <a:r>
              <a:rPr lang="tr-TR" dirty="0" smtClean="0"/>
              <a:t> in </a:t>
            </a:r>
            <a:r>
              <a:rPr lang="tr-TR" dirty="0" err="1" smtClean="0"/>
              <a:t>the</a:t>
            </a:r>
            <a:r>
              <a:rPr lang="tr-TR" dirty="0" smtClean="0"/>
              <a:t> </a:t>
            </a:r>
            <a:r>
              <a:rPr lang="tr-TR" dirty="0" err="1" smtClean="0"/>
              <a:t>blood</a:t>
            </a:r>
            <a:r>
              <a:rPr lang="tr-TR" dirty="0" smtClean="0"/>
              <a:t> of </a:t>
            </a:r>
            <a:r>
              <a:rPr lang="tr-TR" dirty="0" err="1" smtClean="0"/>
              <a:t>some</a:t>
            </a:r>
            <a:r>
              <a:rPr lang="tr-TR" dirty="0" smtClean="0"/>
              <a:t> </a:t>
            </a:r>
            <a:r>
              <a:rPr lang="tr-TR" dirty="0" err="1" smtClean="0"/>
              <a:t>symptomatic</a:t>
            </a:r>
            <a:r>
              <a:rPr lang="tr-TR" dirty="0" smtClean="0"/>
              <a:t> </a:t>
            </a:r>
            <a:r>
              <a:rPr lang="tr-TR" dirty="0" err="1" smtClean="0"/>
              <a:t>patients</a:t>
            </a:r>
            <a:r>
              <a:rPr lang="tr-TR" dirty="0" smtClean="0"/>
              <a:t>.</a:t>
            </a:r>
          </a:p>
          <a:p>
            <a:r>
              <a:rPr lang="tr-TR" dirty="0" err="1" smtClean="0"/>
              <a:t>There</a:t>
            </a:r>
            <a:r>
              <a:rPr lang="tr-TR" dirty="0" smtClean="0"/>
              <a:t> is </a:t>
            </a:r>
            <a:r>
              <a:rPr lang="tr-TR" dirty="0" err="1" smtClean="0"/>
              <a:t>also</a:t>
            </a:r>
            <a:r>
              <a:rPr lang="tr-TR" dirty="0" smtClean="0"/>
              <a:t> </a:t>
            </a:r>
            <a:r>
              <a:rPr lang="tr-TR" dirty="0" err="1" smtClean="0"/>
              <a:t>the</a:t>
            </a:r>
            <a:r>
              <a:rPr lang="tr-TR" dirty="0" smtClean="0"/>
              <a:t> </a:t>
            </a:r>
            <a:r>
              <a:rPr lang="tr-TR" dirty="0" err="1" smtClean="0"/>
              <a:t>potential</a:t>
            </a:r>
            <a:r>
              <a:rPr lang="tr-TR" dirty="0" smtClean="0"/>
              <a:t> </a:t>
            </a:r>
            <a:r>
              <a:rPr lang="tr-TR" dirty="0" err="1" smtClean="0"/>
              <a:t>for</a:t>
            </a:r>
            <a:r>
              <a:rPr lang="tr-TR" dirty="0" smtClean="0"/>
              <a:t> </a:t>
            </a:r>
            <a:r>
              <a:rPr lang="tr-TR" dirty="0" err="1" smtClean="0"/>
              <a:t>transmission</a:t>
            </a:r>
            <a:r>
              <a:rPr lang="tr-TR" dirty="0" smtClean="0"/>
              <a:t> </a:t>
            </a:r>
            <a:r>
              <a:rPr lang="tr-TR" dirty="0" err="1" smtClean="0"/>
              <a:t>by</a:t>
            </a:r>
            <a:r>
              <a:rPr lang="tr-TR" dirty="0" smtClean="0"/>
              <a:t> </a:t>
            </a:r>
            <a:r>
              <a:rPr lang="tr-TR" dirty="0" err="1" smtClean="0"/>
              <a:t>routes</a:t>
            </a:r>
            <a:r>
              <a:rPr lang="tr-TR" dirty="0" smtClean="0"/>
              <a:t> </a:t>
            </a:r>
            <a:r>
              <a:rPr lang="tr-TR" dirty="0" err="1" smtClean="0"/>
              <a:t>such</a:t>
            </a:r>
            <a:r>
              <a:rPr lang="tr-TR" dirty="0" smtClean="0"/>
              <a:t> as </a:t>
            </a:r>
            <a:r>
              <a:rPr lang="tr-TR" dirty="0" err="1" smtClean="0"/>
              <a:t>transplantation</a:t>
            </a:r>
            <a:r>
              <a:rPr lang="tr-TR" dirty="0" smtClean="0"/>
              <a:t> </a:t>
            </a:r>
            <a:r>
              <a:rPr lang="tr-TR" dirty="0" err="1" smtClean="0"/>
              <a:t>or</a:t>
            </a:r>
            <a:r>
              <a:rPr lang="tr-TR" dirty="0" smtClean="0"/>
              <a:t> </a:t>
            </a:r>
            <a:r>
              <a:rPr lang="tr-TR" dirty="0" err="1" smtClean="0"/>
              <a:t>the</a:t>
            </a:r>
            <a:r>
              <a:rPr lang="tr-TR" dirty="0" smtClean="0"/>
              <a:t> </a:t>
            </a:r>
            <a:r>
              <a:rPr lang="tr-TR" dirty="0" err="1" smtClean="0"/>
              <a:t>use</a:t>
            </a:r>
            <a:r>
              <a:rPr lang="tr-TR" dirty="0" smtClean="0"/>
              <a:t> of </a:t>
            </a:r>
            <a:r>
              <a:rPr lang="tr-TR" dirty="0" err="1" smtClean="0"/>
              <a:t>prion-contaminated</a:t>
            </a:r>
            <a:r>
              <a:rPr lang="tr-TR" dirty="0" smtClean="0"/>
              <a:t> </a:t>
            </a:r>
            <a:r>
              <a:rPr lang="tr-TR" dirty="0" err="1" smtClean="0"/>
              <a:t>equipment</a:t>
            </a:r>
            <a:r>
              <a:rPr lang="tr-TR" dirty="0" smtClean="0"/>
              <a:t> </a:t>
            </a:r>
            <a:r>
              <a:rPr lang="tr-TR" dirty="0" err="1" smtClean="0"/>
              <a:t>during</a:t>
            </a:r>
            <a:r>
              <a:rPr lang="tr-TR" dirty="0" smtClean="0"/>
              <a:t> </a:t>
            </a:r>
            <a:r>
              <a:rPr lang="tr-TR" dirty="0" err="1" smtClean="0"/>
              <a:t>surgeries</a:t>
            </a:r>
            <a:r>
              <a:rPr lang="tr-TR" dirty="0" smtClean="0"/>
              <a:t>.</a:t>
            </a:r>
          </a:p>
        </p:txBody>
      </p:sp>
    </p:spTree>
    <p:extLst>
      <p:ext uri="{BB962C8B-B14F-4D97-AF65-F5344CB8AC3E}">
        <p14:creationId xmlns:p14="http://schemas.microsoft.com/office/powerpoint/2010/main" val="73254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The</a:t>
            </a:r>
            <a:r>
              <a:rPr lang="tr-TR" dirty="0" smtClean="0"/>
              <a:t> </a:t>
            </a:r>
            <a:r>
              <a:rPr lang="tr-TR" dirty="0" err="1" smtClean="0"/>
              <a:t>incubation</a:t>
            </a:r>
            <a:r>
              <a:rPr lang="tr-TR" dirty="0" smtClean="0"/>
              <a:t> </a:t>
            </a:r>
            <a:r>
              <a:rPr lang="tr-TR" dirty="0" err="1" smtClean="0"/>
              <a:t>period</a:t>
            </a:r>
            <a:r>
              <a:rPr lang="tr-TR" dirty="0" smtClean="0"/>
              <a:t> </a:t>
            </a:r>
            <a:r>
              <a:rPr lang="tr-TR" dirty="0" err="1" smtClean="0"/>
              <a:t>for</a:t>
            </a:r>
            <a:r>
              <a:rPr lang="tr-TR" dirty="0" smtClean="0"/>
              <a:t> </a:t>
            </a:r>
            <a:r>
              <a:rPr lang="tr-TR" dirty="0" err="1" smtClean="0"/>
              <a:t>classical</a:t>
            </a:r>
            <a:r>
              <a:rPr lang="tr-TR" dirty="0" smtClean="0"/>
              <a:t> BSE is </a:t>
            </a:r>
            <a:r>
              <a:rPr lang="tr-TR" dirty="0" err="1" smtClean="0"/>
              <a:t>estimated</a:t>
            </a:r>
            <a:r>
              <a:rPr lang="tr-TR" dirty="0" smtClean="0"/>
              <a:t> </a:t>
            </a:r>
            <a:r>
              <a:rPr lang="tr-TR" dirty="0" err="1" smtClean="0"/>
              <a:t>to</a:t>
            </a:r>
            <a:r>
              <a:rPr lang="tr-TR" dirty="0" smtClean="0"/>
              <a:t> be 2 </a:t>
            </a:r>
            <a:r>
              <a:rPr lang="tr-TR" dirty="0" err="1" smtClean="0"/>
              <a:t>to</a:t>
            </a:r>
            <a:r>
              <a:rPr lang="tr-TR" dirty="0" smtClean="0"/>
              <a:t> 8 </a:t>
            </a:r>
            <a:r>
              <a:rPr lang="tr-TR" dirty="0" err="1" smtClean="0"/>
              <a:t>years</a:t>
            </a:r>
            <a:r>
              <a:rPr lang="tr-TR" dirty="0" smtClean="0"/>
              <a:t> in </a:t>
            </a:r>
            <a:r>
              <a:rPr lang="tr-TR" dirty="0" err="1" smtClean="0"/>
              <a:t>cattle</a:t>
            </a:r>
            <a:r>
              <a:rPr lang="tr-TR" dirty="0" smtClean="0"/>
              <a:t>, </a:t>
            </a:r>
            <a:r>
              <a:rPr lang="tr-TR" dirty="0" err="1" smtClean="0"/>
              <a:t>and</a:t>
            </a:r>
            <a:r>
              <a:rPr lang="tr-TR" dirty="0" smtClean="0"/>
              <a:t> </a:t>
            </a:r>
            <a:r>
              <a:rPr lang="tr-TR" dirty="0" err="1" smtClean="0"/>
              <a:t>might</a:t>
            </a:r>
            <a:r>
              <a:rPr lang="tr-TR" dirty="0" smtClean="0"/>
              <a:t> be </a:t>
            </a:r>
            <a:r>
              <a:rPr lang="tr-TR" dirty="0" err="1" smtClean="0"/>
              <a:t>longer</a:t>
            </a:r>
            <a:r>
              <a:rPr lang="tr-TR" dirty="0" smtClean="0"/>
              <a:t> </a:t>
            </a:r>
            <a:r>
              <a:rPr lang="tr-TR" dirty="0" err="1" smtClean="0"/>
              <a:t>than</a:t>
            </a:r>
            <a:r>
              <a:rPr lang="tr-TR" dirty="0" smtClean="0"/>
              <a:t> a </a:t>
            </a:r>
            <a:r>
              <a:rPr lang="tr-TR" dirty="0" err="1" smtClean="0"/>
              <a:t>decade</a:t>
            </a:r>
            <a:r>
              <a:rPr lang="tr-TR" dirty="0" smtClean="0"/>
              <a:t> in a </a:t>
            </a:r>
            <a:r>
              <a:rPr lang="tr-TR" dirty="0" err="1" smtClean="0"/>
              <a:t>few</a:t>
            </a:r>
            <a:r>
              <a:rPr lang="tr-TR" dirty="0" smtClean="0"/>
              <a:t> </a:t>
            </a:r>
            <a:r>
              <a:rPr lang="tr-TR" dirty="0" err="1" smtClean="0"/>
              <a:t>instances</a:t>
            </a:r>
            <a:r>
              <a:rPr lang="tr-TR" dirty="0" smtClean="0"/>
              <a:t>. </a:t>
            </a:r>
          </a:p>
          <a:p>
            <a:r>
              <a:rPr lang="tr-TR" dirty="0" err="1" smtClean="0"/>
              <a:t>Published</a:t>
            </a:r>
            <a:r>
              <a:rPr lang="tr-TR" dirty="0" smtClean="0"/>
              <a:t> </a:t>
            </a:r>
            <a:r>
              <a:rPr lang="tr-TR" dirty="0" err="1" smtClean="0"/>
              <a:t>incubation</a:t>
            </a:r>
            <a:r>
              <a:rPr lang="tr-TR" dirty="0" smtClean="0"/>
              <a:t> </a:t>
            </a:r>
            <a:r>
              <a:rPr lang="tr-TR" dirty="0" err="1" smtClean="0"/>
              <a:t>periods</a:t>
            </a:r>
            <a:r>
              <a:rPr lang="tr-TR" dirty="0" smtClean="0"/>
              <a:t> in </a:t>
            </a:r>
            <a:r>
              <a:rPr lang="tr-TR" dirty="0" err="1" smtClean="0"/>
              <a:t>sheep</a:t>
            </a:r>
            <a:r>
              <a:rPr lang="tr-TR" dirty="0" smtClean="0"/>
              <a:t> fed BSE </a:t>
            </a:r>
            <a:r>
              <a:rPr lang="tr-TR" dirty="0" err="1" smtClean="0"/>
              <a:t>prions</a:t>
            </a:r>
            <a:r>
              <a:rPr lang="tr-TR" dirty="0" smtClean="0"/>
              <a:t> </a:t>
            </a:r>
            <a:r>
              <a:rPr lang="tr-TR" dirty="0" err="1" smtClean="0"/>
              <a:t>have</a:t>
            </a:r>
            <a:r>
              <a:rPr lang="tr-TR" dirty="0" smtClean="0"/>
              <a:t> </a:t>
            </a:r>
            <a:r>
              <a:rPr lang="tr-TR" dirty="0" err="1" smtClean="0"/>
              <a:t>ranged</a:t>
            </a:r>
            <a:r>
              <a:rPr lang="tr-TR" dirty="0" smtClean="0"/>
              <a:t> </a:t>
            </a:r>
            <a:r>
              <a:rPr lang="tr-TR" dirty="0" err="1" smtClean="0"/>
              <a:t>from</a:t>
            </a:r>
            <a:r>
              <a:rPr lang="tr-TR" dirty="0" smtClean="0"/>
              <a:t> </a:t>
            </a:r>
            <a:r>
              <a:rPr lang="tr-TR" dirty="0" err="1" smtClean="0"/>
              <a:t>approximately</a:t>
            </a:r>
            <a:r>
              <a:rPr lang="tr-TR" dirty="0" smtClean="0"/>
              <a:t> 1.5 </a:t>
            </a:r>
            <a:r>
              <a:rPr lang="tr-TR" dirty="0" err="1" smtClean="0"/>
              <a:t>years</a:t>
            </a:r>
            <a:r>
              <a:rPr lang="tr-TR" dirty="0" smtClean="0"/>
              <a:t> </a:t>
            </a:r>
            <a:r>
              <a:rPr lang="tr-TR" dirty="0" err="1" smtClean="0"/>
              <a:t>to</a:t>
            </a:r>
            <a:r>
              <a:rPr lang="tr-TR" dirty="0" smtClean="0"/>
              <a:t> </a:t>
            </a:r>
            <a:r>
              <a:rPr lang="tr-TR" dirty="0" err="1" smtClean="0"/>
              <a:t>more</a:t>
            </a:r>
            <a:r>
              <a:rPr lang="tr-TR" dirty="0" smtClean="0"/>
              <a:t> </a:t>
            </a:r>
            <a:r>
              <a:rPr lang="tr-TR" dirty="0" err="1" smtClean="0"/>
              <a:t>than</a:t>
            </a:r>
            <a:r>
              <a:rPr lang="tr-TR" dirty="0" smtClean="0"/>
              <a:t> 6 </a:t>
            </a:r>
            <a:r>
              <a:rPr lang="tr-TR" dirty="0" err="1" smtClean="0"/>
              <a:t>years</a:t>
            </a:r>
            <a:endParaRPr lang="tr-TR" dirty="0"/>
          </a:p>
        </p:txBody>
      </p:sp>
    </p:spTree>
    <p:extLst>
      <p:ext uri="{BB962C8B-B14F-4D97-AF65-F5344CB8AC3E}">
        <p14:creationId xmlns:p14="http://schemas.microsoft.com/office/powerpoint/2010/main" val="2055362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44010"/>
            <a:ext cx="10515600" cy="5632953"/>
          </a:xfrm>
        </p:spPr>
        <p:txBody>
          <a:bodyPr>
            <a:normAutofit fontScale="92500"/>
          </a:bodyPr>
          <a:lstStyle/>
          <a:p>
            <a:r>
              <a:rPr lang="tr-TR" dirty="0" err="1" smtClean="0"/>
              <a:t>Bovine</a:t>
            </a:r>
            <a:r>
              <a:rPr lang="tr-TR" dirty="0" smtClean="0"/>
              <a:t> </a:t>
            </a:r>
            <a:r>
              <a:rPr lang="tr-TR" dirty="0" err="1" smtClean="0"/>
              <a:t>spongiform</a:t>
            </a:r>
            <a:r>
              <a:rPr lang="tr-TR" dirty="0" smtClean="0"/>
              <a:t> </a:t>
            </a:r>
            <a:r>
              <a:rPr lang="tr-TR" dirty="0" err="1" smtClean="0"/>
              <a:t>encephalopathy</a:t>
            </a:r>
            <a:r>
              <a:rPr lang="tr-TR" dirty="0" smtClean="0"/>
              <a:t> is a </a:t>
            </a:r>
            <a:r>
              <a:rPr lang="tr-TR" dirty="0" err="1" smtClean="0"/>
              <a:t>neurological</a:t>
            </a:r>
            <a:r>
              <a:rPr lang="tr-TR" dirty="0" smtClean="0"/>
              <a:t> </a:t>
            </a:r>
            <a:r>
              <a:rPr lang="tr-TR" dirty="0" err="1" smtClean="0"/>
              <a:t>disease</a:t>
            </a:r>
            <a:r>
              <a:rPr lang="tr-TR" dirty="0" smtClean="0"/>
              <a:t> </a:t>
            </a:r>
            <a:r>
              <a:rPr lang="tr-TR" dirty="0" err="1" smtClean="0"/>
              <a:t>that</a:t>
            </a:r>
            <a:r>
              <a:rPr lang="tr-TR" dirty="0" smtClean="0"/>
              <a:t> </a:t>
            </a:r>
            <a:r>
              <a:rPr lang="tr-TR" dirty="0" err="1" smtClean="0"/>
              <a:t>usually</a:t>
            </a:r>
            <a:r>
              <a:rPr lang="tr-TR" dirty="0" smtClean="0"/>
              <a:t> has an </a:t>
            </a:r>
            <a:r>
              <a:rPr lang="tr-TR" dirty="0" err="1" smtClean="0"/>
              <a:t>insidious</a:t>
            </a:r>
            <a:r>
              <a:rPr lang="tr-TR" dirty="0" smtClean="0"/>
              <a:t> </a:t>
            </a:r>
            <a:r>
              <a:rPr lang="tr-TR" dirty="0" err="1" smtClean="0"/>
              <a:t>onset</a:t>
            </a:r>
            <a:r>
              <a:rPr lang="tr-TR" dirty="0" smtClean="0"/>
              <a:t> in </a:t>
            </a:r>
            <a:r>
              <a:rPr lang="tr-TR" dirty="0" err="1" smtClean="0"/>
              <a:t>cattle</a:t>
            </a:r>
            <a:r>
              <a:rPr lang="tr-TR" dirty="0" smtClean="0"/>
              <a:t>. </a:t>
            </a:r>
          </a:p>
          <a:p>
            <a:r>
              <a:rPr lang="tr-TR" dirty="0" err="1" smtClean="0"/>
              <a:t>The</a:t>
            </a:r>
            <a:r>
              <a:rPr lang="tr-TR" dirty="0" smtClean="0"/>
              <a:t> </a:t>
            </a:r>
            <a:r>
              <a:rPr lang="tr-TR" dirty="0" err="1" smtClean="0"/>
              <a:t>clinical</a:t>
            </a:r>
            <a:r>
              <a:rPr lang="tr-TR" dirty="0" smtClean="0"/>
              <a:t> </a:t>
            </a:r>
            <a:r>
              <a:rPr lang="tr-TR" dirty="0" err="1" smtClean="0"/>
              <a:t>signs</a:t>
            </a:r>
            <a:r>
              <a:rPr lang="tr-TR" dirty="0" smtClean="0"/>
              <a:t> </a:t>
            </a:r>
            <a:r>
              <a:rPr lang="tr-TR" dirty="0" err="1" smtClean="0"/>
              <a:t>may</a:t>
            </a:r>
            <a:r>
              <a:rPr lang="tr-TR" dirty="0" smtClean="0"/>
              <a:t> </a:t>
            </a:r>
            <a:r>
              <a:rPr lang="tr-TR" dirty="0" err="1" smtClean="0"/>
              <a:t>include</a:t>
            </a:r>
            <a:r>
              <a:rPr lang="tr-TR" dirty="0" smtClean="0"/>
              <a:t> </a:t>
            </a:r>
          </a:p>
          <a:p>
            <a:pPr lvl="1"/>
            <a:r>
              <a:rPr lang="tr-TR" dirty="0" err="1" smtClean="0">
                <a:solidFill>
                  <a:srgbClr val="C00000"/>
                </a:solidFill>
              </a:rPr>
              <a:t>gait</a:t>
            </a:r>
            <a:r>
              <a:rPr lang="tr-TR" dirty="0" smtClean="0">
                <a:solidFill>
                  <a:srgbClr val="C00000"/>
                </a:solidFill>
              </a:rPr>
              <a:t> </a:t>
            </a:r>
            <a:r>
              <a:rPr lang="tr-TR" dirty="0" err="1" smtClean="0">
                <a:solidFill>
                  <a:srgbClr val="C00000"/>
                </a:solidFill>
              </a:rPr>
              <a:t>abnormalities</a:t>
            </a:r>
            <a:r>
              <a:rPr lang="tr-TR" dirty="0" smtClean="0">
                <a:solidFill>
                  <a:srgbClr val="C00000"/>
                </a:solidFill>
              </a:rPr>
              <a:t> (</a:t>
            </a:r>
            <a:r>
              <a:rPr lang="tr-TR" dirty="0" err="1" smtClean="0">
                <a:solidFill>
                  <a:srgbClr val="C00000"/>
                </a:solidFill>
              </a:rPr>
              <a:t>particularly</a:t>
            </a:r>
            <a:r>
              <a:rPr lang="tr-TR" dirty="0" smtClean="0">
                <a:solidFill>
                  <a:srgbClr val="C00000"/>
                </a:solidFill>
              </a:rPr>
              <a:t> </a:t>
            </a:r>
            <a:r>
              <a:rPr lang="tr-TR" dirty="0" err="1" smtClean="0">
                <a:solidFill>
                  <a:srgbClr val="C00000"/>
                </a:solidFill>
              </a:rPr>
              <a:t>hindlimb</a:t>
            </a:r>
            <a:r>
              <a:rPr lang="tr-TR" dirty="0" smtClean="0">
                <a:solidFill>
                  <a:srgbClr val="C00000"/>
                </a:solidFill>
              </a:rPr>
              <a:t> </a:t>
            </a:r>
            <a:r>
              <a:rPr lang="tr-TR" dirty="0" err="1" smtClean="0">
                <a:solidFill>
                  <a:srgbClr val="C00000"/>
                </a:solidFill>
              </a:rPr>
              <a:t>ataxia</a:t>
            </a:r>
            <a:r>
              <a:rPr lang="tr-TR" dirty="0" smtClean="0">
                <a:solidFill>
                  <a:srgbClr val="C00000"/>
                </a:solidFill>
              </a:rPr>
              <a:t>) </a:t>
            </a:r>
            <a:r>
              <a:rPr lang="tr-TR" dirty="0" err="1" smtClean="0">
                <a:solidFill>
                  <a:srgbClr val="C00000"/>
                </a:solidFill>
              </a:rPr>
              <a:t>and</a:t>
            </a:r>
            <a:r>
              <a:rPr lang="tr-TR" dirty="0" smtClean="0">
                <a:solidFill>
                  <a:srgbClr val="C00000"/>
                </a:solidFill>
              </a:rPr>
              <a:t> </a:t>
            </a:r>
            <a:r>
              <a:rPr lang="tr-TR" dirty="0" err="1" smtClean="0">
                <a:solidFill>
                  <a:srgbClr val="C00000"/>
                </a:solidFill>
              </a:rPr>
              <a:t>difficulty</a:t>
            </a:r>
            <a:r>
              <a:rPr lang="tr-TR" dirty="0" smtClean="0">
                <a:solidFill>
                  <a:srgbClr val="C00000"/>
                </a:solidFill>
              </a:rPr>
              <a:t> </a:t>
            </a:r>
            <a:r>
              <a:rPr lang="tr-TR" dirty="0" err="1" smtClean="0">
                <a:solidFill>
                  <a:srgbClr val="C00000"/>
                </a:solidFill>
              </a:rPr>
              <a:t>negotiating</a:t>
            </a:r>
            <a:r>
              <a:rPr lang="tr-TR" dirty="0" smtClean="0">
                <a:solidFill>
                  <a:srgbClr val="C00000"/>
                </a:solidFill>
              </a:rPr>
              <a:t> </a:t>
            </a:r>
            <a:r>
              <a:rPr lang="tr-TR" dirty="0" err="1" smtClean="0">
                <a:solidFill>
                  <a:srgbClr val="C00000"/>
                </a:solidFill>
              </a:rPr>
              <a:t>obstacles</a:t>
            </a:r>
            <a:r>
              <a:rPr lang="tr-TR" dirty="0" smtClean="0">
                <a:solidFill>
                  <a:srgbClr val="C00000"/>
                </a:solidFill>
              </a:rPr>
              <a:t>, </a:t>
            </a:r>
          </a:p>
          <a:p>
            <a:pPr lvl="1"/>
            <a:r>
              <a:rPr lang="tr-TR" dirty="0" err="1" smtClean="0">
                <a:solidFill>
                  <a:srgbClr val="C00000"/>
                </a:solidFill>
              </a:rPr>
              <a:t>low</a:t>
            </a:r>
            <a:r>
              <a:rPr lang="tr-TR" dirty="0" smtClean="0">
                <a:solidFill>
                  <a:srgbClr val="C00000"/>
                </a:solidFill>
              </a:rPr>
              <a:t> </a:t>
            </a:r>
            <a:r>
              <a:rPr lang="tr-TR" dirty="0" err="1" smtClean="0">
                <a:solidFill>
                  <a:srgbClr val="C00000"/>
                </a:solidFill>
              </a:rPr>
              <a:t>carriage</a:t>
            </a:r>
            <a:r>
              <a:rPr lang="tr-TR" dirty="0" smtClean="0">
                <a:solidFill>
                  <a:srgbClr val="C00000"/>
                </a:solidFill>
              </a:rPr>
              <a:t> of </a:t>
            </a:r>
            <a:r>
              <a:rPr lang="tr-TR" dirty="0" err="1" smtClean="0">
                <a:solidFill>
                  <a:srgbClr val="C00000"/>
                </a:solidFill>
              </a:rPr>
              <a:t>the</a:t>
            </a:r>
            <a:r>
              <a:rPr lang="tr-TR" dirty="0" smtClean="0">
                <a:solidFill>
                  <a:srgbClr val="C00000"/>
                </a:solidFill>
              </a:rPr>
              <a:t> </a:t>
            </a:r>
            <a:r>
              <a:rPr lang="tr-TR" dirty="0" err="1" smtClean="0">
                <a:solidFill>
                  <a:srgbClr val="C00000"/>
                </a:solidFill>
              </a:rPr>
              <a:t>head</a:t>
            </a:r>
            <a:r>
              <a:rPr lang="tr-TR" dirty="0" smtClean="0">
                <a:solidFill>
                  <a:srgbClr val="C00000"/>
                </a:solidFill>
              </a:rPr>
              <a:t>, </a:t>
            </a:r>
          </a:p>
          <a:p>
            <a:pPr lvl="1"/>
            <a:r>
              <a:rPr lang="tr-TR" dirty="0" err="1" smtClean="0">
                <a:solidFill>
                  <a:srgbClr val="C00000"/>
                </a:solidFill>
              </a:rPr>
              <a:t>hyperresponsiveness</a:t>
            </a:r>
            <a:r>
              <a:rPr lang="tr-TR" dirty="0" smtClean="0">
                <a:solidFill>
                  <a:srgbClr val="C00000"/>
                </a:solidFill>
              </a:rPr>
              <a:t> </a:t>
            </a:r>
            <a:r>
              <a:rPr lang="tr-TR" dirty="0" err="1" smtClean="0">
                <a:solidFill>
                  <a:srgbClr val="C00000"/>
                </a:solidFill>
              </a:rPr>
              <a:t>to</a:t>
            </a:r>
            <a:r>
              <a:rPr lang="tr-TR" dirty="0" smtClean="0">
                <a:solidFill>
                  <a:srgbClr val="C00000"/>
                </a:solidFill>
              </a:rPr>
              <a:t> </a:t>
            </a:r>
            <a:r>
              <a:rPr lang="tr-TR" dirty="0" err="1" smtClean="0">
                <a:solidFill>
                  <a:srgbClr val="C00000"/>
                </a:solidFill>
              </a:rPr>
              <a:t>stimuli</a:t>
            </a:r>
            <a:r>
              <a:rPr lang="tr-TR" dirty="0" smtClean="0">
                <a:solidFill>
                  <a:srgbClr val="C00000"/>
                </a:solidFill>
              </a:rPr>
              <a:t>, </a:t>
            </a:r>
          </a:p>
          <a:p>
            <a:pPr lvl="1"/>
            <a:r>
              <a:rPr lang="tr-TR" dirty="0" err="1" smtClean="0">
                <a:solidFill>
                  <a:srgbClr val="C00000"/>
                </a:solidFill>
              </a:rPr>
              <a:t>tremors</a:t>
            </a:r>
            <a:r>
              <a:rPr lang="tr-TR" dirty="0" smtClean="0">
                <a:solidFill>
                  <a:srgbClr val="C00000"/>
                </a:solidFill>
              </a:rPr>
              <a:t> </a:t>
            </a:r>
          </a:p>
          <a:p>
            <a:pPr lvl="1"/>
            <a:r>
              <a:rPr lang="tr-TR" dirty="0" err="1" smtClean="0">
                <a:solidFill>
                  <a:srgbClr val="C00000"/>
                </a:solidFill>
              </a:rPr>
              <a:t>behavioral</a:t>
            </a:r>
            <a:r>
              <a:rPr lang="tr-TR" dirty="0" smtClean="0">
                <a:solidFill>
                  <a:srgbClr val="C00000"/>
                </a:solidFill>
              </a:rPr>
              <a:t> </a:t>
            </a:r>
            <a:r>
              <a:rPr lang="tr-TR" dirty="0" err="1" smtClean="0">
                <a:solidFill>
                  <a:srgbClr val="C00000"/>
                </a:solidFill>
              </a:rPr>
              <a:t>changes</a:t>
            </a:r>
            <a:r>
              <a:rPr lang="tr-TR" dirty="0" smtClean="0">
                <a:solidFill>
                  <a:srgbClr val="C00000"/>
                </a:solidFill>
              </a:rPr>
              <a:t> </a:t>
            </a:r>
            <a:r>
              <a:rPr lang="tr-TR" dirty="0" err="1" smtClean="0">
                <a:solidFill>
                  <a:srgbClr val="C00000"/>
                </a:solidFill>
              </a:rPr>
              <a:t>such</a:t>
            </a:r>
            <a:r>
              <a:rPr lang="tr-TR" dirty="0" smtClean="0">
                <a:solidFill>
                  <a:srgbClr val="C00000"/>
                </a:solidFill>
              </a:rPr>
              <a:t> as </a:t>
            </a:r>
            <a:r>
              <a:rPr lang="tr-TR" dirty="0" err="1" smtClean="0">
                <a:solidFill>
                  <a:srgbClr val="C00000"/>
                </a:solidFill>
              </a:rPr>
              <a:t>aggression</a:t>
            </a:r>
            <a:r>
              <a:rPr lang="tr-TR" dirty="0" smtClean="0">
                <a:solidFill>
                  <a:srgbClr val="C00000"/>
                </a:solidFill>
              </a:rPr>
              <a:t>, </a:t>
            </a:r>
            <a:r>
              <a:rPr lang="tr-TR" dirty="0" err="1" smtClean="0">
                <a:solidFill>
                  <a:srgbClr val="C00000"/>
                </a:solidFill>
              </a:rPr>
              <a:t>nervousness</a:t>
            </a:r>
            <a:endParaRPr lang="tr-TR" dirty="0" smtClean="0">
              <a:solidFill>
                <a:srgbClr val="C00000"/>
              </a:solidFill>
            </a:endParaRPr>
          </a:p>
          <a:p>
            <a:pPr lvl="1"/>
            <a:r>
              <a:rPr lang="tr-TR" dirty="0" err="1" smtClean="0">
                <a:solidFill>
                  <a:srgbClr val="C00000"/>
                </a:solidFill>
              </a:rPr>
              <a:t>apprehension</a:t>
            </a:r>
            <a:r>
              <a:rPr lang="tr-TR" dirty="0" smtClean="0">
                <a:solidFill>
                  <a:srgbClr val="C00000"/>
                </a:solidFill>
              </a:rPr>
              <a:t>, </a:t>
            </a:r>
          </a:p>
          <a:p>
            <a:pPr lvl="1"/>
            <a:r>
              <a:rPr lang="tr-TR" dirty="0" err="1" smtClean="0">
                <a:solidFill>
                  <a:srgbClr val="C00000"/>
                </a:solidFill>
              </a:rPr>
              <a:t>changes</a:t>
            </a:r>
            <a:r>
              <a:rPr lang="tr-TR" dirty="0" smtClean="0">
                <a:solidFill>
                  <a:srgbClr val="C00000"/>
                </a:solidFill>
              </a:rPr>
              <a:t> in </a:t>
            </a:r>
            <a:r>
              <a:rPr lang="tr-TR" dirty="0" err="1" smtClean="0">
                <a:solidFill>
                  <a:srgbClr val="C00000"/>
                </a:solidFill>
              </a:rPr>
              <a:t>temperament</a:t>
            </a:r>
            <a:r>
              <a:rPr lang="tr-TR" dirty="0" smtClean="0">
                <a:solidFill>
                  <a:srgbClr val="C00000"/>
                </a:solidFill>
              </a:rPr>
              <a:t>, </a:t>
            </a:r>
          </a:p>
          <a:p>
            <a:pPr lvl="1"/>
            <a:r>
              <a:rPr lang="tr-TR" dirty="0" err="1" smtClean="0">
                <a:solidFill>
                  <a:srgbClr val="C00000"/>
                </a:solidFill>
              </a:rPr>
              <a:t>even</a:t>
            </a:r>
            <a:r>
              <a:rPr lang="tr-TR" dirty="0" smtClean="0">
                <a:solidFill>
                  <a:srgbClr val="C00000"/>
                </a:solidFill>
              </a:rPr>
              <a:t> </a:t>
            </a:r>
            <a:r>
              <a:rPr lang="tr-TR" dirty="0" err="1" smtClean="0">
                <a:solidFill>
                  <a:srgbClr val="C00000"/>
                </a:solidFill>
              </a:rPr>
              <a:t>frenzy</a:t>
            </a:r>
            <a:endParaRPr lang="tr-TR" dirty="0" smtClean="0">
              <a:solidFill>
                <a:srgbClr val="C00000"/>
              </a:solidFill>
            </a:endParaRPr>
          </a:p>
          <a:p>
            <a:pPr lvl="1"/>
            <a:r>
              <a:rPr lang="tr-TR" dirty="0" err="1" smtClean="0"/>
              <a:t>Intense</a:t>
            </a:r>
            <a:r>
              <a:rPr lang="tr-TR" dirty="0" smtClean="0"/>
              <a:t> </a:t>
            </a:r>
            <a:r>
              <a:rPr lang="tr-TR" dirty="0" err="1" smtClean="0"/>
              <a:t>pruritus</a:t>
            </a:r>
            <a:r>
              <a:rPr lang="tr-TR" dirty="0" smtClean="0"/>
              <a:t> is not </a:t>
            </a:r>
            <a:r>
              <a:rPr lang="tr-TR" dirty="0" err="1" smtClean="0"/>
              <a:t>usually</a:t>
            </a:r>
            <a:r>
              <a:rPr lang="tr-TR" dirty="0" smtClean="0"/>
              <a:t> </a:t>
            </a:r>
            <a:r>
              <a:rPr lang="tr-TR" dirty="0" err="1" smtClean="0"/>
              <a:t>seen</a:t>
            </a:r>
            <a:r>
              <a:rPr lang="tr-TR" dirty="0" smtClean="0"/>
              <a:t> in </a:t>
            </a:r>
            <a:r>
              <a:rPr lang="tr-TR" dirty="0" err="1" smtClean="0"/>
              <a:t>cattle</a:t>
            </a:r>
            <a:r>
              <a:rPr lang="tr-TR" dirty="0" smtClean="0"/>
              <a:t>, but </a:t>
            </a:r>
            <a:r>
              <a:rPr lang="tr-TR" dirty="0" err="1" smtClean="0"/>
              <a:t>some</a:t>
            </a:r>
            <a:r>
              <a:rPr lang="tr-TR" dirty="0" smtClean="0"/>
              <a:t> </a:t>
            </a:r>
            <a:r>
              <a:rPr lang="tr-TR" dirty="0" err="1" smtClean="0"/>
              <a:t>animals</a:t>
            </a:r>
            <a:r>
              <a:rPr lang="tr-TR" dirty="0" smtClean="0"/>
              <a:t> </a:t>
            </a:r>
            <a:r>
              <a:rPr lang="tr-TR" dirty="0" err="1" smtClean="0"/>
              <a:t>may</a:t>
            </a:r>
            <a:r>
              <a:rPr lang="tr-TR" dirty="0" smtClean="0"/>
              <a:t> </a:t>
            </a:r>
            <a:r>
              <a:rPr lang="tr-TR" dirty="0" err="1" smtClean="0"/>
              <a:t>lick</a:t>
            </a:r>
            <a:r>
              <a:rPr lang="tr-TR" dirty="0" smtClean="0"/>
              <a:t> </a:t>
            </a:r>
            <a:r>
              <a:rPr lang="tr-TR" dirty="0" err="1" smtClean="0"/>
              <a:t>or</a:t>
            </a:r>
            <a:r>
              <a:rPr lang="tr-TR" dirty="0" smtClean="0"/>
              <a:t> </a:t>
            </a:r>
            <a:r>
              <a:rPr lang="tr-TR" dirty="0" err="1" smtClean="0"/>
              <a:t>rub</a:t>
            </a:r>
            <a:r>
              <a:rPr lang="tr-TR" dirty="0" smtClean="0"/>
              <a:t> </a:t>
            </a:r>
            <a:r>
              <a:rPr lang="tr-TR" dirty="0" err="1" smtClean="0"/>
              <a:t>persistently</a:t>
            </a:r>
            <a:r>
              <a:rPr lang="tr-TR" dirty="0" smtClean="0"/>
              <a:t>. </a:t>
            </a:r>
          </a:p>
          <a:p>
            <a:pPr lvl="1"/>
            <a:r>
              <a:rPr lang="tr-TR" dirty="0" err="1" smtClean="0"/>
              <a:t>Nonspecific</a:t>
            </a:r>
            <a:r>
              <a:rPr lang="tr-TR" dirty="0" smtClean="0"/>
              <a:t> </a:t>
            </a:r>
            <a:r>
              <a:rPr lang="tr-TR" dirty="0" err="1" smtClean="0"/>
              <a:t>signs</a:t>
            </a:r>
            <a:r>
              <a:rPr lang="tr-TR" dirty="0" smtClean="0"/>
              <a:t> </a:t>
            </a:r>
            <a:r>
              <a:rPr lang="tr-TR" dirty="0" err="1" smtClean="0"/>
              <a:t>include</a:t>
            </a:r>
            <a:r>
              <a:rPr lang="tr-TR" dirty="0" smtClean="0"/>
              <a:t> </a:t>
            </a:r>
            <a:r>
              <a:rPr lang="tr-TR" dirty="0" err="1" smtClean="0"/>
              <a:t>loss</a:t>
            </a:r>
            <a:r>
              <a:rPr lang="tr-TR" dirty="0" smtClean="0"/>
              <a:t> of </a:t>
            </a:r>
            <a:r>
              <a:rPr lang="tr-TR" dirty="0" err="1" smtClean="0"/>
              <a:t>condition</a:t>
            </a:r>
            <a:r>
              <a:rPr lang="tr-TR" dirty="0" smtClean="0"/>
              <a:t>, </a:t>
            </a:r>
            <a:r>
              <a:rPr lang="tr-TR" dirty="0" err="1" smtClean="0"/>
              <a:t>weight</a:t>
            </a:r>
            <a:r>
              <a:rPr lang="tr-TR" dirty="0" smtClean="0"/>
              <a:t> </a:t>
            </a:r>
            <a:r>
              <a:rPr lang="tr-TR" dirty="0" err="1" smtClean="0"/>
              <a:t>loss</a:t>
            </a:r>
            <a:r>
              <a:rPr lang="tr-TR" dirty="0" smtClean="0"/>
              <a:t>, </a:t>
            </a:r>
            <a:r>
              <a:rPr lang="tr-TR" dirty="0" err="1" smtClean="0"/>
              <a:t>teeth</a:t>
            </a:r>
            <a:r>
              <a:rPr lang="tr-TR" dirty="0" smtClean="0"/>
              <a:t> </a:t>
            </a:r>
            <a:r>
              <a:rPr lang="tr-TR" dirty="0" err="1" smtClean="0"/>
              <a:t>grinding</a:t>
            </a:r>
            <a:r>
              <a:rPr lang="tr-TR" dirty="0" smtClean="0"/>
              <a:t> (</a:t>
            </a:r>
            <a:r>
              <a:rPr lang="tr-TR" dirty="0" err="1" smtClean="0"/>
              <a:t>possibly</a:t>
            </a:r>
            <a:r>
              <a:rPr lang="tr-TR" dirty="0" smtClean="0"/>
              <a:t> </a:t>
            </a:r>
            <a:r>
              <a:rPr lang="tr-TR" dirty="0" err="1" smtClean="0"/>
              <a:t>due</a:t>
            </a:r>
            <a:r>
              <a:rPr lang="tr-TR" dirty="0" smtClean="0"/>
              <a:t> </a:t>
            </a:r>
            <a:r>
              <a:rPr lang="tr-TR" dirty="0" err="1" smtClean="0"/>
              <a:t>to</a:t>
            </a:r>
            <a:r>
              <a:rPr lang="tr-TR" dirty="0" smtClean="0"/>
              <a:t> </a:t>
            </a:r>
            <a:r>
              <a:rPr lang="tr-TR" dirty="0" err="1" smtClean="0"/>
              <a:t>visceral</a:t>
            </a:r>
            <a:r>
              <a:rPr lang="tr-TR" dirty="0" smtClean="0"/>
              <a:t> </a:t>
            </a:r>
            <a:r>
              <a:rPr lang="tr-TR" dirty="0" err="1" smtClean="0"/>
              <a:t>pain</a:t>
            </a:r>
            <a:r>
              <a:rPr lang="tr-TR" dirty="0" smtClean="0"/>
              <a:t> </a:t>
            </a:r>
            <a:r>
              <a:rPr lang="tr-TR" dirty="0" err="1" smtClean="0"/>
              <a:t>or</a:t>
            </a:r>
            <a:r>
              <a:rPr lang="tr-TR" dirty="0" smtClean="0"/>
              <a:t> </a:t>
            </a:r>
            <a:r>
              <a:rPr lang="tr-TR" dirty="0" err="1" smtClean="0"/>
              <a:t>neurological</a:t>
            </a:r>
            <a:r>
              <a:rPr lang="tr-TR" dirty="0" smtClean="0"/>
              <a:t> </a:t>
            </a:r>
            <a:r>
              <a:rPr lang="tr-TR" dirty="0" err="1" smtClean="0"/>
              <a:t>disease</a:t>
            </a:r>
            <a:r>
              <a:rPr lang="tr-TR" dirty="0" smtClean="0"/>
              <a:t>) </a:t>
            </a:r>
            <a:r>
              <a:rPr lang="tr-TR" dirty="0" err="1" smtClean="0"/>
              <a:t>and</a:t>
            </a:r>
            <a:r>
              <a:rPr lang="tr-TR" dirty="0" smtClean="0"/>
              <a:t> </a:t>
            </a:r>
            <a:r>
              <a:rPr lang="tr-TR" dirty="0" err="1" smtClean="0"/>
              <a:t>decreased</a:t>
            </a:r>
            <a:r>
              <a:rPr lang="tr-TR" dirty="0" smtClean="0"/>
              <a:t> </a:t>
            </a:r>
            <a:r>
              <a:rPr lang="tr-TR" dirty="0" err="1" smtClean="0"/>
              <a:t>milk</a:t>
            </a:r>
            <a:r>
              <a:rPr lang="tr-TR" dirty="0" smtClean="0"/>
              <a:t> </a:t>
            </a:r>
            <a:r>
              <a:rPr lang="tr-TR" dirty="0" err="1" smtClean="0"/>
              <a:t>production</a:t>
            </a:r>
            <a:r>
              <a:rPr lang="tr-TR" dirty="0" smtClean="0"/>
              <a:t>.</a:t>
            </a:r>
            <a:endParaRPr lang="tr-TR" dirty="0" smtClean="0">
              <a:solidFill>
                <a:schemeClr val="accent6">
                  <a:lumMod val="50000"/>
                </a:schemeClr>
              </a:solidFill>
            </a:endParaRPr>
          </a:p>
        </p:txBody>
      </p:sp>
    </p:spTree>
    <p:extLst>
      <p:ext uri="{BB962C8B-B14F-4D97-AF65-F5344CB8AC3E}">
        <p14:creationId xmlns:p14="http://schemas.microsoft.com/office/powerpoint/2010/main" val="61558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923818" y="2202561"/>
            <a:ext cx="8133610" cy="4046639"/>
          </a:xfrm>
          <a:prstGeom prst="rect">
            <a:avLst/>
          </a:prstGeom>
        </p:spPr>
      </p:pic>
      <p:sp>
        <p:nvSpPr>
          <p:cNvPr id="2" name="Başlık 1"/>
          <p:cNvSpPr>
            <a:spLocks noGrp="1"/>
          </p:cNvSpPr>
          <p:nvPr>
            <p:ph type="title"/>
          </p:nvPr>
        </p:nvSpPr>
        <p:spPr/>
        <p:txBody>
          <a:bodyPr/>
          <a:lstStyle/>
          <a:p>
            <a:r>
              <a:rPr lang="tr-TR" dirty="0" smtClean="0">
                <a:solidFill>
                  <a:srgbClr val="0070C0"/>
                </a:solidFill>
              </a:rPr>
              <a:t>Post </a:t>
            </a:r>
            <a:r>
              <a:rPr lang="tr-TR" dirty="0" err="1" smtClean="0">
                <a:solidFill>
                  <a:srgbClr val="0070C0"/>
                </a:solidFill>
              </a:rPr>
              <a:t>Mortem</a:t>
            </a:r>
            <a:endParaRPr lang="tr-TR" dirty="0">
              <a:solidFill>
                <a:srgbClr val="0070C0"/>
              </a:solidFill>
            </a:endParaRPr>
          </a:p>
        </p:txBody>
      </p:sp>
      <p:sp>
        <p:nvSpPr>
          <p:cNvPr id="3" name="İçerik Yer Tutucusu 2"/>
          <p:cNvSpPr>
            <a:spLocks noGrp="1"/>
          </p:cNvSpPr>
          <p:nvPr>
            <p:ph idx="1"/>
          </p:nvPr>
        </p:nvSpPr>
        <p:spPr>
          <a:xfrm>
            <a:off x="838200" y="1825625"/>
            <a:ext cx="4960716" cy="4351338"/>
          </a:xfrm>
        </p:spPr>
        <p:txBody>
          <a:bodyPr>
            <a:normAutofit lnSpcReduction="10000"/>
          </a:bodyPr>
          <a:lstStyle/>
          <a:p>
            <a:r>
              <a:rPr lang="tr-TR" dirty="0" err="1" smtClean="0"/>
              <a:t>Gross</a:t>
            </a:r>
            <a:r>
              <a:rPr lang="tr-TR" dirty="0" smtClean="0"/>
              <a:t> </a:t>
            </a:r>
            <a:r>
              <a:rPr lang="tr-TR" dirty="0" err="1" smtClean="0"/>
              <a:t>lesions</a:t>
            </a:r>
            <a:r>
              <a:rPr lang="tr-TR" dirty="0" smtClean="0"/>
              <a:t> </a:t>
            </a:r>
            <a:r>
              <a:rPr lang="tr-TR" dirty="0" err="1" smtClean="0"/>
              <a:t>are</a:t>
            </a:r>
            <a:r>
              <a:rPr lang="tr-TR" dirty="0" smtClean="0"/>
              <a:t> not </a:t>
            </a:r>
            <a:r>
              <a:rPr lang="tr-TR" dirty="0" err="1" smtClean="0"/>
              <a:t>found</a:t>
            </a:r>
            <a:r>
              <a:rPr lang="tr-TR" dirty="0" smtClean="0"/>
              <a:t> in BSE, </a:t>
            </a:r>
            <a:r>
              <a:rPr lang="tr-TR" dirty="0" err="1" smtClean="0"/>
              <a:t>with</a:t>
            </a:r>
            <a:r>
              <a:rPr lang="tr-TR" dirty="0" smtClean="0"/>
              <a:t> </a:t>
            </a:r>
            <a:r>
              <a:rPr lang="tr-TR" dirty="0" err="1" smtClean="0"/>
              <a:t>the</a:t>
            </a:r>
            <a:r>
              <a:rPr lang="tr-TR" dirty="0" smtClean="0"/>
              <a:t> </a:t>
            </a:r>
            <a:r>
              <a:rPr lang="tr-TR" dirty="0" err="1" smtClean="0"/>
              <a:t>exception</a:t>
            </a:r>
            <a:r>
              <a:rPr lang="tr-TR" dirty="0" smtClean="0"/>
              <a:t> of </a:t>
            </a:r>
            <a:r>
              <a:rPr lang="tr-TR" dirty="0" err="1" smtClean="0"/>
              <a:t>nonspecific</a:t>
            </a:r>
            <a:r>
              <a:rPr lang="tr-TR" dirty="0" smtClean="0"/>
              <a:t> </a:t>
            </a:r>
            <a:r>
              <a:rPr lang="tr-TR" dirty="0" err="1" smtClean="0"/>
              <a:t>signs</a:t>
            </a:r>
            <a:r>
              <a:rPr lang="tr-TR" dirty="0" smtClean="0"/>
              <a:t>, </a:t>
            </a:r>
            <a:r>
              <a:rPr lang="tr-TR" dirty="0" err="1" smtClean="0"/>
              <a:t>such</a:t>
            </a:r>
            <a:r>
              <a:rPr lang="tr-TR" dirty="0" smtClean="0"/>
              <a:t> as </a:t>
            </a:r>
            <a:r>
              <a:rPr lang="tr-TR" dirty="0" err="1" smtClean="0"/>
              <a:t>emaciation</a:t>
            </a:r>
            <a:r>
              <a:rPr lang="tr-TR" dirty="0" smtClean="0"/>
              <a:t> </a:t>
            </a:r>
            <a:r>
              <a:rPr lang="tr-TR" dirty="0" err="1" smtClean="0"/>
              <a:t>or</a:t>
            </a:r>
            <a:r>
              <a:rPr lang="tr-TR" dirty="0" smtClean="0"/>
              <a:t> </a:t>
            </a:r>
            <a:r>
              <a:rPr lang="tr-TR" dirty="0" err="1" smtClean="0"/>
              <a:t>wasting</a:t>
            </a:r>
            <a:r>
              <a:rPr lang="tr-TR" dirty="0" smtClean="0"/>
              <a:t>. </a:t>
            </a:r>
          </a:p>
          <a:p>
            <a:r>
              <a:rPr lang="tr-TR" dirty="0" err="1" smtClean="0"/>
              <a:t>The</a:t>
            </a:r>
            <a:r>
              <a:rPr lang="tr-TR" dirty="0" smtClean="0"/>
              <a:t> </a:t>
            </a:r>
            <a:r>
              <a:rPr lang="tr-TR" dirty="0" err="1" smtClean="0"/>
              <a:t>histopathologic</a:t>
            </a:r>
            <a:r>
              <a:rPr lang="tr-TR" dirty="0" smtClean="0"/>
              <a:t> </a:t>
            </a:r>
            <a:r>
              <a:rPr lang="tr-TR" dirty="0" err="1" smtClean="0"/>
              <a:t>lesions</a:t>
            </a:r>
            <a:r>
              <a:rPr lang="tr-TR" dirty="0" smtClean="0"/>
              <a:t> </a:t>
            </a:r>
            <a:r>
              <a:rPr lang="tr-TR" dirty="0" err="1" smtClean="0"/>
              <a:t>are</a:t>
            </a:r>
            <a:r>
              <a:rPr lang="tr-TR" dirty="0" smtClean="0"/>
              <a:t> </a:t>
            </a:r>
            <a:r>
              <a:rPr lang="tr-TR" dirty="0" err="1" smtClean="0"/>
              <a:t>confined</a:t>
            </a:r>
            <a:r>
              <a:rPr lang="tr-TR" dirty="0" smtClean="0"/>
              <a:t> </a:t>
            </a:r>
            <a:r>
              <a:rPr lang="tr-TR" dirty="0" err="1" smtClean="0"/>
              <a:t>to</a:t>
            </a:r>
            <a:r>
              <a:rPr lang="tr-TR" dirty="0" smtClean="0"/>
              <a:t> </a:t>
            </a:r>
            <a:r>
              <a:rPr lang="tr-TR" dirty="0" err="1" smtClean="0"/>
              <a:t>the</a:t>
            </a:r>
            <a:r>
              <a:rPr lang="tr-TR" dirty="0" smtClean="0"/>
              <a:t> CNS. </a:t>
            </a:r>
          </a:p>
          <a:p>
            <a:r>
              <a:rPr lang="tr-TR" dirty="0" err="1" smtClean="0">
                <a:solidFill>
                  <a:srgbClr val="FF0000"/>
                </a:solidFill>
              </a:rPr>
              <a:t>Neuronal</a:t>
            </a:r>
            <a:r>
              <a:rPr lang="tr-TR" dirty="0" smtClean="0">
                <a:solidFill>
                  <a:srgbClr val="FF0000"/>
                </a:solidFill>
              </a:rPr>
              <a:t> </a:t>
            </a:r>
            <a:r>
              <a:rPr lang="tr-TR" dirty="0" err="1" smtClean="0">
                <a:solidFill>
                  <a:srgbClr val="FF0000"/>
                </a:solidFill>
              </a:rPr>
              <a:t>vacuolation</a:t>
            </a:r>
            <a:r>
              <a:rPr lang="tr-TR" dirty="0" smtClean="0">
                <a:solidFill>
                  <a:srgbClr val="FF0000"/>
                </a:solidFill>
              </a:rPr>
              <a:t> </a:t>
            </a:r>
            <a:r>
              <a:rPr lang="tr-TR" dirty="0" err="1" smtClean="0">
                <a:solidFill>
                  <a:srgbClr val="FF0000"/>
                </a:solidFill>
              </a:rPr>
              <a:t>and</a:t>
            </a:r>
            <a:r>
              <a:rPr lang="tr-TR" dirty="0" smtClean="0">
                <a:solidFill>
                  <a:srgbClr val="FF0000"/>
                </a:solidFill>
              </a:rPr>
              <a:t> </a:t>
            </a:r>
            <a:r>
              <a:rPr lang="tr-TR" dirty="0" err="1" smtClean="0">
                <a:solidFill>
                  <a:srgbClr val="FF0000"/>
                </a:solidFill>
              </a:rPr>
              <a:t>non-inflammatory</a:t>
            </a:r>
            <a:r>
              <a:rPr lang="tr-TR" dirty="0" smtClean="0">
                <a:solidFill>
                  <a:srgbClr val="FF0000"/>
                </a:solidFill>
              </a:rPr>
              <a:t> </a:t>
            </a:r>
            <a:r>
              <a:rPr lang="tr-TR" dirty="0" err="1" smtClean="0">
                <a:solidFill>
                  <a:srgbClr val="FF0000"/>
                </a:solidFill>
              </a:rPr>
              <a:t>spongiform</a:t>
            </a:r>
            <a:r>
              <a:rPr lang="tr-TR" dirty="0" smtClean="0">
                <a:solidFill>
                  <a:srgbClr val="FF0000"/>
                </a:solidFill>
              </a:rPr>
              <a:t> </a:t>
            </a:r>
            <a:r>
              <a:rPr lang="tr-TR" dirty="0" err="1" smtClean="0">
                <a:solidFill>
                  <a:srgbClr val="FF0000"/>
                </a:solidFill>
              </a:rPr>
              <a:t>changes</a:t>
            </a:r>
            <a:r>
              <a:rPr lang="tr-TR" dirty="0" smtClean="0">
                <a:solidFill>
                  <a:srgbClr val="FF0000"/>
                </a:solidFill>
              </a:rPr>
              <a:t> in </a:t>
            </a:r>
            <a:r>
              <a:rPr lang="tr-TR" dirty="0" err="1" smtClean="0">
                <a:solidFill>
                  <a:srgbClr val="FF0000"/>
                </a:solidFill>
              </a:rPr>
              <a:t>the</a:t>
            </a:r>
            <a:r>
              <a:rPr lang="tr-TR" dirty="0" smtClean="0">
                <a:solidFill>
                  <a:srgbClr val="FF0000"/>
                </a:solidFill>
              </a:rPr>
              <a:t> </a:t>
            </a:r>
            <a:r>
              <a:rPr lang="tr-TR" dirty="0" err="1" smtClean="0">
                <a:solidFill>
                  <a:srgbClr val="FF0000"/>
                </a:solidFill>
              </a:rPr>
              <a:t>gray</a:t>
            </a:r>
            <a:r>
              <a:rPr lang="tr-TR" dirty="0" smtClean="0">
                <a:solidFill>
                  <a:srgbClr val="FF0000"/>
                </a:solidFill>
              </a:rPr>
              <a:t> </a:t>
            </a:r>
            <a:r>
              <a:rPr lang="tr-TR" dirty="0" err="1" smtClean="0">
                <a:solidFill>
                  <a:srgbClr val="FF0000"/>
                </a:solidFill>
              </a:rPr>
              <a:t>matter</a:t>
            </a:r>
            <a:r>
              <a:rPr lang="tr-TR" dirty="0" smtClean="0">
                <a:solidFill>
                  <a:srgbClr val="FF0000"/>
                </a:solidFill>
              </a:rPr>
              <a:t> </a:t>
            </a:r>
            <a:r>
              <a:rPr lang="tr-TR" dirty="0" err="1" smtClean="0">
                <a:solidFill>
                  <a:srgbClr val="FF0000"/>
                </a:solidFill>
              </a:rPr>
              <a:t>are</a:t>
            </a:r>
            <a:r>
              <a:rPr lang="tr-TR" dirty="0" smtClean="0">
                <a:solidFill>
                  <a:srgbClr val="FF0000"/>
                </a:solidFill>
              </a:rPr>
              <a:t> </a:t>
            </a:r>
            <a:r>
              <a:rPr lang="tr-TR" dirty="0" err="1" smtClean="0">
                <a:solidFill>
                  <a:srgbClr val="FF0000"/>
                </a:solidFill>
              </a:rPr>
              <a:t>characteristic</a:t>
            </a:r>
            <a:r>
              <a:rPr lang="tr-TR" dirty="0" smtClean="0">
                <a:solidFill>
                  <a:srgbClr val="FF0000"/>
                </a:solidFill>
              </a:rPr>
              <a:t> of </a:t>
            </a:r>
            <a:r>
              <a:rPr lang="tr-TR" dirty="0" err="1" smtClean="0">
                <a:solidFill>
                  <a:srgbClr val="FF0000"/>
                </a:solidFill>
              </a:rPr>
              <a:t>the</a:t>
            </a:r>
            <a:r>
              <a:rPr lang="tr-TR" dirty="0" smtClean="0">
                <a:solidFill>
                  <a:srgbClr val="FF0000"/>
                </a:solidFill>
              </a:rPr>
              <a:t> </a:t>
            </a:r>
            <a:r>
              <a:rPr lang="tr-TR" dirty="0" err="1" smtClean="0">
                <a:solidFill>
                  <a:srgbClr val="FF0000"/>
                </a:solidFill>
              </a:rPr>
              <a:t>disease</a:t>
            </a:r>
            <a:r>
              <a:rPr lang="tr-TR" dirty="0" smtClean="0">
                <a:solidFill>
                  <a:srgbClr val="FF0000"/>
                </a:solidFill>
              </a:rPr>
              <a:t> in </a:t>
            </a:r>
            <a:r>
              <a:rPr lang="tr-TR" dirty="0" err="1" smtClean="0">
                <a:solidFill>
                  <a:srgbClr val="FF0000"/>
                </a:solidFill>
              </a:rPr>
              <a:t>cattle</a:t>
            </a:r>
            <a:r>
              <a:rPr lang="tr-TR" dirty="0" smtClean="0"/>
              <a:t>.</a:t>
            </a:r>
            <a:endParaRPr lang="tr-TR" dirty="0"/>
          </a:p>
        </p:txBody>
      </p:sp>
    </p:spTree>
    <p:extLst>
      <p:ext uri="{BB962C8B-B14F-4D97-AF65-F5344CB8AC3E}">
        <p14:creationId xmlns:p14="http://schemas.microsoft.com/office/powerpoint/2010/main" val="1671436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585732"/>
            <a:ext cx="10805932" cy="4591231"/>
          </a:xfrm>
        </p:spPr>
        <p:txBody>
          <a:bodyPr>
            <a:normAutofit fontScale="92500" lnSpcReduction="20000"/>
          </a:bodyPr>
          <a:lstStyle/>
          <a:p>
            <a:r>
              <a:rPr lang="tr-TR" dirty="0" err="1" smtClean="0"/>
              <a:t>There</a:t>
            </a:r>
            <a:r>
              <a:rPr lang="tr-TR" dirty="0" smtClean="0"/>
              <a:t> is </a:t>
            </a:r>
            <a:r>
              <a:rPr lang="tr-TR" dirty="0" err="1" smtClean="0"/>
              <a:t>no</a:t>
            </a:r>
            <a:r>
              <a:rPr lang="tr-TR" dirty="0" smtClean="0"/>
              <a:t> </a:t>
            </a:r>
            <a:r>
              <a:rPr lang="tr-TR" dirty="0" err="1" smtClean="0"/>
              <a:t>live</a:t>
            </a:r>
            <a:r>
              <a:rPr lang="tr-TR" dirty="0" smtClean="0"/>
              <a:t> </a:t>
            </a:r>
            <a:r>
              <a:rPr lang="tr-TR" dirty="0" err="1" smtClean="0"/>
              <a:t>animal</a:t>
            </a:r>
            <a:r>
              <a:rPr lang="tr-TR" dirty="0" smtClean="0"/>
              <a:t> test </a:t>
            </a:r>
            <a:r>
              <a:rPr lang="tr-TR" dirty="0" err="1" smtClean="0"/>
              <a:t>for</a:t>
            </a:r>
            <a:r>
              <a:rPr lang="tr-TR" dirty="0" smtClean="0"/>
              <a:t> BSE. </a:t>
            </a:r>
          </a:p>
          <a:p>
            <a:r>
              <a:rPr lang="tr-TR" dirty="0" err="1" smtClean="0"/>
              <a:t>This</a:t>
            </a:r>
            <a:r>
              <a:rPr lang="tr-TR" dirty="0" smtClean="0"/>
              <a:t> </a:t>
            </a:r>
            <a:r>
              <a:rPr lang="tr-TR" dirty="0" err="1" smtClean="0"/>
              <a:t>disease</a:t>
            </a:r>
            <a:r>
              <a:rPr lang="tr-TR" dirty="0" smtClean="0"/>
              <a:t> is </a:t>
            </a:r>
            <a:r>
              <a:rPr lang="tr-TR" dirty="0" err="1" smtClean="0"/>
              <a:t>usually</a:t>
            </a:r>
            <a:r>
              <a:rPr lang="tr-TR" dirty="0" smtClean="0"/>
              <a:t> </a:t>
            </a:r>
            <a:r>
              <a:rPr lang="tr-TR" dirty="0" err="1" smtClean="0"/>
              <a:t>diagnosed</a:t>
            </a:r>
            <a:r>
              <a:rPr lang="tr-TR" dirty="0" smtClean="0"/>
              <a:t> </a:t>
            </a:r>
            <a:r>
              <a:rPr lang="tr-TR" dirty="0" err="1" smtClean="0"/>
              <a:t>by</a:t>
            </a:r>
            <a:r>
              <a:rPr lang="tr-TR" dirty="0" smtClean="0"/>
              <a:t> </a:t>
            </a:r>
            <a:r>
              <a:rPr lang="tr-TR" dirty="0" err="1" smtClean="0"/>
              <a:t>detecting</a:t>
            </a:r>
            <a:r>
              <a:rPr lang="tr-TR" dirty="0" smtClean="0"/>
              <a:t> </a:t>
            </a:r>
            <a:r>
              <a:rPr lang="tr-TR" dirty="0" err="1" smtClean="0"/>
              <a:t>prions</a:t>
            </a:r>
            <a:r>
              <a:rPr lang="tr-TR" dirty="0" smtClean="0"/>
              <a:t> (</a:t>
            </a:r>
            <a:r>
              <a:rPr lang="tr-TR" dirty="0" err="1" smtClean="0"/>
              <a:t>PrP</a:t>
            </a:r>
            <a:r>
              <a:rPr lang="tr-TR" baseline="30000" dirty="0" err="1" smtClean="0"/>
              <a:t>res</a:t>
            </a:r>
            <a:r>
              <a:rPr lang="tr-TR" dirty="0" smtClean="0"/>
              <a:t>) in </a:t>
            </a:r>
            <a:r>
              <a:rPr lang="tr-TR" dirty="0" err="1" smtClean="0"/>
              <a:t>the</a:t>
            </a:r>
            <a:r>
              <a:rPr lang="tr-TR" dirty="0" smtClean="0"/>
              <a:t> CNS. </a:t>
            </a:r>
          </a:p>
          <a:p>
            <a:r>
              <a:rPr lang="tr-TR" dirty="0" err="1" smtClean="0"/>
              <a:t>Sampling</a:t>
            </a:r>
            <a:r>
              <a:rPr lang="tr-TR" dirty="0" smtClean="0"/>
              <a:t> of </a:t>
            </a:r>
            <a:r>
              <a:rPr lang="tr-TR" dirty="0" err="1" smtClean="0"/>
              <a:t>the</a:t>
            </a:r>
            <a:r>
              <a:rPr lang="tr-TR" dirty="0" smtClean="0"/>
              <a:t> </a:t>
            </a:r>
            <a:r>
              <a:rPr lang="tr-TR" dirty="0" err="1" smtClean="0"/>
              <a:t>whole</a:t>
            </a:r>
            <a:r>
              <a:rPr lang="tr-TR" dirty="0" smtClean="0"/>
              <a:t> </a:t>
            </a:r>
            <a:r>
              <a:rPr lang="tr-TR" dirty="0" err="1" smtClean="0"/>
              <a:t>brain</a:t>
            </a:r>
            <a:r>
              <a:rPr lang="tr-TR" dirty="0" smtClean="0"/>
              <a:t> is </a:t>
            </a:r>
            <a:r>
              <a:rPr lang="tr-TR" dirty="0" err="1" smtClean="0"/>
              <a:t>mainly</a:t>
            </a:r>
            <a:r>
              <a:rPr lang="tr-TR" dirty="0" smtClean="0"/>
              <a:t> done at </a:t>
            </a:r>
            <a:r>
              <a:rPr lang="tr-TR" dirty="0" err="1" smtClean="0"/>
              <a:t>the</a:t>
            </a:r>
            <a:r>
              <a:rPr lang="tr-TR" dirty="0" smtClean="0"/>
              <a:t> </a:t>
            </a:r>
            <a:r>
              <a:rPr lang="tr-TR" dirty="0" err="1" smtClean="0"/>
              <a:t>level</a:t>
            </a:r>
            <a:r>
              <a:rPr lang="tr-TR" dirty="0" smtClean="0"/>
              <a:t> of </a:t>
            </a:r>
            <a:r>
              <a:rPr lang="tr-TR" dirty="0" err="1" smtClean="0"/>
              <a:t>the</a:t>
            </a:r>
            <a:r>
              <a:rPr lang="tr-TR" dirty="0" smtClean="0"/>
              <a:t> </a:t>
            </a:r>
            <a:r>
              <a:rPr lang="tr-TR" dirty="0" err="1" smtClean="0"/>
              <a:t>obex</a:t>
            </a:r>
            <a:r>
              <a:rPr lang="tr-TR" dirty="0" smtClean="0"/>
              <a:t>; </a:t>
            </a:r>
            <a:r>
              <a:rPr lang="tr-TR" dirty="0" err="1" smtClean="0"/>
              <a:t>however</a:t>
            </a:r>
            <a:r>
              <a:rPr lang="tr-TR" dirty="0" smtClean="0"/>
              <a:t>, </a:t>
            </a:r>
            <a:r>
              <a:rPr lang="tr-TR" dirty="0" err="1" smtClean="0"/>
              <a:t>the</a:t>
            </a:r>
            <a:r>
              <a:rPr lang="tr-TR" dirty="0" smtClean="0"/>
              <a:t> </a:t>
            </a:r>
            <a:r>
              <a:rPr lang="tr-TR" dirty="0" err="1" smtClean="0"/>
              <a:t>brainstem</a:t>
            </a:r>
            <a:r>
              <a:rPr lang="tr-TR" dirty="0" smtClean="0"/>
              <a:t> can be </a:t>
            </a:r>
            <a:r>
              <a:rPr lang="tr-TR" dirty="0" err="1" smtClean="0"/>
              <a:t>sampled</a:t>
            </a:r>
            <a:r>
              <a:rPr lang="tr-TR" dirty="0" smtClean="0"/>
              <a:t> </a:t>
            </a:r>
            <a:r>
              <a:rPr lang="tr-TR" dirty="0" err="1" smtClean="0"/>
              <a:t>through</a:t>
            </a:r>
            <a:r>
              <a:rPr lang="tr-TR" dirty="0" smtClean="0"/>
              <a:t> </a:t>
            </a:r>
            <a:r>
              <a:rPr lang="tr-TR" dirty="0" err="1" smtClean="0"/>
              <a:t>the</a:t>
            </a:r>
            <a:r>
              <a:rPr lang="tr-TR" dirty="0" smtClean="0"/>
              <a:t> </a:t>
            </a:r>
            <a:r>
              <a:rPr lang="tr-TR" dirty="0" err="1" smtClean="0"/>
              <a:t>foramen</a:t>
            </a:r>
            <a:r>
              <a:rPr lang="tr-TR" dirty="0" smtClean="0"/>
              <a:t> </a:t>
            </a:r>
            <a:r>
              <a:rPr lang="tr-TR" dirty="0" err="1" smtClean="0"/>
              <a:t>magnum</a:t>
            </a:r>
            <a:r>
              <a:rPr lang="tr-TR" dirty="0" smtClean="0"/>
              <a:t> </a:t>
            </a:r>
            <a:r>
              <a:rPr lang="tr-TR" dirty="0" err="1" smtClean="0"/>
              <a:t>for</a:t>
            </a:r>
            <a:r>
              <a:rPr lang="tr-TR" dirty="0" smtClean="0"/>
              <a:t> </a:t>
            </a:r>
            <a:r>
              <a:rPr lang="tr-TR" dirty="0" err="1" smtClean="0"/>
              <a:t>some</a:t>
            </a:r>
            <a:r>
              <a:rPr lang="tr-TR" dirty="0" smtClean="0"/>
              <a:t> </a:t>
            </a:r>
            <a:r>
              <a:rPr lang="tr-TR" dirty="0" err="1" smtClean="0"/>
              <a:t>purposes</a:t>
            </a:r>
            <a:r>
              <a:rPr lang="tr-TR" dirty="0" smtClean="0"/>
              <a:t> (</a:t>
            </a:r>
            <a:r>
              <a:rPr lang="tr-TR" dirty="0" err="1" smtClean="0"/>
              <a:t>e.g</a:t>
            </a:r>
            <a:r>
              <a:rPr lang="tr-TR" dirty="0" smtClean="0"/>
              <a:t>., </a:t>
            </a:r>
            <a:r>
              <a:rPr lang="tr-TR" dirty="0" err="1" smtClean="0"/>
              <a:t>for</a:t>
            </a:r>
            <a:r>
              <a:rPr lang="tr-TR" dirty="0" smtClean="0"/>
              <a:t> </a:t>
            </a:r>
            <a:r>
              <a:rPr lang="tr-TR" dirty="0" err="1" smtClean="0"/>
              <a:t>surveillance</a:t>
            </a:r>
            <a:r>
              <a:rPr lang="tr-TR" dirty="0" smtClean="0"/>
              <a:t> </a:t>
            </a:r>
            <a:r>
              <a:rPr lang="tr-TR" dirty="0" err="1" smtClean="0"/>
              <a:t>with</a:t>
            </a:r>
            <a:r>
              <a:rPr lang="tr-TR" dirty="0" smtClean="0"/>
              <a:t> </a:t>
            </a:r>
            <a:r>
              <a:rPr lang="tr-TR" dirty="0" err="1" smtClean="0"/>
              <a:t>rapid</a:t>
            </a:r>
            <a:r>
              <a:rPr lang="tr-TR" dirty="0" smtClean="0"/>
              <a:t> </a:t>
            </a:r>
            <a:r>
              <a:rPr lang="tr-TR" dirty="0" err="1" smtClean="0"/>
              <a:t>tests</a:t>
            </a:r>
            <a:r>
              <a:rPr lang="tr-TR" dirty="0" smtClean="0"/>
              <a:t>). </a:t>
            </a:r>
          </a:p>
          <a:p>
            <a:r>
              <a:rPr lang="tr-TR" dirty="0" err="1" smtClean="0">
                <a:solidFill>
                  <a:srgbClr val="FF2F92"/>
                </a:solidFill>
              </a:rPr>
              <a:t>Immunoblotting</a:t>
            </a:r>
            <a:r>
              <a:rPr lang="tr-TR" dirty="0" smtClean="0">
                <a:solidFill>
                  <a:srgbClr val="FF2F92"/>
                </a:solidFill>
              </a:rPr>
              <a:t> </a:t>
            </a:r>
            <a:r>
              <a:rPr lang="tr-TR" dirty="0" err="1" smtClean="0">
                <a:solidFill>
                  <a:srgbClr val="FF2F92"/>
                </a:solidFill>
              </a:rPr>
              <a:t>or</a:t>
            </a:r>
            <a:r>
              <a:rPr lang="tr-TR" dirty="0" smtClean="0">
                <a:solidFill>
                  <a:srgbClr val="FF2F92"/>
                </a:solidFill>
              </a:rPr>
              <a:t> </a:t>
            </a:r>
            <a:r>
              <a:rPr lang="tr-TR" dirty="0" err="1" smtClean="0">
                <a:solidFill>
                  <a:srgbClr val="FF2F92"/>
                </a:solidFill>
              </a:rPr>
              <a:t>immunohistochemistry</a:t>
            </a:r>
            <a:r>
              <a:rPr lang="tr-TR" dirty="0" smtClean="0">
                <a:solidFill>
                  <a:srgbClr val="FF2F92"/>
                </a:solidFill>
              </a:rPr>
              <a:t> </a:t>
            </a:r>
            <a:r>
              <a:rPr lang="tr-TR" dirty="0" err="1" smtClean="0"/>
              <a:t>are</a:t>
            </a:r>
            <a:r>
              <a:rPr lang="tr-TR" dirty="0" smtClean="0"/>
              <a:t> </a:t>
            </a:r>
            <a:r>
              <a:rPr lang="tr-TR" dirty="0" err="1" smtClean="0"/>
              <a:t>the</a:t>
            </a:r>
            <a:r>
              <a:rPr lang="tr-TR" dirty="0" smtClean="0"/>
              <a:t> </a:t>
            </a:r>
            <a:r>
              <a:rPr lang="tr-TR" dirty="0" err="1" smtClean="0"/>
              <a:t>most</a:t>
            </a:r>
            <a:r>
              <a:rPr lang="tr-TR" dirty="0" smtClean="0"/>
              <a:t> </a:t>
            </a:r>
            <a:r>
              <a:rPr lang="tr-TR" dirty="0" err="1" smtClean="0"/>
              <a:t>specific</a:t>
            </a:r>
            <a:r>
              <a:rPr lang="tr-TR" dirty="0" smtClean="0"/>
              <a:t> </a:t>
            </a:r>
            <a:r>
              <a:rPr lang="tr-TR" dirty="0" err="1" smtClean="0"/>
              <a:t>assays</a:t>
            </a:r>
            <a:r>
              <a:rPr lang="tr-TR" dirty="0" smtClean="0"/>
              <a:t>. </a:t>
            </a:r>
          </a:p>
          <a:p>
            <a:r>
              <a:rPr lang="tr-TR" dirty="0" smtClean="0"/>
              <a:t>A </a:t>
            </a:r>
            <a:r>
              <a:rPr lang="tr-TR" dirty="0" err="1" smtClean="0"/>
              <a:t>number</a:t>
            </a:r>
            <a:r>
              <a:rPr lang="tr-TR" dirty="0" smtClean="0"/>
              <a:t> of </a:t>
            </a:r>
            <a:r>
              <a:rPr lang="tr-TR" dirty="0" err="1" smtClean="0"/>
              <a:t>rapid</a:t>
            </a:r>
            <a:r>
              <a:rPr lang="tr-TR" dirty="0" smtClean="0"/>
              <a:t> </a:t>
            </a:r>
            <a:r>
              <a:rPr lang="tr-TR" dirty="0" err="1" smtClean="0"/>
              <a:t>diagnostic</a:t>
            </a:r>
            <a:r>
              <a:rPr lang="tr-TR" dirty="0" smtClean="0"/>
              <a:t> </a:t>
            </a:r>
            <a:r>
              <a:rPr lang="tr-TR" dirty="0" err="1" smtClean="0"/>
              <a:t>tests</a:t>
            </a:r>
            <a:r>
              <a:rPr lang="tr-TR" dirty="0" smtClean="0"/>
              <a:t> </a:t>
            </a:r>
            <a:r>
              <a:rPr lang="tr-TR" dirty="0" err="1" smtClean="0"/>
              <a:t>based</a:t>
            </a:r>
            <a:r>
              <a:rPr lang="tr-TR" dirty="0" smtClean="0"/>
              <a:t> on </a:t>
            </a:r>
            <a:r>
              <a:rPr lang="tr-TR" dirty="0" err="1" smtClean="0">
                <a:solidFill>
                  <a:srgbClr val="FF2F92"/>
                </a:solidFill>
              </a:rPr>
              <a:t>ELISAs</a:t>
            </a:r>
            <a:r>
              <a:rPr lang="tr-TR" dirty="0" smtClean="0">
                <a:solidFill>
                  <a:srgbClr val="FF2F92"/>
                </a:solidFill>
              </a:rPr>
              <a:t>, </a:t>
            </a:r>
            <a:r>
              <a:rPr lang="tr-TR" dirty="0" err="1" smtClean="0">
                <a:solidFill>
                  <a:srgbClr val="FF2F92"/>
                </a:solidFill>
              </a:rPr>
              <a:t>automated</a:t>
            </a:r>
            <a:r>
              <a:rPr lang="tr-TR" dirty="0" smtClean="0">
                <a:solidFill>
                  <a:srgbClr val="FF2F92"/>
                </a:solidFill>
              </a:rPr>
              <a:t> </a:t>
            </a:r>
            <a:r>
              <a:rPr lang="tr-TR" dirty="0" err="1" smtClean="0">
                <a:solidFill>
                  <a:srgbClr val="FF2F92"/>
                </a:solidFill>
              </a:rPr>
              <a:t>immunoblotting</a:t>
            </a:r>
            <a:r>
              <a:rPr lang="tr-TR" dirty="0" smtClean="0">
                <a:solidFill>
                  <a:srgbClr val="FF2F92"/>
                </a:solidFill>
              </a:rPr>
              <a:t> (Western </a:t>
            </a:r>
            <a:r>
              <a:rPr lang="tr-TR" dirty="0" err="1" smtClean="0">
                <a:solidFill>
                  <a:srgbClr val="FF2F92"/>
                </a:solidFill>
              </a:rPr>
              <a:t>blotting</a:t>
            </a:r>
            <a:r>
              <a:rPr lang="tr-TR" dirty="0" smtClean="0">
                <a:solidFill>
                  <a:srgbClr val="FF2F92"/>
                </a:solidFill>
              </a:rPr>
              <a:t>)</a:t>
            </a:r>
            <a:r>
              <a:rPr lang="tr-TR" dirty="0" smtClean="0"/>
              <a:t> </a:t>
            </a:r>
            <a:r>
              <a:rPr lang="tr-TR" dirty="0" err="1" smtClean="0"/>
              <a:t>and</a:t>
            </a:r>
            <a:r>
              <a:rPr lang="tr-TR" dirty="0" smtClean="0"/>
              <a:t> </a:t>
            </a:r>
            <a:r>
              <a:rPr lang="tr-TR" dirty="0" err="1" smtClean="0"/>
              <a:t>lateral</a:t>
            </a:r>
            <a:r>
              <a:rPr lang="tr-TR" dirty="0" smtClean="0"/>
              <a:t> </a:t>
            </a:r>
            <a:r>
              <a:rPr lang="tr-TR" dirty="0" err="1" smtClean="0"/>
              <a:t>flow</a:t>
            </a:r>
            <a:r>
              <a:rPr lang="tr-TR" dirty="0" smtClean="0"/>
              <a:t> </a:t>
            </a:r>
            <a:r>
              <a:rPr lang="tr-TR" dirty="0" err="1" smtClean="0"/>
              <a:t>assays</a:t>
            </a:r>
            <a:r>
              <a:rPr lang="tr-TR" dirty="0" smtClean="0"/>
              <a:t> </a:t>
            </a:r>
            <a:r>
              <a:rPr lang="tr-TR" dirty="0" err="1" smtClean="0"/>
              <a:t>are</a:t>
            </a:r>
            <a:r>
              <a:rPr lang="tr-TR" dirty="0" smtClean="0"/>
              <a:t> </a:t>
            </a:r>
            <a:r>
              <a:rPr lang="tr-TR" dirty="0" err="1" smtClean="0"/>
              <a:t>also</a:t>
            </a:r>
            <a:r>
              <a:rPr lang="tr-TR" dirty="0" smtClean="0"/>
              <a:t> </a:t>
            </a:r>
            <a:r>
              <a:rPr lang="tr-TR" dirty="0" err="1" smtClean="0"/>
              <a:t>available</a:t>
            </a:r>
            <a:r>
              <a:rPr lang="tr-TR" dirty="0" smtClean="0"/>
              <a:t>. </a:t>
            </a:r>
          </a:p>
          <a:p>
            <a:r>
              <a:rPr lang="tr-TR" dirty="0" err="1" smtClean="0"/>
              <a:t>Rapid</a:t>
            </a:r>
            <a:r>
              <a:rPr lang="tr-TR" dirty="0" smtClean="0"/>
              <a:t> </a:t>
            </a:r>
            <a:r>
              <a:rPr lang="tr-TR" dirty="0" err="1" smtClean="0"/>
              <a:t>tests</a:t>
            </a:r>
            <a:r>
              <a:rPr lang="tr-TR" dirty="0" smtClean="0"/>
              <a:t> </a:t>
            </a:r>
            <a:r>
              <a:rPr lang="tr-TR" dirty="0" err="1" smtClean="0"/>
              <a:t>allow</a:t>
            </a:r>
            <a:r>
              <a:rPr lang="tr-TR" dirty="0" smtClean="0"/>
              <a:t> </a:t>
            </a:r>
            <a:r>
              <a:rPr lang="tr-TR" dirty="0" err="1" smtClean="0"/>
              <a:t>large</a:t>
            </a:r>
            <a:r>
              <a:rPr lang="tr-TR" dirty="0" smtClean="0"/>
              <a:t> </a:t>
            </a:r>
            <a:r>
              <a:rPr lang="tr-TR" dirty="0" err="1" smtClean="0"/>
              <a:t>numbers</a:t>
            </a:r>
            <a:r>
              <a:rPr lang="tr-TR" dirty="0" smtClean="0"/>
              <a:t> of </a:t>
            </a:r>
            <a:r>
              <a:rPr lang="tr-TR" dirty="0" err="1" smtClean="0"/>
              <a:t>samples</a:t>
            </a:r>
            <a:r>
              <a:rPr lang="tr-TR" dirty="0" smtClean="0"/>
              <a:t> </a:t>
            </a:r>
            <a:r>
              <a:rPr lang="tr-TR" dirty="0" err="1" smtClean="0"/>
              <a:t>to</a:t>
            </a:r>
            <a:r>
              <a:rPr lang="tr-TR" dirty="0" smtClean="0"/>
              <a:t> be </a:t>
            </a:r>
            <a:r>
              <a:rPr lang="tr-TR" dirty="0" err="1" smtClean="0"/>
              <a:t>screened</a:t>
            </a:r>
            <a:r>
              <a:rPr lang="tr-TR" dirty="0" smtClean="0"/>
              <a:t>, </a:t>
            </a:r>
            <a:r>
              <a:rPr lang="tr-TR" dirty="0" err="1" smtClean="0"/>
              <a:t>and</a:t>
            </a:r>
            <a:r>
              <a:rPr lang="tr-TR" dirty="0" smtClean="0"/>
              <a:t> </a:t>
            </a:r>
            <a:r>
              <a:rPr lang="tr-TR" dirty="0" err="1" smtClean="0"/>
              <a:t>are</a:t>
            </a:r>
            <a:r>
              <a:rPr lang="tr-TR" dirty="0" smtClean="0"/>
              <a:t> </a:t>
            </a:r>
            <a:r>
              <a:rPr lang="tr-TR" dirty="0" err="1" smtClean="0"/>
              <a:t>often</a:t>
            </a:r>
            <a:r>
              <a:rPr lang="tr-TR" dirty="0" smtClean="0"/>
              <a:t> </a:t>
            </a:r>
            <a:r>
              <a:rPr lang="tr-TR" dirty="0" err="1" smtClean="0"/>
              <a:t>used</a:t>
            </a:r>
            <a:r>
              <a:rPr lang="tr-TR" dirty="0" smtClean="0"/>
              <a:t> in </a:t>
            </a:r>
            <a:r>
              <a:rPr lang="tr-TR" dirty="0" err="1" smtClean="0"/>
              <a:t>surveillance</a:t>
            </a:r>
            <a:r>
              <a:rPr lang="tr-TR" dirty="0" smtClean="0"/>
              <a:t> </a:t>
            </a:r>
            <a:r>
              <a:rPr lang="tr-TR" dirty="0" err="1" smtClean="0"/>
              <a:t>and</a:t>
            </a:r>
            <a:r>
              <a:rPr lang="tr-TR" dirty="0" smtClean="0"/>
              <a:t> </a:t>
            </a:r>
            <a:r>
              <a:rPr lang="tr-TR" dirty="0" err="1" smtClean="0"/>
              <a:t>slaughter</a:t>
            </a:r>
            <a:r>
              <a:rPr lang="tr-TR" dirty="0" smtClean="0"/>
              <a:t> </a:t>
            </a:r>
            <a:r>
              <a:rPr lang="tr-TR" dirty="0" err="1" smtClean="0"/>
              <a:t>testing</a:t>
            </a:r>
            <a:r>
              <a:rPr lang="tr-TR" dirty="0" smtClean="0"/>
              <a:t>. </a:t>
            </a:r>
          </a:p>
          <a:p>
            <a:r>
              <a:rPr lang="tr-TR" dirty="0" err="1" smtClean="0">
                <a:solidFill>
                  <a:srgbClr val="FF0000"/>
                </a:solidFill>
              </a:rPr>
              <a:t>Positive</a:t>
            </a:r>
            <a:r>
              <a:rPr lang="tr-TR" dirty="0" smtClean="0">
                <a:solidFill>
                  <a:srgbClr val="FF0000"/>
                </a:solidFill>
              </a:rPr>
              <a:t> </a:t>
            </a:r>
            <a:r>
              <a:rPr lang="tr-TR" dirty="0" err="1" smtClean="0">
                <a:solidFill>
                  <a:srgbClr val="FF0000"/>
                </a:solidFill>
              </a:rPr>
              <a:t>samples</a:t>
            </a:r>
            <a:r>
              <a:rPr lang="tr-TR" dirty="0" smtClean="0">
                <a:solidFill>
                  <a:srgbClr val="FF0000"/>
                </a:solidFill>
              </a:rPr>
              <a:t> in </a:t>
            </a:r>
            <a:r>
              <a:rPr lang="tr-TR" dirty="0" err="1" smtClean="0">
                <a:solidFill>
                  <a:srgbClr val="FF0000"/>
                </a:solidFill>
              </a:rPr>
              <a:t>rapid</a:t>
            </a:r>
            <a:r>
              <a:rPr lang="tr-TR" dirty="0" smtClean="0">
                <a:solidFill>
                  <a:srgbClr val="FF0000"/>
                </a:solidFill>
              </a:rPr>
              <a:t> </a:t>
            </a:r>
            <a:r>
              <a:rPr lang="tr-TR" dirty="0" err="1" smtClean="0">
                <a:solidFill>
                  <a:srgbClr val="FF0000"/>
                </a:solidFill>
              </a:rPr>
              <a:t>tests</a:t>
            </a:r>
            <a:r>
              <a:rPr lang="tr-TR" dirty="0" smtClean="0">
                <a:solidFill>
                  <a:srgbClr val="FF0000"/>
                </a:solidFill>
              </a:rPr>
              <a:t> </a:t>
            </a:r>
            <a:r>
              <a:rPr lang="tr-TR" dirty="0" err="1" smtClean="0">
                <a:solidFill>
                  <a:srgbClr val="FF0000"/>
                </a:solidFill>
              </a:rPr>
              <a:t>are</a:t>
            </a:r>
            <a:r>
              <a:rPr lang="tr-TR" dirty="0" smtClean="0">
                <a:solidFill>
                  <a:srgbClr val="FF0000"/>
                </a:solidFill>
              </a:rPr>
              <a:t> </a:t>
            </a:r>
            <a:r>
              <a:rPr lang="tr-TR" dirty="0" err="1" smtClean="0">
                <a:solidFill>
                  <a:srgbClr val="FF0000"/>
                </a:solidFill>
              </a:rPr>
              <a:t>traditionally</a:t>
            </a:r>
            <a:r>
              <a:rPr lang="tr-TR" dirty="0" smtClean="0">
                <a:solidFill>
                  <a:srgbClr val="FF0000"/>
                </a:solidFill>
              </a:rPr>
              <a:t> </a:t>
            </a:r>
            <a:r>
              <a:rPr lang="tr-TR" dirty="0" err="1" smtClean="0">
                <a:solidFill>
                  <a:srgbClr val="FF0000"/>
                </a:solidFill>
              </a:rPr>
              <a:t>confirmed</a:t>
            </a:r>
            <a:r>
              <a:rPr lang="tr-TR" dirty="0" smtClean="0">
                <a:solidFill>
                  <a:srgbClr val="FF0000"/>
                </a:solidFill>
              </a:rPr>
              <a:t> </a:t>
            </a:r>
            <a:r>
              <a:rPr lang="tr-TR" dirty="0" err="1" smtClean="0">
                <a:solidFill>
                  <a:srgbClr val="FF0000"/>
                </a:solidFill>
              </a:rPr>
              <a:t>with</a:t>
            </a:r>
            <a:r>
              <a:rPr lang="tr-TR" dirty="0" smtClean="0">
                <a:solidFill>
                  <a:srgbClr val="FF0000"/>
                </a:solidFill>
              </a:rPr>
              <a:t> </a:t>
            </a:r>
            <a:r>
              <a:rPr lang="tr-TR" dirty="0" err="1" smtClean="0">
                <a:solidFill>
                  <a:srgbClr val="FF0000"/>
                </a:solidFill>
              </a:rPr>
              <a:t>immunohistochemistry</a:t>
            </a:r>
            <a:r>
              <a:rPr lang="tr-TR" dirty="0" smtClean="0">
                <a:solidFill>
                  <a:srgbClr val="FF0000"/>
                </a:solidFill>
              </a:rPr>
              <a:t> </a:t>
            </a:r>
            <a:r>
              <a:rPr lang="tr-TR" dirty="0" err="1" smtClean="0">
                <a:solidFill>
                  <a:srgbClr val="FF0000"/>
                </a:solidFill>
              </a:rPr>
              <a:t>or</a:t>
            </a:r>
            <a:r>
              <a:rPr lang="tr-TR" dirty="0" smtClean="0">
                <a:solidFill>
                  <a:srgbClr val="FF0000"/>
                </a:solidFill>
              </a:rPr>
              <a:t> </a:t>
            </a:r>
            <a:r>
              <a:rPr lang="tr-TR" dirty="0" err="1" smtClean="0">
                <a:solidFill>
                  <a:srgbClr val="FF0000"/>
                </a:solidFill>
              </a:rPr>
              <a:t>immunoblotting</a:t>
            </a:r>
            <a:r>
              <a:rPr lang="tr-TR" dirty="0" smtClean="0">
                <a:solidFill>
                  <a:srgbClr val="FF0000"/>
                </a:solidFill>
              </a:rPr>
              <a:t>.</a:t>
            </a:r>
            <a:endParaRPr lang="tr-TR" dirty="0">
              <a:solidFill>
                <a:srgbClr val="FF0000"/>
              </a:solidFill>
            </a:endParaRPr>
          </a:p>
        </p:txBody>
      </p:sp>
    </p:spTree>
    <p:extLst>
      <p:ext uri="{BB962C8B-B14F-4D97-AF65-F5344CB8AC3E}">
        <p14:creationId xmlns:p14="http://schemas.microsoft.com/office/powerpoint/2010/main" val="601248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0070C0"/>
                </a:solidFill>
              </a:rPr>
              <a:t>Control </a:t>
            </a:r>
            <a:r>
              <a:rPr lang="tr-TR" dirty="0" err="1" smtClean="0">
                <a:solidFill>
                  <a:srgbClr val="0070C0"/>
                </a:solidFill>
              </a:rPr>
              <a:t>and</a:t>
            </a:r>
            <a:r>
              <a:rPr lang="tr-TR" dirty="0" smtClean="0">
                <a:solidFill>
                  <a:srgbClr val="0070C0"/>
                </a:solidFill>
              </a:rPr>
              <a:t> </a:t>
            </a:r>
            <a:r>
              <a:rPr lang="tr-TR" dirty="0" err="1" smtClean="0">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a:xfrm>
            <a:off x="838200" y="1690688"/>
            <a:ext cx="10763992" cy="4603234"/>
          </a:xfrm>
        </p:spPr>
        <p:txBody>
          <a:bodyPr>
            <a:normAutofit fontScale="70000" lnSpcReduction="20000"/>
          </a:bodyPr>
          <a:lstStyle/>
          <a:p>
            <a:pPr>
              <a:buFont typeface="Wingdings" panose="05000000000000000000" pitchFamily="2" charset="2"/>
              <a:buChar char="Ø"/>
            </a:pPr>
            <a:r>
              <a:rPr lang="en-US" dirty="0"/>
              <a:t>An effective strategy for preventing the </a:t>
            </a:r>
            <a:r>
              <a:rPr lang="en-US" dirty="0" smtClean="0"/>
              <a:t>introduction</a:t>
            </a:r>
            <a:r>
              <a:rPr lang="tr-TR" dirty="0" smtClean="0"/>
              <a:t> </a:t>
            </a:r>
            <a:r>
              <a:rPr lang="en-US" dirty="0" smtClean="0"/>
              <a:t>or </a:t>
            </a:r>
            <a:r>
              <a:rPr lang="en-US" dirty="0"/>
              <a:t>dealing with occurrences of BSE includes:</a:t>
            </a:r>
          </a:p>
          <a:p>
            <a:r>
              <a:rPr lang="en-US" dirty="0" smtClean="0"/>
              <a:t>targeted </a:t>
            </a:r>
            <a:r>
              <a:rPr lang="en-US" dirty="0"/>
              <a:t>surveillance of occurrences of </a:t>
            </a:r>
            <a:r>
              <a:rPr lang="en-US" dirty="0" smtClean="0"/>
              <a:t>clinical</a:t>
            </a:r>
            <a:r>
              <a:rPr lang="tr-TR" dirty="0" smtClean="0"/>
              <a:t> </a:t>
            </a:r>
            <a:r>
              <a:rPr lang="en-US" dirty="0" smtClean="0"/>
              <a:t>neurological </a:t>
            </a:r>
            <a:r>
              <a:rPr lang="en-US" dirty="0"/>
              <a:t>disease;</a:t>
            </a:r>
          </a:p>
          <a:p>
            <a:r>
              <a:rPr lang="en-US" dirty="0" smtClean="0"/>
              <a:t>transparency </a:t>
            </a:r>
            <a:r>
              <a:rPr lang="en-US" dirty="0"/>
              <a:t>in reporting </a:t>
            </a:r>
            <a:r>
              <a:rPr lang="en-US" dirty="0" smtClean="0"/>
              <a:t>findings </a:t>
            </a:r>
            <a:r>
              <a:rPr lang="en-US" dirty="0"/>
              <a:t>of BSE;</a:t>
            </a:r>
          </a:p>
          <a:p>
            <a:r>
              <a:rPr lang="en-US" dirty="0" smtClean="0"/>
              <a:t>safeguards </a:t>
            </a:r>
            <a:r>
              <a:rPr lang="en-US" dirty="0"/>
              <a:t>on importation of live </a:t>
            </a:r>
            <a:r>
              <a:rPr lang="en-US" dirty="0" smtClean="0"/>
              <a:t>ruminant</a:t>
            </a:r>
            <a:r>
              <a:rPr lang="tr-TR" dirty="0" smtClean="0"/>
              <a:t> </a:t>
            </a:r>
            <a:r>
              <a:rPr lang="en-US" dirty="0" smtClean="0"/>
              <a:t>species </a:t>
            </a:r>
            <a:r>
              <a:rPr lang="en-US" dirty="0"/>
              <a:t>and their products, in accordance </a:t>
            </a:r>
            <a:r>
              <a:rPr lang="en-US" dirty="0" smtClean="0"/>
              <a:t>with</a:t>
            </a:r>
            <a:r>
              <a:rPr lang="tr-TR" dirty="0" smtClean="0"/>
              <a:t> </a:t>
            </a:r>
            <a:r>
              <a:rPr lang="en-US" dirty="0" smtClean="0"/>
              <a:t>the </a:t>
            </a:r>
            <a:r>
              <a:rPr lang="en-US" dirty="0"/>
              <a:t>OIE Terrestrial Code;</a:t>
            </a:r>
          </a:p>
          <a:p>
            <a:r>
              <a:rPr lang="en-US" dirty="0" smtClean="0"/>
              <a:t>removal </a:t>
            </a:r>
            <a:r>
              <a:rPr lang="en-US" dirty="0"/>
              <a:t>of </a:t>
            </a:r>
            <a:r>
              <a:rPr lang="en-US" dirty="0" smtClean="0"/>
              <a:t>specified </a:t>
            </a:r>
            <a:r>
              <a:rPr lang="en-US" dirty="0"/>
              <a:t>risk material (SRM) (</a:t>
            </a:r>
            <a:r>
              <a:rPr lang="en-US" dirty="0" smtClean="0"/>
              <a:t>brain,</a:t>
            </a:r>
            <a:r>
              <a:rPr lang="tr-TR" dirty="0" smtClean="0"/>
              <a:t> </a:t>
            </a:r>
            <a:r>
              <a:rPr lang="en-US" dirty="0" smtClean="0"/>
              <a:t>spinal </a:t>
            </a:r>
            <a:r>
              <a:rPr lang="en-US" dirty="0"/>
              <a:t>column) during slaughter and </a:t>
            </a:r>
            <a:r>
              <a:rPr lang="en-US" dirty="0" smtClean="0"/>
              <a:t>processing</a:t>
            </a:r>
            <a:r>
              <a:rPr lang="tr-TR" dirty="0" smtClean="0"/>
              <a:t> </a:t>
            </a:r>
            <a:r>
              <a:rPr lang="en-US" dirty="0" smtClean="0"/>
              <a:t>of </a:t>
            </a:r>
            <a:r>
              <a:rPr lang="en-US" dirty="0"/>
              <a:t>carcasses;</a:t>
            </a:r>
          </a:p>
          <a:p>
            <a:r>
              <a:rPr lang="en-US" dirty="0" smtClean="0"/>
              <a:t>prohibit </a:t>
            </a:r>
            <a:r>
              <a:rPr lang="en-US" dirty="0"/>
              <a:t>the inclusion of SRM in animal </a:t>
            </a:r>
            <a:r>
              <a:rPr lang="en-US" dirty="0" smtClean="0"/>
              <a:t>feeds,</a:t>
            </a:r>
            <a:r>
              <a:rPr lang="tr-TR" dirty="0" smtClean="0"/>
              <a:t> </a:t>
            </a:r>
            <a:r>
              <a:rPr lang="en-US" dirty="0" smtClean="0"/>
              <a:t>thus </a:t>
            </a:r>
            <a:r>
              <a:rPr lang="en-US" dirty="0"/>
              <a:t>removing potentially contaminated </a:t>
            </a:r>
            <a:r>
              <a:rPr lang="en-US" dirty="0" smtClean="0"/>
              <a:t>material</a:t>
            </a:r>
            <a:r>
              <a:rPr lang="tr-TR" dirty="0" smtClean="0"/>
              <a:t> </a:t>
            </a:r>
            <a:r>
              <a:rPr lang="en-US" dirty="0" smtClean="0"/>
              <a:t>from </a:t>
            </a:r>
            <a:r>
              <a:rPr lang="en-US" dirty="0"/>
              <a:t>the food chain</a:t>
            </a:r>
            <a:r>
              <a:rPr lang="en-US" dirty="0" smtClean="0"/>
              <a:t>;</a:t>
            </a:r>
            <a:endParaRPr lang="tr-TR" dirty="0" smtClean="0"/>
          </a:p>
          <a:p>
            <a:r>
              <a:rPr lang="en-US" dirty="0"/>
              <a:t>humane destruction of all suspected and susceptible animals exposed to contaminated feed (OIE Terrestrial Animal Health Code</a:t>
            </a:r>
            <a:r>
              <a:rPr lang="en-US" dirty="0" smtClean="0"/>
              <a:t>);</a:t>
            </a:r>
            <a:endParaRPr lang="tr-TR" dirty="0" smtClean="0"/>
          </a:p>
          <a:p>
            <a:r>
              <a:rPr lang="en-US" dirty="0" smtClean="0"/>
              <a:t>appropriate </a:t>
            </a:r>
            <a:r>
              <a:rPr lang="en-US" dirty="0"/>
              <a:t>disposal of carcasses and all animal products (OIE Terrestrial Animal Health Code</a:t>
            </a:r>
            <a:r>
              <a:rPr lang="en-US" dirty="0" smtClean="0"/>
              <a:t>);</a:t>
            </a:r>
            <a:endParaRPr lang="tr-TR" dirty="0" smtClean="0"/>
          </a:p>
          <a:p>
            <a:r>
              <a:rPr lang="en-US" dirty="0" smtClean="0"/>
              <a:t>livestock identification </a:t>
            </a:r>
            <a:r>
              <a:rPr lang="en-US" dirty="0"/>
              <a:t>to enable effective surveillance and tracing of suspected livestock.</a:t>
            </a:r>
            <a:endParaRPr lang="tr-TR" dirty="0"/>
          </a:p>
        </p:txBody>
      </p:sp>
    </p:spTree>
    <p:extLst>
      <p:ext uri="{BB962C8B-B14F-4D97-AF65-F5344CB8AC3E}">
        <p14:creationId xmlns:p14="http://schemas.microsoft.com/office/powerpoint/2010/main" val="128056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71896"/>
            <a:ext cx="10515600" cy="5405067"/>
          </a:xfrm>
        </p:spPr>
        <p:txBody>
          <a:bodyPr>
            <a:normAutofit fontScale="92500" lnSpcReduction="20000"/>
          </a:bodyPr>
          <a:lstStyle/>
          <a:p>
            <a:pPr algn="just">
              <a:spcBef>
                <a:spcPct val="0"/>
              </a:spcBef>
              <a:buNone/>
            </a:pPr>
            <a:r>
              <a:rPr lang="tr-TR" altLang="tr-TR" b="1" dirty="0">
                <a:solidFill>
                  <a:srgbClr val="002060"/>
                </a:solidFill>
              </a:rPr>
              <a:t>Bakanlığımızca Alınan Önlemler</a:t>
            </a:r>
          </a:p>
          <a:p>
            <a:pPr algn="just">
              <a:spcBef>
                <a:spcPct val="0"/>
              </a:spcBef>
              <a:buNone/>
            </a:pPr>
            <a:endParaRPr lang="tr-TR" altLang="tr-TR" dirty="0">
              <a:solidFill>
                <a:srgbClr val="002060"/>
              </a:solidFill>
            </a:endParaRPr>
          </a:p>
          <a:p>
            <a:pPr algn="just">
              <a:spcBef>
                <a:spcPct val="0"/>
              </a:spcBef>
              <a:buNone/>
            </a:pPr>
            <a:r>
              <a:rPr lang="tr-TR" altLang="tr-TR" dirty="0">
                <a:solidFill>
                  <a:srgbClr val="002060"/>
                </a:solidFill>
              </a:rPr>
              <a:t>BSE hastalığının ortaya çıkışından itibaren konu Bakanlığımızca dikkatle izlenmektedir. Ülkemiz insan ve hayvan sağlığının korunması amacıyla hastalık görülen ülkelerden çift tırnaklı canlı hayvan, hayvan maddeleri, hayvansal orijinli yem katkı maddeleri ve bu maddeleri ihtiva eden yemlerin ithal edilmesi 25.05.1990 tarihinde yasaklanmıştır. </a:t>
            </a:r>
          </a:p>
          <a:p>
            <a:pPr algn="just">
              <a:spcBef>
                <a:spcPct val="0"/>
              </a:spcBef>
              <a:buNone/>
            </a:pPr>
            <a:endParaRPr lang="tr-TR" altLang="tr-TR" dirty="0">
              <a:solidFill>
                <a:srgbClr val="002060"/>
              </a:solidFill>
            </a:endParaRPr>
          </a:p>
          <a:p>
            <a:pPr algn="just">
              <a:spcBef>
                <a:spcPct val="0"/>
              </a:spcBef>
              <a:buNone/>
            </a:pPr>
            <a:r>
              <a:rPr lang="tr-TR" altLang="tr-TR" dirty="0">
                <a:solidFill>
                  <a:srgbClr val="002060"/>
                </a:solidFill>
              </a:rPr>
              <a:t>Ülkemizde Bakanlığımıza bağlı Veteriner Kontrol ve Araştırma Enstitüleri bünyesindeki laboratuvarlarda, sığırlarda sinirsel bulgularla seyreden çeşitli hastalıkların teşhisi maksadıyla incelenen merkezi sinir sistemi dokularında </a:t>
            </a:r>
            <a:r>
              <a:rPr lang="tr-TR" altLang="tr-TR" dirty="0" err="1">
                <a:solidFill>
                  <a:srgbClr val="002060"/>
                </a:solidFill>
              </a:rPr>
              <a:t>BSE’nin</a:t>
            </a:r>
            <a:r>
              <a:rPr lang="tr-TR" altLang="tr-TR" dirty="0">
                <a:solidFill>
                  <a:srgbClr val="002060"/>
                </a:solidFill>
              </a:rPr>
              <a:t> tanıtıcı bulguları tespit edilmemiştir. Mevcut diğer bilimsel kurumlarda da hastalığın tespit edildiğine dair bir kayıt bulunmamaktadır.</a:t>
            </a:r>
          </a:p>
          <a:p>
            <a:pPr algn="just">
              <a:spcBef>
                <a:spcPct val="0"/>
              </a:spcBef>
              <a:buNone/>
            </a:pPr>
            <a:r>
              <a:rPr lang="tr-TR" altLang="tr-TR" dirty="0">
                <a:solidFill>
                  <a:srgbClr val="002060"/>
                </a:solidFill>
              </a:rPr>
              <a:t>Bakanlığımız devam etmekte olan teşhis çalışmalarına ek olarak, mezbahalarda kesime alınan hayvanlarda hastalık taramasını başlatmak için hazırlıklarını sürdürmekte, yine konu ile ilgili eğitici çalışmalara ağırlık vermektedir.</a:t>
            </a:r>
          </a:p>
          <a:p>
            <a:endParaRPr lang="tr-TR" dirty="0"/>
          </a:p>
        </p:txBody>
      </p:sp>
    </p:spTree>
    <p:extLst>
      <p:ext uri="{BB962C8B-B14F-4D97-AF65-F5344CB8AC3E}">
        <p14:creationId xmlns:p14="http://schemas.microsoft.com/office/powerpoint/2010/main" val="296221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a:t>
            </a:r>
            <a:r>
              <a:rPr lang="tr-TR" dirty="0" smtClean="0">
                <a:hlinkClick r:id="rId2"/>
              </a:rPr>
              <a:t>www.cfsph.iastate.edu/Factsheets/pdfs/scrapie.pdf</a:t>
            </a:r>
            <a:endParaRPr lang="tr-TR" dirty="0" smtClean="0"/>
          </a:p>
          <a:p>
            <a:r>
              <a:rPr lang="tr-TR" dirty="0">
                <a:hlinkClick r:id="rId3"/>
              </a:rPr>
              <a:t>http://</a:t>
            </a:r>
            <a:r>
              <a:rPr lang="tr-TR" dirty="0" smtClean="0">
                <a:hlinkClick r:id="rId3"/>
              </a:rPr>
              <a:t>www.cfsph.iastate.edu/Factsheets/pdfs/bovine_spongiform_encephalopathy.pdf</a:t>
            </a:r>
            <a:endParaRPr lang="tr-TR" dirty="0" smtClean="0"/>
          </a:p>
          <a:p>
            <a:r>
              <a:rPr lang="tr-TR" dirty="0">
                <a:hlinkClick r:id="rId4"/>
              </a:rPr>
              <a:t>http://</a:t>
            </a:r>
            <a:r>
              <a:rPr lang="tr-TR" dirty="0" smtClean="0">
                <a:hlinkClick r:id="rId4"/>
              </a:rPr>
              <a:t>www.oie.int/doc/ged/D13944.PDF</a:t>
            </a:r>
            <a:endParaRPr lang="tr-TR" dirty="0" smtClean="0"/>
          </a:p>
          <a:p>
            <a:r>
              <a:rPr lang="tr-TR" dirty="0"/>
              <a:t>http://www.oie.int/fileadmin/Home/eng/Animal_Health_in_the_World/docs/pdf/2.04.06_BSE.pdf</a:t>
            </a:r>
          </a:p>
        </p:txBody>
      </p:sp>
    </p:spTree>
    <p:extLst>
      <p:ext uri="{BB962C8B-B14F-4D97-AF65-F5344CB8AC3E}">
        <p14:creationId xmlns:p14="http://schemas.microsoft.com/office/powerpoint/2010/main" val="1221521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smtClean="0">
                <a:solidFill>
                  <a:srgbClr val="0070C0"/>
                </a:solidFill>
              </a:rPr>
              <a:t>HERPESVIRIDAE</a:t>
            </a:r>
            <a:endParaRPr lang="tr-TR" dirty="0">
              <a:solidFill>
                <a:srgbClr val="0070C0"/>
              </a:solidFill>
            </a:endParaRPr>
          </a:p>
        </p:txBody>
      </p:sp>
      <p:pic>
        <p:nvPicPr>
          <p:cNvPr id="4" name="Picture 35" descr="Virus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039" y="1944379"/>
            <a:ext cx="5575606" cy="338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673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46909"/>
            <a:ext cx="10515600" cy="4930054"/>
          </a:xfrm>
        </p:spPr>
        <p:txBody>
          <a:bodyPr>
            <a:normAutofit lnSpcReduction="10000"/>
          </a:bodyPr>
          <a:lstStyle/>
          <a:p>
            <a:r>
              <a:rPr lang="en-GB" altLang="tr-TR" dirty="0"/>
              <a:t>These large viruses cause many diseases which involve </a:t>
            </a:r>
            <a:r>
              <a:rPr lang="en-GB" altLang="tr-TR" dirty="0">
                <a:solidFill>
                  <a:srgbClr val="FF2F92"/>
                </a:solidFill>
              </a:rPr>
              <a:t>erosions/necrotic lesions of the </a:t>
            </a:r>
            <a:r>
              <a:rPr lang="en-GB" altLang="tr-TR" dirty="0" err="1">
                <a:solidFill>
                  <a:srgbClr val="FF2F92"/>
                </a:solidFill>
              </a:rPr>
              <a:t>the</a:t>
            </a:r>
            <a:r>
              <a:rPr lang="en-GB" altLang="tr-TR" dirty="0">
                <a:solidFill>
                  <a:srgbClr val="FF2F92"/>
                </a:solidFill>
              </a:rPr>
              <a:t> </a:t>
            </a:r>
            <a:r>
              <a:rPr lang="en-GB" altLang="tr-TR" dirty="0" err="1">
                <a:solidFill>
                  <a:srgbClr val="FF2F92"/>
                </a:solidFill>
              </a:rPr>
              <a:t>resp</a:t>
            </a:r>
            <a:r>
              <a:rPr lang="en-GB" altLang="tr-TR" dirty="0">
                <a:solidFill>
                  <a:srgbClr val="FF2F92"/>
                </a:solidFill>
              </a:rPr>
              <a:t> tract</a:t>
            </a:r>
            <a:r>
              <a:rPr lang="en-GB" altLang="tr-TR" dirty="0"/>
              <a:t>, </a:t>
            </a:r>
            <a:r>
              <a:rPr lang="en-GB" altLang="tr-TR" dirty="0">
                <a:solidFill>
                  <a:srgbClr val="FFC000"/>
                </a:solidFill>
              </a:rPr>
              <a:t>brain</a:t>
            </a:r>
            <a:r>
              <a:rPr lang="en-GB" altLang="tr-TR" dirty="0"/>
              <a:t>, </a:t>
            </a:r>
            <a:r>
              <a:rPr lang="en-GB" altLang="tr-TR" dirty="0">
                <a:solidFill>
                  <a:srgbClr val="FF0000"/>
                </a:solidFill>
              </a:rPr>
              <a:t>blood vessels</a:t>
            </a:r>
            <a:r>
              <a:rPr lang="en-GB" altLang="tr-TR" dirty="0"/>
              <a:t>, </a:t>
            </a:r>
            <a:r>
              <a:rPr lang="en-GB" altLang="tr-TR" dirty="0">
                <a:solidFill>
                  <a:srgbClr val="00B050"/>
                </a:solidFill>
              </a:rPr>
              <a:t>placenta and </a:t>
            </a:r>
            <a:r>
              <a:rPr lang="en-GB" altLang="tr-TR" dirty="0" err="1">
                <a:solidFill>
                  <a:srgbClr val="00B050"/>
                </a:solidFill>
              </a:rPr>
              <a:t>urinogenital</a:t>
            </a:r>
            <a:r>
              <a:rPr lang="en-GB" altLang="tr-TR" dirty="0">
                <a:solidFill>
                  <a:srgbClr val="00B050"/>
                </a:solidFill>
              </a:rPr>
              <a:t> tract </a:t>
            </a:r>
            <a:endParaRPr lang="tr-TR" altLang="tr-TR" dirty="0" smtClean="0">
              <a:solidFill>
                <a:srgbClr val="00B050"/>
              </a:solidFill>
            </a:endParaRPr>
          </a:p>
          <a:p>
            <a:pPr lvl="1"/>
            <a:r>
              <a:rPr lang="en-GB" altLang="tr-TR" dirty="0" err="1" smtClean="0"/>
              <a:t>eg</a:t>
            </a:r>
            <a:r>
              <a:rPr lang="en-GB" altLang="tr-TR" dirty="0" smtClean="0"/>
              <a:t> </a:t>
            </a:r>
            <a:r>
              <a:rPr lang="en-GB" altLang="tr-TR" dirty="0"/>
              <a:t>infectious bovine/feline </a:t>
            </a:r>
            <a:r>
              <a:rPr lang="en-GB" altLang="tr-TR" dirty="0" err="1"/>
              <a:t>rhinotrachietis</a:t>
            </a:r>
            <a:r>
              <a:rPr lang="en-GB" altLang="tr-TR" dirty="0"/>
              <a:t>, pseudorabies, equine abortion. </a:t>
            </a:r>
          </a:p>
          <a:p>
            <a:pPr algn="just"/>
            <a:r>
              <a:rPr lang="en-GB" altLang="tr-TR" b="1" u="sng" dirty="0"/>
              <a:t>Structure</a:t>
            </a:r>
          </a:p>
          <a:p>
            <a:pPr algn="just"/>
            <a:r>
              <a:rPr lang="en-GB" altLang="tr-TR" dirty="0"/>
              <a:t>Herpesviruses have </a:t>
            </a:r>
            <a:r>
              <a:rPr lang="en-GB" altLang="tr-TR" dirty="0">
                <a:solidFill>
                  <a:srgbClr val="FF2F92"/>
                </a:solidFill>
              </a:rPr>
              <a:t>double stranded DNA </a:t>
            </a:r>
            <a:r>
              <a:rPr lang="en-GB" altLang="tr-TR" dirty="0"/>
              <a:t>enclosed in an icosahedral capsid to a diameter of 100‑150 nm.  </a:t>
            </a:r>
            <a:endParaRPr lang="tr-TR" altLang="tr-TR" dirty="0" smtClean="0"/>
          </a:p>
          <a:p>
            <a:pPr algn="just"/>
            <a:r>
              <a:rPr lang="en-GB" altLang="tr-TR" dirty="0" smtClean="0"/>
              <a:t>The </a:t>
            </a:r>
            <a:r>
              <a:rPr lang="en-GB" altLang="tr-TR" dirty="0">
                <a:solidFill>
                  <a:srgbClr val="FF3300"/>
                </a:solidFill>
              </a:rPr>
              <a:t>envelope</a:t>
            </a:r>
            <a:r>
              <a:rPr lang="en-GB" altLang="tr-TR" dirty="0"/>
              <a:t> glycoproteins are the most important </a:t>
            </a:r>
            <a:r>
              <a:rPr lang="en-GB" altLang="tr-TR" dirty="0" err="1"/>
              <a:t>vaccinal</a:t>
            </a:r>
            <a:r>
              <a:rPr lang="en-GB" altLang="tr-TR" dirty="0"/>
              <a:t> antigens</a:t>
            </a:r>
            <a:r>
              <a:rPr lang="en-GB" altLang="tr-TR" dirty="0" smtClean="0"/>
              <a:t>.</a:t>
            </a:r>
            <a:endParaRPr lang="tr-TR" altLang="tr-TR" dirty="0" smtClean="0"/>
          </a:p>
          <a:p>
            <a:pPr algn="just"/>
            <a:r>
              <a:rPr lang="en-US" altLang="tr-TR" dirty="0" smtClean="0"/>
              <a:t>Nucleus </a:t>
            </a:r>
            <a:r>
              <a:rPr lang="en-US" altLang="tr-TR" dirty="0"/>
              <a:t>replication</a:t>
            </a:r>
          </a:p>
          <a:p>
            <a:pPr algn="just"/>
            <a:r>
              <a:rPr lang="en-US" altLang="tr-TR" dirty="0"/>
              <a:t>Latency following primer infection</a:t>
            </a:r>
          </a:p>
          <a:p>
            <a:pPr algn="just"/>
            <a:r>
              <a:rPr lang="en-US" altLang="tr-TR" dirty="0"/>
              <a:t>There are 3 subgroups.</a:t>
            </a:r>
            <a:endParaRPr lang="en-GB" altLang="tr-TR" dirty="0"/>
          </a:p>
          <a:p>
            <a:endParaRPr lang="tr-TR" dirty="0"/>
          </a:p>
        </p:txBody>
      </p:sp>
    </p:spTree>
    <p:extLst>
      <p:ext uri="{BB962C8B-B14F-4D97-AF65-F5344CB8AC3E}">
        <p14:creationId xmlns:p14="http://schemas.microsoft.com/office/powerpoint/2010/main" val="1492469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Characteristics</a:t>
            </a:r>
            <a:r>
              <a:rPr lang="tr-TR" dirty="0" smtClean="0">
                <a:solidFill>
                  <a:srgbClr val="0070C0"/>
                </a:solidFill>
              </a:rPr>
              <a:t> of </a:t>
            </a:r>
            <a:r>
              <a:rPr lang="tr-TR" dirty="0" err="1" smtClean="0">
                <a:solidFill>
                  <a:srgbClr val="0070C0"/>
                </a:solidFill>
              </a:rPr>
              <a:t>Prions</a:t>
            </a:r>
            <a:r>
              <a:rPr lang="tr-TR" dirty="0" smtClean="0">
                <a:solidFill>
                  <a:srgbClr val="0070C0"/>
                </a:solidFill>
              </a:rPr>
              <a:t> </a:t>
            </a:r>
            <a:endParaRPr lang="tr-TR" dirty="0">
              <a:solidFill>
                <a:srgbClr val="0070C0"/>
              </a:solidFill>
            </a:endParaRPr>
          </a:p>
        </p:txBody>
      </p:sp>
      <p:sp>
        <p:nvSpPr>
          <p:cNvPr id="3" name="İçerik Yer Tutucusu 2"/>
          <p:cNvSpPr>
            <a:spLocks noGrp="1"/>
          </p:cNvSpPr>
          <p:nvPr>
            <p:ph idx="1"/>
          </p:nvPr>
        </p:nvSpPr>
        <p:spPr>
          <a:xfrm>
            <a:off x="525683" y="1690688"/>
            <a:ext cx="6569597" cy="4363656"/>
          </a:xfrm>
        </p:spPr>
        <p:txBody>
          <a:bodyPr>
            <a:noAutofit/>
          </a:bodyPr>
          <a:lstStyle/>
          <a:p>
            <a:r>
              <a:rPr lang="tr-TR" sz="2400" dirty="0" err="1" smtClean="0"/>
              <a:t>PrP</a:t>
            </a:r>
            <a:r>
              <a:rPr lang="tr-TR" sz="2400" baseline="30000" dirty="0" err="1" smtClean="0"/>
              <a:t>sc</a:t>
            </a:r>
            <a:r>
              <a:rPr lang="tr-TR" sz="2400" dirty="0" smtClean="0"/>
              <a:t> is an </a:t>
            </a:r>
            <a:r>
              <a:rPr lang="tr-TR" sz="2400" dirty="0" err="1" smtClean="0"/>
              <a:t>isoform</a:t>
            </a:r>
            <a:r>
              <a:rPr lang="tr-TR" sz="2400" dirty="0" smtClean="0"/>
              <a:t> </a:t>
            </a:r>
            <a:r>
              <a:rPr lang="tr-TR" sz="2400" dirty="0" err="1" smtClean="0"/>
              <a:t>which</a:t>
            </a:r>
            <a:r>
              <a:rPr lang="tr-TR" sz="2400" dirty="0" smtClean="0"/>
              <a:t> has </a:t>
            </a:r>
            <a:r>
              <a:rPr lang="tr-TR" sz="2400" dirty="0" err="1" smtClean="0">
                <a:solidFill>
                  <a:srgbClr val="00B050"/>
                </a:solidFill>
              </a:rPr>
              <a:t>less</a:t>
            </a:r>
            <a:r>
              <a:rPr lang="tr-TR" sz="2400" dirty="0" smtClean="0">
                <a:solidFill>
                  <a:srgbClr val="00B050"/>
                </a:solidFill>
              </a:rPr>
              <a:t> </a:t>
            </a:r>
            <a:r>
              <a:rPr lang="tr-TR" sz="2400" dirty="0" err="1" smtClean="0">
                <a:solidFill>
                  <a:srgbClr val="00B050"/>
                </a:solidFill>
              </a:rPr>
              <a:t>alpha</a:t>
            </a:r>
            <a:r>
              <a:rPr lang="tr-TR" sz="2400" dirty="0" smtClean="0">
                <a:solidFill>
                  <a:srgbClr val="00B050"/>
                </a:solidFill>
              </a:rPr>
              <a:t> </a:t>
            </a:r>
            <a:r>
              <a:rPr lang="tr-TR" sz="2400" dirty="0" err="1" smtClean="0">
                <a:solidFill>
                  <a:srgbClr val="00B050"/>
                </a:solidFill>
              </a:rPr>
              <a:t>helix</a:t>
            </a:r>
            <a:r>
              <a:rPr lang="tr-TR" sz="2400" dirty="0" smtClean="0">
                <a:solidFill>
                  <a:srgbClr val="00B050"/>
                </a:solidFill>
              </a:rPr>
              <a:t> </a:t>
            </a:r>
            <a:r>
              <a:rPr lang="tr-TR" sz="2400" dirty="0" err="1" smtClean="0">
                <a:solidFill>
                  <a:srgbClr val="00B050"/>
                </a:solidFill>
              </a:rPr>
              <a:t>and</a:t>
            </a:r>
            <a:r>
              <a:rPr lang="tr-TR" sz="2400" dirty="0" smtClean="0">
                <a:solidFill>
                  <a:srgbClr val="00B050"/>
                </a:solidFill>
              </a:rPr>
              <a:t> </a:t>
            </a:r>
            <a:r>
              <a:rPr lang="tr-TR" sz="2400" dirty="0" err="1" smtClean="0">
                <a:solidFill>
                  <a:srgbClr val="00B050"/>
                </a:solidFill>
              </a:rPr>
              <a:t>more</a:t>
            </a:r>
            <a:r>
              <a:rPr lang="tr-TR" sz="2400" dirty="0" smtClean="0">
                <a:solidFill>
                  <a:srgbClr val="00B050"/>
                </a:solidFill>
              </a:rPr>
              <a:t> beta-</a:t>
            </a:r>
            <a:r>
              <a:rPr lang="tr-TR" sz="2400" dirty="0" err="1" smtClean="0">
                <a:solidFill>
                  <a:srgbClr val="00B050"/>
                </a:solidFill>
              </a:rPr>
              <a:t>pleated</a:t>
            </a:r>
            <a:r>
              <a:rPr lang="tr-TR" sz="2400" dirty="0" smtClean="0">
                <a:solidFill>
                  <a:srgbClr val="00B050"/>
                </a:solidFill>
              </a:rPr>
              <a:t> </a:t>
            </a:r>
            <a:r>
              <a:rPr lang="tr-TR" sz="2400" dirty="0" err="1" smtClean="0">
                <a:solidFill>
                  <a:srgbClr val="FF2F92"/>
                </a:solidFill>
              </a:rPr>
              <a:t>sheet</a:t>
            </a:r>
            <a:r>
              <a:rPr lang="tr-TR" sz="2400" dirty="0" smtClean="0">
                <a:solidFill>
                  <a:srgbClr val="FF2F92"/>
                </a:solidFill>
              </a:rPr>
              <a:t> </a:t>
            </a:r>
            <a:r>
              <a:rPr lang="tr-TR" sz="2400" dirty="0" err="1" smtClean="0"/>
              <a:t>than</a:t>
            </a:r>
            <a:r>
              <a:rPr lang="tr-TR" sz="2400" dirty="0" smtClean="0"/>
              <a:t> </a:t>
            </a:r>
            <a:r>
              <a:rPr lang="tr-TR" sz="2400" dirty="0" err="1" smtClean="0"/>
              <a:t>PrP</a:t>
            </a:r>
            <a:r>
              <a:rPr lang="tr-TR" sz="2400" baseline="30000" dirty="0" err="1" smtClean="0"/>
              <a:t>c</a:t>
            </a:r>
            <a:r>
              <a:rPr lang="tr-TR" sz="2400" dirty="0" smtClean="0"/>
              <a:t>, it is </a:t>
            </a:r>
            <a:r>
              <a:rPr lang="tr-TR" sz="2400" dirty="0" err="1" smtClean="0"/>
              <a:t>more</a:t>
            </a:r>
            <a:r>
              <a:rPr lang="tr-TR" sz="2400" dirty="0" smtClean="0"/>
              <a:t> </a:t>
            </a:r>
            <a:r>
              <a:rPr lang="tr-TR" sz="2400" dirty="0" err="1" smtClean="0">
                <a:solidFill>
                  <a:srgbClr val="FF2F92"/>
                </a:solidFill>
              </a:rPr>
              <a:t>proteinase</a:t>
            </a:r>
            <a:r>
              <a:rPr lang="tr-TR" sz="2400" dirty="0" smtClean="0">
                <a:solidFill>
                  <a:srgbClr val="FF2F92"/>
                </a:solidFill>
              </a:rPr>
              <a:t>-k-</a:t>
            </a:r>
            <a:r>
              <a:rPr lang="tr-TR" sz="2400" dirty="0" err="1" smtClean="0">
                <a:solidFill>
                  <a:srgbClr val="FF2F92"/>
                </a:solidFill>
              </a:rPr>
              <a:t>resistant</a:t>
            </a:r>
            <a:r>
              <a:rPr lang="tr-TR" sz="2400" dirty="0" smtClean="0">
                <a:solidFill>
                  <a:srgbClr val="FF2F92"/>
                </a:solidFill>
              </a:rPr>
              <a:t> </a:t>
            </a:r>
            <a:r>
              <a:rPr lang="tr-TR" sz="2400" dirty="0" err="1" smtClean="0">
                <a:solidFill>
                  <a:srgbClr val="FF2F92"/>
                </a:solidFill>
              </a:rPr>
              <a:t>than</a:t>
            </a:r>
            <a:r>
              <a:rPr lang="tr-TR" sz="2400" dirty="0" smtClean="0">
                <a:solidFill>
                  <a:srgbClr val="FF2F92"/>
                </a:solidFill>
              </a:rPr>
              <a:t> </a:t>
            </a:r>
            <a:r>
              <a:rPr lang="tr-TR" sz="2400" dirty="0" err="1" smtClean="0">
                <a:solidFill>
                  <a:srgbClr val="FF2F92"/>
                </a:solidFill>
              </a:rPr>
              <a:t>PrP</a:t>
            </a:r>
            <a:r>
              <a:rPr lang="tr-TR" sz="2400" baseline="30000" dirty="0" err="1" smtClean="0">
                <a:solidFill>
                  <a:srgbClr val="FF2F92"/>
                </a:solidFill>
              </a:rPr>
              <a:t>c</a:t>
            </a:r>
            <a:r>
              <a:rPr lang="tr-TR" sz="2400" dirty="0" smtClean="0">
                <a:solidFill>
                  <a:srgbClr val="FF2F92"/>
                </a:solidFill>
              </a:rPr>
              <a:t>.  </a:t>
            </a:r>
          </a:p>
          <a:p>
            <a:r>
              <a:rPr lang="tr-TR" sz="2400" dirty="0" err="1" smtClean="0"/>
              <a:t>PrP</a:t>
            </a:r>
            <a:r>
              <a:rPr lang="tr-TR" sz="2400" baseline="30000" dirty="0" err="1" smtClean="0"/>
              <a:t>sc</a:t>
            </a:r>
            <a:r>
              <a:rPr lang="tr-TR" sz="2400" dirty="0" smtClean="0"/>
              <a:t>, but not </a:t>
            </a:r>
            <a:r>
              <a:rPr lang="tr-TR" sz="2400" dirty="0" err="1" smtClean="0"/>
              <a:t>PrP</a:t>
            </a:r>
            <a:r>
              <a:rPr lang="tr-TR" sz="2400" baseline="30000" dirty="0" err="1" smtClean="0"/>
              <a:t>c</a:t>
            </a:r>
            <a:r>
              <a:rPr lang="tr-TR" sz="2400" dirty="0" smtClean="0"/>
              <a:t>, self-</a:t>
            </a:r>
            <a:r>
              <a:rPr lang="tr-TR" sz="2400" dirty="0" err="1" smtClean="0"/>
              <a:t>aggregates</a:t>
            </a:r>
            <a:r>
              <a:rPr lang="tr-TR" sz="2400" dirty="0" smtClean="0"/>
              <a:t> </a:t>
            </a:r>
            <a:r>
              <a:rPr lang="tr-TR" sz="2400" dirty="0" err="1" smtClean="0"/>
              <a:t>into</a:t>
            </a:r>
            <a:r>
              <a:rPr lang="tr-TR" sz="2400" dirty="0" smtClean="0"/>
              <a:t> </a:t>
            </a:r>
            <a:r>
              <a:rPr lang="tr-TR" sz="2400" dirty="0" err="1" smtClean="0"/>
              <a:t>fibrils</a:t>
            </a:r>
            <a:r>
              <a:rPr lang="tr-TR" sz="2400" dirty="0" smtClean="0"/>
              <a:t> </a:t>
            </a:r>
            <a:r>
              <a:rPr lang="tr-TR" sz="2400" dirty="0" err="1" smtClean="0"/>
              <a:t>which</a:t>
            </a:r>
            <a:r>
              <a:rPr lang="tr-TR" sz="2400" dirty="0" smtClean="0"/>
              <a:t> </a:t>
            </a:r>
            <a:r>
              <a:rPr lang="tr-TR" sz="2400" dirty="0" err="1" smtClean="0"/>
              <a:t>appear</a:t>
            </a:r>
            <a:r>
              <a:rPr lang="tr-TR" sz="2400" dirty="0" smtClean="0"/>
              <a:t> as </a:t>
            </a:r>
            <a:r>
              <a:rPr lang="tr-TR" sz="2400" dirty="0" err="1" smtClean="0"/>
              <a:t>rods</a:t>
            </a:r>
            <a:r>
              <a:rPr lang="tr-TR" sz="2400" dirty="0" smtClean="0"/>
              <a:t> of </a:t>
            </a:r>
            <a:r>
              <a:rPr lang="tr-TR" sz="2400" dirty="0" err="1" smtClean="0"/>
              <a:t>amyloid</a:t>
            </a:r>
            <a:r>
              <a:rPr lang="tr-TR" sz="2400" dirty="0" smtClean="0"/>
              <a:t> in </a:t>
            </a:r>
            <a:r>
              <a:rPr lang="tr-TR" sz="2400" dirty="0" err="1" smtClean="0"/>
              <a:t>infected</a:t>
            </a:r>
            <a:r>
              <a:rPr lang="tr-TR" sz="2400" dirty="0" smtClean="0"/>
              <a:t> </a:t>
            </a:r>
            <a:r>
              <a:rPr lang="tr-TR" sz="2400" dirty="0" err="1" smtClean="0"/>
              <a:t>brains</a:t>
            </a:r>
            <a:r>
              <a:rPr lang="tr-TR" sz="2400" dirty="0" smtClean="0"/>
              <a:t>.  </a:t>
            </a:r>
          </a:p>
          <a:p>
            <a:r>
              <a:rPr lang="tr-TR" sz="2400" dirty="0" err="1" smtClean="0"/>
              <a:t>The</a:t>
            </a:r>
            <a:r>
              <a:rPr lang="tr-TR" sz="2400" dirty="0" smtClean="0"/>
              <a:t> </a:t>
            </a:r>
            <a:r>
              <a:rPr lang="tr-TR" sz="2400" dirty="0" err="1" smtClean="0"/>
              <a:t>glycosylation</a:t>
            </a:r>
            <a:r>
              <a:rPr lang="tr-TR" sz="2400" dirty="0" smtClean="0"/>
              <a:t> </a:t>
            </a:r>
            <a:r>
              <a:rPr lang="tr-TR" sz="2400" dirty="0" err="1" smtClean="0"/>
              <a:t>sites</a:t>
            </a:r>
            <a:r>
              <a:rPr lang="tr-TR" sz="2400" dirty="0" smtClean="0"/>
              <a:t> </a:t>
            </a:r>
            <a:r>
              <a:rPr lang="tr-TR" sz="2400" dirty="0" err="1" smtClean="0"/>
              <a:t>are</a:t>
            </a:r>
            <a:r>
              <a:rPr lang="tr-TR" sz="2400" dirty="0" smtClean="0"/>
              <a:t> </a:t>
            </a:r>
            <a:r>
              <a:rPr lang="tr-TR" sz="2400" dirty="0" err="1" smtClean="0"/>
              <a:t>involved</a:t>
            </a:r>
            <a:r>
              <a:rPr lang="tr-TR" sz="2400" dirty="0" smtClean="0"/>
              <a:t> in </a:t>
            </a:r>
            <a:r>
              <a:rPr lang="tr-TR" sz="2400" dirty="0" err="1" smtClean="0"/>
              <a:t>the</a:t>
            </a:r>
            <a:r>
              <a:rPr lang="tr-TR" sz="2400" dirty="0" smtClean="0"/>
              <a:t> self </a:t>
            </a:r>
            <a:r>
              <a:rPr lang="tr-TR" sz="2400" dirty="0" err="1" smtClean="0"/>
              <a:t>aggregation</a:t>
            </a:r>
            <a:r>
              <a:rPr lang="tr-TR" sz="2400" dirty="0" smtClean="0"/>
              <a:t> of </a:t>
            </a:r>
            <a:r>
              <a:rPr lang="tr-TR" sz="2400" dirty="0" err="1" smtClean="0"/>
              <a:t>PrP</a:t>
            </a:r>
            <a:r>
              <a:rPr lang="tr-TR" sz="2400" baseline="30000" dirty="0" err="1" smtClean="0"/>
              <a:t>sc</a:t>
            </a:r>
            <a:r>
              <a:rPr lang="tr-TR" sz="2400" dirty="0" smtClean="0"/>
              <a:t>.</a:t>
            </a:r>
          </a:p>
          <a:p>
            <a:r>
              <a:rPr lang="tr-TR" sz="2400" dirty="0" err="1" smtClean="0"/>
              <a:t>PrP</a:t>
            </a:r>
            <a:r>
              <a:rPr lang="tr-TR" sz="2400" baseline="30000" dirty="0" err="1" smtClean="0"/>
              <a:t>sc</a:t>
            </a:r>
            <a:r>
              <a:rPr lang="tr-TR" sz="2400" dirty="0" smtClean="0"/>
              <a:t> is </a:t>
            </a:r>
            <a:r>
              <a:rPr lang="tr-TR" sz="2400" dirty="0" err="1" smtClean="0"/>
              <a:t>antigenically</a:t>
            </a:r>
            <a:r>
              <a:rPr lang="tr-TR" sz="2400" dirty="0" smtClean="0"/>
              <a:t> </a:t>
            </a:r>
            <a:r>
              <a:rPr lang="tr-TR" sz="2400" dirty="0" err="1" smtClean="0"/>
              <a:t>distinct</a:t>
            </a:r>
            <a:r>
              <a:rPr lang="tr-TR" sz="2400" dirty="0" smtClean="0"/>
              <a:t> </a:t>
            </a:r>
            <a:r>
              <a:rPr lang="tr-TR" sz="2400" dirty="0" err="1" smtClean="0"/>
              <a:t>from</a:t>
            </a:r>
            <a:r>
              <a:rPr lang="tr-TR" sz="2400" dirty="0" smtClean="0"/>
              <a:t> </a:t>
            </a:r>
            <a:r>
              <a:rPr lang="tr-TR" sz="2400" dirty="0" err="1" smtClean="0"/>
              <a:t>PrP</a:t>
            </a:r>
            <a:r>
              <a:rPr lang="tr-TR" sz="2400" baseline="30000" dirty="0" err="1" smtClean="0"/>
              <a:t>c</a:t>
            </a:r>
            <a:r>
              <a:rPr lang="tr-TR" sz="2400" dirty="0" smtClean="0"/>
              <a:t> but </a:t>
            </a:r>
            <a:r>
              <a:rPr lang="tr-TR" sz="2400" dirty="0" err="1" smtClean="0"/>
              <a:t>does</a:t>
            </a:r>
            <a:r>
              <a:rPr lang="tr-TR" sz="2400" dirty="0" smtClean="0"/>
              <a:t> not </a:t>
            </a:r>
            <a:r>
              <a:rPr lang="tr-TR" sz="2400" dirty="0" err="1" smtClean="0"/>
              <a:t>induce</a:t>
            </a:r>
            <a:r>
              <a:rPr lang="tr-TR" sz="2400" dirty="0" smtClean="0"/>
              <a:t> an </a:t>
            </a:r>
            <a:r>
              <a:rPr lang="tr-TR" sz="2400" dirty="0" err="1" smtClean="0"/>
              <a:t>immune</a:t>
            </a:r>
            <a:r>
              <a:rPr lang="tr-TR" sz="2400" dirty="0" smtClean="0"/>
              <a:t> </a:t>
            </a:r>
            <a:r>
              <a:rPr lang="tr-TR" sz="2400" dirty="0" err="1" smtClean="0"/>
              <a:t>response</a:t>
            </a:r>
            <a:r>
              <a:rPr lang="tr-TR" sz="2400" dirty="0" smtClean="0"/>
              <a:t> in </a:t>
            </a:r>
            <a:r>
              <a:rPr lang="tr-TR" sz="2400" dirty="0" err="1" smtClean="0"/>
              <a:t>the</a:t>
            </a:r>
            <a:r>
              <a:rPr lang="tr-TR" sz="2400" dirty="0" smtClean="0"/>
              <a:t> </a:t>
            </a:r>
            <a:r>
              <a:rPr lang="tr-TR" sz="2400" dirty="0" err="1" smtClean="0"/>
              <a:t>host</a:t>
            </a:r>
            <a:r>
              <a:rPr lang="tr-TR" sz="2400" dirty="0" smtClean="0"/>
              <a:t>.</a:t>
            </a:r>
          </a:p>
          <a:p>
            <a:endParaRPr lang="tr-TR" sz="2400" dirty="0"/>
          </a:p>
        </p:txBody>
      </p:sp>
      <p:pic>
        <p:nvPicPr>
          <p:cNvPr id="4" name="Resim 3"/>
          <p:cNvPicPr>
            <a:picLocks noChangeAspect="1"/>
          </p:cNvPicPr>
          <p:nvPr/>
        </p:nvPicPr>
        <p:blipFill>
          <a:blip r:embed="rId2"/>
          <a:stretch>
            <a:fillRect/>
          </a:stretch>
        </p:blipFill>
        <p:spPr>
          <a:xfrm>
            <a:off x="7298019" y="1690688"/>
            <a:ext cx="4893981" cy="3083208"/>
          </a:xfrm>
          <a:prstGeom prst="rect">
            <a:avLst/>
          </a:prstGeom>
        </p:spPr>
      </p:pic>
    </p:spTree>
    <p:extLst>
      <p:ext uri="{BB962C8B-B14F-4D97-AF65-F5344CB8AC3E}">
        <p14:creationId xmlns:p14="http://schemas.microsoft.com/office/powerpoint/2010/main" val="2136910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981200" y="533400"/>
            <a:ext cx="65532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50000"/>
              </a:spcBef>
              <a:buFontTx/>
              <a:buNone/>
            </a:pPr>
            <a:r>
              <a:rPr lang="tr-TR" altLang="tr-TR" sz="3600" dirty="0">
                <a:solidFill>
                  <a:schemeClr val="tx2"/>
                </a:solidFill>
                <a:latin typeface="+mn-lt"/>
              </a:rPr>
              <a:t>     </a:t>
            </a:r>
          </a:p>
          <a:p>
            <a:pPr eaLnBrk="1" hangingPunct="1">
              <a:spcBef>
                <a:spcPct val="50000"/>
              </a:spcBef>
              <a:buFontTx/>
              <a:buNone/>
            </a:pPr>
            <a:r>
              <a:rPr lang="tr-TR" altLang="tr-TR" sz="3600" dirty="0">
                <a:solidFill>
                  <a:schemeClr val="tx2"/>
                </a:solidFill>
                <a:latin typeface="+mn-lt"/>
              </a:rPr>
              <a:t>              </a:t>
            </a:r>
            <a:r>
              <a:rPr lang="tr-TR" altLang="tr-TR" sz="3600" dirty="0" err="1" smtClean="0">
                <a:solidFill>
                  <a:srgbClr val="FF3399"/>
                </a:solidFill>
                <a:latin typeface="+mn-lt"/>
              </a:rPr>
              <a:t>Herpesviridae</a:t>
            </a:r>
            <a:endParaRPr lang="tr-TR" altLang="tr-TR" dirty="0">
              <a:solidFill>
                <a:srgbClr val="FF3399"/>
              </a:solidFill>
              <a:latin typeface="+mn-lt"/>
            </a:endParaRPr>
          </a:p>
          <a:p>
            <a:pPr eaLnBrk="1" hangingPunct="1">
              <a:spcBef>
                <a:spcPct val="50000"/>
              </a:spcBef>
              <a:buFontTx/>
              <a:buNone/>
            </a:pPr>
            <a:r>
              <a:rPr lang="tr-TR" altLang="tr-TR" dirty="0" err="1" smtClean="0">
                <a:solidFill>
                  <a:srgbClr val="FF3399"/>
                </a:solidFill>
                <a:latin typeface="+mn-lt"/>
              </a:rPr>
              <a:t>Sub</a:t>
            </a:r>
            <a:r>
              <a:rPr lang="tr-TR" altLang="tr-TR" dirty="0" smtClean="0">
                <a:solidFill>
                  <a:srgbClr val="FF3399"/>
                </a:solidFill>
                <a:latin typeface="+mn-lt"/>
              </a:rPr>
              <a:t> </a:t>
            </a:r>
            <a:r>
              <a:rPr lang="tr-TR" altLang="tr-TR" dirty="0" err="1" smtClean="0">
                <a:solidFill>
                  <a:srgbClr val="FF3399"/>
                </a:solidFill>
                <a:latin typeface="+mn-lt"/>
              </a:rPr>
              <a:t>Family</a:t>
            </a:r>
            <a:endParaRPr lang="tr-TR" altLang="tr-TR" dirty="0">
              <a:solidFill>
                <a:srgbClr val="FF3399"/>
              </a:solidFill>
              <a:latin typeface="+mn-lt"/>
            </a:endParaRPr>
          </a:p>
          <a:p>
            <a:pPr eaLnBrk="1" hangingPunct="1">
              <a:spcBef>
                <a:spcPct val="50000"/>
              </a:spcBef>
              <a:buFontTx/>
              <a:buNone/>
            </a:pPr>
            <a:r>
              <a:rPr lang="tr-TR" altLang="tr-TR" dirty="0" err="1">
                <a:solidFill>
                  <a:srgbClr val="000066"/>
                </a:solidFill>
                <a:latin typeface="+mn-lt"/>
              </a:rPr>
              <a:t>Alphaherpesvirinae</a:t>
            </a:r>
            <a:endParaRPr lang="tr-TR" altLang="tr-TR" dirty="0">
              <a:solidFill>
                <a:srgbClr val="000066"/>
              </a:solidFill>
              <a:latin typeface="+mn-lt"/>
            </a:endParaRPr>
          </a:p>
          <a:p>
            <a:pPr eaLnBrk="1" hangingPunct="1">
              <a:spcBef>
                <a:spcPct val="50000"/>
              </a:spcBef>
              <a:buFontTx/>
              <a:buNone/>
            </a:pPr>
            <a:r>
              <a:rPr lang="tr-TR" altLang="tr-TR" dirty="0" err="1">
                <a:solidFill>
                  <a:srgbClr val="000066"/>
                </a:solidFill>
                <a:latin typeface="+mn-lt"/>
              </a:rPr>
              <a:t>Betaherpesvirinae</a:t>
            </a:r>
            <a:r>
              <a:rPr lang="tr-TR" altLang="tr-TR" dirty="0">
                <a:solidFill>
                  <a:srgbClr val="000066"/>
                </a:solidFill>
                <a:latin typeface="+mn-lt"/>
              </a:rPr>
              <a:t> </a:t>
            </a:r>
          </a:p>
          <a:p>
            <a:pPr eaLnBrk="1" hangingPunct="1">
              <a:spcBef>
                <a:spcPct val="50000"/>
              </a:spcBef>
              <a:buFontTx/>
              <a:buNone/>
            </a:pPr>
            <a:r>
              <a:rPr lang="tr-TR" altLang="tr-TR" dirty="0" err="1">
                <a:solidFill>
                  <a:srgbClr val="000066"/>
                </a:solidFill>
                <a:latin typeface="+mn-lt"/>
              </a:rPr>
              <a:t>Gammaherpesvirinae</a:t>
            </a:r>
            <a:endParaRPr lang="tr-TR" altLang="tr-TR" dirty="0">
              <a:solidFill>
                <a:srgbClr val="000066"/>
              </a:solidFill>
              <a:latin typeface="+mn-lt"/>
            </a:endParaRPr>
          </a:p>
        </p:txBody>
      </p:sp>
      <p:pic>
        <p:nvPicPr>
          <p:cNvPr id="17411" name="Picture 3" descr="AnimatedEBV"/>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90153" y="457200"/>
            <a:ext cx="16017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2" name="Object 4"/>
          <p:cNvGraphicFramePr>
            <a:graphicFrameLocks noChangeAspect="1"/>
          </p:cNvGraphicFramePr>
          <p:nvPr/>
        </p:nvGraphicFramePr>
        <p:xfrm>
          <a:off x="6705600" y="3048000"/>
          <a:ext cx="3733800" cy="2438400"/>
        </p:xfrm>
        <a:graphic>
          <a:graphicData uri="http://schemas.openxmlformats.org/presentationml/2006/ole">
            <mc:AlternateContent xmlns:mc="http://schemas.openxmlformats.org/markup-compatibility/2006">
              <mc:Choice xmlns:v="urn:schemas-microsoft-com:vml" Requires="v">
                <p:oleObj spid="_x0000_s1118" name="Photo Editor Photo" r:id="rId6" imgW="9135750" imgH="6849431" progId="MSPhotoEd.3">
                  <p:embed/>
                </p:oleObj>
              </mc:Choice>
              <mc:Fallback>
                <p:oleObj name="Photo Editor Photo" r:id="rId6" imgW="9135750" imgH="684943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048000"/>
                        <a:ext cx="3733800" cy="2438400"/>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0480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362201" y="609601"/>
            <a:ext cx="7483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tr-TR" altLang="tr-TR" sz="2800" b="1" dirty="0" err="1" smtClean="0">
                <a:solidFill>
                  <a:srgbClr val="FF2F92"/>
                </a:solidFill>
                <a:latin typeface="+mn-lt"/>
              </a:rPr>
              <a:t>Alphaherpesvirinae</a:t>
            </a:r>
            <a:endParaRPr lang="tr-TR" altLang="tr-TR" sz="2800" b="1" dirty="0">
              <a:solidFill>
                <a:srgbClr val="FF2F92"/>
              </a:solidFill>
              <a:latin typeface="+mn-lt"/>
            </a:endParaRPr>
          </a:p>
        </p:txBody>
      </p:sp>
      <p:sp>
        <p:nvSpPr>
          <p:cNvPr id="18435" name="Text Box 3"/>
          <p:cNvSpPr txBox="1">
            <a:spLocks noChangeArrowheads="1"/>
          </p:cNvSpPr>
          <p:nvPr/>
        </p:nvSpPr>
        <p:spPr bwMode="auto">
          <a:xfrm>
            <a:off x="2057400" y="1371601"/>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err="1">
                <a:solidFill>
                  <a:srgbClr val="000066"/>
                </a:solidFill>
                <a:latin typeface="+mn-lt"/>
              </a:rPr>
              <a:t>Bovine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a:spcBef>
                <a:spcPct val="0"/>
              </a:spcBef>
              <a:buNone/>
            </a:pPr>
            <a:r>
              <a:rPr lang="tr-TR" altLang="tr-TR" sz="2000" dirty="0">
                <a:solidFill>
                  <a:srgbClr val="000066"/>
                </a:solidFill>
                <a:latin typeface="+mn-lt"/>
              </a:rPr>
              <a:t> </a:t>
            </a:r>
            <a:r>
              <a:rPr lang="tr-TR" altLang="tr-TR" sz="2000" dirty="0" smtClean="0">
                <a:solidFill>
                  <a:srgbClr val="000066"/>
                </a:solidFill>
                <a:latin typeface="+mn-lt"/>
              </a:rPr>
              <a:t> </a:t>
            </a:r>
            <a:r>
              <a:rPr lang="tr-TR" altLang="tr-TR" sz="2000" dirty="0" err="1" smtClean="0">
                <a:solidFill>
                  <a:srgbClr val="000066"/>
                </a:solidFill>
                <a:latin typeface="+mn-lt"/>
              </a:rPr>
              <a:t>Type</a:t>
            </a:r>
            <a:r>
              <a:rPr lang="tr-TR" altLang="tr-TR" sz="2000" dirty="0" smtClean="0">
                <a:solidFill>
                  <a:srgbClr val="000066"/>
                </a:solidFill>
                <a:latin typeface="+mn-lt"/>
              </a:rPr>
              <a:t>  1,2,5</a:t>
            </a:r>
            <a:endParaRPr lang="tr-TR" altLang="tr-TR" sz="2000" dirty="0">
              <a:solidFill>
                <a:srgbClr val="000066"/>
              </a:solidFill>
              <a:latin typeface="+mn-lt"/>
            </a:endParaRPr>
          </a:p>
        </p:txBody>
      </p:sp>
      <p:sp>
        <p:nvSpPr>
          <p:cNvPr id="18436" name="AutoShape 4" descr="AnimatedEBV"/>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pic>
        <p:nvPicPr>
          <p:cNvPr id="18437" name="Picture 5" descr="180px-Katzenschnupfen_Herp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105400"/>
            <a:ext cx="1676400" cy="1676400"/>
          </a:xfrm>
          <a:prstGeom prst="rect">
            <a:avLst/>
          </a:prstGeom>
          <a:noFill/>
          <a:ln w="9525">
            <a:solidFill>
              <a:srgbClr val="CC99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8438" name="Object 6"/>
          <p:cNvGraphicFramePr>
            <a:graphicFrameLocks noChangeAspect="1"/>
          </p:cNvGraphicFramePr>
          <p:nvPr/>
        </p:nvGraphicFramePr>
        <p:xfrm>
          <a:off x="2362200" y="5029200"/>
          <a:ext cx="1524000" cy="1524000"/>
        </p:xfrm>
        <a:graphic>
          <a:graphicData uri="http://schemas.openxmlformats.org/presentationml/2006/ole">
            <mc:AlternateContent xmlns:mc="http://schemas.openxmlformats.org/markup-compatibility/2006">
              <mc:Choice xmlns:v="urn:schemas-microsoft-com:vml" Requires="v">
                <p:oleObj spid="_x0000_s2408" name="Photo Editor Photo" r:id="rId6" imgW="2742857" imgH="3505689" progId="MSPhotoEd.3">
                  <p:embed/>
                </p:oleObj>
              </mc:Choice>
              <mc:Fallback>
                <p:oleObj name="Photo Editor Photo" r:id="rId6" imgW="2742857" imgH="350568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029200"/>
                        <a:ext cx="1524000" cy="1524000"/>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9" name="Object 7"/>
          <p:cNvGraphicFramePr>
            <a:graphicFrameLocks noChangeAspect="1"/>
          </p:cNvGraphicFramePr>
          <p:nvPr/>
        </p:nvGraphicFramePr>
        <p:xfrm>
          <a:off x="2133600" y="2057400"/>
          <a:ext cx="2122488" cy="2133600"/>
        </p:xfrm>
        <a:graphic>
          <a:graphicData uri="http://schemas.openxmlformats.org/presentationml/2006/ole">
            <mc:AlternateContent xmlns:mc="http://schemas.openxmlformats.org/markup-compatibility/2006">
              <mc:Choice xmlns:v="urn:schemas-microsoft-com:vml" Requires="v">
                <p:oleObj spid="_x0000_s2409" name="Photo Editor Photo" r:id="rId8" imgW="3315163" imgH="3333333" progId="MSPhotoEd.3">
                  <p:embed/>
                </p:oleObj>
              </mc:Choice>
              <mc:Fallback>
                <p:oleObj name="Photo Editor Photo" r:id="rId8" imgW="3315163" imgH="3333333"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2057400"/>
                        <a:ext cx="2122488" cy="2133600"/>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0" name="Rectangle 8"/>
          <p:cNvSpPr>
            <a:spLocks noChangeArrowheads="1"/>
          </p:cNvSpPr>
          <p:nvPr/>
        </p:nvSpPr>
        <p:spPr bwMode="auto">
          <a:xfrm>
            <a:off x="1752601" y="4267201"/>
            <a:ext cx="2347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a:solidFill>
                  <a:srgbClr val="000066"/>
                </a:solidFill>
                <a:latin typeface="+mn-lt"/>
              </a:rPr>
              <a:t>Canine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eaLnBrk="1" hangingPunct="1">
              <a:spcBef>
                <a:spcPct val="0"/>
              </a:spcBef>
              <a:buFontTx/>
              <a:buNone/>
            </a:pPr>
            <a:r>
              <a:rPr lang="tr-TR" altLang="tr-TR" sz="2000" dirty="0">
                <a:solidFill>
                  <a:srgbClr val="000066"/>
                </a:solidFill>
                <a:latin typeface="+mn-lt"/>
              </a:rPr>
              <a:t>            </a:t>
            </a:r>
            <a:r>
              <a:rPr lang="tr-TR" altLang="tr-TR" sz="2000" dirty="0" err="1" smtClean="0">
                <a:solidFill>
                  <a:srgbClr val="000066"/>
                </a:solidFill>
                <a:latin typeface="+mn-lt"/>
              </a:rPr>
              <a:t>Type</a:t>
            </a:r>
            <a:r>
              <a:rPr lang="tr-TR" altLang="tr-TR" sz="2000" dirty="0" smtClean="0">
                <a:solidFill>
                  <a:srgbClr val="000066"/>
                </a:solidFill>
                <a:latin typeface="+mn-lt"/>
              </a:rPr>
              <a:t> </a:t>
            </a:r>
            <a:r>
              <a:rPr lang="tr-TR" altLang="tr-TR" sz="2000" dirty="0">
                <a:solidFill>
                  <a:srgbClr val="000066"/>
                </a:solidFill>
                <a:latin typeface="+mn-lt"/>
              </a:rPr>
              <a:t>1</a:t>
            </a:r>
          </a:p>
        </p:txBody>
      </p:sp>
      <p:graphicFrame>
        <p:nvGraphicFramePr>
          <p:cNvPr id="18441" name="Object 9"/>
          <p:cNvGraphicFramePr>
            <a:graphicFrameLocks noChangeAspect="1"/>
          </p:cNvGraphicFramePr>
          <p:nvPr/>
        </p:nvGraphicFramePr>
        <p:xfrm>
          <a:off x="8001000" y="5029201"/>
          <a:ext cx="1828800" cy="1687513"/>
        </p:xfrm>
        <a:graphic>
          <a:graphicData uri="http://schemas.openxmlformats.org/presentationml/2006/ole">
            <mc:AlternateContent xmlns:mc="http://schemas.openxmlformats.org/markup-compatibility/2006">
              <mc:Choice xmlns:v="urn:schemas-microsoft-com:vml" Requires="v">
                <p:oleObj spid="_x0000_s2410" name="Photo Editor Photo" r:id="rId10" imgW="2057143" imgH="2610214" progId="MSPhotoEd.3">
                  <p:embed/>
                </p:oleObj>
              </mc:Choice>
              <mc:Fallback>
                <p:oleObj name="Photo Editor Photo" r:id="rId10" imgW="2057143" imgH="2610214"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5029201"/>
                        <a:ext cx="1828800" cy="1687513"/>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2" name="Object 10"/>
          <p:cNvGraphicFramePr>
            <a:graphicFrameLocks noChangeAspect="1"/>
          </p:cNvGraphicFramePr>
          <p:nvPr/>
        </p:nvGraphicFramePr>
        <p:xfrm>
          <a:off x="4953000" y="2209801"/>
          <a:ext cx="2057400" cy="1990725"/>
        </p:xfrm>
        <a:graphic>
          <a:graphicData uri="http://schemas.openxmlformats.org/presentationml/2006/ole">
            <mc:AlternateContent xmlns:mc="http://schemas.openxmlformats.org/markup-compatibility/2006">
              <mc:Choice xmlns:v="urn:schemas-microsoft-com:vml" Requires="v">
                <p:oleObj spid="_x0000_s2411" name="Photo Editor Photo" r:id="rId12" imgW="5714286" imgH="4285714" progId="MSPhotoEd.3">
                  <p:embed/>
                </p:oleObj>
              </mc:Choice>
              <mc:Fallback>
                <p:oleObj name="Photo Editor Photo" r:id="rId12" imgW="5714286" imgH="4285714" progId="MSPhotoEd.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209801"/>
                        <a:ext cx="2057400" cy="1990725"/>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3" name="Rectangle 11"/>
          <p:cNvSpPr>
            <a:spLocks noChangeArrowheads="1"/>
          </p:cNvSpPr>
          <p:nvPr/>
        </p:nvSpPr>
        <p:spPr bwMode="auto">
          <a:xfrm>
            <a:off x="7391401" y="4267201"/>
            <a:ext cx="25834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a:solidFill>
                  <a:srgbClr val="000066"/>
                </a:solidFill>
                <a:latin typeface="+mn-lt"/>
              </a:rPr>
              <a:t>   </a:t>
            </a:r>
            <a:r>
              <a:rPr lang="tr-TR" altLang="tr-TR" sz="2000" dirty="0" err="1">
                <a:solidFill>
                  <a:srgbClr val="000066"/>
                </a:solidFill>
                <a:latin typeface="+mn-lt"/>
              </a:rPr>
              <a:t>Porcine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a:spcBef>
                <a:spcPct val="0"/>
              </a:spcBef>
              <a:buNone/>
            </a:pPr>
            <a:r>
              <a:rPr lang="tr-TR" altLang="tr-TR" sz="2000" dirty="0">
                <a:solidFill>
                  <a:srgbClr val="000066"/>
                </a:solidFill>
                <a:latin typeface="+mn-lt"/>
              </a:rPr>
              <a:t> </a:t>
            </a:r>
            <a:r>
              <a:rPr lang="tr-TR" altLang="tr-TR" sz="2000" dirty="0" smtClean="0">
                <a:solidFill>
                  <a:srgbClr val="000066"/>
                </a:solidFill>
                <a:latin typeface="+mn-lt"/>
              </a:rPr>
              <a:t>            </a:t>
            </a:r>
            <a:r>
              <a:rPr lang="tr-TR" altLang="tr-TR" sz="2000" dirty="0" err="1" smtClean="0">
                <a:solidFill>
                  <a:srgbClr val="000066"/>
                </a:solidFill>
                <a:latin typeface="+mn-lt"/>
              </a:rPr>
              <a:t>Type</a:t>
            </a:r>
            <a:r>
              <a:rPr lang="tr-TR" altLang="tr-TR" sz="2000" dirty="0" smtClean="0">
                <a:solidFill>
                  <a:srgbClr val="000066"/>
                </a:solidFill>
                <a:latin typeface="+mn-lt"/>
              </a:rPr>
              <a:t>  </a:t>
            </a:r>
            <a:r>
              <a:rPr lang="tr-TR" altLang="tr-TR" sz="2000" dirty="0">
                <a:solidFill>
                  <a:srgbClr val="000066"/>
                </a:solidFill>
                <a:latin typeface="+mn-lt"/>
              </a:rPr>
              <a:t>1</a:t>
            </a:r>
          </a:p>
        </p:txBody>
      </p:sp>
      <p:sp>
        <p:nvSpPr>
          <p:cNvPr id="18444" name="Rectangle 12"/>
          <p:cNvSpPr>
            <a:spLocks noChangeArrowheads="1"/>
          </p:cNvSpPr>
          <p:nvPr/>
        </p:nvSpPr>
        <p:spPr bwMode="auto">
          <a:xfrm>
            <a:off x="5105400" y="1447801"/>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None/>
            </a:pPr>
            <a:r>
              <a:rPr lang="tr-TR" altLang="tr-TR" sz="2000" dirty="0" err="1">
                <a:solidFill>
                  <a:srgbClr val="000066"/>
                </a:solidFill>
                <a:latin typeface="+mn-lt"/>
              </a:rPr>
              <a:t>Equine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smtClean="0">
                <a:solidFill>
                  <a:srgbClr val="000066"/>
                </a:solidFill>
                <a:latin typeface="+mn-lt"/>
              </a:rPr>
              <a:t> </a:t>
            </a:r>
            <a:r>
              <a:rPr lang="tr-TR" altLang="tr-TR" sz="2000" dirty="0">
                <a:solidFill>
                  <a:srgbClr val="000066"/>
                </a:solidFill>
                <a:latin typeface="+mn-lt"/>
              </a:rPr>
              <a:t>1,3,4</a:t>
            </a:r>
          </a:p>
        </p:txBody>
      </p:sp>
      <p:sp>
        <p:nvSpPr>
          <p:cNvPr id="18445" name="Rectangle 13"/>
          <p:cNvSpPr>
            <a:spLocks noChangeArrowheads="1"/>
          </p:cNvSpPr>
          <p:nvPr/>
        </p:nvSpPr>
        <p:spPr bwMode="auto">
          <a:xfrm>
            <a:off x="7391400" y="1600201"/>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err="1">
                <a:solidFill>
                  <a:srgbClr val="000066"/>
                </a:solidFill>
                <a:latin typeface="+mn-lt"/>
              </a:rPr>
              <a:t>Caprine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a:spcBef>
                <a:spcPct val="0"/>
              </a:spcBef>
              <a:buNone/>
            </a:pPr>
            <a:r>
              <a:rPr lang="tr-TR" altLang="tr-TR" sz="2000" dirty="0">
                <a:solidFill>
                  <a:srgbClr val="000066"/>
                </a:solidFill>
                <a:latin typeface="+mn-lt"/>
              </a:rPr>
              <a:t> </a:t>
            </a:r>
            <a:r>
              <a:rPr lang="tr-TR" altLang="tr-TR" sz="2000" dirty="0" smtClean="0">
                <a:solidFill>
                  <a:srgbClr val="000066"/>
                </a:solidFill>
                <a:latin typeface="+mn-lt"/>
              </a:rPr>
              <a:t>        </a:t>
            </a:r>
            <a:r>
              <a:rPr lang="tr-TR" altLang="tr-TR" sz="2000" dirty="0" err="1" smtClean="0">
                <a:solidFill>
                  <a:srgbClr val="000066"/>
                </a:solidFill>
                <a:latin typeface="+mn-lt"/>
              </a:rPr>
              <a:t>Type</a:t>
            </a:r>
            <a:r>
              <a:rPr lang="tr-TR" altLang="tr-TR" sz="2000" dirty="0" smtClean="0">
                <a:solidFill>
                  <a:srgbClr val="000066"/>
                </a:solidFill>
                <a:latin typeface="+mn-lt"/>
              </a:rPr>
              <a:t>  </a:t>
            </a:r>
            <a:r>
              <a:rPr lang="tr-TR" altLang="tr-TR" sz="2000" dirty="0">
                <a:solidFill>
                  <a:srgbClr val="000066"/>
                </a:solidFill>
                <a:latin typeface="+mn-lt"/>
              </a:rPr>
              <a:t>1</a:t>
            </a:r>
          </a:p>
        </p:txBody>
      </p:sp>
      <p:pic>
        <p:nvPicPr>
          <p:cNvPr id="18446" name="Picture 14" descr="30646577-D">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2514601"/>
            <a:ext cx="2133600" cy="1363663"/>
          </a:xfrm>
          <a:prstGeom prst="rect">
            <a:avLst/>
          </a:prstGeom>
          <a:noFill/>
          <a:ln w="9525">
            <a:solidFill>
              <a:srgbClr val="CC99FF"/>
            </a:solidFill>
            <a:miter lim="800000"/>
            <a:headEnd/>
            <a:tailEnd/>
          </a:ln>
          <a:extLst>
            <a:ext uri="{909E8E84-426E-40DD-AFC4-6F175D3DCCD1}">
              <a14:hiddenFill xmlns:a14="http://schemas.microsoft.com/office/drawing/2010/main">
                <a:solidFill>
                  <a:srgbClr val="FFFFFF"/>
                </a:solidFill>
              </a14:hiddenFill>
            </a:ext>
          </a:extLst>
        </p:spPr>
      </p:pic>
      <p:sp>
        <p:nvSpPr>
          <p:cNvPr id="18447" name="Rectangle 15"/>
          <p:cNvSpPr>
            <a:spLocks noChangeArrowheads="1"/>
          </p:cNvSpPr>
          <p:nvPr/>
        </p:nvSpPr>
        <p:spPr bwMode="auto">
          <a:xfrm>
            <a:off x="4648200" y="4343401"/>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a:spcBef>
                <a:spcPct val="50000"/>
              </a:spcBef>
              <a:buNone/>
            </a:pPr>
            <a:r>
              <a:rPr lang="tr-TR" altLang="tr-TR" sz="2000" dirty="0" err="1">
                <a:solidFill>
                  <a:srgbClr val="000066"/>
                </a:solidFill>
                <a:latin typeface="+mn-lt"/>
              </a:rPr>
              <a:t>Feline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a:t>
            </a:r>
            <a:r>
              <a:rPr lang="tr-TR" altLang="tr-TR" sz="2000" dirty="0" smtClean="0">
                <a:solidFill>
                  <a:srgbClr val="000066"/>
                </a:solidFill>
                <a:latin typeface="+mn-lt"/>
              </a:rPr>
              <a:t>1</a:t>
            </a:r>
            <a:endParaRPr lang="tr-TR" altLang="tr-TR" sz="2000" dirty="0">
              <a:solidFill>
                <a:srgbClr val="000066"/>
              </a:solidFill>
              <a:latin typeface="+mn-lt"/>
            </a:endParaRPr>
          </a:p>
        </p:txBody>
      </p:sp>
    </p:spTree>
    <p:extLst>
      <p:ext uri="{BB962C8B-B14F-4D97-AF65-F5344CB8AC3E}">
        <p14:creationId xmlns:p14="http://schemas.microsoft.com/office/powerpoint/2010/main" val="2081423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smtClean="0">
                <a:solidFill>
                  <a:srgbClr val="FF2F92"/>
                </a:solidFill>
              </a:rPr>
              <a:t>Betaherpesvirinae</a:t>
            </a:r>
            <a:endParaRPr lang="tr-TR" dirty="0" smtClean="0">
              <a:solidFill>
                <a:srgbClr val="FF2F92"/>
              </a:solidFill>
            </a:endParaRPr>
          </a:p>
          <a:p>
            <a:r>
              <a:rPr lang="en-US" dirty="0" smtClean="0"/>
              <a:t>In </a:t>
            </a:r>
            <a:r>
              <a:rPr lang="en-US" dirty="0"/>
              <a:t>this subgroup, there are viruses that cause infection in humans. Only SHV2, which affects rhinitis in pigs, is present in this group.</a:t>
            </a:r>
            <a:endParaRPr lang="tr-TR" dirty="0"/>
          </a:p>
        </p:txBody>
      </p:sp>
    </p:spTree>
    <p:extLst>
      <p:ext uri="{BB962C8B-B14F-4D97-AF65-F5344CB8AC3E}">
        <p14:creationId xmlns:p14="http://schemas.microsoft.com/office/powerpoint/2010/main" val="2205518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122222" y="619781"/>
            <a:ext cx="3392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800" b="1" dirty="0" err="1" smtClean="0">
                <a:solidFill>
                  <a:srgbClr val="FF3399"/>
                </a:solidFill>
                <a:latin typeface="+mn-lt"/>
              </a:rPr>
              <a:t>Gammaherpesvirinae</a:t>
            </a:r>
            <a:endParaRPr lang="tr-TR" altLang="tr-TR" sz="2800" b="1" dirty="0">
              <a:solidFill>
                <a:srgbClr val="FF3399"/>
              </a:solidFill>
              <a:latin typeface="+mn-lt"/>
            </a:endParaRPr>
          </a:p>
        </p:txBody>
      </p:sp>
      <p:sp>
        <p:nvSpPr>
          <p:cNvPr id="20483" name="Text Box 3"/>
          <p:cNvSpPr txBox="1">
            <a:spLocks noChangeArrowheads="1"/>
          </p:cNvSpPr>
          <p:nvPr/>
        </p:nvSpPr>
        <p:spPr bwMode="auto">
          <a:xfrm>
            <a:off x="2505653" y="1523527"/>
            <a:ext cx="6645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400" dirty="0" err="1" smtClean="0">
                <a:solidFill>
                  <a:srgbClr val="FF0066"/>
                </a:solidFill>
                <a:latin typeface="+mn-lt"/>
              </a:rPr>
              <a:t>Cattle</a:t>
            </a:r>
            <a:r>
              <a:rPr lang="tr-TR" altLang="tr-TR" sz="2400" dirty="0" smtClean="0">
                <a:solidFill>
                  <a:srgbClr val="FF0066"/>
                </a:solidFill>
                <a:latin typeface="+mn-lt"/>
              </a:rPr>
              <a:t>;</a:t>
            </a:r>
            <a:endParaRPr lang="tr-TR" altLang="tr-TR" sz="2400" dirty="0">
              <a:solidFill>
                <a:srgbClr val="FF0066"/>
              </a:solidFill>
              <a:latin typeface="+mn-lt"/>
            </a:endParaRPr>
          </a:p>
          <a:p>
            <a:pPr eaLnBrk="1" hangingPunct="1">
              <a:spcBef>
                <a:spcPct val="0"/>
              </a:spcBef>
              <a:buFontTx/>
              <a:buNone/>
            </a:pPr>
            <a:r>
              <a:rPr lang="tr-TR" altLang="tr-TR" sz="2400" dirty="0" err="1">
                <a:solidFill>
                  <a:srgbClr val="000066"/>
                </a:solidFill>
                <a:latin typeface="+mn-lt"/>
              </a:rPr>
              <a:t>Bovine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4 ve </a:t>
            </a:r>
            <a:r>
              <a:rPr lang="tr-TR" altLang="tr-TR" sz="2400" dirty="0" err="1">
                <a:solidFill>
                  <a:srgbClr val="000066"/>
                </a:solidFill>
                <a:latin typeface="+mn-lt"/>
              </a:rPr>
              <a:t>Alcelaphine</a:t>
            </a:r>
            <a:r>
              <a:rPr lang="tr-TR" altLang="tr-TR" sz="2400" dirty="0">
                <a:solidFill>
                  <a:srgbClr val="000066"/>
                </a:solidFill>
                <a:latin typeface="+mn-lt"/>
              </a:rPr>
              <a:t> </a:t>
            </a:r>
            <a:r>
              <a:rPr lang="tr-TR" altLang="tr-TR" sz="2400" dirty="0" err="1">
                <a:solidFill>
                  <a:srgbClr val="000066"/>
                </a:solidFill>
                <a:latin typeface="+mn-lt"/>
              </a:rPr>
              <a:t>herpesvirus</a:t>
            </a:r>
            <a:r>
              <a:rPr lang="tr-TR" altLang="tr-TR" sz="2400" dirty="0">
                <a:solidFill>
                  <a:srgbClr val="000066"/>
                </a:solidFill>
                <a:latin typeface="+mn-lt"/>
              </a:rPr>
              <a:t> (BHV-3)</a:t>
            </a:r>
          </a:p>
          <a:p>
            <a:pPr eaLnBrk="1" hangingPunct="1">
              <a:spcBef>
                <a:spcPct val="0"/>
              </a:spcBef>
              <a:buFontTx/>
              <a:buNone/>
            </a:pPr>
            <a:endParaRPr lang="tr-TR" altLang="tr-TR" sz="2400" dirty="0">
              <a:solidFill>
                <a:srgbClr val="000066"/>
              </a:solidFill>
              <a:latin typeface="+mn-lt"/>
            </a:endParaRPr>
          </a:p>
          <a:p>
            <a:pPr eaLnBrk="1" hangingPunct="1">
              <a:spcBef>
                <a:spcPct val="0"/>
              </a:spcBef>
              <a:buFontTx/>
              <a:buNone/>
            </a:pPr>
            <a:r>
              <a:rPr lang="tr-TR" altLang="tr-TR" sz="2400" dirty="0" err="1" smtClean="0">
                <a:solidFill>
                  <a:srgbClr val="FF0066"/>
                </a:solidFill>
                <a:latin typeface="+mn-lt"/>
              </a:rPr>
              <a:t>Horses</a:t>
            </a:r>
            <a:r>
              <a:rPr lang="tr-TR" altLang="tr-TR" sz="2400" dirty="0" smtClean="0">
                <a:solidFill>
                  <a:srgbClr val="FF0066"/>
                </a:solidFill>
                <a:latin typeface="+mn-lt"/>
              </a:rPr>
              <a:t>;</a:t>
            </a:r>
            <a:r>
              <a:rPr lang="tr-TR" altLang="tr-TR" sz="2400" dirty="0" smtClean="0">
                <a:solidFill>
                  <a:srgbClr val="000066"/>
                </a:solidFill>
                <a:latin typeface="+mn-lt"/>
              </a:rPr>
              <a:t> </a:t>
            </a:r>
            <a:endParaRPr lang="tr-TR" altLang="tr-TR" sz="2400" dirty="0">
              <a:solidFill>
                <a:srgbClr val="000066"/>
              </a:solidFill>
              <a:latin typeface="+mn-lt"/>
            </a:endParaRPr>
          </a:p>
          <a:p>
            <a:pPr eaLnBrk="1" hangingPunct="1">
              <a:spcBef>
                <a:spcPct val="0"/>
              </a:spcBef>
              <a:buFontTx/>
              <a:buNone/>
            </a:pPr>
            <a:r>
              <a:rPr lang="tr-TR" altLang="tr-TR" sz="2400" dirty="0" err="1">
                <a:solidFill>
                  <a:srgbClr val="000066"/>
                </a:solidFill>
                <a:latin typeface="+mn-lt"/>
              </a:rPr>
              <a:t>Equine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2 ve Tip 5</a:t>
            </a:r>
          </a:p>
          <a:p>
            <a:pPr eaLnBrk="1" hangingPunct="1">
              <a:spcBef>
                <a:spcPct val="0"/>
              </a:spcBef>
              <a:buFontTx/>
              <a:buNone/>
            </a:pPr>
            <a:endParaRPr lang="tr-TR" altLang="tr-TR" sz="2400" dirty="0">
              <a:solidFill>
                <a:srgbClr val="000066"/>
              </a:solidFill>
              <a:latin typeface="+mn-lt"/>
            </a:endParaRPr>
          </a:p>
          <a:p>
            <a:pPr eaLnBrk="1" hangingPunct="1">
              <a:spcBef>
                <a:spcPct val="0"/>
              </a:spcBef>
              <a:buFontTx/>
              <a:buNone/>
            </a:pPr>
            <a:r>
              <a:rPr lang="tr-TR" altLang="tr-TR" sz="2400" dirty="0" err="1" smtClean="0">
                <a:solidFill>
                  <a:srgbClr val="FF0066"/>
                </a:solidFill>
                <a:latin typeface="+mn-lt"/>
              </a:rPr>
              <a:t>Sheep</a:t>
            </a:r>
            <a:r>
              <a:rPr lang="tr-TR" altLang="tr-TR" sz="2400" dirty="0" smtClean="0">
                <a:solidFill>
                  <a:srgbClr val="FF0066"/>
                </a:solidFill>
                <a:latin typeface="+mn-lt"/>
              </a:rPr>
              <a:t>;</a:t>
            </a:r>
            <a:endParaRPr lang="tr-TR" altLang="tr-TR" sz="2400" dirty="0">
              <a:solidFill>
                <a:srgbClr val="FF0066"/>
              </a:solidFill>
              <a:latin typeface="+mn-lt"/>
            </a:endParaRPr>
          </a:p>
          <a:p>
            <a:pPr eaLnBrk="1" hangingPunct="1">
              <a:spcBef>
                <a:spcPct val="0"/>
              </a:spcBef>
              <a:buFontTx/>
              <a:buNone/>
            </a:pPr>
            <a:r>
              <a:rPr lang="tr-TR" altLang="tr-TR" sz="2400" dirty="0" err="1">
                <a:solidFill>
                  <a:srgbClr val="000066"/>
                </a:solidFill>
                <a:latin typeface="+mn-lt"/>
              </a:rPr>
              <a:t>Ovine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1 ve Tip 2</a:t>
            </a:r>
          </a:p>
          <a:p>
            <a:pPr eaLnBrk="1" hangingPunct="1">
              <a:spcBef>
                <a:spcPct val="0"/>
              </a:spcBef>
              <a:buFontTx/>
              <a:buNone/>
            </a:pPr>
            <a:endParaRPr lang="tr-TR" altLang="tr-TR" sz="2400" dirty="0">
              <a:solidFill>
                <a:srgbClr val="000066"/>
              </a:solidFill>
              <a:latin typeface="+mn-lt"/>
            </a:endParaRPr>
          </a:p>
          <a:p>
            <a:pPr eaLnBrk="1" hangingPunct="1">
              <a:spcBef>
                <a:spcPct val="0"/>
              </a:spcBef>
              <a:buFontTx/>
              <a:buNone/>
            </a:pPr>
            <a:r>
              <a:rPr lang="tr-TR" altLang="tr-TR" sz="2400" dirty="0" err="1" smtClean="0">
                <a:solidFill>
                  <a:srgbClr val="FF0066"/>
                </a:solidFill>
                <a:latin typeface="+mn-lt"/>
              </a:rPr>
              <a:t>Goats</a:t>
            </a:r>
            <a:r>
              <a:rPr lang="tr-TR" altLang="tr-TR" sz="2400" dirty="0" smtClean="0">
                <a:solidFill>
                  <a:srgbClr val="FF0066"/>
                </a:solidFill>
                <a:latin typeface="+mn-lt"/>
              </a:rPr>
              <a:t>;</a:t>
            </a:r>
            <a:endParaRPr lang="tr-TR" altLang="tr-TR" sz="2400" dirty="0">
              <a:solidFill>
                <a:srgbClr val="FF0066"/>
              </a:solidFill>
              <a:latin typeface="+mn-lt"/>
            </a:endParaRPr>
          </a:p>
          <a:p>
            <a:pPr eaLnBrk="1" hangingPunct="1">
              <a:spcBef>
                <a:spcPct val="0"/>
              </a:spcBef>
              <a:buFontTx/>
              <a:buNone/>
            </a:pPr>
            <a:r>
              <a:rPr lang="tr-TR" altLang="tr-TR" sz="2400" dirty="0" err="1">
                <a:solidFill>
                  <a:srgbClr val="000066"/>
                </a:solidFill>
                <a:latin typeface="+mn-lt"/>
              </a:rPr>
              <a:t>Caprine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2</a:t>
            </a:r>
          </a:p>
        </p:txBody>
      </p:sp>
    </p:spTree>
    <p:extLst>
      <p:ext uri="{BB962C8B-B14F-4D97-AF65-F5344CB8AC3E}">
        <p14:creationId xmlns:p14="http://schemas.microsoft.com/office/powerpoint/2010/main" val="3486773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dirty="0">
                <a:solidFill>
                  <a:srgbClr val="0070C0"/>
                </a:solidFill>
              </a:rPr>
              <a:t>Herpesviruses are bad news for 4 reasons</a:t>
            </a:r>
            <a:endParaRPr lang="tr-TR" dirty="0">
              <a:solidFill>
                <a:srgbClr val="0070C0"/>
              </a:solidFill>
            </a:endParaRPr>
          </a:p>
        </p:txBody>
      </p:sp>
      <p:sp>
        <p:nvSpPr>
          <p:cNvPr id="3" name="İçerik Yer Tutucusu 2"/>
          <p:cNvSpPr>
            <a:spLocks noGrp="1"/>
          </p:cNvSpPr>
          <p:nvPr>
            <p:ph idx="1"/>
          </p:nvPr>
        </p:nvSpPr>
        <p:spPr/>
        <p:txBody>
          <a:bodyPr/>
          <a:lstStyle/>
          <a:p>
            <a:pPr algn="just"/>
            <a:r>
              <a:rPr lang="en-GB" altLang="tr-TR" dirty="0"/>
              <a:t>1) Some infect crucial target tissues e.g. the </a:t>
            </a:r>
            <a:r>
              <a:rPr lang="en-GB" altLang="tr-TR" b="1" dirty="0">
                <a:solidFill>
                  <a:srgbClr val="FF0000"/>
                </a:solidFill>
              </a:rPr>
              <a:t>brain and maternal placenta.</a:t>
            </a:r>
            <a:endParaRPr lang="en-GB" altLang="tr-TR" dirty="0">
              <a:solidFill>
                <a:srgbClr val="FF0000"/>
              </a:solidFill>
            </a:endParaRPr>
          </a:p>
          <a:p>
            <a:pPr algn="just"/>
            <a:r>
              <a:rPr lang="en-GB" altLang="tr-TR" dirty="0"/>
              <a:t>2) All become </a:t>
            </a:r>
            <a:r>
              <a:rPr lang="en-GB" altLang="tr-TR" b="1" dirty="0">
                <a:solidFill>
                  <a:srgbClr val="FF2F92"/>
                </a:solidFill>
              </a:rPr>
              <a:t>latent</a:t>
            </a:r>
            <a:r>
              <a:rPr lang="en-GB" altLang="tr-TR" dirty="0"/>
              <a:t> (as circular DNA in the </a:t>
            </a:r>
            <a:r>
              <a:rPr lang="en-GB" altLang="tr-TR" dirty="0" err="1"/>
              <a:t>nucleii</a:t>
            </a:r>
            <a:r>
              <a:rPr lang="en-GB" altLang="tr-TR" dirty="0"/>
              <a:t> of ganglia of lymphocytes) of recovered animals.  Subsequent </a:t>
            </a:r>
            <a:r>
              <a:rPr lang="en-GB" altLang="tr-TR" b="1" dirty="0">
                <a:solidFill>
                  <a:srgbClr val="FF2F92"/>
                </a:solidFill>
              </a:rPr>
              <a:t>reactivation during stress</a:t>
            </a:r>
            <a:r>
              <a:rPr lang="en-GB" altLang="tr-TR" dirty="0"/>
              <a:t> causes disease or </a:t>
            </a:r>
            <a:r>
              <a:rPr lang="en-GB" altLang="tr-TR" dirty="0" smtClean="0"/>
              <a:t>tumours.</a:t>
            </a:r>
            <a:endParaRPr lang="en-GB" altLang="tr-TR" dirty="0"/>
          </a:p>
          <a:p>
            <a:pPr algn="just"/>
            <a:r>
              <a:rPr lang="en-GB" altLang="tr-TR" dirty="0"/>
              <a:t>3) All </a:t>
            </a:r>
            <a:r>
              <a:rPr lang="en-GB" altLang="tr-TR" dirty="0">
                <a:solidFill>
                  <a:srgbClr val="FF3300"/>
                </a:solidFill>
              </a:rPr>
              <a:t>are </a:t>
            </a:r>
            <a:r>
              <a:rPr lang="en-GB" altLang="tr-TR" b="1" dirty="0">
                <a:solidFill>
                  <a:srgbClr val="FF3300"/>
                </a:solidFill>
              </a:rPr>
              <a:t>cell-associated</a:t>
            </a:r>
            <a:r>
              <a:rPr lang="en-GB" altLang="tr-TR" dirty="0">
                <a:solidFill>
                  <a:srgbClr val="FF3300"/>
                </a:solidFill>
              </a:rPr>
              <a:t> </a:t>
            </a:r>
            <a:r>
              <a:rPr lang="en-GB" altLang="tr-TR" dirty="0"/>
              <a:t>and can spread between cells by cell fusion.  Inactivated vaccines which induce circulating antibody therefore do not work well and safe strong live </a:t>
            </a:r>
            <a:r>
              <a:rPr lang="en-GB" altLang="tr-TR" b="1" dirty="0"/>
              <a:t>vaccines </a:t>
            </a:r>
            <a:r>
              <a:rPr lang="en-GB" altLang="tr-TR" dirty="0"/>
              <a:t>which stimulate long term cytotoxic T cells are </a:t>
            </a:r>
            <a:r>
              <a:rPr lang="en-GB" altLang="tr-TR" b="1" dirty="0"/>
              <a:t>difficult to make</a:t>
            </a:r>
            <a:r>
              <a:rPr lang="en-GB" altLang="tr-TR" dirty="0"/>
              <a:t>.  (DNA vaccines, with Th1 cytokine genes as adjuvants, are the answer if ever licensed)</a:t>
            </a:r>
          </a:p>
          <a:p>
            <a:endParaRPr lang="tr-TR" dirty="0"/>
          </a:p>
        </p:txBody>
      </p:sp>
    </p:spTree>
    <p:extLst>
      <p:ext uri="{BB962C8B-B14F-4D97-AF65-F5344CB8AC3E}">
        <p14:creationId xmlns:p14="http://schemas.microsoft.com/office/powerpoint/2010/main" val="1334091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buNone/>
            </a:pPr>
            <a:r>
              <a:rPr lang="tr-TR" altLang="tr-TR" b="1" u="sng" dirty="0" smtClean="0"/>
              <a:t>4) </a:t>
            </a:r>
            <a:r>
              <a:rPr lang="en-GB" altLang="tr-TR" b="1" u="sng" dirty="0" smtClean="0"/>
              <a:t>Virulence</a:t>
            </a:r>
            <a:r>
              <a:rPr lang="en-GB" altLang="tr-TR" dirty="0" smtClean="0"/>
              <a:t> </a:t>
            </a:r>
            <a:r>
              <a:rPr lang="en-GB" altLang="tr-TR" dirty="0"/>
              <a:t>is associated with presence of a thymidine kinase (</a:t>
            </a:r>
            <a:r>
              <a:rPr lang="en-GB" altLang="tr-TR" dirty="0" err="1"/>
              <a:t>tk</a:t>
            </a:r>
            <a:r>
              <a:rPr lang="en-GB" altLang="tr-TR" dirty="0"/>
              <a:t>) gene, so this is deleted from genetically engineered vaccines </a:t>
            </a:r>
            <a:r>
              <a:rPr lang="en-GB" altLang="tr-TR" dirty="0" err="1"/>
              <a:t>eg</a:t>
            </a:r>
            <a:r>
              <a:rPr lang="en-GB" altLang="tr-TR" dirty="0"/>
              <a:t> to </a:t>
            </a:r>
            <a:r>
              <a:rPr lang="en-GB" altLang="tr-TR" dirty="0" err="1"/>
              <a:t>Aujesky’s</a:t>
            </a:r>
            <a:r>
              <a:rPr lang="en-GB" altLang="tr-TR" dirty="0"/>
              <a:t> virus.  </a:t>
            </a:r>
            <a:r>
              <a:rPr lang="en-GB" altLang="tr-TR" dirty="0" err="1"/>
              <a:t>Tk</a:t>
            </a:r>
            <a:r>
              <a:rPr lang="en-GB" altLang="tr-TR" dirty="0"/>
              <a:t> </a:t>
            </a:r>
            <a:r>
              <a:rPr lang="en-GB" altLang="tr-TR" dirty="0" err="1"/>
              <a:t>acclerates</a:t>
            </a:r>
            <a:r>
              <a:rPr lang="en-GB" altLang="tr-TR" dirty="0"/>
              <a:t> new DNA synthesis by salvaging thymidine from degraded DNA into TTP.  </a:t>
            </a:r>
            <a:endParaRPr lang="tr-TR" dirty="0"/>
          </a:p>
        </p:txBody>
      </p:sp>
    </p:spTree>
    <p:extLst>
      <p:ext uri="{BB962C8B-B14F-4D97-AF65-F5344CB8AC3E}">
        <p14:creationId xmlns:p14="http://schemas.microsoft.com/office/powerpoint/2010/main" val="2487902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21327" y="2134548"/>
            <a:ext cx="10515600" cy="1325563"/>
          </a:xfrm>
        </p:spPr>
        <p:txBody>
          <a:bodyPr>
            <a:normAutofit fontScale="90000"/>
          </a:bodyPr>
          <a:lstStyle/>
          <a:p>
            <a:pPr algn="ctr"/>
            <a:r>
              <a:rPr lang="tr-TR" b="1" dirty="0">
                <a:solidFill>
                  <a:srgbClr val="0070C0"/>
                </a:solidFill>
              </a:rPr>
              <a:t>BOVINE MAMILLITIS</a:t>
            </a:r>
            <a:br>
              <a:rPr lang="tr-TR" b="1" dirty="0">
                <a:solidFill>
                  <a:srgbClr val="0070C0"/>
                </a:solidFill>
              </a:rPr>
            </a:br>
            <a:r>
              <a:rPr lang="tr-TR" b="1" dirty="0">
                <a:solidFill>
                  <a:srgbClr val="0070C0"/>
                </a:solidFill>
              </a:rPr>
              <a:t>BOVINE ULSERATIF MAMILLITIS</a:t>
            </a:r>
            <a:br>
              <a:rPr lang="tr-TR" b="1" dirty="0">
                <a:solidFill>
                  <a:srgbClr val="0070C0"/>
                </a:solidFill>
              </a:rPr>
            </a:br>
            <a:r>
              <a:rPr lang="tr-TR" b="1" dirty="0">
                <a:solidFill>
                  <a:srgbClr val="0070C0"/>
                </a:solidFill>
              </a:rPr>
              <a:t>PSEUDO LUMPYSKIN DISEASE</a:t>
            </a:r>
          </a:p>
        </p:txBody>
      </p:sp>
    </p:spTree>
    <p:extLst>
      <p:ext uri="{BB962C8B-B14F-4D97-AF65-F5344CB8AC3E}">
        <p14:creationId xmlns:p14="http://schemas.microsoft.com/office/powerpoint/2010/main" val="600086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690688"/>
            <a:ext cx="10515600" cy="4351338"/>
          </a:xfrm>
        </p:spPr>
        <p:txBody>
          <a:bodyPr/>
          <a:lstStyle/>
          <a:p>
            <a:pPr marL="0" indent="0">
              <a:buNone/>
            </a:pPr>
            <a:r>
              <a:rPr lang="en-US" dirty="0" smtClean="0"/>
              <a:t>Bovine </a:t>
            </a:r>
            <a:r>
              <a:rPr lang="en-US" dirty="0"/>
              <a:t>herpesvirus 2 (BHV-2) is the causative agent of two diseases. </a:t>
            </a:r>
            <a:endParaRPr lang="tr-TR" dirty="0" smtClean="0"/>
          </a:p>
          <a:p>
            <a:pPr marL="0" indent="0">
              <a:buNone/>
            </a:pPr>
            <a:endParaRPr lang="tr-TR" dirty="0"/>
          </a:p>
          <a:p>
            <a:pPr marL="0" indent="0">
              <a:buNone/>
            </a:pPr>
            <a:r>
              <a:rPr lang="en-US" dirty="0" smtClean="0"/>
              <a:t>I</a:t>
            </a:r>
            <a:r>
              <a:rPr lang="en-US" dirty="0"/>
              <a:t>. The first is localized in the udder and called bovine herpes </a:t>
            </a:r>
            <a:r>
              <a:rPr lang="en-US" dirty="0" err="1">
                <a:solidFill>
                  <a:srgbClr val="FF3300"/>
                </a:solidFill>
              </a:rPr>
              <a:t>mammillitis</a:t>
            </a:r>
            <a:r>
              <a:rPr lang="en-US" dirty="0">
                <a:solidFill>
                  <a:srgbClr val="FF3300"/>
                </a:solidFill>
              </a:rPr>
              <a:t>.</a:t>
            </a:r>
            <a:r>
              <a:rPr lang="en-US" dirty="0"/>
              <a:t> </a:t>
            </a:r>
            <a:endParaRPr lang="tr-TR" dirty="0" smtClean="0"/>
          </a:p>
          <a:p>
            <a:pPr marL="0" indent="0">
              <a:buNone/>
            </a:pPr>
            <a:r>
              <a:rPr lang="en-US" dirty="0" smtClean="0"/>
              <a:t>II</a:t>
            </a:r>
            <a:r>
              <a:rPr lang="en-US" dirty="0"/>
              <a:t>. The second is a </a:t>
            </a:r>
            <a:r>
              <a:rPr lang="en-US" dirty="0">
                <a:solidFill>
                  <a:srgbClr val="FF3300"/>
                </a:solidFill>
              </a:rPr>
              <a:t>generalized cutaneous form </a:t>
            </a:r>
            <a:r>
              <a:rPr lang="en-US" dirty="0"/>
              <a:t>named Allerton disease or pseudo-lumpy skin disease, due to it’s similarity with the </a:t>
            </a:r>
            <a:r>
              <a:rPr lang="en-US" dirty="0" err="1"/>
              <a:t>capripoxvirus</a:t>
            </a:r>
            <a:r>
              <a:rPr lang="en-US" dirty="0"/>
              <a:t> infection causing lumpy skin disease. </a:t>
            </a:r>
            <a:endParaRPr lang="tr-TR" dirty="0"/>
          </a:p>
        </p:txBody>
      </p:sp>
    </p:spTree>
    <p:extLst>
      <p:ext uri="{BB962C8B-B14F-4D97-AF65-F5344CB8AC3E}">
        <p14:creationId xmlns:p14="http://schemas.microsoft.com/office/powerpoint/2010/main" val="3476915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Alphaherpesvirinae</a:t>
            </a:r>
            <a:endParaRPr lang="tr-TR" dirty="0"/>
          </a:p>
          <a:p>
            <a:r>
              <a:rPr lang="tr-TR" dirty="0" smtClean="0"/>
              <a:t>BHV-2</a:t>
            </a:r>
          </a:p>
          <a:p>
            <a:r>
              <a:rPr lang="tr-TR" dirty="0" err="1"/>
              <a:t>It</a:t>
            </a:r>
            <a:r>
              <a:rPr lang="tr-TR" dirty="0"/>
              <a:t> is </a:t>
            </a:r>
            <a:r>
              <a:rPr lang="tr-TR" dirty="0" err="1"/>
              <a:t>serologically</a:t>
            </a:r>
            <a:r>
              <a:rPr lang="tr-TR" dirty="0"/>
              <a:t> </a:t>
            </a:r>
            <a:r>
              <a:rPr lang="tr-TR" dirty="0" err="1" smtClean="0"/>
              <a:t>one</a:t>
            </a:r>
            <a:r>
              <a:rPr lang="tr-TR" dirty="0" smtClean="0"/>
              <a:t> </a:t>
            </a:r>
            <a:r>
              <a:rPr lang="tr-TR" dirty="0" err="1" smtClean="0"/>
              <a:t>type</a:t>
            </a:r>
            <a:endParaRPr lang="tr-TR" dirty="0" smtClean="0"/>
          </a:p>
          <a:p>
            <a:r>
              <a:rPr lang="en-US" dirty="0"/>
              <a:t>Antigenically close with human herpes viruses (herpes simplex 1 and 2</a:t>
            </a:r>
            <a:r>
              <a:rPr lang="en-US" dirty="0" smtClean="0"/>
              <a:t>).</a:t>
            </a:r>
            <a:endParaRPr lang="tr-TR" dirty="0" smtClean="0"/>
          </a:p>
          <a:p>
            <a:r>
              <a:rPr lang="tr-TR" dirty="0" err="1" smtClean="0"/>
              <a:t>Virus</a:t>
            </a:r>
            <a:r>
              <a:rPr lang="tr-TR" dirty="0" smtClean="0"/>
              <a:t> </a:t>
            </a:r>
            <a:r>
              <a:rPr lang="en-US" dirty="0" smtClean="0"/>
              <a:t>form</a:t>
            </a:r>
            <a:r>
              <a:rPr lang="tr-TR" dirty="0" smtClean="0"/>
              <a:t>s</a:t>
            </a:r>
            <a:r>
              <a:rPr lang="en-US" dirty="0" smtClean="0"/>
              <a:t> roundness</a:t>
            </a:r>
            <a:r>
              <a:rPr lang="en-US" dirty="0"/>
              <a:t>, lysis, and </a:t>
            </a:r>
            <a:r>
              <a:rPr lang="en-US" dirty="0" err="1"/>
              <a:t>intranuclear</a:t>
            </a:r>
            <a:r>
              <a:rPr lang="en-US" dirty="0"/>
              <a:t> </a:t>
            </a:r>
            <a:r>
              <a:rPr lang="en-US" dirty="0" smtClean="0"/>
              <a:t>inclusions</a:t>
            </a:r>
            <a:r>
              <a:rPr lang="tr-TR" dirty="0" smtClean="0"/>
              <a:t> i</a:t>
            </a:r>
            <a:r>
              <a:rPr lang="en-US" dirty="0" smtClean="0"/>
              <a:t>n </a:t>
            </a:r>
            <a:r>
              <a:rPr lang="en-US" dirty="0"/>
              <a:t>bovine </a:t>
            </a:r>
            <a:r>
              <a:rPr lang="en-US" dirty="0" smtClean="0"/>
              <a:t>cells.</a:t>
            </a:r>
            <a:endParaRPr lang="tr-TR" dirty="0"/>
          </a:p>
        </p:txBody>
      </p:sp>
    </p:spTree>
    <p:extLst>
      <p:ext uri="{BB962C8B-B14F-4D97-AF65-F5344CB8AC3E}">
        <p14:creationId xmlns:p14="http://schemas.microsoft.com/office/powerpoint/2010/main" val="3004488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10639"/>
            <a:ext cx="10515600" cy="5666324"/>
          </a:xfrm>
        </p:spPr>
        <p:txBody>
          <a:bodyPr/>
          <a:lstStyle/>
          <a:p>
            <a:r>
              <a:rPr lang="en-US" dirty="0"/>
              <a:t>Cattle and buffalo </a:t>
            </a:r>
            <a:r>
              <a:rPr lang="en-US" dirty="0" smtClean="0"/>
              <a:t>are </a:t>
            </a:r>
            <a:r>
              <a:rPr lang="en-US" dirty="0"/>
              <a:t>natural hosts of BHV-2. Sheep and goats can be experimentally infected and develop local lesions</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1652588"/>
            <a:ext cx="8667750" cy="4524375"/>
          </a:xfrm>
          <a:prstGeom prst="rect">
            <a:avLst/>
          </a:prstGeom>
        </p:spPr>
      </p:pic>
    </p:spTree>
    <p:extLst>
      <p:ext uri="{BB962C8B-B14F-4D97-AF65-F5344CB8AC3E}">
        <p14:creationId xmlns:p14="http://schemas.microsoft.com/office/powerpoint/2010/main" val="220507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92500"/>
          </a:bodyPr>
          <a:lstStyle/>
          <a:p>
            <a:r>
              <a:rPr lang="tr-TR" dirty="0" err="1" smtClean="0"/>
              <a:t>Different</a:t>
            </a:r>
            <a:r>
              <a:rPr lang="tr-TR" dirty="0" smtClean="0"/>
              <a:t> </a:t>
            </a:r>
            <a:r>
              <a:rPr lang="tr-TR" dirty="0" err="1" smtClean="0"/>
              <a:t>pathotypes</a:t>
            </a:r>
            <a:r>
              <a:rPr lang="tr-TR" dirty="0" smtClean="0"/>
              <a:t> </a:t>
            </a:r>
            <a:r>
              <a:rPr lang="tr-TR" dirty="0" err="1" smtClean="0"/>
              <a:t>induce</a:t>
            </a:r>
            <a:r>
              <a:rPr lang="tr-TR" dirty="0" smtClean="0"/>
              <a:t> </a:t>
            </a:r>
            <a:r>
              <a:rPr lang="tr-TR" dirty="0" err="1" smtClean="0"/>
              <a:t>clinical</a:t>
            </a:r>
            <a:r>
              <a:rPr lang="tr-TR" dirty="0" smtClean="0"/>
              <a:t> </a:t>
            </a:r>
            <a:r>
              <a:rPr lang="tr-TR" dirty="0" err="1" smtClean="0"/>
              <a:t>disease</a:t>
            </a:r>
            <a:r>
              <a:rPr lang="tr-TR" dirty="0" smtClean="0"/>
              <a:t> </a:t>
            </a:r>
            <a:r>
              <a:rPr lang="tr-TR" dirty="0" err="1" smtClean="0"/>
              <a:t>after</a:t>
            </a:r>
            <a:r>
              <a:rPr lang="tr-TR" dirty="0" smtClean="0"/>
              <a:t> </a:t>
            </a:r>
            <a:r>
              <a:rPr lang="tr-TR" dirty="0" err="1" smtClean="0"/>
              <a:t>different</a:t>
            </a:r>
            <a:r>
              <a:rPr lang="tr-TR" dirty="0" smtClean="0"/>
              <a:t> </a:t>
            </a:r>
            <a:r>
              <a:rPr lang="tr-TR" dirty="0" err="1" smtClean="0"/>
              <a:t>incubation</a:t>
            </a:r>
            <a:r>
              <a:rPr lang="tr-TR" dirty="0" smtClean="0"/>
              <a:t> </a:t>
            </a:r>
            <a:r>
              <a:rPr lang="tr-TR" dirty="0" err="1" smtClean="0"/>
              <a:t>times</a:t>
            </a:r>
            <a:r>
              <a:rPr lang="tr-TR" dirty="0" smtClean="0"/>
              <a:t>- </a:t>
            </a:r>
            <a:r>
              <a:rPr lang="tr-TR" dirty="0" err="1" smtClean="0"/>
              <a:t>the</a:t>
            </a:r>
            <a:r>
              <a:rPr lang="tr-TR" dirty="0" smtClean="0"/>
              <a:t> </a:t>
            </a:r>
            <a:r>
              <a:rPr lang="tr-TR" dirty="0" err="1" smtClean="0"/>
              <a:t>agent</a:t>
            </a:r>
            <a:r>
              <a:rPr lang="tr-TR" dirty="0" smtClean="0"/>
              <a:t> </a:t>
            </a:r>
            <a:r>
              <a:rPr lang="tr-TR" dirty="0" err="1" smtClean="0"/>
              <a:t>therefore</a:t>
            </a:r>
            <a:r>
              <a:rPr lang="tr-TR" dirty="0" smtClean="0"/>
              <a:t> has </a:t>
            </a:r>
            <a:r>
              <a:rPr lang="tr-TR" dirty="0" err="1" smtClean="0"/>
              <a:t>some</a:t>
            </a:r>
            <a:r>
              <a:rPr lang="tr-TR" dirty="0" smtClean="0"/>
              <a:t> </a:t>
            </a:r>
            <a:r>
              <a:rPr lang="tr-TR" dirty="0" err="1" smtClean="0"/>
              <a:t>inherited</a:t>
            </a:r>
            <a:r>
              <a:rPr lang="tr-TR" dirty="0" smtClean="0"/>
              <a:t> </a:t>
            </a:r>
            <a:r>
              <a:rPr lang="tr-TR" dirty="0" err="1" smtClean="0"/>
              <a:t>variability</a:t>
            </a:r>
            <a:r>
              <a:rPr lang="tr-TR" dirty="0" smtClean="0"/>
              <a:t>.  </a:t>
            </a:r>
          </a:p>
          <a:p>
            <a:r>
              <a:rPr lang="tr-TR" dirty="0" err="1" smtClean="0"/>
              <a:t>Infectivity</a:t>
            </a:r>
            <a:r>
              <a:rPr lang="tr-TR" dirty="0" smtClean="0"/>
              <a:t> is not </a:t>
            </a:r>
            <a:r>
              <a:rPr lang="tr-TR" dirty="0" err="1" smtClean="0"/>
              <a:t>destroyed</a:t>
            </a:r>
            <a:r>
              <a:rPr lang="tr-TR" dirty="0" smtClean="0"/>
              <a:t> </a:t>
            </a:r>
            <a:r>
              <a:rPr lang="tr-TR" dirty="0" err="1" smtClean="0"/>
              <a:t>by</a:t>
            </a:r>
            <a:r>
              <a:rPr lang="tr-TR" dirty="0" smtClean="0"/>
              <a:t> </a:t>
            </a:r>
            <a:r>
              <a:rPr lang="tr-TR" dirty="0" err="1" smtClean="0">
                <a:solidFill>
                  <a:srgbClr val="FF2F92"/>
                </a:solidFill>
              </a:rPr>
              <a:t>ultraviolet</a:t>
            </a:r>
            <a:r>
              <a:rPr lang="tr-TR" dirty="0" smtClean="0">
                <a:solidFill>
                  <a:srgbClr val="FF2F92"/>
                </a:solidFill>
              </a:rPr>
              <a:t> </a:t>
            </a:r>
            <a:r>
              <a:rPr lang="tr-TR" dirty="0" err="1" smtClean="0">
                <a:solidFill>
                  <a:srgbClr val="FF2F92"/>
                </a:solidFill>
              </a:rPr>
              <a:t>light</a:t>
            </a:r>
            <a:r>
              <a:rPr lang="tr-TR" dirty="0" smtClean="0">
                <a:solidFill>
                  <a:srgbClr val="FF2F92"/>
                </a:solidFill>
              </a:rPr>
              <a:t> </a:t>
            </a:r>
            <a:r>
              <a:rPr lang="tr-TR" dirty="0" err="1" smtClean="0">
                <a:solidFill>
                  <a:srgbClr val="FF2F92"/>
                </a:solidFill>
              </a:rPr>
              <a:t>or</a:t>
            </a:r>
            <a:r>
              <a:rPr lang="tr-TR" dirty="0" smtClean="0">
                <a:solidFill>
                  <a:srgbClr val="FF2F92"/>
                </a:solidFill>
              </a:rPr>
              <a:t> </a:t>
            </a:r>
            <a:r>
              <a:rPr lang="tr-TR" dirty="0" err="1" smtClean="0">
                <a:solidFill>
                  <a:srgbClr val="FF2F92"/>
                </a:solidFill>
              </a:rPr>
              <a:t>nucleases</a:t>
            </a:r>
            <a:r>
              <a:rPr lang="tr-TR" dirty="0" smtClean="0">
                <a:solidFill>
                  <a:srgbClr val="FF2F92"/>
                </a:solidFill>
              </a:rPr>
              <a:t> </a:t>
            </a:r>
            <a:r>
              <a:rPr lang="tr-TR" dirty="0" err="1" smtClean="0"/>
              <a:t>which</a:t>
            </a:r>
            <a:r>
              <a:rPr lang="tr-TR" dirty="0" smtClean="0"/>
              <a:t> </a:t>
            </a:r>
            <a:r>
              <a:rPr lang="tr-TR" dirty="0" err="1" smtClean="0"/>
              <a:t>destroy</a:t>
            </a:r>
            <a:r>
              <a:rPr lang="tr-TR" dirty="0" smtClean="0"/>
              <a:t> </a:t>
            </a:r>
            <a:r>
              <a:rPr lang="tr-TR" dirty="0" err="1" smtClean="0"/>
              <a:t>nucleic</a:t>
            </a:r>
            <a:r>
              <a:rPr lang="tr-TR" dirty="0" smtClean="0"/>
              <a:t> </a:t>
            </a:r>
            <a:r>
              <a:rPr lang="tr-TR" dirty="0" err="1" smtClean="0"/>
              <a:t>acid</a:t>
            </a:r>
            <a:r>
              <a:rPr lang="tr-TR" dirty="0" smtClean="0"/>
              <a:t> as </a:t>
            </a:r>
            <a:r>
              <a:rPr lang="tr-TR" dirty="0" err="1" smtClean="0"/>
              <a:t>if</a:t>
            </a:r>
            <a:r>
              <a:rPr lang="tr-TR" dirty="0" smtClean="0"/>
              <a:t> </a:t>
            </a:r>
            <a:r>
              <a:rPr lang="tr-TR" dirty="0" err="1" smtClean="0"/>
              <a:t>any</a:t>
            </a:r>
            <a:r>
              <a:rPr lang="tr-TR" dirty="0" smtClean="0"/>
              <a:t> </a:t>
            </a:r>
            <a:r>
              <a:rPr lang="tr-TR" dirty="0" err="1" smtClean="0"/>
              <a:t>nucleic</a:t>
            </a:r>
            <a:r>
              <a:rPr lang="tr-TR" dirty="0" smtClean="0"/>
              <a:t> </a:t>
            </a:r>
            <a:r>
              <a:rPr lang="tr-TR" dirty="0" err="1" smtClean="0"/>
              <a:t>acid</a:t>
            </a:r>
            <a:r>
              <a:rPr lang="tr-TR" dirty="0" smtClean="0"/>
              <a:t> is </a:t>
            </a:r>
            <a:r>
              <a:rPr lang="tr-TR" dirty="0" err="1" smtClean="0"/>
              <a:t>highly</a:t>
            </a:r>
            <a:r>
              <a:rPr lang="tr-TR" dirty="0" smtClean="0"/>
              <a:t> </a:t>
            </a:r>
            <a:r>
              <a:rPr lang="tr-TR" dirty="0" err="1" smtClean="0"/>
              <a:t>protected</a:t>
            </a:r>
            <a:r>
              <a:rPr lang="tr-TR" dirty="0" smtClean="0"/>
              <a:t> </a:t>
            </a:r>
            <a:r>
              <a:rPr lang="tr-TR" dirty="0" err="1" smtClean="0"/>
              <a:t>or</a:t>
            </a:r>
            <a:r>
              <a:rPr lang="tr-TR" dirty="0" smtClean="0"/>
              <a:t> </a:t>
            </a:r>
            <a:r>
              <a:rPr lang="tr-TR" dirty="0" err="1" smtClean="0"/>
              <a:t>absent</a:t>
            </a:r>
            <a:r>
              <a:rPr lang="tr-TR" dirty="0" smtClean="0"/>
              <a:t>.  </a:t>
            </a:r>
          </a:p>
          <a:p>
            <a:r>
              <a:rPr lang="tr-TR" dirty="0" err="1" smtClean="0"/>
              <a:t>The</a:t>
            </a:r>
            <a:r>
              <a:rPr lang="tr-TR" dirty="0" smtClean="0"/>
              <a:t> </a:t>
            </a:r>
            <a:r>
              <a:rPr lang="tr-TR" dirty="0" err="1" smtClean="0"/>
              <a:t>catalysis</a:t>
            </a:r>
            <a:r>
              <a:rPr lang="tr-TR" dirty="0" smtClean="0"/>
              <a:t> of </a:t>
            </a:r>
            <a:r>
              <a:rPr lang="tr-TR" dirty="0" err="1" smtClean="0"/>
              <a:t>PrP</a:t>
            </a:r>
            <a:r>
              <a:rPr lang="tr-TR" baseline="30000" dirty="0" err="1" smtClean="0"/>
              <a:t>c</a:t>
            </a:r>
            <a:r>
              <a:rPr lang="tr-TR" dirty="0" smtClean="0"/>
              <a:t> </a:t>
            </a:r>
            <a:r>
              <a:rPr lang="tr-TR" dirty="0" err="1" smtClean="0"/>
              <a:t>into</a:t>
            </a:r>
            <a:r>
              <a:rPr lang="tr-TR" dirty="0" smtClean="0"/>
              <a:t> </a:t>
            </a:r>
            <a:r>
              <a:rPr lang="tr-TR" dirty="0" err="1" smtClean="0"/>
              <a:t>PrP</a:t>
            </a:r>
            <a:r>
              <a:rPr lang="tr-TR" baseline="30000" dirty="0" err="1" smtClean="0"/>
              <a:t>sc</a:t>
            </a:r>
            <a:r>
              <a:rPr lang="tr-TR" dirty="0" smtClean="0"/>
              <a:t>, </a:t>
            </a:r>
            <a:r>
              <a:rPr lang="tr-TR" dirty="0" err="1" smtClean="0"/>
              <a:t>may</a:t>
            </a:r>
            <a:r>
              <a:rPr lang="tr-TR" dirty="0" smtClean="0"/>
              <a:t> </a:t>
            </a:r>
            <a:r>
              <a:rPr lang="tr-TR" dirty="0" err="1" smtClean="0"/>
              <a:t>depend</a:t>
            </a:r>
            <a:r>
              <a:rPr lang="tr-TR" dirty="0" smtClean="0"/>
              <a:t> on </a:t>
            </a:r>
            <a:r>
              <a:rPr lang="tr-TR" dirty="0" err="1" smtClean="0"/>
              <a:t>solely</a:t>
            </a:r>
            <a:r>
              <a:rPr lang="tr-TR" dirty="0" smtClean="0"/>
              <a:t> </a:t>
            </a:r>
            <a:r>
              <a:rPr lang="tr-TR" dirty="0" err="1" smtClean="0"/>
              <a:t>upon</a:t>
            </a:r>
            <a:r>
              <a:rPr lang="tr-TR" dirty="0" smtClean="0"/>
              <a:t> </a:t>
            </a:r>
            <a:r>
              <a:rPr lang="tr-TR" dirty="0" err="1" smtClean="0"/>
              <a:t>the</a:t>
            </a:r>
            <a:r>
              <a:rPr lang="tr-TR" dirty="0" smtClean="0"/>
              <a:t> </a:t>
            </a:r>
            <a:r>
              <a:rPr lang="tr-TR" dirty="0" err="1" smtClean="0"/>
              <a:t>interaction</a:t>
            </a:r>
            <a:r>
              <a:rPr lang="tr-TR" dirty="0" smtClean="0"/>
              <a:t> </a:t>
            </a:r>
            <a:r>
              <a:rPr lang="tr-TR" dirty="0" err="1" smtClean="0"/>
              <a:t>between</a:t>
            </a:r>
            <a:r>
              <a:rPr lang="tr-TR" dirty="0" smtClean="0"/>
              <a:t> </a:t>
            </a:r>
            <a:r>
              <a:rPr lang="tr-TR" dirty="0" err="1" smtClean="0"/>
              <a:t>the</a:t>
            </a:r>
            <a:r>
              <a:rPr lang="tr-TR" dirty="0" smtClean="0"/>
              <a:t> </a:t>
            </a:r>
            <a:r>
              <a:rPr lang="tr-TR" dirty="0" err="1" smtClean="0"/>
              <a:t>infective</a:t>
            </a:r>
            <a:r>
              <a:rPr lang="tr-TR" dirty="0" smtClean="0"/>
              <a:t>  </a:t>
            </a:r>
            <a:r>
              <a:rPr lang="tr-TR" dirty="0" err="1" smtClean="0"/>
              <a:t>PrP</a:t>
            </a:r>
            <a:r>
              <a:rPr lang="tr-TR" baseline="30000" dirty="0" err="1" smtClean="0"/>
              <a:t>sc</a:t>
            </a:r>
            <a:r>
              <a:rPr lang="tr-TR" dirty="0" smtClean="0"/>
              <a:t> </a:t>
            </a:r>
            <a:r>
              <a:rPr lang="tr-TR" dirty="0" err="1" smtClean="0"/>
              <a:t>and</a:t>
            </a:r>
            <a:r>
              <a:rPr lang="tr-TR" dirty="0" smtClean="0"/>
              <a:t>  </a:t>
            </a:r>
            <a:r>
              <a:rPr lang="tr-TR" dirty="0" err="1" smtClean="0"/>
              <a:t>host</a:t>
            </a:r>
            <a:r>
              <a:rPr lang="tr-TR" dirty="0" smtClean="0"/>
              <a:t> </a:t>
            </a:r>
            <a:r>
              <a:rPr lang="tr-TR" dirty="0" err="1" smtClean="0"/>
              <a:t>PrP</a:t>
            </a:r>
            <a:r>
              <a:rPr lang="tr-TR" baseline="30000" dirty="0" err="1" smtClean="0"/>
              <a:t>c</a:t>
            </a:r>
            <a:r>
              <a:rPr lang="tr-TR" dirty="0" smtClean="0"/>
              <a:t> </a:t>
            </a:r>
            <a:r>
              <a:rPr lang="tr-TR" dirty="0" err="1" smtClean="0"/>
              <a:t>without</a:t>
            </a:r>
            <a:r>
              <a:rPr lang="tr-TR" dirty="0" smtClean="0"/>
              <a:t> </a:t>
            </a:r>
            <a:r>
              <a:rPr lang="tr-TR" dirty="0" err="1" smtClean="0"/>
              <a:t>any</a:t>
            </a:r>
            <a:r>
              <a:rPr lang="tr-TR" dirty="0" smtClean="0"/>
              <a:t> </a:t>
            </a:r>
            <a:r>
              <a:rPr lang="tr-TR" dirty="0" err="1" smtClean="0"/>
              <a:t>nucleic</a:t>
            </a:r>
            <a:r>
              <a:rPr lang="tr-TR" dirty="0" smtClean="0"/>
              <a:t> </a:t>
            </a:r>
            <a:r>
              <a:rPr lang="tr-TR" dirty="0" err="1" smtClean="0"/>
              <a:t>acid</a:t>
            </a:r>
            <a:r>
              <a:rPr lang="tr-TR" dirty="0" smtClean="0"/>
              <a:t> </a:t>
            </a:r>
            <a:r>
              <a:rPr lang="tr-TR" dirty="0" err="1" smtClean="0"/>
              <a:t>replication</a:t>
            </a:r>
            <a:r>
              <a:rPr lang="tr-TR" dirty="0" smtClean="0"/>
              <a:t>.</a:t>
            </a:r>
          </a:p>
          <a:p>
            <a:r>
              <a:rPr lang="tr-TR" dirty="0" err="1" smtClean="0">
                <a:solidFill>
                  <a:srgbClr val="FF9300"/>
                </a:solidFill>
              </a:rPr>
              <a:t>The</a:t>
            </a:r>
            <a:r>
              <a:rPr lang="tr-TR" dirty="0" smtClean="0">
                <a:solidFill>
                  <a:srgbClr val="FF9300"/>
                </a:solidFill>
              </a:rPr>
              <a:t> </a:t>
            </a:r>
            <a:r>
              <a:rPr lang="tr-TR" dirty="0" err="1" smtClean="0">
                <a:solidFill>
                  <a:srgbClr val="FF9300"/>
                </a:solidFill>
              </a:rPr>
              <a:t>physical</a:t>
            </a:r>
            <a:r>
              <a:rPr lang="tr-TR" dirty="0" smtClean="0">
                <a:solidFill>
                  <a:srgbClr val="FF9300"/>
                </a:solidFill>
              </a:rPr>
              <a:t> </a:t>
            </a:r>
            <a:r>
              <a:rPr lang="tr-TR" dirty="0" err="1" smtClean="0">
                <a:solidFill>
                  <a:srgbClr val="FF9300"/>
                </a:solidFill>
              </a:rPr>
              <a:t>inactivation</a:t>
            </a:r>
            <a:r>
              <a:rPr lang="tr-TR" dirty="0" smtClean="0">
                <a:solidFill>
                  <a:srgbClr val="FF9300"/>
                </a:solidFill>
              </a:rPr>
              <a:t> rate is 134-138 </a:t>
            </a:r>
            <a:r>
              <a:rPr lang="tr-TR" baseline="30000" dirty="0" err="1" smtClean="0">
                <a:solidFill>
                  <a:srgbClr val="FF9300"/>
                </a:solidFill>
              </a:rPr>
              <a:t>o</a:t>
            </a:r>
            <a:r>
              <a:rPr lang="tr-TR" dirty="0" err="1" smtClean="0">
                <a:solidFill>
                  <a:srgbClr val="FF9300"/>
                </a:solidFill>
              </a:rPr>
              <a:t>C</a:t>
            </a:r>
            <a:r>
              <a:rPr lang="tr-TR" dirty="0" smtClean="0">
                <a:solidFill>
                  <a:srgbClr val="FF9300"/>
                </a:solidFill>
              </a:rPr>
              <a:t>, 18 </a:t>
            </a:r>
            <a:r>
              <a:rPr lang="tr-TR" dirty="0" err="1" smtClean="0">
                <a:solidFill>
                  <a:srgbClr val="FF9300"/>
                </a:solidFill>
              </a:rPr>
              <a:t>minutes</a:t>
            </a:r>
            <a:r>
              <a:rPr lang="tr-TR" dirty="0" smtClean="0">
                <a:solidFill>
                  <a:srgbClr val="FF9300"/>
                </a:solidFill>
              </a:rPr>
              <a:t> in </a:t>
            </a:r>
            <a:r>
              <a:rPr lang="tr-TR" dirty="0" err="1" smtClean="0">
                <a:solidFill>
                  <a:srgbClr val="FF9300"/>
                </a:solidFill>
              </a:rPr>
              <a:t>the</a:t>
            </a:r>
            <a:r>
              <a:rPr lang="tr-TR" dirty="0" smtClean="0">
                <a:solidFill>
                  <a:srgbClr val="FF9300"/>
                </a:solidFill>
              </a:rPr>
              <a:t> </a:t>
            </a:r>
            <a:r>
              <a:rPr lang="tr-TR" dirty="0" err="1" smtClean="0">
                <a:solidFill>
                  <a:srgbClr val="FF9300"/>
                </a:solidFill>
              </a:rPr>
              <a:t>autoclave</a:t>
            </a:r>
            <a:r>
              <a:rPr lang="tr-TR" dirty="0" smtClean="0">
                <a:solidFill>
                  <a:srgbClr val="FF9300"/>
                </a:solidFill>
              </a:rPr>
              <a:t>. </a:t>
            </a:r>
          </a:p>
          <a:p>
            <a:r>
              <a:rPr lang="tr-TR" dirty="0" err="1" smtClean="0"/>
              <a:t>It</a:t>
            </a:r>
            <a:r>
              <a:rPr lang="tr-TR" dirty="0" smtClean="0"/>
              <a:t> is </a:t>
            </a:r>
            <a:r>
              <a:rPr lang="tr-TR" dirty="0" err="1" smtClean="0"/>
              <a:t>also</a:t>
            </a:r>
            <a:r>
              <a:rPr lang="tr-TR" dirty="0" smtClean="0"/>
              <a:t> </a:t>
            </a:r>
            <a:r>
              <a:rPr lang="tr-TR" dirty="0" err="1" smtClean="0"/>
              <a:t>very</a:t>
            </a:r>
            <a:r>
              <a:rPr lang="tr-TR" dirty="0" smtClean="0"/>
              <a:t> </a:t>
            </a:r>
            <a:r>
              <a:rPr lang="tr-TR" dirty="0" err="1" smtClean="0"/>
              <a:t>resistant</a:t>
            </a:r>
            <a:r>
              <a:rPr lang="tr-TR" dirty="0" smtClean="0"/>
              <a:t> </a:t>
            </a:r>
            <a:r>
              <a:rPr lang="tr-TR" dirty="0" err="1" smtClean="0"/>
              <a:t>to</a:t>
            </a:r>
            <a:r>
              <a:rPr lang="tr-TR" dirty="0" smtClean="0"/>
              <a:t> </a:t>
            </a:r>
            <a:r>
              <a:rPr lang="tr-TR" dirty="0" err="1" smtClean="0"/>
              <a:t>processes</a:t>
            </a:r>
            <a:r>
              <a:rPr lang="tr-TR" dirty="0" smtClean="0"/>
              <a:t> </a:t>
            </a:r>
            <a:r>
              <a:rPr lang="tr-TR" dirty="0" err="1" smtClean="0"/>
              <a:t>such</a:t>
            </a:r>
            <a:r>
              <a:rPr lang="tr-TR" dirty="0" smtClean="0"/>
              <a:t> as </a:t>
            </a:r>
            <a:r>
              <a:rPr lang="tr-TR" dirty="0" err="1" smtClean="0"/>
              <a:t>alcohol</a:t>
            </a:r>
            <a:r>
              <a:rPr lang="tr-TR" dirty="0" smtClean="0"/>
              <a:t>, formol, UV.</a:t>
            </a:r>
            <a:endParaRPr lang="tr-TR" dirty="0"/>
          </a:p>
        </p:txBody>
      </p:sp>
    </p:spTree>
    <p:extLst>
      <p:ext uri="{BB962C8B-B14F-4D97-AF65-F5344CB8AC3E}">
        <p14:creationId xmlns:p14="http://schemas.microsoft.com/office/powerpoint/2010/main" val="530664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r>
              <a:rPr lang="en-US" dirty="0"/>
              <a:t>BHV-II can occur sporadically or in outbreaks that often have a seasonal association with cold weather and may result in reduced milk production and increased susceptibility to bacterial mastitis</a:t>
            </a:r>
            <a:r>
              <a:rPr lang="en-US" dirty="0" smtClean="0"/>
              <a:t>.</a:t>
            </a:r>
            <a:endParaRPr lang="tr-TR" dirty="0" smtClean="0"/>
          </a:p>
          <a:p>
            <a:r>
              <a:rPr lang="en-US" dirty="0">
                <a:solidFill>
                  <a:srgbClr val="FF2F92"/>
                </a:solidFill>
              </a:rPr>
              <a:t>The generalized form </a:t>
            </a:r>
            <a:r>
              <a:rPr lang="en-US" dirty="0"/>
              <a:t>is often seen in South Africa, summer and autumn. Arthropods are thought to transmit the virus. However, vector identification was not performed</a:t>
            </a:r>
            <a:r>
              <a:rPr lang="en-US" dirty="0" smtClean="0"/>
              <a:t>.</a:t>
            </a:r>
            <a:endParaRPr lang="tr-TR" dirty="0" smtClean="0"/>
          </a:p>
          <a:p>
            <a:r>
              <a:rPr lang="en-US" dirty="0" err="1">
                <a:solidFill>
                  <a:srgbClr val="FF2F92"/>
                </a:solidFill>
              </a:rPr>
              <a:t>Mamillitis</a:t>
            </a:r>
            <a:r>
              <a:rPr lang="en-US" dirty="0">
                <a:solidFill>
                  <a:srgbClr val="FF2F92"/>
                </a:solidFill>
              </a:rPr>
              <a:t> form </a:t>
            </a:r>
            <a:r>
              <a:rPr lang="en-US" dirty="0" smtClean="0"/>
              <a:t>milking machines</a:t>
            </a:r>
            <a:r>
              <a:rPr lang="tr-TR" dirty="0" smtClean="0"/>
              <a:t> </a:t>
            </a:r>
            <a:r>
              <a:rPr lang="en-US" dirty="0"/>
              <a:t>is the most important </a:t>
            </a:r>
            <a:r>
              <a:rPr lang="en-US" dirty="0" smtClean="0"/>
              <a:t>reason.</a:t>
            </a:r>
            <a:endParaRPr lang="en-US" dirty="0"/>
          </a:p>
          <a:p>
            <a:r>
              <a:rPr lang="en-US" dirty="0"/>
              <a:t>Arthropods have also been reported to be transmitted.</a:t>
            </a:r>
          </a:p>
          <a:p>
            <a:r>
              <a:rPr lang="en-US" dirty="0"/>
              <a:t>Outbreaks associated with the </a:t>
            </a:r>
            <a:r>
              <a:rPr lang="tr-TR" dirty="0" err="1" smtClean="0"/>
              <a:t>introducement</a:t>
            </a:r>
            <a:r>
              <a:rPr lang="en-US" dirty="0" smtClean="0"/>
              <a:t> </a:t>
            </a:r>
            <a:r>
              <a:rPr lang="en-US" dirty="0"/>
              <a:t>of subclinical infected </a:t>
            </a:r>
            <a:r>
              <a:rPr lang="en-US" dirty="0" smtClean="0"/>
              <a:t>animals</a:t>
            </a:r>
            <a:r>
              <a:rPr lang="tr-TR" dirty="0" smtClean="0"/>
              <a:t> </a:t>
            </a:r>
            <a:r>
              <a:rPr lang="tr-TR" dirty="0" err="1" smtClean="0"/>
              <a:t>to</a:t>
            </a:r>
            <a:r>
              <a:rPr lang="tr-TR" dirty="0" smtClean="0"/>
              <a:t> </a:t>
            </a:r>
            <a:r>
              <a:rPr lang="tr-TR" dirty="0" err="1" smtClean="0"/>
              <a:t>the</a:t>
            </a:r>
            <a:r>
              <a:rPr lang="tr-TR" dirty="0" smtClean="0"/>
              <a:t> </a:t>
            </a:r>
            <a:r>
              <a:rPr lang="tr-TR" dirty="0" err="1" smtClean="0"/>
              <a:t>herd</a:t>
            </a:r>
            <a:r>
              <a:rPr lang="en-US" dirty="0" smtClean="0"/>
              <a:t>.</a:t>
            </a:r>
            <a:endParaRPr lang="tr-TR" dirty="0"/>
          </a:p>
        </p:txBody>
      </p:sp>
    </p:spTree>
    <p:extLst>
      <p:ext uri="{BB962C8B-B14F-4D97-AF65-F5344CB8AC3E}">
        <p14:creationId xmlns:p14="http://schemas.microsoft.com/office/powerpoint/2010/main" val="942693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1325563"/>
          </a:xfrm>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558140" y="1021277"/>
            <a:ext cx="11150930" cy="4707020"/>
          </a:xfrm>
        </p:spPr>
        <p:txBody>
          <a:bodyPr>
            <a:noAutofit/>
          </a:bodyPr>
          <a:lstStyle/>
          <a:p>
            <a:pPr>
              <a:buFont typeface="Wingdings" panose="05000000000000000000" pitchFamily="2" charset="2"/>
              <a:buChar char="Ø"/>
            </a:pPr>
            <a:r>
              <a:rPr lang="tr-TR" sz="2100" dirty="0" err="1">
                <a:solidFill>
                  <a:srgbClr val="FF0000"/>
                </a:solidFill>
              </a:rPr>
              <a:t>Bovine</a:t>
            </a:r>
            <a:r>
              <a:rPr lang="tr-TR" sz="2100" dirty="0">
                <a:solidFill>
                  <a:srgbClr val="FF0000"/>
                </a:solidFill>
              </a:rPr>
              <a:t> </a:t>
            </a:r>
            <a:r>
              <a:rPr lang="tr-TR" sz="2100" dirty="0" err="1">
                <a:solidFill>
                  <a:srgbClr val="FF0000"/>
                </a:solidFill>
              </a:rPr>
              <a:t>herpes</a:t>
            </a:r>
            <a:r>
              <a:rPr lang="tr-TR" sz="2100" dirty="0">
                <a:solidFill>
                  <a:srgbClr val="FF0000"/>
                </a:solidFill>
              </a:rPr>
              <a:t> </a:t>
            </a:r>
            <a:r>
              <a:rPr lang="tr-TR" sz="2100" dirty="0" err="1">
                <a:solidFill>
                  <a:srgbClr val="FF0000"/>
                </a:solidFill>
              </a:rPr>
              <a:t>mammillitis</a:t>
            </a:r>
            <a:endParaRPr lang="tr-TR" sz="2100" dirty="0">
              <a:solidFill>
                <a:srgbClr val="FF0000"/>
              </a:solidFill>
            </a:endParaRPr>
          </a:p>
          <a:p>
            <a:r>
              <a:rPr lang="en-US" sz="2100" dirty="0" smtClean="0"/>
              <a:t>This </a:t>
            </a:r>
            <a:r>
              <a:rPr lang="en-US" sz="2100" dirty="0"/>
              <a:t>disease is usually observed in dairy cows during the second part of the year and usually heifers in 2 to 10 days after calving. It can also be observed in </a:t>
            </a:r>
            <a:r>
              <a:rPr lang="en-US" sz="2100" dirty="0" smtClean="0"/>
              <a:t>bulls</a:t>
            </a:r>
            <a:r>
              <a:rPr lang="tr-TR" sz="2100" dirty="0" smtClean="0"/>
              <a:t>.</a:t>
            </a:r>
          </a:p>
          <a:p>
            <a:r>
              <a:rPr lang="en-US" sz="2100" dirty="0" smtClean="0"/>
              <a:t>The </a:t>
            </a:r>
            <a:r>
              <a:rPr lang="en-US" sz="2100" dirty="0"/>
              <a:t>infection spreads within three weeks among the herd. </a:t>
            </a:r>
            <a:endParaRPr lang="tr-TR" sz="2100" dirty="0" smtClean="0"/>
          </a:p>
          <a:p>
            <a:r>
              <a:rPr lang="en-US" sz="2100" dirty="0" smtClean="0"/>
              <a:t>The </a:t>
            </a:r>
            <a:r>
              <a:rPr lang="en-US" sz="2100" dirty="0"/>
              <a:t>virus is transmitted directly from animal to animal and indirectly by contaminated material. </a:t>
            </a:r>
            <a:endParaRPr lang="tr-TR" sz="2100" dirty="0" smtClean="0"/>
          </a:p>
          <a:p>
            <a:r>
              <a:rPr lang="en-US" sz="2100" dirty="0" smtClean="0"/>
              <a:t>Biting </a:t>
            </a:r>
            <a:r>
              <a:rPr lang="en-US" sz="2100" dirty="0"/>
              <a:t>flies could also play a role in virus transmission. </a:t>
            </a:r>
            <a:endParaRPr lang="tr-TR" sz="2100" dirty="0" smtClean="0"/>
          </a:p>
          <a:p>
            <a:r>
              <a:rPr lang="en-US" sz="2100" dirty="0" smtClean="0"/>
              <a:t>The </a:t>
            </a:r>
            <a:r>
              <a:rPr lang="en-US" sz="2100" dirty="0"/>
              <a:t>incubation period is 4 to 10 days. </a:t>
            </a:r>
            <a:endParaRPr lang="tr-TR" sz="2100" dirty="0" smtClean="0"/>
          </a:p>
          <a:p>
            <a:r>
              <a:rPr lang="en-US" sz="2100" dirty="0" smtClean="0">
                <a:solidFill>
                  <a:srgbClr val="00B050"/>
                </a:solidFill>
              </a:rPr>
              <a:t>The </a:t>
            </a:r>
            <a:r>
              <a:rPr lang="en-US" sz="2100" dirty="0">
                <a:solidFill>
                  <a:srgbClr val="00B050"/>
                </a:solidFill>
              </a:rPr>
              <a:t>lesions are localized on the teats, and rarely on the udder and perinea. </a:t>
            </a:r>
            <a:endParaRPr lang="tr-TR" sz="2100" dirty="0" smtClean="0">
              <a:solidFill>
                <a:srgbClr val="00B050"/>
              </a:solidFill>
            </a:endParaRPr>
          </a:p>
          <a:p>
            <a:r>
              <a:rPr lang="en-US" sz="2100" dirty="0" smtClean="0"/>
              <a:t>The </a:t>
            </a:r>
            <a:r>
              <a:rPr lang="en-US" sz="2100" dirty="0"/>
              <a:t>skin is swollen and translucent and some vesicles may be visible. The lesions appear blue or purple. </a:t>
            </a:r>
            <a:endParaRPr lang="tr-TR" sz="2100" dirty="0" smtClean="0"/>
          </a:p>
          <a:p>
            <a:r>
              <a:rPr lang="en-US" sz="2100" dirty="0"/>
              <a:t>Teats are generally painful, and affected cows often resist milking, leading to development of mastitis.</a:t>
            </a:r>
            <a:endParaRPr lang="tr-TR" sz="2100" dirty="0" smtClean="0"/>
          </a:p>
          <a:p>
            <a:r>
              <a:rPr lang="en-US" sz="2100" dirty="0" smtClean="0"/>
              <a:t>They </a:t>
            </a:r>
            <a:r>
              <a:rPr lang="en-US" sz="2100" dirty="0"/>
              <a:t>evolve as ulcers and resolve without complications within 4 weeks. </a:t>
            </a:r>
            <a:endParaRPr lang="tr-TR" sz="2100" dirty="0" smtClean="0"/>
          </a:p>
          <a:p>
            <a:r>
              <a:rPr lang="en-US" sz="2100" dirty="0" smtClean="0"/>
              <a:t>Suckling </a:t>
            </a:r>
            <a:r>
              <a:rPr lang="en-US" sz="2100" dirty="0"/>
              <a:t>calves may become affected, showing the same lesions on the lips, the nose and in the </a:t>
            </a:r>
            <a:r>
              <a:rPr lang="en-US" sz="2100" dirty="0" smtClean="0"/>
              <a:t>mouth.</a:t>
            </a:r>
            <a:endParaRPr lang="tr-TR" sz="2100" dirty="0"/>
          </a:p>
        </p:txBody>
      </p:sp>
    </p:spTree>
    <p:extLst>
      <p:ext uri="{BB962C8B-B14F-4D97-AF65-F5344CB8AC3E}">
        <p14:creationId xmlns:p14="http://schemas.microsoft.com/office/powerpoint/2010/main" val="2258234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408717" y="6581001"/>
            <a:ext cx="6096000" cy="276999"/>
          </a:xfrm>
          <a:prstGeom prst="rect">
            <a:avLst/>
          </a:prstGeom>
        </p:spPr>
        <p:txBody>
          <a:bodyPr>
            <a:spAutoFit/>
          </a:bodyPr>
          <a:lstStyle/>
          <a:p>
            <a:r>
              <a:rPr lang="tr-TR" sz="1200" dirty="0"/>
              <a:t>https://www.vetstream.com/treat/bovis/illustration/herpes-mammillitis-sloughing-teat-2</a:t>
            </a:r>
          </a:p>
        </p:txBody>
      </p:sp>
      <p:pic>
        <p:nvPicPr>
          <p:cNvPr id="307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55" y="1211283"/>
            <a:ext cx="5437702" cy="40782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513" y="648690"/>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54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054" y="899350"/>
            <a:ext cx="6358247" cy="5394572"/>
          </a:xfrm>
        </p:spPr>
        <p:txBody>
          <a:bodyPr>
            <a:normAutofit fontScale="92500" lnSpcReduction="10000"/>
          </a:bodyPr>
          <a:lstStyle/>
          <a:p>
            <a:pPr fontAlgn="base">
              <a:buFont typeface="Wingdings" panose="05000000000000000000" pitchFamily="2" charset="2"/>
              <a:buChar char="Ø"/>
            </a:pPr>
            <a:r>
              <a:rPr lang="en-US" dirty="0">
                <a:solidFill>
                  <a:srgbClr val="FF0000"/>
                </a:solidFill>
              </a:rPr>
              <a:t>Pseudo-lumpy skin disease</a:t>
            </a:r>
          </a:p>
          <a:p>
            <a:pPr fontAlgn="base"/>
            <a:r>
              <a:rPr lang="en-US" dirty="0" smtClean="0"/>
              <a:t>Pseudo-lumpy </a:t>
            </a:r>
            <a:r>
              <a:rPr lang="en-US" dirty="0"/>
              <a:t>skin disease is a generalized and febrile disease. </a:t>
            </a:r>
            <a:endParaRPr lang="tr-TR" dirty="0" smtClean="0"/>
          </a:p>
          <a:p>
            <a:pPr fontAlgn="base"/>
            <a:r>
              <a:rPr lang="en-US" dirty="0" smtClean="0"/>
              <a:t>Circumscribed </a:t>
            </a:r>
            <a:r>
              <a:rPr lang="en-US" dirty="0"/>
              <a:t>nodules suddenly appear on the skin of the whole body. </a:t>
            </a:r>
            <a:endParaRPr lang="tr-TR" dirty="0" smtClean="0"/>
          </a:p>
          <a:p>
            <a:pPr fontAlgn="base"/>
            <a:r>
              <a:rPr lang="en-US" dirty="0" smtClean="0"/>
              <a:t>These </a:t>
            </a:r>
            <a:r>
              <a:rPr lang="en-US" dirty="0"/>
              <a:t>nodules are hard, palpable and circular. </a:t>
            </a:r>
            <a:endParaRPr lang="tr-TR" dirty="0" smtClean="0"/>
          </a:p>
          <a:p>
            <a:pPr fontAlgn="base"/>
            <a:r>
              <a:rPr lang="en-US" dirty="0" smtClean="0"/>
              <a:t>A </a:t>
            </a:r>
            <a:r>
              <a:rPr lang="en-US" dirty="0"/>
              <a:t>slight depression is visible in their </a:t>
            </a:r>
            <a:r>
              <a:rPr lang="en-US" dirty="0" err="1"/>
              <a:t>centre</a:t>
            </a:r>
            <a:r>
              <a:rPr lang="en-US" dirty="0"/>
              <a:t>. </a:t>
            </a:r>
            <a:endParaRPr lang="tr-TR" dirty="0" smtClean="0"/>
          </a:p>
          <a:p>
            <a:pPr fontAlgn="base"/>
            <a:r>
              <a:rPr lang="en-US" dirty="0" smtClean="0"/>
              <a:t>After </a:t>
            </a:r>
            <a:r>
              <a:rPr lang="en-US" dirty="0"/>
              <a:t>a few days, necrosis follows, the nodules evolve as ulcers and are covered by scabs. </a:t>
            </a:r>
            <a:endParaRPr lang="tr-TR" dirty="0" smtClean="0"/>
          </a:p>
          <a:p>
            <a:pPr fontAlgn="base"/>
            <a:r>
              <a:rPr lang="en-US" dirty="0" smtClean="0"/>
              <a:t>After </a:t>
            </a:r>
            <a:r>
              <a:rPr lang="en-US" dirty="0"/>
              <a:t>2 weeks, the lesions are resolved but leave areas provisionally devoid of </a:t>
            </a:r>
            <a:r>
              <a:rPr lang="en-US" dirty="0" smtClean="0"/>
              <a:t>hair</a:t>
            </a:r>
            <a:r>
              <a:rPr lang="tr-TR" dirty="0" smtClean="0"/>
              <a:t>.</a:t>
            </a:r>
            <a:endParaRPr lang="tr-TR" dirty="0"/>
          </a:p>
        </p:txBody>
      </p:sp>
      <p:pic>
        <p:nvPicPr>
          <p:cNvPr id="6146" name="Picture 2" descr="fig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671" y="1428029"/>
            <a:ext cx="5197927" cy="359523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7329436" y="5023263"/>
            <a:ext cx="3675237" cy="276999"/>
          </a:xfrm>
          <a:prstGeom prst="rect">
            <a:avLst/>
          </a:prstGeom>
        </p:spPr>
        <p:txBody>
          <a:bodyPr wrap="none">
            <a:spAutoFit/>
          </a:bodyPr>
          <a:lstStyle/>
          <a:p>
            <a:r>
              <a:rPr lang="tr-TR" sz="1200" dirty="0"/>
              <a:t>http://www.fao.org/docrep/003/t0756e/T0756E03.htm</a:t>
            </a:r>
          </a:p>
        </p:txBody>
      </p:sp>
    </p:spTree>
    <p:extLst>
      <p:ext uri="{BB962C8B-B14F-4D97-AF65-F5344CB8AC3E}">
        <p14:creationId xmlns:p14="http://schemas.microsoft.com/office/powerpoint/2010/main" val="3993213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48552"/>
            <a:ext cx="10515600" cy="1325563"/>
          </a:xfrm>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127744"/>
            <a:ext cx="10515600" cy="4351338"/>
          </a:xfrm>
        </p:spPr>
        <p:txBody>
          <a:bodyPr>
            <a:normAutofit fontScale="77500" lnSpcReduction="20000"/>
          </a:bodyPr>
          <a:lstStyle/>
          <a:p>
            <a:pPr marL="0" indent="0" fontAlgn="base">
              <a:buNone/>
            </a:pPr>
            <a:r>
              <a:rPr lang="en-US" b="1" dirty="0"/>
              <a:t>Clinical </a:t>
            </a:r>
            <a:r>
              <a:rPr lang="en-US" b="1" dirty="0" smtClean="0"/>
              <a:t>diagnosis</a:t>
            </a:r>
            <a:r>
              <a:rPr lang="en-US" dirty="0"/>
              <a:t/>
            </a:r>
            <a:br>
              <a:rPr lang="en-US" dirty="0"/>
            </a:br>
            <a:r>
              <a:rPr lang="en-US" dirty="0"/>
              <a:t>Bovine herpes </a:t>
            </a:r>
            <a:r>
              <a:rPr lang="en-US" dirty="0" err="1"/>
              <a:t>mammillitis</a:t>
            </a:r>
            <a:r>
              <a:rPr lang="en-US" dirty="0"/>
              <a:t> is suspected when the characteristic lesions appear on the teats, especially in late summer and early winter. </a:t>
            </a:r>
            <a:endParaRPr lang="tr-TR" dirty="0" smtClean="0"/>
          </a:p>
          <a:p>
            <a:pPr marL="0" indent="0" fontAlgn="base">
              <a:buNone/>
            </a:pPr>
            <a:r>
              <a:rPr lang="en-US" dirty="0" smtClean="0">
                <a:solidFill>
                  <a:srgbClr val="00B050"/>
                </a:solidFill>
              </a:rPr>
              <a:t>The </a:t>
            </a:r>
            <a:r>
              <a:rPr lang="en-US" dirty="0">
                <a:solidFill>
                  <a:srgbClr val="00B050"/>
                </a:solidFill>
              </a:rPr>
              <a:t>disease must be differentiated from pseudo-cowpox</a:t>
            </a:r>
            <a:r>
              <a:rPr lang="en-US" dirty="0" smtClean="0">
                <a:solidFill>
                  <a:srgbClr val="00B050"/>
                </a:solidFill>
              </a:rPr>
              <a:t>.</a:t>
            </a:r>
            <a:endParaRPr lang="tr-TR" dirty="0" smtClean="0">
              <a:solidFill>
                <a:srgbClr val="00B050"/>
              </a:solidFill>
            </a:endParaRPr>
          </a:p>
          <a:p>
            <a:pPr marL="0" indent="0" fontAlgn="base">
              <a:buNone/>
            </a:pPr>
            <a:r>
              <a:rPr lang="en-US" dirty="0" smtClean="0"/>
              <a:t>Pseudo-lumpy </a:t>
            </a:r>
            <a:r>
              <a:rPr lang="en-US" dirty="0"/>
              <a:t>skin disease produces lesions very close to these induced by </a:t>
            </a:r>
            <a:r>
              <a:rPr lang="en-US" dirty="0">
                <a:solidFill>
                  <a:srgbClr val="00B050"/>
                </a:solidFill>
              </a:rPr>
              <a:t>lumpy skin disease. </a:t>
            </a:r>
            <a:r>
              <a:rPr lang="en-US" dirty="0"/>
              <a:t>However, the slight depression observed in the </a:t>
            </a:r>
            <a:r>
              <a:rPr lang="en-US" dirty="0" err="1"/>
              <a:t>centre</a:t>
            </a:r>
            <a:r>
              <a:rPr lang="en-US" dirty="0"/>
              <a:t> of the nodules is characteristic of pseudo-lumpy skin </a:t>
            </a:r>
            <a:r>
              <a:rPr lang="en-US" dirty="0" smtClean="0"/>
              <a:t>disease</a:t>
            </a:r>
            <a:r>
              <a:rPr lang="tr-TR" dirty="0" smtClean="0"/>
              <a:t>.</a:t>
            </a:r>
            <a:r>
              <a:rPr lang="en-US" dirty="0"/>
              <a:t/>
            </a:r>
            <a:br>
              <a:rPr lang="en-US" dirty="0"/>
            </a:br>
            <a:r>
              <a:rPr lang="en-US" b="1" dirty="0"/>
              <a:t>Laboratory</a:t>
            </a:r>
          </a:p>
          <a:p>
            <a:pPr marL="0" indent="0" fontAlgn="base">
              <a:buNone/>
            </a:pPr>
            <a:r>
              <a:rPr lang="en-US" dirty="0" smtClean="0"/>
              <a:t>The </a:t>
            </a:r>
            <a:r>
              <a:rPr lang="en-US" dirty="0"/>
              <a:t>virus can be isolated from the lesions, especially from vesicles when they are present. </a:t>
            </a:r>
            <a:endParaRPr lang="tr-TR" dirty="0" smtClean="0"/>
          </a:p>
          <a:p>
            <a:pPr marL="0" indent="0" fontAlgn="base">
              <a:buNone/>
            </a:pPr>
            <a:r>
              <a:rPr lang="en-US" dirty="0" smtClean="0"/>
              <a:t>The </a:t>
            </a:r>
            <a:r>
              <a:rPr lang="en-US" dirty="0"/>
              <a:t>virus grows in most bovine cell lines, such as bovine embryonic kidney or testicle </a:t>
            </a:r>
            <a:r>
              <a:rPr lang="en-US" dirty="0" smtClean="0"/>
              <a:t>cells. </a:t>
            </a:r>
            <a:endParaRPr lang="tr-TR" dirty="0" smtClean="0"/>
          </a:p>
          <a:p>
            <a:pPr marL="0" indent="0" fontAlgn="base">
              <a:buNone/>
            </a:pPr>
            <a:r>
              <a:rPr lang="en-US" dirty="0" smtClean="0"/>
              <a:t>Serological </a:t>
            </a:r>
            <a:r>
              <a:rPr lang="en-US" dirty="0"/>
              <a:t>diagnosis is achieved by </a:t>
            </a:r>
            <a:r>
              <a:rPr lang="en-US" dirty="0" err="1">
                <a:solidFill>
                  <a:srgbClr val="FF3300"/>
                </a:solidFill>
              </a:rPr>
              <a:t>seroneutralization</a:t>
            </a:r>
            <a:r>
              <a:rPr lang="en-US" dirty="0"/>
              <a:t>. </a:t>
            </a:r>
            <a:endParaRPr lang="tr-TR" dirty="0" smtClean="0"/>
          </a:p>
          <a:p>
            <a:pPr marL="0" indent="0" fontAlgn="base">
              <a:buNone/>
            </a:pPr>
            <a:r>
              <a:rPr lang="en-US" dirty="0" smtClean="0"/>
              <a:t>Alternatively </a:t>
            </a:r>
            <a:r>
              <a:rPr lang="en-US" dirty="0"/>
              <a:t>an</a:t>
            </a:r>
            <a:r>
              <a:rPr lang="en-US" dirty="0">
                <a:solidFill>
                  <a:srgbClr val="FF3300"/>
                </a:solidFill>
              </a:rPr>
              <a:t> ELISA </a:t>
            </a:r>
            <a:r>
              <a:rPr lang="en-US" dirty="0"/>
              <a:t>can be performed for the detection of specific BHV-2 </a:t>
            </a:r>
            <a:r>
              <a:rPr lang="en-US" dirty="0" smtClean="0"/>
              <a:t>antibodies.</a:t>
            </a:r>
            <a:endParaRPr lang="en-US" dirty="0"/>
          </a:p>
          <a:p>
            <a:endParaRPr lang="tr-TR" dirty="0"/>
          </a:p>
        </p:txBody>
      </p:sp>
      <p:pic>
        <p:nvPicPr>
          <p:cNvPr id="4" name="Picture 5" descr="vacc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58" y="4862946"/>
            <a:ext cx="2514600" cy="18288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9" descr="bhmteats">
            <a:hlinkClick r:id="rId3" invalidUrl="http://images.google.com.tr/imgres?imgurl=http://www.vet.uga.edu/VPP/nsep/fmd/images/bhmteats.jpg&amp;imgrefurl=http://www.vet.uga.edu/VPP/nsep/fmd/Eng/bovine herpes.htm&amp;h=155&amp;w=375&amp;sz=18&amp;hl=tr&amp;start=3&amp;tbnid=1juDRAZMYUQxdM:&amp;tbnh=50&amp;tbnw=122&amp;prev=/images?q=BOV%C4%B0NE+MAMM%C4%B0LL%C4%B0T%C4%B0S&amp;svnum=10&amp;hl=tr&amp;lr=&amp;s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896" y="5208227"/>
            <a:ext cx="2774950" cy="1138238"/>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27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solidFill>
                  <a:srgbClr val="0070C0"/>
                </a:solidFill>
              </a:rPr>
              <a:t>Prevention and </a:t>
            </a:r>
            <a:r>
              <a:rPr lang="en-US" dirty="0" smtClean="0">
                <a:solidFill>
                  <a:srgbClr val="0070C0"/>
                </a:solidFill>
              </a:rPr>
              <a:t>Control</a:t>
            </a:r>
            <a:endParaRPr lang="tr-TR" dirty="0">
              <a:solidFill>
                <a:srgbClr val="0070C0"/>
              </a:solidFill>
            </a:endParaRPr>
          </a:p>
        </p:txBody>
      </p:sp>
      <p:sp>
        <p:nvSpPr>
          <p:cNvPr id="3" name="İçerik Yer Tutucusu 2"/>
          <p:cNvSpPr>
            <a:spLocks noGrp="1"/>
          </p:cNvSpPr>
          <p:nvPr>
            <p:ph idx="1"/>
          </p:nvPr>
        </p:nvSpPr>
        <p:spPr/>
        <p:txBody>
          <a:bodyPr/>
          <a:lstStyle/>
          <a:p>
            <a:pPr fontAlgn="base"/>
            <a:r>
              <a:rPr lang="en-US" dirty="0" smtClean="0"/>
              <a:t>No </a:t>
            </a:r>
            <a:r>
              <a:rPr lang="en-US" dirty="0"/>
              <a:t>commercial vaccine against BHV-2 is available. </a:t>
            </a:r>
            <a:endParaRPr lang="tr-TR" dirty="0" smtClean="0"/>
          </a:p>
          <a:p>
            <a:pPr fontAlgn="base"/>
            <a:r>
              <a:rPr lang="en-US" dirty="0" smtClean="0"/>
              <a:t>Control </a:t>
            </a:r>
            <a:r>
              <a:rPr lang="en-US" dirty="0"/>
              <a:t>is only performed during BHV-2 outbreaks, no preventative controls are used. </a:t>
            </a:r>
            <a:endParaRPr lang="tr-TR" dirty="0" smtClean="0"/>
          </a:p>
          <a:p>
            <a:pPr fontAlgn="base"/>
            <a:r>
              <a:rPr lang="en-US" dirty="0" smtClean="0"/>
              <a:t>Affected </a:t>
            </a:r>
            <a:r>
              <a:rPr lang="en-US" dirty="0"/>
              <a:t>cows should be isolated from the herd and milked separately. </a:t>
            </a:r>
            <a:endParaRPr lang="tr-TR" dirty="0" smtClean="0"/>
          </a:p>
          <a:p>
            <a:pPr fontAlgn="base"/>
            <a:r>
              <a:rPr lang="en-US" dirty="0" smtClean="0"/>
              <a:t>The </a:t>
            </a:r>
            <a:r>
              <a:rPr lang="en-US" dirty="0"/>
              <a:t>milking machine should be disinfected with </a:t>
            </a:r>
            <a:r>
              <a:rPr lang="en-US" dirty="0" err="1"/>
              <a:t>iodophores</a:t>
            </a:r>
            <a:r>
              <a:rPr lang="en-US" dirty="0"/>
              <a:t>, and insecticides should be used to eliminate biting </a:t>
            </a:r>
            <a:r>
              <a:rPr lang="en-US" dirty="0" smtClean="0"/>
              <a:t>flies.</a:t>
            </a:r>
            <a:endParaRPr lang="en-US" dirty="0"/>
          </a:p>
          <a:p>
            <a:endParaRPr lang="tr-TR" dirty="0"/>
          </a:p>
        </p:txBody>
      </p:sp>
    </p:spTree>
    <p:extLst>
      <p:ext uri="{BB962C8B-B14F-4D97-AF65-F5344CB8AC3E}">
        <p14:creationId xmlns:p14="http://schemas.microsoft.com/office/powerpoint/2010/main" val="1356957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https://</a:t>
            </a:r>
            <a:r>
              <a:rPr lang="tr-TR" dirty="0" smtClean="0">
                <a:hlinkClick r:id="rId2"/>
              </a:rPr>
              <a:t>www.cabi.org/isc/datasheet/91712</a:t>
            </a:r>
            <a:endParaRPr lang="tr-TR" dirty="0" smtClean="0"/>
          </a:p>
          <a:p>
            <a:pPr fontAlgn="base"/>
            <a:r>
              <a:rPr lang="tr-TR" dirty="0" err="1">
                <a:hlinkClick r:id="rId3"/>
              </a:rPr>
              <a:t>Gourreau</a:t>
            </a:r>
            <a:r>
              <a:rPr lang="tr-TR" dirty="0">
                <a:hlinkClick r:id="rId3"/>
              </a:rPr>
              <a:t> JM; </a:t>
            </a:r>
            <a:r>
              <a:rPr lang="tr-TR" dirty="0" err="1">
                <a:hlinkClick r:id="rId3"/>
              </a:rPr>
              <a:t>Moussa</a:t>
            </a:r>
            <a:r>
              <a:rPr lang="tr-TR" dirty="0">
                <a:hlinkClick r:id="rId3"/>
              </a:rPr>
              <a:t> A; </a:t>
            </a:r>
            <a:r>
              <a:rPr lang="tr-TR" dirty="0" err="1">
                <a:hlinkClick r:id="rId3"/>
              </a:rPr>
              <a:t>Dubois</a:t>
            </a:r>
            <a:r>
              <a:rPr lang="tr-TR" dirty="0">
                <a:hlinkClick r:id="rId3"/>
              </a:rPr>
              <a:t> A; </a:t>
            </a:r>
            <a:r>
              <a:rPr lang="tr-TR" dirty="0" err="1">
                <a:hlinkClick r:id="rId3"/>
              </a:rPr>
              <a:t>Hermitte</a:t>
            </a:r>
            <a:r>
              <a:rPr lang="tr-TR" dirty="0">
                <a:hlinkClick r:id="rId3"/>
              </a:rPr>
              <a:t> P; </a:t>
            </a:r>
            <a:r>
              <a:rPr lang="tr-TR" dirty="0" err="1">
                <a:hlinkClick r:id="rId3"/>
              </a:rPr>
              <a:t>Delmache</a:t>
            </a:r>
            <a:r>
              <a:rPr lang="tr-TR" dirty="0">
                <a:hlinkClick r:id="rId3"/>
              </a:rPr>
              <a:t> P; </a:t>
            </a:r>
            <a:r>
              <a:rPr lang="tr-TR" dirty="0" err="1">
                <a:hlinkClick r:id="rId3"/>
              </a:rPr>
              <a:t>Fedida</a:t>
            </a:r>
            <a:r>
              <a:rPr lang="tr-TR" dirty="0">
                <a:hlinkClick r:id="rId3"/>
              </a:rPr>
              <a:t> M; </a:t>
            </a:r>
            <a:r>
              <a:rPr lang="tr-TR" dirty="0" err="1">
                <a:hlinkClick r:id="rId3"/>
              </a:rPr>
              <a:t>Guerrin</a:t>
            </a:r>
            <a:r>
              <a:rPr lang="tr-TR" dirty="0">
                <a:hlinkClick r:id="rId3"/>
              </a:rPr>
              <a:t> R, 1989. </a:t>
            </a:r>
            <a:r>
              <a:rPr lang="tr-TR" dirty="0" err="1">
                <a:hlinkClick r:id="rId3"/>
              </a:rPr>
              <a:t>Epidemic</a:t>
            </a:r>
            <a:r>
              <a:rPr lang="tr-TR" dirty="0">
                <a:hlinkClick r:id="rId3"/>
              </a:rPr>
              <a:t> of </a:t>
            </a:r>
            <a:r>
              <a:rPr lang="tr-TR" dirty="0" err="1">
                <a:hlinkClick r:id="rId3"/>
              </a:rPr>
              <a:t>ulcerative</a:t>
            </a:r>
            <a:r>
              <a:rPr lang="tr-TR" dirty="0">
                <a:hlinkClick r:id="rId3"/>
              </a:rPr>
              <a:t> </a:t>
            </a:r>
            <a:r>
              <a:rPr lang="tr-TR" dirty="0" err="1">
                <a:hlinkClick r:id="rId3"/>
              </a:rPr>
              <a:t>thelitis</a:t>
            </a:r>
            <a:r>
              <a:rPr lang="tr-TR" dirty="0">
                <a:hlinkClick r:id="rId3"/>
              </a:rPr>
              <a:t> </a:t>
            </a:r>
            <a:r>
              <a:rPr lang="tr-TR" dirty="0" err="1">
                <a:hlinkClick r:id="rId3"/>
              </a:rPr>
              <a:t>due</a:t>
            </a:r>
            <a:r>
              <a:rPr lang="tr-TR" dirty="0">
                <a:hlinkClick r:id="rId3"/>
              </a:rPr>
              <a:t> </a:t>
            </a:r>
            <a:r>
              <a:rPr lang="tr-TR" dirty="0" err="1">
                <a:hlinkClick r:id="rId3"/>
              </a:rPr>
              <a:t>to</a:t>
            </a:r>
            <a:r>
              <a:rPr lang="tr-TR" dirty="0">
                <a:hlinkClick r:id="rId3"/>
              </a:rPr>
              <a:t> </a:t>
            </a:r>
            <a:r>
              <a:rPr lang="tr-TR" dirty="0" err="1">
                <a:hlinkClick r:id="rId3"/>
              </a:rPr>
              <a:t>mammillitis</a:t>
            </a:r>
            <a:r>
              <a:rPr lang="tr-TR" dirty="0">
                <a:hlinkClick r:id="rId3"/>
              </a:rPr>
              <a:t> </a:t>
            </a:r>
            <a:r>
              <a:rPr lang="tr-TR" dirty="0" err="1">
                <a:hlinkClick r:id="rId3"/>
              </a:rPr>
              <a:t>herpesvirus</a:t>
            </a:r>
            <a:r>
              <a:rPr lang="tr-TR" dirty="0">
                <a:hlinkClick r:id="rId3"/>
              </a:rPr>
              <a:t> in </a:t>
            </a:r>
            <a:r>
              <a:rPr lang="tr-TR" dirty="0" err="1">
                <a:hlinkClick r:id="rId3"/>
              </a:rPr>
              <a:t>Haute-Marne</a:t>
            </a:r>
            <a:r>
              <a:rPr lang="tr-TR" dirty="0">
                <a:hlinkClick r:id="rId3"/>
              </a:rPr>
              <a:t>. Point </a:t>
            </a:r>
            <a:r>
              <a:rPr lang="tr-TR" dirty="0" err="1">
                <a:hlinkClick r:id="rId3"/>
              </a:rPr>
              <a:t>Vétérinaire</a:t>
            </a:r>
            <a:r>
              <a:rPr lang="tr-TR" dirty="0">
                <a:hlinkClick r:id="rId3"/>
              </a:rPr>
              <a:t>, 21(123):633-635.</a:t>
            </a:r>
            <a:endParaRPr lang="tr-TR" dirty="0"/>
          </a:p>
          <a:p>
            <a:pPr fontAlgn="base"/>
            <a:r>
              <a:rPr lang="tr-TR" dirty="0" err="1">
                <a:hlinkClick r:id="rId4"/>
              </a:rPr>
              <a:t>Gourreau</a:t>
            </a:r>
            <a:r>
              <a:rPr lang="tr-TR" dirty="0">
                <a:hlinkClick r:id="rId4"/>
              </a:rPr>
              <a:t> JM; </a:t>
            </a:r>
            <a:r>
              <a:rPr lang="tr-TR" dirty="0" err="1">
                <a:hlinkClick r:id="rId4"/>
              </a:rPr>
              <a:t>Pauluzzi</a:t>
            </a:r>
            <a:r>
              <a:rPr lang="tr-TR" dirty="0">
                <a:hlinkClick r:id="rId4"/>
              </a:rPr>
              <a:t> L, 1988. </a:t>
            </a:r>
            <a:r>
              <a:rPr lang="tr-TR" dirty="0" err="1">
                <a:hlinkClick r:id="rId4"/>
              </a:rPr>
              <a:t>Bovine</a:t>
            </a:r>
            <a:r>
              <a:rPr lang="tr-TR" dirty="0">
                <a:hlinkClick r:id="rId4"/>
              </a:rPr>
              <a:t> </a:t>
            </a:r>
            <a:r>
              <a:rPr lang="tr-TR" dirty="0" err="1">
                <a:hlinkClick r:id="rId4"/>
              </a:rPr>
              <a:t>ulcerative</a:t>
            </a:r>
            <a:r>
              <a:rPr lang="tr-TR" dirty="0">
                <a:hlinkClick r:id="rId4"/>
              </a:rPr>
              <a:t> </a:t>
            </a:r>
            <a:r>
              <a:rPr lang="tr-TR" dirty="0" err="1">
                <a:hlinkClick r:id="rId4"/>
              </a:rPr>
              <a:t>mammillitis</a:t>
            </a:r>
            <a:r>
              <a:rPr lang="tr-TR" dirty="0">
                <a:hlinkClick r:id="rId4"/>
              </a:rPr>
              <a:t>. Point </a:t>
            </a:r>
            <a:r>
              <a:rPr lang="tr-TR" dirty="0" err="1">
                <a:hlinkClick r:id="rId4"/>
              </a:rPr>
              <a:t>Vétérinaire</a:t>
            </a:r>
            <a:r>
              <a:rPr lang="tr-TR" dirty="0">
                <a:hlinkClick r:id="rId4"/>
              </a:rPr>
              <a:t>, 20(114):507-520; 143 </a:t>
            </a:r>
            <a:r>
              <a:rPr lang="tr-TR" dirty="0" err="1">
                <a:hlinkClick r:id="rId4"/>
              </a:rPr>
              <a:t>ref</a:t>
            </a:r>
            <a:r>
              <a:rPr lang="tr-TR" dirty="0">
                <a:hlinkClick r:id="rId4"/>
              </a:rPr>
              <a:t>.</a:t>
            </a:r>
            <a:endParaRPr lang="tr-TR" dirty="0"/>
          </a:p>
          <a:p>
            <a:r>
              <a:rPr lang="tr-TR" dirty="0" err="1"/>
              <a:t>Scott</a:t>
            </a:r>
            <a:r>
              <a:rPr lang="tr-TR" dirty="0"/>
              <a:t> FMM, 1989. </a:t>
            </a:r>
            <a:r>
              <a:rPr lang="tr-TR" dirty="0" err="1"/>
              <a:t>Bovine</a:t>
            </a:r>
            <a:r>
              <a:rPr lang="tr-TR" dirty="0"/>
              <a:t> </a:t>
            </a:r>
            <a:r>
              <a:rPr lang="tr-TR" dirty="0" err="1"/>
              <a:t>herpesvirus</a:t>
            </a:r>
            <a:r>
              <a:rPr lang="tr-TR" dirty="0"/>
              <a:t> 2 </a:t>
            </a:r>
            <a:r>
              <a:rPr lang="tr-TR" dirty="0" err="1"/>
              <a:t>infections</a:t>
            </a:r>
            <a:r>
              <a:rPr lang="tr-TR" dirty="0"/>
              <a:t>. </a:t>
            </a:r>
            <a:r>
              <a:rPr lang="tr-TR" dirty="0" err="1"/>
              <a:t>In</a:t>
            </a:r>
            <a:r>
              <a:rPr lang="tr-TR" dirty="0"/>
              <a:t>: </a:t>
            </a:r>
            <a:r>
              <a:rPr lang="tr-TR" dirty="0" err="1"/>
              <a:t>Wittmann</a:t>
            </a:r>
            <a:r>
              <a:rPr lang="tr-TR" dirty="0"/>
              <a:t> G, ed. </a:t>
            </a:r>
            <a:r>
              <a:rPr lang="tr-TR" dirty="0" err="1"/>
              <a:t>Herpesvirus</a:t>
            </a:r>
            <a:r>
              <a:rPr lang="tr-TR" dirty="0"/>
              <a:t> </a:t>
            </a:r>
            <a:r>
              <a:rPr lang="tr-TR" dirty="0" err="1"/>
              <a:t>Diseases</a:t>
            </a:r>
            <a:r>
              <a:rPr lang="tr-TR" dirty="0"/>
              <a:t> of </a:t>
            </a:r>
            <a:r>
              <a:rPr lang="tr-TR" dirty="0" err="1"/>
              <a:t>Cattle</a:t>
            </a:r>
            <a:r>
              <a:rPr lang="tr-TR" dirty="0"/>
              <a:t>, </a:t>
            </a:r>
            <a:r>
              <a:rPr lang="tr-TR" dirty="0" err="1"/>
              <a:t>Horse</a:t>
            </a:r>
            <a:r>
              <a:rPr lang="tr-TR" dirty="0"/>
              <a:t> </a:t>
            </a:r>
            <a:r>
              <a:rPr lang="tr-TR" dirty="0" err="1"/>
              <a:t>and</a:t>
            </a:r>
            <a:r>
              <a:rPr lang="tr-TR" dirty="0"/>
              <a:t> </a:t>
            </a:r>
            <a:r>
              <a:rPr lang="tr-TR" dirty="0" err="1"/>
              <a:t>Pigs</a:t>
            </a:r>
            <a:r>
              <a:rPr lang="tr-TR" dirty="0"/>
              <a:t>. Massachusetts, </a:t>
            </a:r>
            <a:r>
              <a:rPr lang="tr-TR" dirty="0" err="1"/>
              <a:t>USA:Kluwer</a:t>
            </a:r>
            <a:r>
              <a:rPr lang="tr-TR" dirty="0"/>
              <a:t> </a:t>
            </a:r>
            <a:r>
              <a:rPr lang="tr-TR" dirty="0" err="1"/>
              <a:t>Academic</a:t>
            </a:r>
            <a:r>
              <a:rPr lang="tr-TR" dirty="0"/>
              <a:t> </a:t>
            </a:r>
            <a:r>
              <a:rPr lang="tr-TR" dirty="0" err="1"/>
              <a:t>Publishers</a:t>
            </a:r>
            <a:r>
              <a:rPr lang="tr-TR" dirty="0"/>
              <a:t>, 73-95.</a:t>
            </a:r>
          </a:p>
        </p:txBody>
      </p:sp>
    </p:spTree>
    <p:extLst>
      <p:ext uri="{BB962C8B-B14F-4D97-AF65-F5344CB8AC3E}">
        <p14:creationId xmlns:p14="http://schemas.microsoft.com/office/powerpoint/2010/main" val="1753019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solidFill>
                  <a:srgbClr val="0070C0"/>
                </a:solidFill>
              </a:rPr>
              <a:t>Bovine</a:t>
            </a:r>
            <a:r>
              <a:rPr lang="tr-TR" dirty="0">
                <a:solidFill>
                  <a:srgbClr val="0070C0"/>
                </a:solidFill>
              </a:rPr>
              <a:t> </a:t>
            </a:r>
            <a:r>
              <a:rPr lang="tr-TR" dirty="0" err="1" smtClean="0">
                <a:solidFill>
                  <a:srgbClr val="0070C0"/>
                </a:solidFill>
              </a:rPr>
              <a:t>Herpesvirus</a:t>
            </a:r>
            <a:r>
              <a:rPr lang="tr-TR" dirty="0" smtClean="0">
                <a:solidFill>
                  <a:srgbClr val="0070C0"/>
                </a:solidFill>
              </a:rPr>
              <a:t> </a:t>
            </a:r>
            <a:r>
              <a:rPr lang="tr-TR" dirty="0">
                <a:solidFill>
                  <a:srgbClr val="0070C0"/>
                </a:solidFill>
              </a:rPr>
              <a:t>4 </a:t>
            </a:r>
          </a:p>
        </p:txBody>
      </p:sp>
      <p:sp>
        <p:nvSpPr>
          <p:cNvPr id="3" name="İçerik Yer Tutucusu 2"/>
          <p:cNvSpPr>
            <a:spLocks noGrp="1"/>
          </p:cNvSpPr>
          <p:nvPr>
            <p:ph idx="1"/>
          </p:nvPr>
        </p:nvSpPr>
        <p:spPr/>
        <p:txBody>
          <a:bodyPr/>
          <a:lstStyle/>
          <a:p>
            <a:r>
              <a:rPr lang="tr-TR" dirty="0" err="1" smtClean="0"/>
              <a:t>Gamaherpesvirinae</a:t>
            </a:r>
            <a:endParaRPr lang="tr-TR" dirty="0" smtClean="0"/>
          </a:p>
          <a:p>
            <a:r>
              <a:rPr lang="tr-TR" dirty="0" err="1" smtClean="0"/>
              <a:t>dsDNA</a:t>
            </a:r>
            <a:endParaRPr lang="tr-TR" dirty="0" smtClean="0"/>
          </a:p>
          <a:p>
            <a:r>
              <a:rPr lang="en-US" dirty="0"/>
              <a:t>Bovine herpesvirus 4 (BHV-4) has been called ‘passenger’ virus by some authors, because it causes mainly subclinical disease. </a:t>
            </a:r>
            <a:endParaRPr lang="tr-TR" dirty="0" smtClean="0"/>
          </a:p>
          <a:p>
            <a:r>
              <a:rPr lang="en-US" dirty="0" smtClean="0"/>
              <a:t>BHV-4 </a:t>
            </a:r>
            <a:r>
              <a:rPr lang="en-US" dirty="0"/>
              <a:t>infection is associated with cattle diseases of the genital tract, such as </a:t>
            </a:r>
            <a:r>
              <a:rPr lang="en-US" dirty="0" err="1"/>
              <a:t>vulvovaginitis</a:t>
            </a:r>
            <a:r>
              <a:rPr lang="en-US" dirty="0"/>
              <a:t>, post-partum metritis and abortion.</a:t>
            </a:r>
            <a:endParaRPr lang="tr-TR" dirty="0"/>
          </a:p>
        </p:txBody>
      </p:sp>
    </p:spTree>
    <p:extLst>
      <p:ext uri="{BB962C8B-B14F-4D97-AF65-F5344CB8AC3E}">
        <p14:creationId xmlns:p14="http://schemas.microsoft.com/office/powerpoint/2010/main" val="1110551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a:t>The</a:t>
            </a:r>
            <a:r>
              <a:rPr lang="tr-TR" dirty="0"/>
              <a:t> </a:t>
            </a:r>
            <a:r>
              <a:rPr lang="tr-TR" dirty="0" err="1"/>
              <a:t>range</a:t>
            </a:r>
            <a:r>
              <a:rPr lang="tr-TR" dirty="0"/>
              <a:t> of </a:t>
            </a:r>
            <a:r>
              <a:rPr lang="tr-TR" dirty="0" err="1"/>
              <a:t>species</a:t>
            </a:r>
            <a:r>
              <a:rPr lang="tr-TR" dirty="0"/>
              <a:t> </a:t>
            </a:r>
            <a:r>
              <a:rPr lang="tr-TR" dirty="0" err="1"/>
              <a:t>susceptible</a:t>
            </a:r>
            <a:r>
              <a:rPr lang="tr-TR" dirty="0"/>
              <a:t> </a:t>
            </a:r>
            <a:r>
              <a:rPr lang="tr-TR" dirty="0" err="1"/>
              <a:t>to</a:t>
            </a:r>
            <a:r>
              <a:rPr lang="tr-TR" dirty="0"/>
              <a:t> BHV-4 is </a:t>
            </a:r>
            <a:r>
              <a:rPr lang="tr-TR" dirty="0" err="1"/>
              <a:t>quite</a:t>
            </a:r>
            <a:r>
              <a:rPr lang="tr-TR" dirty="0"/>
              <a:t> </a:t>
            </a:r>
            <a:r>
              <a:rPr lang="tr-TR" dirty="0" err="1"/>
              <a:t>broad</a:t>
            </a:r>
            <a:r>
              <a:rPr lang="tr-TR" dirty="0"/>
              <a:t>. </a:t>
            </a:r>
            <a:r>
              <a:rPr lang="tr-TR" dirty="0" err="1"/>
              <a:t>Among</a:t>
            </a:r>
            <a:r>
              <a:rPr lang="tr-TR" dirty="0"/>
              <a:t> </a:t>
            </a:r>
            <a:r>
              <a:rPr lang="tr-TR" dirty="0" err="1"/>
              <a:t>ruminants</a:t>
            </a:r>
            <a:r>
              <a:rPr lang="tr-TR" dirty="0"/>
              <a:t>, </a:t>
            </a:r>
            <a:r>
              <a:rPr lang="tr-TR" dirty="0" err="1"/>
              <a:t>American</a:t>
            </a:r>
            <a:r>
              <a:rPr lang="tr-TR" dirty="0"/>
              <a:t> </a:t>
            </a:r>
            <a:r>
              <a:rPr lang="tr-TR" dirty="0" err="1" smtClean="0"/>
              <a:t>bison</a:t>
            </a:r>
            <a:r>
              <a:rPr lang="tr-TR" dirty="0"/>
              <a:t>, </a:t>
            </a:r>
            <a:r>
              <a:rPr lang="tr-TR" dirty="0" err="1" smtClean="0"/>
              <a:t>African</a:t>
            </a:r>
            <a:r>
              <a:rPr lang="tr-TR" dirty="0" smtClean="0"/>
              <a:t> </a:t>
            </a:r>
            <a:r>
              <a:rPr lang="tr-TR" dirty="0" err="1" smtClean="0"/>
              <a:t>buffalo</a:t>
            </a:r>
            <a:r>
              <a:rPr lang="tr-TR" dirty="0" smtClean="0"/>
              <a:t>, </a:t>
            </a:r>
            <a:r>
              <a:rPr lang="tr-TR" dirty="0" err="1"/>
              <a:t>sheep</a:t>
            </a:r>
            <a:r>
              <a:rPr lang="tr-TR" dirty="0"/>
              <a:t> </a:t>
            </a:r>
            <a:r>
              <a:rPr lang="tr-TR" dirty="0" err="1" smtClean="0"/>
              <a:t>and</a:t>
            </a:r>
            <a:r>
              <a:rPr lang="tr-TR" dirty="0" smtClean="0"/>
              <a:t> </a:t>
            </a:r>
            <a:r>
              <a:rPr lang="tr-TR" dirty="0" err="1"/>
              <a:t>goats</a:t>
            </a:r>
            <a:r>
              <a:rPr lang="tr-TR" dirty="0"/>
              <a:t> </a:t>
            </a:r>
            <a:r>
              <a:rPr lang="tr-TR" dirty="0" err="1" smtClean="0"/>
              <a:t>support</a:t>
            </a:r>
            <a:r>
              <a:rPr lang="tr-TR" dirty="0" smtClean="0"/>
              <a:t> </a:t>
            </a:r>
            <a:r>
              <a:rPr lang="tr-TR" dirty="0" err="1"/>
              <a:t>natural</a:t>
            </a:r>
            <a:r>
              <a:rPr lang="tr-TR" dirty="0"/>
              <a:t> </a:t>
            </a:r>
            <a:r>
              <a:rPr lang="tr-TR" dirty="0" err="1"/>
              <a:t>or</a:t>
            </a:r>
            <a:r>
              <a:rPr lang="tr-TR" dirty="0"/>
              <a:t> </a:t>
            </a:r>
            <a:r>
              <a:rPr lang="tr-TR" dirty="0" err="1"/>
              <a:t>experimental</a:t>
            </a:r>
            <a:r>
              <a:rPr lang="tr-TR" dirty="0"/>
              <a:t> </a:t>
            </a:r>
            <a:r>
              <a:rPr lang="tr-TR" dirty="0" err="1"/>
              <a:t>infection</a:t>
            </a:r>
            <a:r>
              <a:rPr lang="tr-TR" dirty="0"/>
              <a:t> </a:t>
            </a:r>
            <a:r>
              <a:rPr lang="tr-TR" dirty="0" err="1"/>
              <a:t>with</a:t>
            </a:r>
            <a:r>
              <a:rPr lang="tr-TR" dirty="0"/>
              <a:t> </a:t>
            </a:r>
            <a:r>
              <a:rPr lang="tr-TR" dirty="0" smtClean="0"/>
              <a:t>BHV-4.</a:t>
            </a:r>
          </a:p>
          <a:p>
            <a:r>
              <a:rPr lang="en-US" dirty="0"/>
              <a:t> BHV-4 has also been isolated from lions </a:t>
            </a:r>
            <a:r>
              <a:rPr lang="en-US" dirty="0" smtClean="0"/>
              <a:t>and </a:t>
            </a:r>
            <a:r>
              <a:rPr lang="en-US" dirty="0"/>
              <a:t>from </a:t>
            </a:r>
            <a:r>
              <a:rPr lang="en-US" dirty="0" smtClean="0"/>
              <a:t>cats.</a:t>
            </a:r>
            <a:endParaRPr lang="tr-TR" dirty="0"/>
          </a:p>
        </p:txBody>
      </p:sp>
    </p:spTree>
    <p:extLst>
      <p:ext uri="{BB962C8B-B14F-4D97-AF65-F5344CB8AC3E}">
        <p14:creationId xmlns:p14="http://schemas.microsoft.com/office/powerpoint/2010/main" val="3998756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21278"/>
            <a:ext cx="10515600" cy="5155685"/>
          </a:xfrm>
        </p:spPr>
        <p:txBody>
          <a:bodyPr/>
          <a:lstStyle/>
          <a:p>
            <a:pPr marL="0" indent="0" fontAlgn="base">
              <a:buNone/>
            </a:pPr>
            <a:r>
              <a:rPr lang="en-US" b="1" dirty="0">
                <a:solidFill>
                  <a:srgbClr val="0070C0"/>
                </a:solidFill>
              </a:rPr>
              <a:t>Systems </a:t>
            </a:r>
            <a:r>
              <a:rPr lang="en-US" b="1" dirty="0" smtClean="0">
                <a:solidFill>
                  <a:srgbClr val="0070C0"/>
                </a:solidFill>
              </a:rPr>
              <a:t>Affected</a:t>
            </a:r>
            <a:endParaRPr lang="tr-TR" b="1" dirty="0" smtClean="0">
              <a:solidFill>
                <a:srgbClr val="0070C0"/>
              </a:solidFill>
            </a:endParaRPr>
          </a:p>
          <a:p>
            <a:pPr marL="0" indent="0" fontAlgn="base">
              <a:buNone/>
            </a:pPr>
            <a:r>
              <a:rPr lang="en-US" dirty="0"/>
              <a:t>BHV-4 is </a:t>
            </a:r>
            <a:r>
              <a:rPr lang="en-US" b="1" dirty="0"/>
              <a:t>transmitted directly and indirectly via infected materials</a:t>
            </a:r>
            <a:r>
              <a:rPr lang="en-US" dirty="0"/>
              <a:t> containing mainly respiratory but also genital secretions from infected animals.</a:t>
            </a:r>
            <a:endParaRPr lang="en-US" b="1" dirty="0">
              <a:solidFill>
                <a:srgbClr val="0070C0"/>
              </a:solidFill>
            </a:endParaRPr>
          </a:p>
          <a:p>
            <a:r>
              <a:rPr lang="en-US" dirty="0" smtClean="0">
                <a:solidFill>
                  <a:srgbClr val="FF3300"/>
                </a:solidFill>
              </a:rPr>
              <a:t>mammary </a:t>
            </a:r>
            <a:r>
              <a:rPr lang="en-US" dirty="0">
                <a:solidFill>
                  <a:srgbClr val="FF3300"/>
                </a:solidFill>
              </a:rPr>
              <a:t>gland diseases of large ruminants</a:t>
            </a:r>
            <a:br>
              <a:rPr lang="en-US" dirty="0">
                <a:solidFill>
                  <a:srgbClr val="FF3300"/>
                </a:solidFill>
              </a:rPr>
            </a:br>
            <a:r>
              <a:rPr lang="en-US" dirty="0">
                <a:solidFill>
                  <a:srgbClr val="FF3300"/>
                </a:solidFill>
              </a:rPr>
              <a:t>reproductive diseases of large ruminants</a:t>
            </a:r>
            <a:br>
              <a:rPr lang="en-US" dirty="0">
                <a:solidFill>
                  <a:srgbClr val="FF3300"/>
                </a:solidFill>
              </a:rPr>
            </a:br>
            <a:r>
              <a:rPr lang="en-US" dirty="0" smtClean="0">
                <a:solidFill>
                  <a:srgbClr val="FF3300"/>
                </a:solidFill>
              </a:rPr>
              <a:t>reproductive </a:t>
            </a:r>
            <a:r>
              <a:rPr lang="en-US" dirty="0">
                <a:solidFill>
                  <a:srgbClr val="FF3300"/>
                </a:solidFill>
              </a:rPr>
              <a:t>diseases of small </a:t>
            </a:r>
            <a:r>
              <a:rPr lang="en-US" dirty="0" smtClean="0">
                <a:solidFill>
                  <a:srgbClr val="FF3300"/>
                </a:solidFill>
              </a:rPr>
              <a:t>ruminants</a:t>
            </a:r>
            <a:endParaRPr lang="tr-TR" dirty="0" smtClean="0">
              <a:solidFill>
                <a:srgbClr val="FF3300"/>
              </a:solidFill>
            </a:endParaRPr>
          </a:p>
          <a:p>
            <a:endParaRPr lang="tr-TR" dirty="0"/>
          </a:p>
          <a:p>
            <a:r>
              <a:rPr lang="en-US" dirty="0"/>
              <a:t>BHV-4 infection is worldwide distributed, but the </a:t>
            </a:r>
            <a:r>
              <a:rPr lang="en-US" dirty="0" err="1"/>
              <a:t>seroprevalence</a:t>
            </a:r>
            <a:r>
              <a:rPr lang="en-US" dirty="0"/>
              <a:t> varies from 4 % in Switzerland to 50 % in northern </a:t>
            </a:r>
            <a:r>
              <a:rPr lang="en-US" dirty="0" smtClean="0"/>
              <a:t>Italy</a:t>
            </a:r>
            <a:r>
              <a:rPr lang="tr-TR" dirty="0" smtClean="0"/>
              <a:t>.</a:t>
            </a:r>
            <a:endParaRPr lang="tr-TR" dirty="0"/>
          </a:p>
        </p:txBody>
      </p:sp>
    </p:spTree>
    <p:extLst>
      <p:ext uri="{BB962C8B-B14F-4D97-AF65-F5344CB8AC3E}">
        <p14:creationId xmlns:p14="http://schemas.microsoft.com/office/powerpoint/2010/main" val="19788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rion_conversion_and_pathways_200_8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123" y="365125"/>
            <a:ext cx="8098560" cy="617016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8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Pathology</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en-US" dirty="0"/>
              <a:t>Except for the defined role of BHV-4 in genital diseases, one may only speculate about its contribution to other pathologies. BHV-4 was designated as ‘passenger’ virus when it was isolated from ethmoidal </a:t>
            </a:r>
            <a:r>
              <a:rPr lang="en-US" dirty="0" err="1"/>
              <a:t>tumours</a:t>
            </a:r>
            <a:r>
              <a:rPr lang="en-US" dirty="0"/>
              <a:t> in Indian </a:t>
            </a:r>
            <a:r>
              <a:rPr lang="en-US" dirty="0" smtClean="0"/>
              <a:t>cattle</a:t>
            </a:r>
            <a:r>
              <a:rPr lang="tr-TR" dirty="0" smtClean="0"/>
              <a:t>. </a:t>
            </a:r>
          </a:p>
          <a:p>
            <a:r>
              <a:rPr lang="en-US" dirty="0"/>
              <a:t>The virus replicates within mucosal cells and then invades the mononuclear cells, causing </a:t>
            </a:r>
            <a:r>
              <a:rPr lang="en-US" dirty="0" err="1"/>
              <a:t>generalised</a:t>
            </a:r>
            <a:r>
              <a:rPr lang="en-US" dirty="0"/>
              <a:t> infection and crossing the placenta to infect the unborn </a:t>
            </a:r>
            <a:r>
              <a:rPr lang="en-US" dirty="0" err="1"/>
              <a:t>foetus</a:t>
            </a:r>
            <a:r>
              <a:rPr lang="en-US" dirty="0"/>
              <a:t>.</a:t>
            </a:r>
            <a:endParaRPr lang="tr-TR" dirty="0" smtClean="0"/>
          </a:p>
          <a:p>
            <a:r>
              <a:rPr lang="en-US" dirty="0" smtClean="0">
                <a:solidFill>
                  <a:srgbClr val="FF2F92"/>
                </a:solidFill>
              </a:rPr>
              <a:t>Indeed </a:t>
            </a:r>
            <a:r>
              <a:rPr lang="en-US" dirty="0">
                <a:solidFill>
                  <a:srgbClr val="FF2F92"/>
                </a:solidFill>
              </a:rPr>
              <a:t>the virus infects mononuclear blood cells and this peculiarity allows it to be distributed in the whole body.</a:t>
            </a:r>
            <a:r>
              <a:rPr lang="en-US" dirty="0"/>
              <a:t> </a:t>
            </a:r>
            <a:endParaRPr lang="tr-TR" dirty="0" smtClean="0"/>
          </a:p>
          <a:p>
            <a:r>
              <a:rPr lang="en-US" dirty="0" smtClean="0"/>
              <a:t>In </a:t>
            </a:r>
            <a:r>
              <a:rPr lang="en-US" dirty="0"/>
              <a:t>primary infection and during reactivation phases of </a:t>
            </a:r>
            <a:r>
              <a:rPr lang="en-US" dirty="0">
                <a:solidFill>
                  <a:srgbClr val="FF3300"/>
                </a:solidFill>
              </a:rPr>
              <a:t>the latent state</a:t>
            </a:r>
            <a:r>
              <a:rPr lang="en-US" dirty="0"/>
              <a:t>, BHV-4 can be re-isolated from virtually all bovine tissues and organs. It is therefore very hard to discriminate between a ‘by chance’ isolation and a direct role of the virus in the observed lesions.</a:t>
            </a:r>
            <a:endParaRPr lang="tr-TR" dirty="0"/>
          </a:p>
        </p:txBody>
      </p:sp>
    </p:spTree>
    <p:extLst>
      <p:ext uri="{BB962C8B-B14F-4D97-AF65-F5344CB8AC3E}">
        <p14:creationId xmlns:p14="http://schemas.microsoft.com/office/powerpoint/2010/main" val="2584475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en-US" dirty="0"/>
              <a:t>BHV-4 can cause </a:t>
            </a:r>
            <a:r>
              <a:rPr lang="en-US" b="1" dirty="0">
                <a:solidFill>
                  <a:srgbClr val="FF2F92"/>
                </a:solidFill>
              </a:rPr>
              <a:t>abortion and births of weak or dead lambs, calves and kids</a:t>
            </a:r>
            <a:r>
              <a:rPr lang="en-US" dirty="0"/>
              <a:t>. It can also increase the incidence of </a:t>
            </a:r>
            <a:r>
              <a:rPr lang="en-US" b="1" dirty="0"/>
              <a:t>retained </a:t>
            </a:r>
            <a:r>
              <a:rPr lang="en-US" b="1" dirty="0" err="1"/>
              <a:t>foetal</a:t>
            </a:r>
            <a:r>
              <a:rPr lang="en-US" b="1" dirty="0"/>
              <a:t> membranes.</a:t>
            </a:r>
            <a:endParaRPr lang="en-US" dirty="0"/>
          </a:p>
          <a:p>
            <a:r>
              <a:rPr lang="en-US" dirty="0"/>
              <a:t>In dairy cattle, BHV-4 can cause </a:t>
            </a:r>
            <a:r>
              <a:rPr lang="en-US" dirty="0">
                <a:solidFill>
                  <a:srgbClr val="7030A0"/>
                </a:solidFill>
              </a:rPr>
              <a:t>mastitis</a:t>
            </a:r>
            <a:r>
              <a:rPr lang="en-US" dirty="0"/>
              <a:t> and associated udder lesions and milk changes.</a:t>
            </a:r>
          </a:p>
          <a:p>
            <a:r>
              <a:rPr lang="en-US" dirty="0" smtClean="0"/>
              <a:t>The virus has also been isolated from cases of </a:t>
            </a:r>
            <a:r>
              <a:rPr lang="en-US" dirty="0" smtClean="0">
                <a:solidFill>
                  <a:srgbClr val="7030A0"/>
                </a:solidFill>
              </a:rPr>
              <a:t>conjunctivitis and respiratory disease</a:t>
            </a:r>
            <a:r>
              <a:rPr lang="en-US" dirty="0" smtClean="0"/>
              <a:t> in calves but it is unclear and somewhat doubtful whether it was the responsible pathogen in these cases. </a:t>
            </a:r>
            <a:r>
              <a:rPr lang="en-US" dirty="0" smtClean="0">
                <a:solidFill>
                  <a:srgbClr val="00B050"/>
                </a:solidFill>
              </a:rPr>
              <a:t>The respiratory route is however the main route of transmission of the virus.</a:t>
            </a:r>
          </a:p>
          <a:p>
            <a:r>
              <a:rPr lang="en-US" dirty="0" smtClean="0"/>
              <a:t>As with all</a:t>
            </a:r>
            <a:r>
              <a:rPr lang="en-US" dirty="0"/>
              <a:t> </a:t>
            </a:r>
            <a:r>
              <a:rPr lang="en-US" dirty="0">
                <a:solidFill>
                  <a:srgbClr val="CC66FF"/>
                </a:solidFill>
              </a:rPr>
              <a:t>herpesviruses</a:t>
            </a:r>
            <a:r>
              <a:rPr lang="en-US" dirty="0"/>
              <a:t>, </a:t>
            </a:r>
            <a:r>
              <a:rPr lang="en-US" dirty="0" smtClean="0"/>
              <a:t>BHV-4 can </a:t>
            </a:r>
            <a:r>
              <a:rPr lang="en-US" b="1" dirty="0" smtClean="0">
                <a:solidFill>
                  <a:srgbClr val="FF0000"/>
                </a:solidFill>
              </a:rPr>
              <a:t>undergo latency, often residing in the trigeminal ganglia</a:t>
            </a:r>
            <a:r>
              <a:rPr lang="en-US" dirty="0" smtClean="0"/>
              <a:t> similarly to </a:t>
            </a:r>
            <a:r>
              <a:rPr lang="en-US" dirty="0" smtClean="0">
                <a:hlinkClick r:id="rId2" tooltip="Infectious Bovine Rhinotracheitis"/>
              </a:rPr>
              <a:t>BHV-1 (IBR)</a:t>
            </a:r>
            <a:r>
              <a:rPr lang="en-US" dirty="0" smtClean="0"/>
              <a:t> and </a:t>
            </a:r>
            <a:r>
              <a:rPr lang="en-US" b="1" dirty="0" smtClean="0"/>
              <a:t>recrudescing with stress</a:t>
            </a:r>
            <a:r>
              <a:rPr lang="en-US" dirty="0" smtClean="0"/>
              <a:t> and/or immunosuppression. </a:t>
            </a:r>
            <a:r>
              <a:rPr lang="en-US" b="1" dirty="0" smtClean="0">
                <a:solidFill>
                  <a:srgbClr val="C00000"/>
                </a:solidFill>
              </a:rPr>
              <a:t>Recovered cattle often become latent carriers</a:t>
            </a:r>
            <a:r>
              <a:rPr lang="en-US" dirty="0" smtClean="0">
                <a:solidFill>
                  <a:srgbClr val="C00000"/>
                </a:solidFill>
              </a:rPr>
              <a:t>. </a:t>
            </a:r>
            <a:r>
              <a:rPr lang="en-US" dirty="0" smtClean="0"/>
              <a:t>Both acute and latent infections are highly prevalent in endemic BHV-4 areas.</a:t>
            </a:r>
          </a:p>
          <a:p>
            <a:endParaRPr lang="tr-TR" dirty="0"/>
          </a:p>
        </p:txBody>
      </p:sp>
    </p:spTree>
    <p:extLst>
      <p:ext uri="{BB962C8B-B14F-4D97-AF65-F5344CB8AC3E}">
        <p14:creationId xmlns:p14="http://schemas.microsoft.com/office/powerpoint/2010/main" val="1578969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smtClean="0"/>
              <a:t>BHV-4 </a:t>
            </a:r>
            <a:r>
              <a:rPr lang="en-US" dirty="0"/>
              <a:t>can be </a:t>
            </a:r>
            <a:r>
              <a:rPr lang="en-US" b="1" dirty="0"/>
              <a:t>isolated from nasal or vaginal secretions</a:t>
            </a:r>
            <a:r>
              <a:rPr lang="en-US" dirty="0"/>
              <a:t> or from triturated organs harvested from cows at necropsy.</a:t>
            </a:r>
          </a:p>
          <a:p>
            <a:r>
              <a:rPr lang="en-US" dirty="0"/>
              <a:t>Viral DNA can be detected by </a:t>
            </a:r>
            <a:r>
              <a:rPr lang="en-US" b="1" dirty="0"/>
              <a:t>PCR.</a:t>
            </a:r>
            <a:endParaRPr lang="en-US" dirty="0"/>
          </a:p>
          <a:p>
            <a:r>
              <a:rPr lang="en-US" dirty="0"/>
              <a:t>Antibodies to BHV-4 can be detected using </a:t>
            </a:r>
            <a:r>
              <a:rPr lang="en-US" b="1" dirty="0">
                <a:hlinkClick r:id="rId2" tooltip="ELISA testing"/>
              </a:rPr>
              <a:t>ELISA</a:t>
            </a:r>
            <a:r>
              <a:rPr lang="en-US" b="1" dirty="0"/>
              <a:t> and Indirect </a:t>
            </a:r>
            <a:r>
              <a:rPr lang="en-US" b="1" dirty="0">
                <a:hlinkClick r:id="rId3" tooltip="Immunofluorescence"/>
              </a:rPr>
              <a:t>Immunofluorescence</a:t>
            </a:r>
            <a:r>
              <a:rPr lang="en-US" dirty="0"/>
              <a:t>. </a:t>
            </a:r>
            <a:r>
              <a:rPr lang="en-US" dirty="0" err="1"/>
              <a:t>Immunoperoxidase</a:t>
            </a:r>
            <a:r>
              <a:rPr lang="en-US" dirty="0"/>
              <a:t> assays are also available.</a:t>
            </a:r>
          </a:p>
          <a:p>
            <a:r>
              <a:rPr lang="en-US" dirty="0"/>
              <a:t>It must always be considered that presence and positive identification of BHV-4 does not mean that it is responsible for the observed disease.</a:t>
            </a:r>
          </a:p>
          <a:p>
            <a:endParaRPr lang="tr-TR" dirty="0"/>
          </a:p>
        </p:txBody>
      </p:sp>
    </p:spTree>
    <p:extLst>
      <p:ext uri="{BB962C8B-B14F-4D97-AF65-F5344CB8AC3E}">
        <p14:creationId xmlns:p14="http://schemas.microsoft.com/office/powerpoint/2010/main" val="2717014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0070C0"/>
                </a:solidFill>
              </a:rPr>
              <a:t>Control</a:t>
            </a:r>
            <a:endParaRPr lang="tr-TR" dirty="0">
              <a:solidFill>
                <a:srgbClr val="0070C0"/>
              </a:solidFill>
            </a:endParaRPr>
          </a:p>
        </p:txBody>
      </p:sp>
      <p:sp>
        <p:nvSpPr>
          <p:cNvPr id="3" name="İçerik Yer Tutucusu 2"/>
          <p:cNvSpPr>
            <a:spLocks noGrp="1"/>
          </p:cNvSpPr>
          <p:nvPr>
            <p:ph idx="1"/>
          </p:nvPr>
        </p:nvSpPr>
        <p:spPr/>
        <p:txBody>
          <a:bodyPr/>
          <a:lstStyle/>
          <a:p>
            <a:r>
              <a:rPr lang="en-US" dirty="0">
                <a:solidFill>
                  <a:srgbClr val="FF2F92"/>
                </a:solidFill>
              </a:rPr>
              <a:t>Exclusive use of hygienic measures</a:t>
            </a:r>
            <a:r>
              <a:rPr lang="en-US" dirty="0"/>
              <a:t> can gain control of BHV-4. Seropositive animals should be removed wherever possible due to the high likelihood that they are latent carriers of disease. Infected cows that calve should be isolated approaching and following parturition, as huge quantities of virus are shed in uterine exudates.</a:t>
            </a:r>
          </a:p>
          <a:p>
            <a:r>
              <a:rPr lang="en-US" b="1" dirty="0">
                <a:solidFill>
                  <a:srgbClr val="FF3300"/>
                </a:solidFill>
              </a:rPr>
              <a:t>Vaccines were developed in the USA</a:t>
            </a:r>
            <a:r>
              <a:rPr lang="en-US" dirty="0">
                <a:solidFill>
                  <a:srgbClr val="FF3300"/>
                </a:solidFill>
              </a:rPr>
              <a:t> but are not widely used.</a:t>
            </a:r>
          </a:p>
          <a:p>
            <a:endParaRPr lang="tr-TR" dirty="0"/>
          </a:p>
        </p:txBody>
      </p:sp>
    </p:spTree>
    <p:extLst>
      <p:ext uri="{BB962C8B-B14F-4D97-AF65-F5344CB8AC3E}">
        <p14:creationId xmlns:p14="http://schemas.microsoft.com/office/powerpoint/2010/main" val="2287895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tr-TR" dirty="0">
                <a:hlinkClick r:id="rId2"/>
              </a:rPr>
              <a:t>https://</a:t>
            </a:r>
            <a:r>
              <a:rPr lang="tr-TR" dirty="0" smtClean="0">
                <a:hlinkClick r:id="rId2"/>
              </a:rPr>
              <a:t>www.cabi.org/isc/datasheet/91709</a:t>
            </a:r>
            <a:endParaRPr lang="tr-TR" dirty="0" smtClean="0"/>
          </a:p>
          <a:p>
            <a:r>
              <a:rPr lang="tr-TR" dirty="0"/>
              <a:t>https://en.wikivet.net/Bovine_Herpesvirus_4</a:t>
            </a:r>
            <a:endParaRPr lang="tr-TR" dirty="0" smtClean="0"/>
          </a:p>
          <a:p>
            <a:r>
              <a:rPr lang="en-US" dirty="0"/>
              <a:t>Fabricant CG; Gillespie JH; </a:t>
            </a:r>
            <a:r>
              <a:rPr lang="en-US" dirty="0" err="1"/>
              <a:t>Krook</a:t>
            </a:r>
            <a:r>
              <a:rPr lang="en-US" dirty="0"/>
              <a:t> L, 1971. Intracellular and extracellular mineral crystal formation induced by viral infection of cell cultures. Infection and Immunity, 3:416-419</a:t>
            </a:r>
            <a:r>
              <a:rPr lang="en-US" dirty="0" smtClean="0"/>
              <a:t>.</a:t>
            </a:r>
            <a:endParaRPr lang="tr-TR" dirty="0" smtClean="0"/>
          </a:p>
          <a:p>
            <a:r>
              <a:rPr lang="tr-TR" dirty="0" err="1">
                <a:hlinkClick r:id="rId3"/>
              </a:rPr>
              <a:t>Kruger</a:t>
            </a:r>
            <a:r>
              <a:rPr lang="tr-TR" dirty="0">
                <a:hlinkClick r:id="rId3"/>
              </a:rPr>
              <a:t> JM; </a:t>
            </a:r>
            <a:r>
              <a:rPr lang="tr-TR" dirty="0" err="1">
                <a:hlinkClick r:id="rId3"/>
              </a:rPr>
              <a:t>Osborne</a:t>
            </a:r>
            <a:r>
              <a:rPr lang="tr-TR" dirty="0">
                <a:hlinkClick r:id="rId3"/>
              </a:rPr>
              <a:t> CA; </a:t>
            </a:r>
            <a:r>
              <a:rPr lang="tr-TR" dirty="0" err="1">
                <a:hlinkClick r:id="rId3"/>
              </a:rPr>
              <a:t>Goyal</a:t>
            </a:r>
            <a:r>
              <a:rPr lang="tr-TR" dirty="0">
                <a:hlinkClick r:id="rId3"/>
              </a:rPr>
              <a:t> SM; </a:t>
            </a:r>
            <a:r>
              <a:rPr lang="tr-TR" dirty="0" err="1">
                <a:hlinkClick r:id="rId3"/>
              </a:rPr>
              <a:t>Pomeroy</a:t>
            </a:r>
            <a:r>
              <a:rPr lang="tr-TR" dirty="0">
                <a:hlinkClick r:id="rId3"/>
              </a:rPr>
              <a:t> KA; </a:t>
            </a:r>
            <a:r>
              <a:rPr lang="tr-TR" dirty="0" err="1">
                <a:hlinkClick r:id="rId3"/>
              </a:rPr>
              <a:t>O'Brien</a:t>
            </a:r>
            <a:r>
              <a:rPr lang="tr-TR" dirty="0">
                <a:hlinkClick r:id="rId3"/>
              </a:rPr>
              <a:t> TD, 1990. </a:t>
            </a:r>
            <a:r>
              <a:rPr lang="tr-TR" dirty="0" err="1">
                <a:hlinkClick r:id="rId3"/>
              </a:rPr>
              <a:t>Clinicopathologic</a:t>
            </a:r>
            <a:r>
              <a:rPr lang="tr-TR" dirty="0">
                <a:hlinkClick r:id="rId3"/>
              </a:rPr>
              <a:t> </a:t>
            </a:r>
            <a:r>
              <a:rPr lang="tr-TR" dirty="0" err="1">
                <a:hlinkClick r:id="rId3"/>
              </a:rPr>
              <a:t>and</a:t>
            </a:r>
            <a:r>
              <a:rPr lang="tr-TR" dirty="0">
                <a:hlinkClick r:id="rId3"/>
              </a:rPr>
              <a:t> </a:t>
            </a:r>
            <a:r>
              <a:rPr lang="tr-TR" dirty="0" err="1">
                <a:hlinkClick r:id="rId3"/>
              </a:rPr>
              <a:t>pathologic</a:t>
            </a:r>
            <a:r>
              <a:rPr lang="tr-TR" dirty="0">
                <a:hlinkClick r:id="rId3"/>
              </a:rPr>
              <a:t> </a:t>
            </a:r>
            <a:r>
              <a:rPr lang="tr-TR" dirty="0" err="1">
                <a:hlinkClick r:id="rId3"/>
              </a:rPr>
              <a:t>findings</a:t>
            </a:r>
            <a:r>
              <a:rPr lang="tr-TR" dirty="0">
                <a:hlinkClick r:id="rId3"/>
              </a:rPr>
              <a:t> of </a:t>
            </a:r>
            <a:r>
              <a:rPr lang="tr-TR" dirty="0" err="1">
                <a:hlinkClick r:id="rId3"/>
              </a:rPr>
              <a:t>herpesvirus</a:t>
            </a:r>
            <a:r>
              <a:rPr lang="tr-TR" dirty="0">
                <a:hlinkClick r:id="rId3"/>
              </a:rPr>
              <a:t>- </a:t>
            </a:r>
            <a:r>
              <a:rPr lang="tr-TR" dirty="0" err="1">
                <a:hlinkClick r:id="rId3"/>
              </a:rPr>
              <a:t>induced</a:t>
            </a:r>
            <a:r>
              <a:rPr lang="tr-TR" dirty="0">
                <a:hlinkClick r:id="rId3"/>
              </a:rPr>
              <a:t> </a:t>
            </a:r>
            <a:r>
              <a:rPr lang="tr-TR" dirty="0" err="1">
                <a:hlinkClick r:id="rId3"/>
              </a:rPr>
              <a:t>urinary</a:t>
            </a:r>
            <a:r>
              <a:rPr lang="tr-TR" dirty="0">
                <a:hlinkClick r:id="rId3"/>
              </a:rPr>
              <a:t> </a:t>
            </a:r>
            <a:r>
              <a:rPr lang="tr-TR" dirty="0" err="1">
                <a:hlinkClick r:id="rId3"/>
              </a:rPr>
              <a:t>tract</a:t>
            </a:r>
            <a:r>
              <a:rPr lang="tr-TR" dirty="0">
                <a:hlinkClick r:id="rId3"/>
              </a:rPr>
              <a:t> </a:t>
            </a:r>
            <a:r>
              <a:rPr lang="tr-TR" dirty="0" err="1">
                <a:hlinkClick r:id="rId3"/>
              </a:rPr>
              <a:t>infection</a:t>
            </a:r>
            <a:r>
              <a:rPr lang="tr-TR" dirty="0">
                <a:hlinkClick r:id="rId3"/>
              </a:rPr>
              <a:t> in </a:t>
            </a:r>
            <a:r>
              <a:rPr lang="tr-TR" dirty="0" err="1">
                <a:hlinkClick r:id="rId3"/>
              </a:rPr>
              <a:t>conventionally</a:t>
            </a:r>
            <a:r>
              <a:rPr lang="tr-TR" dirty="0">
                <a:hlinkClick r:id="rId3"/>
              </a:rPr>
              <a:t> </a:t>
            </a:r>
            <a:r>
              <a:rPr lang="tr-TR" dirty="0" err="1">
                <a:hlinkClick r:id="rId3"/>
              </a:rPr>
              <a:t>reared</a:t>
            </a:r>
            <a:r>
              <a:rPr lang="tr-TR" dirty="0">
                <a:hlinkClick r:id="rId3"/>
              </a:rPr>
              <a:t> </a:t>
            </a:r>
            <a:r>
              <a:rPr lang="tr-TR" dirty="0" err="1">
                <a:hlinkClick r:id="rId3"/>
              </a:rPr>
              <a:t>cats</a:t>
            </a:r>
            <a:r>
              <a:rPr lang="tr-TR" dirty="0">
                <a:hlinkClick r:id="rId3"/>
              </a:rPr>
              <a:t>. </a:t>
            </a:r>
            <a:r>
              <a:rPr lang="tr-TR" dirty="0" err="1">
                <a:hlinkClick r:id="rId3"/>
              </a:rPr>
              <a:t>American</a:t>
            </a:r>
            <a:r>
              <a:rPr lang="tr-TR" dirty="0">
                <a:hlinkClick r:id="rId3"/>
              </a:rPr>
              <a:t> </a:t>
            </a:r>
            <a:r>
              <a:rPr lang="tr-TR" dirty="0" err="1">
                <a:hlinkClick r:id="rId3"/>
              </a:rPr>
              <a:t>Journal</a:t>
            </a:r>
            <a:r>
              <a:rPr lang="tr-TR" dirty="0">
                <a:hlinkClick r:id="rId3"/>
              </a:rPr>
              <a:t> of </a:t>
            </a:r>
            <a:r>
              <a:rPr lang="tr-TR" dirty="0" err="1">
                <a:hlinkClick r:id="rId3"/>
              </a:rPr>
              <a:t>Veterinary</a:t>
            </a:r>
            <a:r>
              <a:rPr lang="tr-TR" dirty="0">
                <a:hlinkClick r:id="rId3"/>
              </a:rPr>
              <a:t> </a:t>
            </a:r>
            <a:r>
              <a:rPr lang="tr-TR" dirty="0" err="1">
                <a:hlinkClick r:id="rId3"/>
              </a:rPr>
              <a:t>Research</a:t>
            </a:r>
            <a:r>
              <a:rPr lang="tr-TR" dirty="0">
                <a:hlinkClick r:id="rId3"/>
              </a:rPr>
              <a:t>, 51(10):1649-1655; 27 </a:t>
            </a:r>
            <a:r>
              <a:rPr lang="tr-TR" dirty="0" err="1">
                <a:hlinkClick r:id="rId3"/>
              </a:rPr>
              <a:t>ref</a:t>
            </a:r>
            <a:r>
              <a:rPr lang="tr-TR" dirty="0" smtClean="0">
                <a:hlinkClick r:id="rId3"/>
              </a:rPr>
              <a:t>.</a:t>
            </a:r>
            <a:endParaRPr lang="tr-TR" dirty="0" smtClean="0"/>
          </a:p>
          <a:p>
            <a:r>
              <a:rPr lang="tr-TR" dirty="0" err="1"/>
              <a:t>Thiry</a:t>
            </a:r>
            <a:r>
              <a:rPr lang="tr-TR" dirty="0"/>
              <a:t> E; </a:t>
            </a:r>
            <a:r>
              <a:rPr lang="tr-TR" dirty="0" err="1"/>
              <a:t>Bublot</a:t>
            </a:r>
            <a:r>
              <a:rPr lang="tr-TR" dirty="0"/>
              <a:t> M; </a:t>
            </a:r>
            <a:r>
              <a:rPr lang="tr-TR" dirty="0" err="1"/>
              <a:t>Dubuisson</a:t>
            </a:r>
            <a:r>
              <a:rPr lang="tr-TR" dirty="0"/>
              <a:t> J; </a:t>
            </a:r>
            <a:r>
              <a:rPr lang="tr-TR" dirty="0" err="1"/>
              <a:t>Pastoret</a:t>
            </a:r>
            <a:r>
              <a:rPr lang="tr-TR" dirty="0"/>
              <a:t> PP, 1989. </a:t>
            </a:r>
            <a:r>
              <a:rPr lang="tr-TR" dirty="0" err="1"/>
              <a:t>Bovine</a:t>
            </a:r>
            <a:r>
              <a:rPr lang="tr-TR" dirty="0"/>
              <a:t> </a:t>
            </a:r>
            <a:r>
              <a:rPr lang="tr-TR" dirty="0" err="1"/>
              <a:t>herpesvirus</a:t>
            </a:r>
            <a:r>
              <a:rPr lang="tr-TR" dirty="0"/>
              <a:t> 4 (BHV-4) </a:t>
            </a:r>
            <a:r>
              <a:rPr lang="tr-TR" dirty="0" err="1"/>
              <a:t>infections</a:t>
            </a:r>
            <a:r>
              <a:rPr lang="tr-TR" dirty="0"/>
              <a:t> of </a:t>
            </a:r>
            <a:r>
              <a:rPr lang="tr-TR" dirty="0" err="1"/>
              <a:t>cattle</a:t>
            </a:r>
            <a:r>
              <a:rPr lang="tr-TR" dirty="0"/>
              <a:t>. </a:t>
            </a:r>
            <a:r>
              <a:rPr lang="tr-TR" dirty="0" err="1"/>
              <a:t>In</a:t>
            </a:r>
            <a:r>
              <a:rPr lang="tr-TR" dirty="0"/>
              <a:t>: G. </a:t>
            </a:r>
            <a:r>
              <a:rPr lang="tr-TR" dirty="0" err="1"/>
              <a:t>Wittmann</a:t>
            </a:r>
            <a:r>
              <a:rPr lang="tr-TR" dirty="0"/>
              <a:t>, ed. </a:t>
            </a:r>
            <a:r>
              <a:rPr lang="tr-TR" dirty="0" err="1"/>
              <a:t>Herpesvirus</a:t>
            </a:r>
            <a:r>
              <a:rPr lang="tr-TR" dirty="0"/>
              <a:t> </a:t>
            </a:r>
            <a:r>
              <a:rPr lang="tr-TR" dirty="0" err="1"/>
              <a:t>diseases</a:t>
            </a:r>
            <a:r>
              <a:rPr lang="tr-TR" dirty="0"/>
              <a:t> of </a:t>
            </a:r>
            <a:r>
              <a:rPr lang="tr-TR" dirty="0" err="1"/>
              <a:t>cattle</a:t>
            </a:r>
            <a:r>
              <a:rPr lang="tr-TR" dirty="0"/>
              <a:t>, </a:t>
            </a:r>
            <a:r>
              <a:rPr lang="tr-TR" dirty="0" err="1"/>
              <a:t>horses</a:t>
            </a:r>
            <a:r>
              <a:rPr lang="tr-TR" dirty="0"/>
              <a:t>, </a:t>
            </a:r>
            <a:r>
              <a:rPr lang="tr-TR" dirty="0" err="1"/>
              <a:t>and</a:t>
            </a:r>
            <a:r>
              <a:rPr lang="tr-TR" dirty="0"/>
              <a:t> </a:t>
            </a:r>
            <a:r>
              <a:rPr lang="tr-TR" dirty="0" err="1"/>
              <a:t>pigs</a:t>
            </a:r>
            <a:r>
              <a:rPr lang="tr-TR" dirty="0"/>
              <a:t>. </a:t>
            </a:r>
            <a:r>
              <a:rPr lang="tr-TR" dirty="0" err="1"/>
              <a:t>Kluwer</a:t>
            </a:r>
            <a:r>
              <a:rPr lang="tr-TR" dirty="0"/>
              <a:t> </a:t>
            </a:r>
            <a:r>
              <a:rPr lang="tr-TR" dirty="0" err="1"/>
              <a:t>Academic</a:t>
            </a:r>
            <a:r>
              <a:rPr lang="tr-TR" dirty="0"/>
              <a:t> </a:t>
            </a:r>
            <a:r>
              <a:rPr lang="tr-TR" dirty="0" err="1"/>
              <a:t>Publishers</a:t>
            </a:r>
            <a:r>
              <a:rPr lang="tr-TR" dirty="0"/>
              <a:t>, </a:t>
            </a:r>
            <a:r>
              <a:rPr lang="tr-TR" dirty="0" err="1"/>
              <a:t>Norwell</a:t>
            </a:r>
            <a:r>
              <a:rPr lang="tr-TR" dirty="0"/>
              <a:t>, 96-115.</a:t>
            </a:r>
          </a:p>
        </p:txBody>
      </p:sp>
    </p:spTree>
    <p:extLst>
      <p:ext uri="{BB962C8B-B14F-4D97-AF65-F5344CB8AC3E}">
        <p14:creationId xmlns:p14="http://schemas.microsoft.com/office/powerpoint/2010/main" val="3991374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Caprine</a:t>
            </a:r>
            <a:r>
              <a:rPr lang="tr-TR" dirty="0">
                <a:solidFill>
                  <a:srgbClr val="0070C0"/>
                </a:solidFill>
              </a:rPr>
              <a:t> </a:t>
            </a:r>
            <a:r>
              <a:rPr lang="tr-TR" dirty="0" err="1">
                <a:solidFill>
                  <a:srgbClr val="0070C0"/>
                </a:solidFill>
              </a:rPr>
              <a:t>Herpesvirus</a:t>
            </a:r>
            <a:r>
              <a:rPr lang="tr-TR" dirty="0">
                <a:solidFill>
                  <a:srgbClr val="0070C0"/>
                </a:solidFill>
              </a:rPr>
              <a:t> 1 (</a:t>
            </a:r>
            <a:r>
              <a:rPr lang="tr-TR" dirty="0" err="1">
                <a:solidFill>
                  <a:srgbClr val="0070C0"/>
                </a:solidFill>
              </a:rPr>
              <a:t>CpHV</a:t>
            </a:r>
            <a:r>
              <a:rPr lang="tr-TR" dirty="0">
                <a:solidFill>
                  <a:srgbClr val="0070C0"/>
                </a:solidFill>
              </a:rPr>
              <a:t> 1):</a:t>
            </a:r>
          </a:p>
        </p:txBody>
      </p:sp>
      <p:sp>
        <p:nvSpPr>
          <p:cNvPr id="3" name="İçerik Yer Tutucusu 2"/>
          <p:cNvSpPr>
            <a:spLocks noGrp="1"/>
          </p:cNvSpPr>
          <p:nvPr>
            <p:ph idx="1"/>
          </p:nvPr>
        </p:nvSpPr>
        <p:spPr/>
        <p:txBody>
          <a:bodyPr>
            <a:normAutofit/>
          </a:bodyPr>
          <a:lstStyle/>
          <a:p>
            <a:r>
              <a:rPr lang="tr-TR" dirty="0"/>
              <a:t>CpHV-1</a:t>
            </a:r>
          </a:p>
          <a:p>
            <a:r>
              <a:rPr lang="tr-TR" dirty="0" err="1" smtClean="0"/>
              <a:t>Features</a:t>
            </a:r>
            <a:r>
              <a:rPr lang="tr-TR" dirty="0" smtClean="0"/>
              <a:t> of </a:t>
            </a:r>
            <a:r>
              <a:rPr lang="tr-TR" dirty="0" err="1" smtClean="0"/>
              <a:t>Herpesviridae</a:t>
            </a:r>
            <a:endParaRPr lang="tr-TR" dirty="0"/>
          </a:p>
          <a:p>
            <a:r>
              <a:rPr lang="tr-TR" dirty="0" err="1" smtClean="0"/>
              <a:t>Alphaherpesvirinae</a:t>
            </a:r>
            <a:endParaRPr lang="tr-TR" dirty="0"/>
          </a:p>
          <a:p>
            <a:endParaRPr lang="tr-TR" dirty="0" smtClean="0"/>
          </a:p>
          <a:p>
            <a:r>
              <a:rPr lang="en-US" dirty="0" err="1" smtClean="0"/>
              <a:t>CpHV</a:t>
            </a:r>
            <a:r>
              <a:rPr lang="en-US" dirty="0" smtClean="0"/>
              <a:t> </a:t>
            </a:r>
            <a:r>
              <a:rPr lang="en-US" dirty="0"/>
              <a:t>1 is closely related to infectious bovine </a:t>
            </a:r>
            <a:r>
              <a:rPr lang="en-US" dirty="0" err="1"/>
              <a:t>rhinotracheitis</a:t>
            </a:r>
            <a:r>
              <a:rPr lang="en-US" dirty="0"/>
              <a:t> virus of cattle and causes sporadic outbreaks of late-term abortions often unassociated with other clinical signs. </a:t>
            </a:r>
            <a:endParaRPr lang="tr-TR" dirty="0" smtClean="0"/>
          </a:p>
        </p:txBody>
      </p:sp>
    </p:spTree>
    <p:extLst>
      <p:ext uri="{BB962C8B-B14F-4D97-AF65-F5344CB8AC3E}">
        <p14:creationId xmlns:p14="http://schemas.microsoft.com/office/powerpoint/2010/main" val="1102951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cielo.org.mx/img/revistas/vetmex/v42n3/a5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224" y="842179"/>
            <a:ext cx="3648075" cy="522922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260769" y="842179"/>
            <a:ext cx="6543303" cy="4154984"/>
          </a:xfrm>
          <a:prstGeom prst="rect">
            <a:avLst/>
          </a:prstGeom>
        </p:spPr>
        <p:txBody>
          <a:bodyPr wrap="square">
            <a:spAutoFit/>
          </a:bodyPr>
          <a:lstStyle/>
          <a:p>
            <a:r>
              <a:rPr lang="tr-TR" sz="2400" dirty="0">
                <a:solidFill>
                  <a:srgbClr val="FF2F92"/>
                </a:solidFill>
              </a:rPr>
              <a:t>1) </a:t>
            </a:r>
            <a:r>
              <a:rPr lang="en-US" sz="2400" dirty="0">
                <a:solidFill>
                  <a:srgbClr val="FF2F92"/>
                </a:solidFill>
              </a:rPr>
              <a:t>The virus also causes </a:t>
            </a:r>
            <a:r>
              <a:rPr lang="en-US" sz="2400" dirty="0" err="1">
                <a:solidFill>
                  <a:srgbClr val="FF2F92"/>
                </a:solidFill>
              </a:rPr>
              <a:t>vulvovaginitis</a:t>
            </a:r>
            <a:r>
              <a:rPr lang="en-US" sz="2400" dirty="0">
                <a:solidFill>
                  <a:srgbClr val="FF2F92"/>
                </a:solidFill>
              </a:rPr>
              <a:t>, </a:t>
            </a:r>
            <a:r>
              <a:rPr lang="en-US" sz="2400" dirty="0" err="1">
                <a:solidFill>
                  <a:srgbClr val="FF2F92"/>
                </a:solidFill>
              </a:rPr>
              <a:t>balanoposthitis</a:t>
            </a:r>
            <a:r>
              <a:rPr lang="en-US" sz="2400" dirty="0">
                <a:solidFill>
                  <a:srgbClr val="FF2F92"/>
                </a:solidFill>
              </a:rPr>
              <a:t>, and respiratory disease in adult goats</a:t>
            </a:r>
            <a:endParaRPr lang="tr-TR" sz="2400" dirty="0">
              <a:solidFill>
                <a:srgbClr val="FF2F92"/>
              </a:solidFill>
            </a:endParaRPr>
          </a:p>
          <a:p>
            <a:r>
              <a:rPr lang="tr-TR" sz="2400" dirty="0">
                <a:solidFill>
                  <a:srgbClr val="FF2F92"/>
                </a:solidFill>
              </a:rPr>
              <a:t>2) E</a:t>
            </a:r>
            <a:r>
              <a:rPr lang="en-US" sz="2400" dirty="0" err="1">
                <a:solidFill>
                  <a:srgbClr val="FF2F92"/>
                </a:solidFill>
              </a:rPr>
              <a:t>nteric</a:t>
            </a:r>
            <a:r>
              <a:rPr lang="en-US" sz="2400" dirty="0">
                <a:solidFill>
                  <a:srgbClr val="FF2F92"/>
                </a:solidFill>
              </a:rPr>
              <a:t> and systemic diseases in neonatal goats. </a:t>
            </a:r>
            <a:endParaRPr lang="tr-TR" sz="2400" dirty="0">
              <a:solidFill>
                <a:srgbClr val="FF2F92"/>
              </a:solidFill>
            </a:endParaRPr>
          </a:p>
          <a:p>
            <a:endParaRPr lang="tr-TR" sz="2400" dirty="0" smtClean="0"/>
          </a:p>
          <a:p>
            <a:r>
              <a:rPr lang="en-US" sz="2400" dirty="0" smtClean="0"/>
              <a:t>Fetuses </a:t>
            </a:r>
            <a:r>
              <a:rPr lang="en-US" sz="2400" dirty="0"/>
              <a:t>can be fresh or autolyzed and do not contain diagnostic gross lesions. Presumptive diagnosis is by microscopic identification of necrosis with the presence of </a:t>
            </a:r>
            <a:r>
              <a:rPr lang="en-US" sz="2400" dirty="0" err="1"/>
              <a:t>intranuclear</a:t>
            </a:r>
            <a:r>
              <a:rPr lang="en-US" sz="2400" dirty="0"/>
              <a:t> inclusion bodies in the liver, lungs, and other organs</a:t>
            </a:r>
            <a:endParaRPr lang="tr-TR" sz="2400" dirty="0"/>
          </a:p>
        </p:txBody>
      </p:sp>
    </p:spTree>
    <p:extLst>
      <p:ext uri="{BB962C8B-B14F-4D97-AF65-F5344CB8AC3E}">
        <p14:creationId xmlns:p14="http://schemas.microsoft.com/office/powerpoint/2010/main" val="3759788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46265"/>
            <a:ext cx="10515600" cy="5630698"/>
          </a:xfrm>
        </p:spPr>
        <p:txBody>
          <a:bodyPr/>
          <a:lstStyle/>
          <a:p>
            <a:pPr marL="0" indent="0">
              <a:buNone/>
            </a:pPr>
            <a:r>
              <a:rPr lang="tr-TR" dirty="0" err="1" smtClean="0">
                <a:solidFill>
                  <a:srgbClr val="0070C0"/>
                </a:solidFill>
              </a:rPr>
              <a:t>Transmission</a:t>
            </a:r>
            <a:endParaRPr lang="tr-TR" dirty="0" smtClean="0">
              <a:solidFill>
                <a:srgbClr val="0070C0"/>
              </a:solidFill>
            </a:endParaRPr>
          </a:p>
          <a:p>
            <a:r>
              <a:rPr lang="tr-TR" dirty="0" err="1" smtClean="0"/>
              <a:t>All</a:t>
            </a:r>
            <a:r>
              <a:rPr lang="tr-TR" dirty="0" smtClean="0"/>
              <a:t> </a:t>
            </a:r>
            <a:r>
              <a:rPr lang="tr-TR" dirty="0" err="1"/>
              <a:t>nasal</a:t>
            </a:r>
            <a:r>
              <a:rPr lang="tr-TR" dirty="0"/>
              <a:t>, </a:t>
            </a:r>
            <a:r>
              <a:rPr lang="tr-TR" dirty="0" err="1"/>
              <a:t>conjunctival</a:t>
            </a:r>
            <a:r>
              <a:rPr lang="tr-TR" dirty="0"/>
              <a:t>, </a:t>
            </a:r>
            <a:r>
              <a:rPr lang="tr-TR" dirty="0" err="1"/>
              <a:t>genital</a:t>
            </a:r>
            <a:r>
              <a:rPr lang="tr-TR" dirty="0"/>
              <a:t> </a:t>
            </a:r>
            <a:r>
              <a:rPr lang="tr-TR" dirty="0" err="1"/>
              <a:t>exudates</a:t>
            </a:r>
            <a:r>
              <a:rPr lang="tr-TR" dirty="0"/>
              <a:t>, </a:t>
            </a:r>
            <a:r>
              <a:rPr lang="tr-TR" dirty="0" smtClean="0"/>
              <a:t>semen</a:t>
            </a:r>
          </a:p>
          <a:p>
            <a:pPr marL="0" indent="0">
              <a:buNone/>
            </a:pPr>
            <a:r>
              <a:rPr lang="tr-TR" dirty="0" err="1" smtClean="0">
                <a:solidFill>
                  <a:srgbClr val="0070C0"/>
                </a:solidFill>
              </a:rPr>
              <a:t>Diagnosis</a:t>
            </a:r>
            <a:endParaRPr lang="tr-TR" dirty="0">
              <a:solidFill>
                <a:srgbClr val="0070C0"/>
              </a:solidFill>
            </a:endParaRPr>
          </a:p>
          <a:p>
            <a:r>
              <a:rPr lang="en-US" dirty="0" smtClean="0"/>
              <a:t>Definitive </a:t>
            </a:r>
            <a:r>
              <a:rPr lang="en-US" dirty="0"/>
              <a:t>diagnosis is by identification of </a:t>
            </a:r>
            <a:r>
              <a:rPr lang="en-US" dirty="0" err="1"/>
              <a:t>CpHV</a:t>
            </a:r>
            <a:r>
              <a:rPr lang="en-US" dirty="0"/>
              <a:t> 1 by isolation, PCR, or immunologic staining methods. </a:t>
            </a:r>
            <a:endParaRPr lang="tr-TR" dirty="0" smtClean="0"/>
          </a:p>
          <a:p>
            <a:r>
              <a:rPr lang="en-US" dirty="0" smtClean="0"/>
              <a:t>Not </a:t>
            </a:r>
            <a:r>
              <a:rPr lang="en-US" dirty="0"/>
              <a:t>all fetuses contain lesions or virus, so multiple fetuses should be submitted. </a:t>
            </a:r>
            <a:endParaRPr lang="tr-TR" dirty="0" smtClean="0"/>
          </a:p>
          <a:p>
            <a:pPr marL="0" indent="0">
              <a:buNone/>
            </a:pPr>
            <a:r>
              <a:rPr lang="en-US" dirty="0" smtClean="0"/>
              <a:t>Infected </a:t>
            </a:r>
            <a:r>
              <a:rPr lang="en-US" dirty="0"/>
              <a:t>goats can become latently infected and can shed the virus during times of stress. </a:t>
            </a:r>
            <a:endParaRPr lang="tr-TR" dirty="0" smtClean="0"/>
          </a:p>
          <a:p>
            <a:pPr marL="0" indent="0">
              <a:buNone/>
            </a:pPr>
            <a:r>
              <a:rPr lang="en-US" dirty="0" smtClean="0">
                <a:solidFill>
                  <a:srgbClr val="FF2F92"/>
                </a:solidFill>
              </a:rPr>
              <a:t>Vaccines </a:t>
            </a:r>
            <a:r>
              <a:rPr lang="en-US" dirty="0">
                <a:solidFill>
                  <a:srgbClr val="FF2F92"/>
                </a:solidFill>
              </a:rPr>
              <a:t>are not commercially </a:t>
            </a:r>
            <a:r>
              <a:rPr lang="en-US" dirty="0" smtClean="0">
                <a:solidFill>
                  <a:srgbClr val="FF2F92"/>
                </a:solidFill>
              </a:rPr>
              <a:t>available.</a:t>
            </a:r>
            <a:endParaRPr lang="en-US" dirty="0">
              <a:solidFill>
                <a:srgbClr val="FF2F92"/>
              </a:solidFill>
            </a:endParaRPr>
          </a:p>
          <a:p>
            <a:endParaRPr lang="tr-TR" dirty="0"/>
          </a:p>
        </p:txBody>
      </p:sp>
    </p:spTree>
    <p:extLst>
      <p:ext uri="{BB962C8B-B14F-4D97-AF65-F5344CB8AC3E}">
        <p14:creationId xmlns:p14="http://schemas.microsoft.com/office/powerpoint/2010/main" val="2380262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Candanosa</a:t>
            </a:r>
            <a:r>
              <a:rPr lang="tr-TR" dirty="0"/>
              <a:t> Aranda, I. E., Sierra </a:t>
            </a:r>
            <a:r>
              <a:rPr lang="tr-TR" dirty="0" err="1"/>
              <a:t>García</a:t>
            </a:r>
            <a:r>
              <a:rPr lang="tr-TR" dirty="0"/>
              <a:t>, M., </a:t>
            </a:r>
            <a:r>
              <a:rPr lang="tr-TR" dirty="0" err="1"/>
              <a:t>Sánchez</a:t>
            </a:r>
            <a:r>
              <a:rPr lang="tr-TR" dirty="0"/>
              <a:t> Cervantes, A., </a:t>
            </a:r>
            <a:r>
              <a:rPr lang="tr-TR" dirty="0" err="1"/>
              <a:t>Salas</a:t>
            </a:r>
            <a:r>
              <a:rPr lang="tr-TR" dirty="0"/>
              <a:t> </a:t>
            </a:r>
            <a:r>
              <a:rPr lang="tr-TR" dirty="0" err="1"/>
              <a:t>Garrido</a:t>
            </a:r>
            <a:r>
              <a:rPr lang="tr-TR" dirty="0"/>
              <a:t>, G., </a:t>
            </a:r>
            <a:r>
              <a:rPr lang="tr-TR" dirty="0" err="1"/>
              <a:t>Méndez</a:t>
            </a:r>
            <a:r>
              <a:rPr lang="tr-TR" dirty="0"/>
              <a:t> </a:t>
            </a:r>
            <a:r>
              <a:rPr lang="tr-TR" dirty="0" err="1"/>
              <a:t>Bernal</a:t>
            </a:r>
            <a:r>
              <a:rPr lang="tr-TR" dirty="0"/>
              <a:t>, A., </a:t>
            </a:r>
            <a:r>
              <a:rPr lang="tr-TR" dirty="0" err="1"/>
              <a:t>Cobos</a:t>
            </a:r>
            <a:r>
              <a:rPr lang="tr-TR" dirty="0"/>
              <a:t> </a:t>
            </a:r>
            <a:r>
              <a:rPr lang="tr-TR" dirty="0" err="1"/>
              <a:t>Marín</a:t>
            </a:r>
            <a:r>
              <a:rPr lang="tr-TR" dirty="0"/>
              <a:t>, L., &amp; </a:t>
            </a:r>
            <a:r>
              <a:rPr lang="tr-TR" dirty="0" err="1"/>
              <a:t>Álvarez</a:t>
            </a:r>
            <a:r>
              <a:rPr lang="tr-TR" dirty="0"/>
              <a:t> </a:t>
            </a:r>
            <a:r>
              <a:rPr lang="tr-TR" dirty="0" err="1"/>
              <a:t>Ramírez</a:t>
            </a:r>
            <a:r>
              <a:rPr lang="tr-TR" dirty="0"/>
              <a:t>, L. (2011). </a:t>
            </a:r>
            <a:r>
              <a:rPr lang="tr-TR" dirty="0" err="1"/>
              <a:t>Vulvovaginitis</a:t>
            </a:r>
            <a:r>
              <a:rPr lang="tr-TR" dirty="0"/>
              <a:t> y </a:t>
            </a:r>
            <a:r>
              <a:rPr lang="tr-TR" dirty="0" err="1"/>
              <a:t>balanopostitis</a:t>
            </a:r>
            <a:r>
              <a:rPr lang="tr-TR" dirty="0"/>
              <a:t> pustular </a:t>
            </a:r>
            <a:r>
              <a:rPr lang="tr-TR" dirty="0" err="1"/>
              <a:t>sugerente</a:t>
            </a:r>
            <a:r>
              <a:rPr lang="tr-TR" dirty="0"/>
              <a:t> a </a:t>
            </a:r>
            <a:r>
              <a:rPr lang="tr-TR" dirty="0" err="1"/>
              <a:t>herpesvirus</a:t>
            </a:r>
            <a:r>
              <a:rPr lang="tr-TR" dirty="0"/>
              <a:t> caprino-1 en </a:t>
            </a:r>
            <a:r>
              <a:rPr lang="tr-TR" dirty="0" err="1"/>
              <a:t>cabras</a:t>
            </a:r>
            <a:r>
              <a:rPr lang="tr-TR" dirty="0"/>
              <a:t> (</a:t>
            </a:r>
            <a:r>
              <a:rPr lang="tr-TR" dirty="0" err="1"/>
              <a:t>Querétaro</a:t>
            </a:r>
            <a:r>
              <a:rPr lang="tr-TR" dirty="0"/>
              <a:t>, </a:t>
            </a:r>
            <a:r>
              <a:rPr lang="tr-TR" dirty="0" err="1"/>
              <a:t>México</a:t>
            </a:r>
            <a:r>
              <a:rPr lang="tr-TR" dirty="0"/>
              <a:t>). </a:t>
            </a:r>
            <a:r>
              <a:rPr lang="tr-TR" i="1" dirty="0" err="1"/>
              <a:t>Veterinaria</a:t>
            </a:r>
            <a:r>
              <a:rPr lang="tr-TR" i="1" dirty="0"/>
              <a:t> </a:t>
            </a:r>
            <a:r>
              <a:rPr lang="tr-TR" i="1" dirty="0" err="1"/>
              <a:t>México</a:t>
            </a:r>
            <a:r>
              <a:rPr lang="tr-TR" dirty="0"/>
              <a:t>, </a:t>
            </a:r>
            <a:r>
              <a:rPr lang="tr-TR" i="1" dirty="0"/>
              <a:t>42</a:t>
            </a:r>
            <a:r>
              <a:rPr lang="tr-TR" dirty="0"/>
              <a:t>(3), 233-243</a:t>
            </a:r>
            <a:r>
              <a:rPr lang="tr-TR" dirty="0" smtClean="0"/>
              <a:t>.</a:t>
            </a:r>
          </a:p>
          <a:p>
            <a:r>
              <a:rPr lang="tr-TR" dirty="0"/>
              <a:t>https://www.msdvetmanual.com/reproductive-system/abortion-in-large-animals/abortion-in-goats</a:t>
            </a:r>
          </a:p>
        </p:txBody>
      </p:sp>
    </p:spTree>
    <p:extLst>
      <p:ext uri="{BB962C8B-B14F-4D97-AF65-F5344CB8AC3E}">
        <p14:creationId xmlns:p14="http://schemas.microsoft.com/office/powerpoint/2010/main" val="3224434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31322" y="2067770"/>
            <a:ext cx="10515600" cy="1325563"/>
          </a:xfrm>
        </p:spPr>
        <p:txBody>
          <a:bodyPr/>
          <a:lstStyle/>
          <a:p>
            <a:pPr algn="ctr"/>
            <a:r>
              <a:rPr lang="tr-TR" dirty="0">
                <a:solidFill>
                  <a:srgbClr val="0070C0"/>
                </a:solidFill>
              </a:rPr>
              <a:t>CORYZA GANGRENOSA BOVUM</a:t>
            </a:r>
          </a:p>
        </p:txBody>
      </p:sp>
      <p:sp>
        <p:nvSpPr>
          <p:cNvPr id="3" name="İçerik Yer Tutucusu 2"/>
          <p:cNvSpPr>
            <a:spLocks noGrp="1"/>
          </p:cNvSpPr>
          <p:nvPr>
            <p:ph idx="1"/>
          </p:nvPr>
        </p:nvSpPr>
        <p:spPr>
          <a:xfrm>
            <a:off x="838200" y="3396343"/>
            <a:ext cx="10515600" cy="2780620"/>
          </a:xfrm>
        </p:spPr>
        <p:txBody>
          <a:bodyPr/>
          <a:lstStyle/>
          <a:p>
            <a:pPr algn="ctr"/>
            <a:r>
              <a:rPr lang="tr-TR" dirty="0" err="1">
                <a:solidFill>
                  <a:srgbClr val="0070C0"/>
                </a:solidFill>
              </a:rPr>
              <a:t>Malignant</a:t>
            </a:r>
            <a:r>
              <a:rPr lang="tr-TR" dirty="0">
                <a:solidFill>
                  <a:srgbClr val="0070C0"/>
                </a:solidFill>
              </a:rPr>
              <a:t> </a:t>
            </a:r>
            <a:r>
              <a:rPr lang="tr-TR" dirty="0" err="1">
                <a:solidFill>
                  <a:srgbClr val="0070C0"/>
                </a:solidFill>
              </a:rPr>
              <a:t>Catarrhal</a:t>
            </a:r>
            <a:r>
              <a:rPr lang="tr-TR" dirty="0">
                <a:solidFill>
                  <a:srgbClr val="0070C0"/>
                </a:solidFill>
              </a:rPr>
              <a:t> Fever</a:t>
            </a:r>
          </a:p>
          <a:p>
            <a:pPr algn="ctr"/>
            <a:endParaRPr lang="tr-TR" dirty="0">
              <a:solidFill>
                <a:srgbClr val="0070C0"/>
              </a:solidFill>
            </a:endParaRPr>
          </a:p>
        </p:txBody>
      </p:sp>
    </p:spTree>
    <p:extLst>
      <p:ext uri="{BB962C8B-B14F-4D97-AF65-F5344CB8AC3E}">
        <p14:creationId xmlns:p14="http://schemas.microsoft.com/office/powerpoint/2010/main" val="1622086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07648" y="2876831"/>
            <a:ext cx="10515600" cy="1325563"/>
          </a:xfrm>
        </p:spPr>
        <p:txBody>
          <a:bodyPr/>
          <a:lstStyle/>
          <a:p>
            <a:pPr algn="ctr"/>
            <a:r>
              <a:rPr lang="tr-TR" b="1" smtClean="0">
                <a:solidFill>
                  <a:srgbClr val="0070C0"/>
                </a:solidFill>
              </a:rPr>
              <a:t>SCRAPIE</a:t>
            </a:r>
            <a:endParaRPr lang="tr-TR" b="1">
              <a:solidFill>
                <a:srgbClr val="0070C0"/>
              </a:solidFill>
            </a:endParaRPr>
          </a:p>
        </p:txBody>
      </p:sp>
    </p:spTree>
    <p:extLst>
      <p:ext uri="{BB962C8B-B14F-4D97-AF65-F5344CB8AC3E}">
        <p14:creationId xmlns:p14="http://schemas.microsoft.com/office/powerpoint/2010/main" val="689007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Malignant catarrhal fever (MCF) is an infectious systemic disease that presents as a variable complex of lesions affecting mainly ruminants and rarely swine. </a:t>
            </a:r>
            <a:endParaRPr lang="tr-TR" dirty="0" smtClean="0"/>
          </a:p>
          <a:p>
            <a:r>
              <a:rPr lang="en-US" dirty="0" smtClean="0"/>
              <a:t>It </a:t>
            </a:r>
            <a:r>
              <a:rPr lang="en-US" dirty="0"/>
              <a:t>is principally a disease of domestic cattle, water buffalo, Bali </a:t>
            </a:r>
            <a:r>
              <a:rPr lang="en-US" dirty="0" smtClean="0"/>
              <a:t>cattle, </a:t>
            </a:r>
            <a:r>
              <a:rPr lang="en-US" dirty="0"/>
              <a:t>American bison, and deer</a:t>
            </a:r>
            <a:r>
              <a:rPr lang="en-US" dirty="0" smtClean="0"/>
              <a:t>.</a:t>
            </a:r>
            <a:endParaRPr lang="tr-TR" dirty="0" smtClean="0"/>
          </a:p>
          <a:p>
            <a:r>
              <a:rPr lang="en-US" dirty="0"/>
              <a:t>In some species, such as bison and some deer, MCF is acute and highly lethal, capable of affecting large numbers of animals. </a:t>
            </a:r>
            <a:endParaRPr lang="tr-TR" dirty="0" smtClean="0"/>
          </a:p>
          <a:p>
            <a:r>
              <a:rPr lang="en-US" dirty="0" smtClean="0"/>
              <a:t>With </a:t>
            </a:r>
            <a:r>
              <a:rPr lang="en-US" dirty="0"/>
              <a:t>occasional exceptions, the disease in cattle normally is seen sporadically and affects single animals. </a:t>
            </a:r>
            <a:endParaRPr lang="tr-TR" dirty="0"/>
          </a:p>
        </p:txBody>
      </p:sp>
    </p:spTree>
    <p:extLst>
      <p:ext uri="{BB962C8B-B14F-4D97-AF65-F5344CB8AC3E}">
        <p14:creationId xmlns:p14="http://schemas.microsoft.com/office/powerpoint/2010/main" val="3642877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MCF results from infection by one of several members of a group of closely related ruminant </a:t>
            </a:r>
            <a:r>
              <a:rPr lang="en-US" dirty="0" err="1">
                <a:solidFill>
                  <a:srgbClr val="FF3300"/>
                </a:solidFill>
              </a:rPr>
              <a:t>gammaherpesviruses</a:t>
            </a:r>
            <a:r>
              <a:rPr lang="en-US" dirty="0">
                <a:solidFill>
                  <a:srgbClr val="FF3300"/>
                </a:solidFill>
              </a:rPr>
              <a:t> of the </a:t>
            </a:r>
            <a:r>
              <a:rPr lang="en-US" i="1" dirty="0" err="1">
                <a:solidFill>
                  <a:srgbClr val="FF3300"/>
                </a:solidFill>
              </a:rPr>
              <a:t>Rhadinovirus</a:t>
            </a:r>
            <a:r>
              <a:rPr lang="en-US" dirty="0"/>
              <a:t> genus. </a:t>
            </a:r>
            <a:endParaRPr lang="tr-TR" dirty="0" smtClean="0"/>
          </a:p>
          <a:p>
            <a:r>
              <a:rPr lang="en-US" dirty="0" smtClean="0"/>
              <a:t>Although </a:t>
            </a:r>
            <a:r>
              <a:rPr lang="en-US" dirty="0"/>
              <a:t>the MCF group of ruminant </a:t>
            </a:r>
            <a:r>
              <a:rPr lang="en-US" dirty="0" err="1"/>
              <a:t>rhadinoviruses</a:t>
            </a:r>
            <a:r>
              <a:rPr lang="en-US" dirty="0"/>
              <a:t> currently comprises approximately 10 known members, only a few are known to be pathogenic under natural conditions. </a:t>
            </a:r>
            <a:endParaRPr lang="tr-TR" dirty="0" smtClean="0"/>
          </a:p>
        </p:txBody>
      </p:sp>
    </p:spTree>
    <p:extLst>
      <p:ext uri="{BB962C8B-B14F-4D97-AF65-F5344CB8AC3E}">
        <p14:creationId xmlns:p14="http://schemas.microsoft.com/office/powerpoint/2010/main" val="1638769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a:solidFill>
                  <a:srgbClr val="FF9300"/>
                </a:solidFill>
              </a:rPr>
              <a:t>Wildebeest-associated</a:t>
            </a:r>
            <a:r>
              <a:rPr lang="tr-TR" dirty="0">
                <a:solidFill>
                  <a:srgbClr val="FF9300"/>
                </a:solidFill>
              </a:rPr>
              <a:t> MCF</a:t>
            </a:r>
            <a:r>
              <a:rPr lang="tr-TR" dirty="0"/>
              <a:t>: </a:t>
            </a:r>
            <a:r>
              <a:rPr lang="tr-TR" dirty="0" err="1"/>
              <a:t>alcelaphine</a:t>
            </a:r>
            <a:r>
              <a:rPr lang="tr-TR" dirty="0"/>
              <a:t> </a:t>
            </a:r>
            <a:r>
              <a:rPr lang="tr-TR" dirty="0" err="1"/>
              <a:t>herpes</a:t>
            </a:r>
            <a:r>
              <a:rPr lang="tr-TR" dirty="0"/>
              <a:t> </a:t>
            </a:r>
            <a:r>
              <a:rPr lang="tr-TR" dirty="0" err="1"/>
              <a:t>virus</a:t>
            </a:r>
            <a:r>
              <a:rPr lang="tr-TR" dirty="0"/>
              <a:t> 1 (AlHV-1). </a:t>
            </a:r>
            <a:r>
              <a:rPr lang="tr-TR" dirty="0" err="1"/>
              <a:t>Endemic</a:t>
            </a:r>
            <a:r>
              <a:rPr lang="tr-TR" dirty="0"/>
              <a:t> in </a:t>
            </a:r>
            <a:r>
              <a:rPr lang="tr-TR" dirty="0" err="1"/>
              <a:t>wildebeest</a:t>
            </a:r>
            <a:r>
              <a:rPr lang="tr-TR" dirty="0"/>
              <a:t> </a:t>
            </a:r>
            <a:r>
              <a:rPr lang="tr-TR" dirty="0" err="1"/>
              <a:t>populations</a:t>
            </a:r>
            <a:r>
              <a:rPr lang="tr-TR" dirty="0"/>
              <a:t> </a:t>
            </a:r>
            <a:r>
              <a:rPr lang="tr-TR" dirty="0" err="1"/>
              <a:t>worldwide</a:t>
            </a:r>
            <a:r>
              <a:rPr lang="tr-TR" dirty="0"/>
              <a:t>. </a:t>
            </a:r>
            <a:endParaRPr lang="tr-TR" dirty="0" smtClean="0"/>
          </a:p>
          <a:p>
            <a:r>
              <a:rPr lang="tr-TR" dirty="0" err="1" smtClean="0">
                <a:solidFill>
                  <a:srgbClr val="FF9300"/>
                </a:solidFill>
              </a:rPr>
              <a:t>Sheep-associated</a:t>
            </a:r>
            <a:r>
              <a:rPr lang="tr-TR" dirty="0" smtClean="0">
                <a:solidFill>
                  <a:srgbClr val="FF9300"/>
                </a:solidFill>
              </a:rPr>
              <a:t> MCF</a:t>
            </a:r>
            <a:r>
              <a:rPr lang="tr-TR" dirty="0">
                <a:solidFill>
                  <a:srgbClr val="FF9300"/>
                </a:solidFill>
              </a:rPr>
              <a:t>: </a:t>
            </a:r>
            <a:r>
              <a:rPr lang="tr-TR" dirty="0" err="1"/>
              <a:t>ovine</a:t>
            </a:r>
            <a:r>
              <a:rPr lang="tr-TR" dirty="0"/>
              <a:t> </a:t>
            </a:r>
            <a:r>
              <a:rPr lang="tr-TR" dirty="0" err="1"/>
              <a:t>herpesvirus</a:t>
            </a:r>
            <a:r>
              <a:rPr lang="tr-TR" dirty="0"/>
              <a:t> 2 (OvHV-2). </a:t>
            </a:r>
            <a:r>
              <a:rPr lang="tr-TR" dirty="0" err="1"/>
              <a:t>Endemic</a:t>
            </a:r>
            <a:r>
              <a:rPr lang="tr-TR" dirty="0"/>
              <a:t> in </a:t>
            </a:r>
            <a:r>
              <a:rPr lang="tr-TR" dirty="0" err="1"/>
              <a:t>most</a:t>
            </a:r>
            <a:r>
              <a:rPr lang="tr-TR" dirty="0"/>
              <a:t> </a:t>
            </a:r>
            <a:r>
              <a:rPr lang="tr-TR" dirty="0" err="1"/>
              <a:t>sheep</a:t>
            </a:r>
            <a:r>
              <a:rPr lang="tr-TR" dirty="0"/>
              <a:t> </a:t>
            </a:r>
            <a:r>
              <a:rPr lang="tr-TR" dirty="0" err="1"/>
              <a:t>populations</a:t>
            </a:r>
            <a:r>
              <a:rPr lang="tr-TR" dirty="0"/>
              <a:t> </a:t>
            </a:r>
            <a:r>
              <a:rPr lang="tr-TR" dirty="0" err="1"/>
              <a:t>worldwide</a:t>
            </a:r>
            <a:r>
              <a:rPr lang="tr-TR" dirty="0"/>
              <a:t>. </a:t>
            </a:r>
            <a:endParaRPr lang="tr-TR" dirty="0" smtClean="0"/>
          </a:p>
          <a:p>
            <a:r>
              <a:rPr lang="tr-TR" dirty="0" err="1" smtClean="0">
                <a:solidFill>
                  <a:srgbClr val="FF9300"/>
                </a:solidFill>
              </a:rPr>
              <a:t>Caprine-associated</a:t>
            </a:r>
            <a:r>
              <a:rPr lang="tr-TR" dirty="0" smtClean="0">
                <a:solidFill>
                  <a:srgbClr val="FF9300"/>
                </a:solidFill>
              </a:rPr>
              <a:t> </a:t>
            </a:r>
            <a:r>
              <a:rPr lang="tr-TR" dirty="0">
                <a:solidFill>
                  <a:srgbClr val="FF9300"/>
                </a:solidFill>
              </a:rPr>
              <a:t>MCF: </a:t>
            </a:r>
            <a:r>
              <a:rPr lang="tr-TR" dirty="0" err="1"/>
              <a:t>caprine</a:t>
            </a:r>
            <a:r>
              <a:rPr lang="tr-TR" dirty="0"/>
              <a:t> </a:t>
            </a:r>
            <a:r>
              <a:rPr lang="tr-TR" dirty="0" err="1"/>
              <a:t>herpesvirus</a:t>
            </a:r>
            <a:r>
              <a:rPr lang="tr-TR" dirty="0"/>
              <a:t> 2 (CpHV-2): </a:t>
            </a:r>
            <a:r>
              <a:rPr lang="tr-TR" dirty="0" err="1"/>
              <a:t>Endemic</a:t>
            </a:r>
            <a:r>
              <a:rPr lang="tr-TR" dirty="0"/>
              <a:t> in </a:t>
            </a:r>
            <a:r>
              <a:rPr lang="tr-TR" dirty="0" err="1"/>
              <a:t>most</a:t>
            </a:r>
            <a:r>
              <a:rPr lang="tr-TR" dirty="0"/>
              <a:t> </a:t>
            </a:r>
            <a:r>
              <a:rPr lang="tr-TR" dirty="0" err="1"/>
              <a:t>domesticated</a:t>
            </a:r>
            <a:r>
              <a:rPr lang="tr-TR" dirty="0"/>
              <a:t> </a:t>
            </a:r>
            <a:r>
              <a:rPr lang="tr-TR" dirty="0" err="1"/>
              <a:t>goat</a:t>
            </a:r>
            <a:r>
              <a:rPr lang="tr-TR" dirty="0"/>
              <a:t> </a:t>
            </a:r>
            <a:r>
              <a:rPr lang="tr-TR" dirty="0" err="1"/>
              <a:t>populations</a:t>
            </a:r>
            <a:r>
              <a:rPr lang="tr-TR" dirty="0"/>
              <a:t> </a:t>
            </a:r>
            <a:r>
              <a:rPr lang="tr-TR" dirty="0" err="1"/>
              <a:t>worldwide</a:t>
            </a:r>
            <a:r>
              <a:rPr lang="tr-TR" dirty="0"/>
              <a:t>, </a:t>
            </a:r>
            <a:r>
              <a:rPr lang="tr-TR" dirty="0" err="1"/>
              <a:t>and</a:t>
            </a:r>
            <a:r>
              <a:rPr lang="tr-TR" dirty="0"/>
              <a:t> </a:t>
            </a:r>
            <a:r>
              <a:rPr lang="tr-TR" dirty="0" err="1"/>
              <a:t>causes</a:t>
            </a:r>
            <a:r>
              <a:rPr lang="tr-TR" dirty="0"/>
              <a:t> MCF in </a:t>
            </a:r>
            <a:r>
              <a:rPr lang="tr-TR" dirty="0" err="1"/>
              <a:t>cervids</a:t>
            </a:r>
            <a:r>
              <a:rPr lang="tr-TR" dirty="0"/>
              <a:t>. </a:t>
            </a:r>
            <a:endParaRPr lang="tr-TR" dirty="0" smtClean="0"/>
          </a:p>
          <a:p>
            <a:r>
              <a:rPr lang="tr-TR" dirty="0" err="1" smtClean="0">
                <a:solidFill>
                  <a:srgbClr val="FF9300"/>
                </a:solidFill>
              </a:rPr>
              <a:t>Unknown</a:t>
            </a:r>
            <a:r>
              <a:rPr lang="tr-TR" dirty="0" smtClean="0">
                <a:solidFill>
                  <a:srgbClr val="FF9300"/>
                </a:solidFill>
              </a:rPr>
              <a:t> </a:t>
            </a:r>
            <a:r>
              <a:rPr lang="tr-TR" dirty="0" err="1">
                <a:solidFill>
                  <a:srgbClr val="FF9300"/>
                </a:solidFill>
              </a:rPr>
              <a:t>origin</a:t>
            </a:r>
            <a:r>
              <a:rPr lang="tr-TR" dirty="0"/>
              <a:t>: </a:t>
            </a:r>
            <a:r>
              <a:rPr lang="tr-TR" dirty="0" err="1"/>
              <a:t>causes</a:t>
            </a:r>
            <a:r>
              <a:rPr lang="tr-TR" dirty="0"/>
              <a:t> MCF in </a:t>
            </a:r>
            <a:r>
              <a:rPr lang="tr-TR" dirty="0" err="1"/>
              <a:t>white-tailed</a:t>
            </a:r>
            <a:r>
              <a:rPr lang="tr-TR" dirty="0"/>
              <a:t> </a:t>
            </a:r>
            <a:r>
              <a:rPr lang="tr-TR" dirty="0" err="1"/>
              <a:t>deer</a:t>
            </a:r>
            <a:r>
              <a:rPr lang="tr-TR" dirty="0"/>
              <a:t> (MCFV-WTD). </a:t>
            </a:r>
          </a:p>
          <a:p>
            <a:endParaRPr lang="tr-TR" dirty="0"/>
          </a:p>
        </p:txBody>
      </p:sp>
    </p:spTree>
    <p:extLst>
      <p:ext uri="{BB962C8B-B14F-4D97-AF65-F5344CB8AC3E}">
        <p14:creationId xmlns:p14="http://schemas.microsoft.com/office/powerpoint/2010/main" val="667158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28156"/>
            <a:ext cx="10515600" cy="5048807"/>
          </a:xfrm>
        </p:spPr>
        <p:txBody>
          <a:bodyPr>
            <a:normAutofit/>
          </a:bodyPr>
          <a:lstStyle/>
          <a:p>
            <a:r>
              <a:rPr lang="en-US" dirty="0"/>
              <a:t>The viruses are maintained within the sheep and wildebeest populations in similar but not identical patterns. </a:t>
            </a:r>
            <a:endParaRPr lang="tr-TR" dirty="0" smtClean="0"/>
          </a:p>
          <a:p>
            <a:pPr marL="0" indent="0">
              <a:buNone/>
            </a:pPr>
            <a:r>
              <a:rPr lang="en-US" dirty="0">
                <a:solidFill>
                  <a:srgbClr val="FF2F92"/>
                </a:solidFill>
              </a:rPr>
              <a:t>AlHV-1: </a:t>
            </a:r>
            <a:r>
              <a:rPr lang="en-US" dirty="0" smtClean="0">
                <a:solidFill>
                  <a:srgbClr val="FF2F92"/>
                </a:solidFill>
              </a:rPr>
              <a:t> </a:t>
            </a:r>
            <a:endParaRPr lang="tr-TR" dirty="0" smtClean="0">
              <a:solidFill>
                <a:srgbClr val="FF2F92"/>
              </a:solidFill>
            </a:endParaRPr>
          </a:p>
          <a:p>
            <a:r>
              <a:rPr lang="en-US" dirty="0" smtClean="0"/>
              <a:t>Transmission </a:t>
            </a:r>
            <a:r>
              <a:rPr lang="en-US" dirty="0"/>
              <a:t>in wildebeest occurs </a:t>
            </a:r>
            <a:r>
              <a:rPr lang="en-US" dirty="0" err="1"/>
              <a:t>perinatally</a:t>
            </a:r>
            <a:r>
              <a:rPr lang="en-US" dirty="0"/>
              <a:t>; all calves become infected within the first few months of life and remain carriers for life </a:t>
            </a:r>
            <a:endParaRPr lang="tr-TR" dirty="0" smtClean="0"/>
          </a:p>
          <a:p>
            <a:r>
              <a:rPr lang="en-US" dirty="0" smtClean="0"/>
              <a:t>Transmission </a:t>
            </a:r>
            <a:r>
              <a:rPr lang="en-US" dirty="0"/>
              <a:t>to susceptible hosts occurs only from wildebeest; there is no definitive evidence that MCF-affected animals transmit the disease horizontally to others </a:t>
            </a:r>
            <a:endParaRPr lang="tr-TR" dirty="0" smtClean="0"/>
          </a:p>
          <a:p>
            <a:r>
              <a:rPr lang="en-US" dirty="0" smtClean="0"/>
              <a:t>Most </a:t>
            </a:r>
            <a:r>
              <a:rPr lang="en-US" dirty="0"/>
              <a:t>cases of wildebeest-associated MCF occur when susceptible animals are exposed to parturient wildebeest or young calves, or pasture contaminated by them. </a:t>
            </a:r>
            <a:endParaRPr lang="tr-TR" dirty="0" smtClean="0"/>
          </a:p>
        </p:txBody>
      </p:sp>
    </p:spTree>
    <p:extLst>
      <p:ext uri="{BB962C8B-B14F-4D97-AF65-F5344CB8AC3E}">
        <p14:creationId xmlns:p14="http://schemas.microsoft.com/office/powerpoint/2010/main" val="3162783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77478"/>
            <a:ext cx="10515600" cy="4967061"/>
          </a:xfrm>
        </p:spPr>
        <p:txBody>
          <a:bodyPr/>
          <a:lstStyle/>
          <a:p>
            <a:pPr marL="0" indent="0">
              <a:buNone/>
            </a:pPr>
            <a:r>
              <a:rPr lang="en-US" dirty="0" smtClean="0">
                <a:solidFill>
                  <a:srgbClr val="FF2F92"/>
                </a:solidFill>
              </a:rPr>
              <a:t>OvHV-2:</a:t>
            </a:r>
            <a:endParaRPr lang="tr-TR" dirty="0" smtClean="0">
              <a:solidFill>
                <a:srgbClr val="FF2F92"/>
              </a:solidFill>
            </a:endParaRPr>
          </a:p>
          <a:p>
            <a:r>
              <a:rPr lang="en-US" dirty="0" smtClean="0"/>
              <a:t>A </a:t>
            </a:r>
            <a:r>
              <a:rPr lang="en-US" dirty="0"/>
              <a:t>proportion of lambs are infected in utero with most lambs becoming infected </a:t>
            </a:r>
            <a:r>
              <a:rPr lang="en-US" dirty="0" err="1"/>
              <a:t>perinatally</a:t>
            </a:r>
            <a:r>
              <a:rPr lang="en-US" dirty="0"/>
              <a:t> </a:t>
            </a:r>
            <a:endParaRPr lang="tr-TR" dirty="0" smtClean="0"/>
          </a:p>
          <a:p>
            <a:r>
              <a:rPr lang="en-US" dirty="0" smtClean="0"/>
              <a:t>Transmission </a:t>
            </a:r>
            <a:r>
              <a:rPr lang="en-US" dirty="0"/>
              <a:t>is only from sheep to susceptible hosts, not horizontally between infected </a:t>
            </a:r>
            <a:r>
              <a:rPr lang="en-US" dirty="0" smtClean="0"/>
              <a:t>hosts</a:t>
            </a:r>
            <a:endParaRPr lang="tr-TR" dirty="0" smtClean="0"/>
          </a:p>
          <a:p>
            <a:endParaRPr lang="tr-TR" dirty="0"/>
          </a:p>
          <a:p>
            <a:pPr marL="0" indent="0">
              <a:buNone/>
            </a:pPr>
            <a:r>
              <a:rPr lang="en-US" sz="4000" dirty="0">
                <a:solidFill>
                  <a:srgbClr val="0070C0"/>
                </a:solidFill>
              </a:rPr>
              <a:t>Sources of virus </a:t>
            </a:r>
            <a:endParaRPr lang="tr-TR" sz="4000" dirty="0" smtClean="0">
              <a:solidFill>
                <a:srgbClr val="0070C0"/>
              </a:solidFill>
            </a:endParaRPr>
          </a:p>
          <a:p>
            <a:r>
              <a:rPr lang="en-US" dirty="0" smtClean="0"/>
              <a:t>Nasal </a:t>
            </a:r>
            <a:r>
              <a:rPr lang="en-US" dirty="0"/>
              <a:t>and ocular secretions mainly, but also reported in </a:t>
            </a:r>
            <a:r>
              <a:rPr lang="en-US" dirty="0" err="1"/>
              <a:t>faeces</a:t>
            </a:r>
            <a:r>
              <a:rPr lang="en-US" dirty="0"/>
              <a:t> and semen (OvHV-2 DNA detected in semen of domestic rams)</a:t>
            </a:r>
            <a:endParaRPr lang="tr-TR" dirty="0"/>
          </a:p>
          <a:p>
            <a:endParaRPr lang="tr-TR" dirty="0"/>
          </a:p>
        </p:txBody>
      </p:sp>
    </p:spTree>
    <p:extLst>
      <p:ext uri="{BB962C8B-B14F-4D97-AF65-F5344CB8AC3E}">
        <p14:creationId xmlns:p14="http://schemas.microsoft.com/office/powerpoint/2010/main" val="2230448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lstStyle/>
          <a:p>
            <a:r>
              <a:rPr lang="tr-TR" dirty="0" smtClean="0"/>
              <a:t>AlHV-1</a:t>
            </a:r>
          </a:p>
          <a:p>
            <a:r>
              <a:rPr lang="en-US" dirty="0"/>
              <a:t>Transmission of AlHV-1 within free-living wildebeest populations is very efficient: all wildebeest calves are infected within the first few months of life by in utero, direct contact or aerosol </a:t>
            </a:r>
            <a:r>
              <a:rPr lang="en-US" dirty="0" smtClean="0"/>
              <a:t>routes</a:t>
            </a:r>
            <a:endParaRPr lang="tr-TR" dirty="0" smtClean="0"/>
          </a:p>
          <a:p>
            <a:r>
              <a:rPr lang="en-US" dirty="0"/>
              <a:t>Most transmission by wildebeest calves occurs at 1–2 months of age – transmission after six months of age is rare </a:t>
            </a:r>
            <a:endParaRPr lang="tr-TR" dirty="0" smtClean="0"/>
          </a:p>
          <a:p>
            <a:r>
              <a:rPr lang="en-US" dirty="0" smtClean="0"/>
              <a:t>Virus </a:t>
            </a:r>
            <a:r>
              <a:rPr lang="en-US" dirty="0"/>
              <a:t>is shed by wildebeest calves in nasal and ocular secretions, mainly in the cell-free form </a:t>
            </a:r>
            <a:endParaRPr lang="tr-TR" dirty="0"/>
          </a:p>
        </p:txBody>
      </p:sp>
    </p:spTree>
    <p:extLst>
      <p:ext uri="{BB962C8B-B14F-4D97-AF65-F5344CB8AC3E}">
        <p14:creationId xmlns:p14="http://schemas.microsoft.com/office/powerpoint/2010/main" val="34860228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19397"/>
            <a:ext cx="10515600" cy="5357566"/>
          </a:xfrm>
        </p:spPr>
        <p:txBody>
          <a:bodyPr/>
          <a:lstStyle/>
          <a:p>
            <a:pPr marL="0" indent="0">
              <a:buNone/>
            </a:pPr>
            <a:r>
              <a:rPr lang="en-US" dirty="0">
                <a:solidFill>
                  <a:srgbClr val="FF2F92"/>
                </a:solidFill>
              </a:rPr>
              <a:t>OvHV-2 </a:t>
            </a:r>
            <a:endParaRPr lang="tr-TR" dirty="0" smtClean="0">
              <a:solidFill>
                <a:srgbClr val="FF2F92"/>
              </a:solidFill>
            </a:endParaRPr>
          </a:p>
          <a:p>
            <a:r>
              <a:rPr lang="en-US" dirty="0" smtClean="0"/>
              <a:t>Transmitted </a:t>
            </a:r>
            <a:r>
              <a:rPr lang="en-US" dirty="0"/>
              <a:t>mainly by the respiratory route, probably in aerosols </a:t>
            </a:r>
            <a:endParaRPr lang="tr-TR" dirty="0" smtClean="0"/>
          </a:p>
          <a:p>
            <a:r>
              <a:rPr lang="en-US" dirty="0" smtClean="0"/>
              <a:t>Shed </a:t>
            </a:r>
            <a:r>
              <a:rPr lang="en-US" dirty="0"/>
              <a:t>intermittently in nasal secretions, particularly by 6 to 9 month old lambs </a:t>
            </a:r>
            <a:endParaRPr lang="tr-TR" dirty="0" smtClean="0"/>
          </a:p>
          <a:p>
            <a:r>
              <a:rPr lang="en-US" dirty="0" smtClean="0"/>
              <a:t>A </a:t>
            </a:r>
            <a:r>
              <a:rPr lang="en-US" dirty="0"/>
              <a:t>proportion of lambs are infected in utero with most lambs becoming infected </a:t>
            </a:r>
            <a:r>
              <a:rPr lang="en-US" dirty="0" err="1"/>
              <a:t>perinatally</a:t>
            </a:r>
            <a:r>
              <a:rPr lang="en-US" dirty="0"/>
              <a:t>, though infection may not occur in some situations till after 3 months of age</a:t>
            </a:r>
            <a:r>
              <a:rPr lang="en-US" dirty="0" smtClean="0"/>
              <a:t>.</a:t>
            </a:r>
            <a:endParaRPr lang="tr-TR" dirty="0" smtClean="0"/>
          </a:p>
          <a:p>
            <a:r>
              <a:rPr lang="en-US" dirty="0"/>
              <a:t>Close contact with sheep by susceptible species is usually required, but cases have been reported when sheep and cattle were separated by 70 </a:t>
            </a:r>
            <a:r>
              <a:rPr lang="en-US" dirty="0" err="1"/>
              <a:t>metres</a:t>
            </a:r>
            <a:r>
              <a:rPr lang="en-US" dirty="0"/>
              <a:t>, and in bison herds up to 5 km from a lamb feedlot</a:t>
            </a:r>
            <a:endParaRPr lang="tr-TR" dirty="0"/>
          </a:p>
        </p:txBody>
      </p:sp>
    </p:spTree>
    <p:extLst>
      <p:ext uri="{BB962C8B-B14F-4D97-AF65-F5344CB8AC3E}">
        <p14:creationId xmlns:p14="http://schemas.microsoft.com/office/powerpoint/2010/main" val="3389613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11283"/>
            <a:ext cx="10515600" cy="4965680"/>
          </a:xfrm>
        </p:spPr>
        <p:txBody>
          <a:bodyPr/>
          <a:lstStyle/>
          <a:p>
            <a:r>
              <a:rPr lang="en-US" dirty="0">
                <a:solidFill>
                  <a:srgbClr val="FF2F92"/>
                </a:solidFill>
              </a:rPr>
              <a:t>AlHV-1, OvHV-2 and CpHV-2 seem to be carried in many, most or all individuals of the reservoir species, and the virus spreads readily within infected herds</a:t>
            </a:r>
            <a:r>
              <a:rPr lang="en-US" dirty="0"/>
              <a:t>. </a:t>
            </a:r>
            <a:endParaRPr lang="tr-TR" dirty="0" smtClean="0"/>
          </a:p>
          <a:p>
            <a:r>
              <a:rPr lang="en-US" dirty="0"/>
              <a:t>Morbidity rates as high as 50-100% have been reported in bison, in outbreaks where there is close contact with sheep. </a:t>
            </a:r>
            <a:endParaRPr lang="tr-TR" dirty="0" smtClean="0"/>
          </a:p>
          <a:p>
            <a:r>
              <a:rPr lang="en-US" dirty="0" smtClean="0">
                <a:solidFill>
                  <a:srgbClr val="C00000"/>
                </a:solidFill>
              </a:rPr>
              <a:t>The </a:t>
            </a:r>
            <a:r>
              <a:rPr lang="en-US" dirty="0">
                <a:solidFill>
                  <a:srgbClr val="C00000"/>
                </a:solidFill>
              </a:rPr>
              <a:t>case fatality rate from MCF viruses is 80-90% in symptomatic cattle, and approaches 100% in symptomatic bison, deer and water buffalo.</a:t>
            </a:r>
            <a:r>
              <a:rPr lang="en-US" dirty="0"/>
              <a:t> </a:t>
            </a:r>
            <a:endParaRPr lang="tr-TR" dirty="0" smtClean="0"/>
          </a:p>
          <a:p>
            <a:r>
              <a:rPr lang="en-US" dirty="0" smtClean="0"/>
              <a:t>Residual </a:t>
            </a:r>
            <a:r>
              <a:rPr lang="en-US" dirty="0"/>
              <a:t>corneal opacity is often seen in recovered cattle, but complete recovery is also possible. </a:t>
            </a:r>
            <a:endParaRPr lang="tr-TR" dirty="0"/>
          </a:p>
        </p:txBody>
      </p:sp>
    </p:spTree>
    <p:extLst>
      <p:ext uri="{BB962C8B-B14F-4D97-AF65-F5344CB8AC3E}">
        <p14:creationId xmlns:p14="http://schemas.microsoft.com/office/powerpoint/2010/main" val="844032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pPr marL="0" indent="0">
              <a:buNone/>
            </a:pPr>
            <a:r>
              <a:rPr lang="en-US" dirty="0"/>
              <a:t> </a:t>
            </a:r>
            <a:r>
              <a:rPr lang="en-US" dirty="0" smtClean="0"/>
              <a:t>The </a:t>
            </a:r>
            <a:r>
              <a:rPr lang="en-US" dirty="0"/>
              <a:t>clinical signs of MCF are highly variable and range from </a:t>
            </a:r>
            <a:r>
              <a:rPr lang="en-US" dirty="0" err="1"/>
              <a:t>peracute</a:t>
            </a:r>
            <a:r>
              <a:rPr lang="en-US" dirty="0"/>
              <a:t> to chronic. </a:t>
            </a:r>
            <a:endParaRPr lang="tr-TR" dirty="0" smtClean="0"/>
          </a:p>
          <a:p>
            <a:r>
              <a:rPr lang="en-US" dirty="0" smtClean="0"/>
              <a:t>In </a:t>
            </a:r>
            <a:r>
              <a:rPr lang="en-US" dirty="0"/>
              <a:t>general, the most obvious signs develop in the more protracted cases. </a:t>
            </a:r>
            <a:endParaRPr lang="tr-TR" dirty="0" smtClean="0"/>
          </a:p>
          <a:p>
            <a:r>
              <a:rPr lang="en-US" dirty="0" err="1" smtClean="0">
                <a:solidFill>
                  <a:srgbClr val="CC66FF"/>
                </a:solidFill>
              </a:rPr>
              <a:t>Peracute</a:t>
            </a:r>
            <a:r>
              <a:rPr lang="en-US" dirty="0">
                <a:solidFill>
                  <a:srgbClr val="CC66FF"/>
                </a:solidFill>
              </a:rPr>
              <a:t>: </a:t>
            </a:r>
            <a:r>
              <a:rPr lang="en-US" dirty="0"/>
              <a:t>either no clinical signs are detected, or depression followed by </a:t>
            </a:r>
            <a:r>
              <a:rPr lang="en-US" dirty="0" err="1"/>
              <a:t>diarrhoea</a:t>
            </a:r>
            <a:r>
              <a:rPr lang="en-US" dirty="0"/>
              <a:t> and dysentery may develop 12–24 hours prior to death </a:t>
            </a:r>
            <a:endParaRPr lang="tr-TR" dirty="0" smtClean="0"/>
          </a:p>
          <a:p>
            <a:r>
              <a:rPr lang="en-US" dirty="0" smtClean="0">
                <a:solidFill>
                  <a:srgbClr val="CC66FF"/>
                </a:solidFill>
              </a:rPr>
              <a:t>In </a:t>
            </a:r>
            <a:r>
              <a:rPr lang="en-US" dirty="0">
                <a:solidFill>
                  <a:srgbClr val="CC66FF"/>
                </a:solidFill>
              </a:rPr>
              <a:t>general: </a:t>
            </a:r>
            <a:r>
              <a:rPr lang="en-US" dirty="0"/>
              <a:t>high fever, increased serous lachrymation and nasal exudate progressing to profuse mucopurulent discharge, </a:t>
            </a:r>
            <a:r>
              <a:rPr lang="en-US" dirty="0" err="1"/>
              <a:t>inappetance</a:t>
            </a:r>
            <a:r>
              <a:rPr lang="en-US" dirty="0"/>
              <a:t>, and decreased milk </a:t>
            </a:r>
            <a:r>
              <a:rPr lang="en-US" dirty="0" smtClean="0"/>
              <a:t>yields</a:t>
            </a:r>
            <a:endParaRPr lang="tr-TR" dirty="0" smtClean="0"/>
          </a:p>
          <a:p>
            <a:r>
              <a:rPr lang="en-US" dirty="0" smtClean="0">
                <a:solidFill>
                  <a:srgbClr val="FF3300"/>
                </a:solidFill>
              </a:rPr>
              <a:t>Progressive </a:t>
            </a:r>
            <a:r>
              <a:rPr lang="en-US" dirty="0">
                <a:solidFill>
                  <a:srgbClr val="FF3300"/>
                </a:solidFill>
              </a:rPr>
              <a:t>bilateral corneal opacity, starting at the periphery, is characteristic. </a:t>
            </a:r>
            <a:endParaRPr lang="tr-TR" dirty="0" smtClean="0">
              <a:solidFill>
                <a:srgbClr val="FF3300"/>
              </a:solidFill>
            </a:endParaRPr>
          </a:p>
          <a:p>
            <a:r>
              <a:rPr lang="en-US" dirty="0" smtClean="0"/>
              <a:t>Skin </a:t>
            </a:r>
            <a:r>
              <a:rPr lang="en-US" dirty="0"/>
              <a:t>ulceration and necrosis may be extensive or restricted to the udder and teats </a:t>
            </a:r>
            <a:endParaRPr lang="tr-TR" dirty="0" smtClean="0"/>
          </a:p>
        </p:txBody>
      </p:sp>
    </p:spTree>
    <p:extLst>
      <p:ext uri="{BB962C8B-B14F-4D97-AF65-F5344CB8AC3E}">
        <p14:creationId xmlns:p14="http://schemas.microsoft.com/office/powerpoint/2010/main" val="1411269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15846" y="168235"/>
            <a:ext cx="3175000" cy="2146300"/>
          </a:xfrm>
          <a:prstGeom prst="rect">
            <a:avLst/>
          </a:prstGeom>
        </p:spPr>
      </p:pic>
      <p:sp>
        <p:nvSpPr>
          <p:cNvPr id="5" name="Dikdörtgen 4"/>
          <p:cNvSpPr/>
          <p:nvPr/>
        </p:nvSpPr>
        <p:spPr>
          <a:xfrm>
            <a:off x="415846" y="2478439"/>
            <a:ext cx="3619018" cy="830997"/>
          </a:xfrm>
          <a:prstGeom prst="rect">
            <a:avLst/>
          </a:prstGeom>
        </p:spPr>
        <p:txBody>
          <a:bodyPr wrap="square">
            <a:spAutoFit/>
          </a:bodyPr>
          <a:lstStyle/>
          <a:p>
            <a:r>
              <a:rPr lang="tr-TR" sz="1600" dirty="0" err="1"/>
              <a:t>Bovine</a:t>
            </a:r>
            <a:r>
              <a:rPr lang="tr-TR" sz="1600" dirty="0"/>
              <a:t>, </a:t>
            </a:r>
            <a:r>
              <a:rPr lang="tr-TR" sz="1600" dirty="0" err="1"/>
              <a:t>muzzle</a:t>
            </a:r>
            <a:r>
              <a:rPr lang="tr-TR" sz="1600" dirty="0"/>
              <a:t>. </a:t>
            </a:r>
            <a:r>
              <a:rPr lang="tr-TR" sz="1600" dirty="0" err="1"/>
              <a:t>Multiple</a:t>
            </a:r>
            <a:r>
              <a:rPr lang="tr-TR" sz="1600" dirty="0"/>
              <a:t> </a:t>
            </a:r>
            <a:r>
              <a:rPr lang="tr-TR" sz="1600" dirty="0" err="1"/>
              <a:t>shallow</a:t>
            </a:r>
            <a:r>
              <a:rPr lang="tr-TR" sz="1600" dirty="0"/>
              <a:t> </a:t>
            </a:r>
            <a:r>
              <a:rPr lang="tr-TR" sz="1600" dirty="0" err="1"/>
              <a:t>erosions</a:t>
            </a:r>
            <a:r>
              <a:rPr lang="tr-TR" sz="1600" dirty="0"/>
              <a:t> </a:t>
            </a:r>
            <a:r>
              <a:rPr lang="tr-TR" sz="1600" dirty="0" err="1"/>
              <a:t>are</a:t>
            </a:r>
            <a:r>
              <a:rPr lang="tr-TR" sz="1600" dirty="0"/>
              <a:t> </a:t>
            </a:r>
            <a:r>
              <a:rPr lang="tr-TR" sz="1600" dirty="0" err="1"/>
              <a:t>filled</a:t>
            </a:r>
            <a:r>
              <a:rPr lang="tr-TR" sz="1600" dirty="0"/>
              <a:t> </a:t>
            </a:r>
            <a:r>
              <a:rPr lang="tr-TR" sz="1600" dirty="0" err="1"/>
              <a:t>with</a:t>
            </a:r>
            <a:r>
              <a:rPr lang="tr-TR" sz="1600" dirty="0"/>
              <a:t> </a:t>
            </a:r>
            <a:r>
              <a:rPr lang="tr-TR" sz="1600" dirty="0" err="1"/>
              <a:t>dried</a:t>
            </a:r>
            <a:r>
              <a:rPr lang="tr-TR" sz="1600" dirty="0"/>
              <a:t> </a:t>
            </a:r>
            <a:r>
              <a:rPr lang="tr-TR" sz="1600" dirty="0" err="1"/>
              <a:t>nasal</a:t>
            </a:r>
            <a:r>
              <a:rPr lang="tr-TR" sz="1600" dirty="0"/>
              <a:t> </a:t>
            </a:r>
            <a:r>
              <a:rPr lang="tr-TR" sz="1600" dirty="0" err="1"/>
              <a:t>exudate</a:t>
            </a:r>
            <a:r>
              <a:rPr lang="tr-TR" sz="1600" dirty="0"/>
              <a:t>.</a:t>
            </a:r>
          </a:p>
        </p:txBody>
      </p:sp>
      <p:pic>
        <p:nvPicPr>
          <p:cNvPr id="6" name="Resim 5"/>
          <p:cNvPicPr>
            <a:picLocks noChangeAspect="1"/>
          </p:cNvPicPr>
          <p:nvPr/>
        </p:nvPicPr>
        <p:blipFill>
          <a:blip r:embed="rId3"/>
          <a:stretch>
            <a:fillRect/>
          </a:stretch>
        </p:blipFill>
        <p:spPr>
          <a:xfrm>
            <a:off x="4458806" y="168235"/>
            <a:ext cx="3175000" cy="2146300"/>
          </a:xfrm>
          <a:prstGeom prst="rect">
            <a:avLst/>
          </a:prstGeom>
        </p:spPr>
      </p:pic>
      <p:sp>
        <p:nvSpPr>
          <p:cNvPr id="7" name="Dikdörtgen 6"/>
          <p:cNvSpPr/>
          <p:nvPr/>
        </p:nvSpPr>
        <p:spPr>
          <a:xfrm>
            <a:off x="4328048" y="2355329"/>
            <a:ext cx="3612185" cy="1077218"/>
          </a:xfrm>
          <a:prstGeom prst="rect">
            <a:avLst/>
          </a:prstGeom>
        </p:spPr>
        <p:txBody>
          <a:bodyPr wrap="square">
            <a:spAutoFit/>
          </a:bodyPr>
          <a:lstStyle/>
          <a:p>
            <a:r>
              <a:rPr lang="tr-TR" sz="1600" dirty="0" err="1"/>
              <a:t>Bovine</a:t>
            </a:r>
            <a:r>
              <a:rPr lang="tr-TR" sz="1600" dirty="0"/>
              <a:t>, </a:t>
            </a:r>
            <a:r>
              <a:rPr lang="tr-TR" sz="1600" dirty="0" err="1"/>
              <a:t>muzzle</a:t>
            </a:r>
            <a:r>
              <a:rPr lang="tr-TR" sz="1600" dirty="0"/>
              <a:t>. </a:t>
            </a:r>
            <a:r>
              <a:rPr lang="tr-TR" sz="1600" dirty="0" err="1"/>
              <a:t>The</a:t>
            </a:r>
            <a:r>
              <a:rPr lang="tr-TR" sz="1600" dirty="0"/>
              <a:t> </a:t>
            </a:r>
            <a:r>
              <a:rPr lang="tr-TR" sz="1600" dirty="0" err="1"/>
              <a:t>muzzle</a:t>
            </a:r>
            <a:r>
              <a:rPr lang="tr-TR" sz="1600" dirty="0"/>
              <a:t> is </a:t>
            </a:r>
            <a:r>
              <a:rPr lang="tr-TR" sz="1600" dirty="0" err="1"/>
              <a:t>hyperemic</a:t>
            </a:r>
            <a:r>
              <a:rPr lang="tr-TR" sz="1600" dirty="0"/>
              <a:t>, </a:t>
            </a:r>
            <a:r>
              <a:rPr lang="tr-TR" sz="1600" dirty="0" err="1"/>
              <a:t>multifocally</a:t>
            </a:r>
            <a:r>
              <a:rPr lang="tr-TR" sz="1600" dirty="0"/>
              <a:t> </a:t>
            </a:r>
            <a:r>
              <a:rPr lang="tr-TR" sz="1600" dirty="0" err="1"/>
              <a:t>covered</a:t>
            </a:r>
            <a:r>
              <a:rPr lang="tr-TR" sz="1600" dirty="0"/>
              <a:t> </a:t>
            </a:r>
            <a:r>
              <a:rPr lang="tr-TR" sz="1600" dirty="0" err="1"/>
              <a:t>by</a:t>
            </a:r>
            <a:r>
              <a:rPr lang="tr-TR" sz="1600" dirty="0"/>
              <a:t> </a:t>
            </a:r>
            <a:r>
              <a:rPr lang="tr-TR" sz="1600" dirty="0" err="1"/>
              <a:t>adherent</a:t>
            </a:r>
            <a:r>
              <a:rPr lang="tr-TR" sz="1600" dirty="0"/>
              <a:t> </a:t>
            </a:r>
            <a:r>
              <a:rPr lang="tr-TR" sz="1600" dirty="0" err="1"/>
              <a:t>mucopurulent</a:t>
            </a:r>
            <a:r>
              <a:rPr lang="tr-TR" sz="1600" dirty="0"/>
              <a:t> </a:t>
            </a:r>
            <a:r>
              <a:rPr lang="tr-TR" sz="1600" dirty="0" err="1"/>
              <a:t>exudate</a:t>
            </a:r>
            <a:r>
              <a:rPr lang="tr-TR" sz="1600" dirty="0"/>
              <a:t>, </a:t>
            </a:r>
            <a:r>
              <a:rPr lang="tr-TR" sz="1600" dirty="0" err="1"/>
              <a:t>and</a:t>
            </a:r>
            <a:r>
              <a:rPr lang="tr-TR" sz="1600" dirty="0"/>
              <a:t> </a:t>
            </a:r>
            <a:r>
              <a:rPr lang="tr-TR" sz="1600" dirty="0" err="1"/>
              <a:t>contains</a:t>
            </a:r>
            <a:r>
              <a:rPr lang="tr-TR" sz="1600" dirty="0"/>
              <a:t> </a:t>
            </a:r>
            <a:r>
              <a:rPr lang="tr-TR" sz="1600" dirty="0" err="1"/>
              <a:t>many</a:t>
            </a:r>
            <a:r>
              <a:rPr lang="tr-TR" sz="1600" dirty="0"/>
              <a:t> </a:t>
            </a:r>
            <a:r>
              <a:rPr lang="tr-TR" sz="1600" dirty="0" err="1"/>
              <a:t>shallow</a:t>
            </a:r>
            <a:r>
              <a:rPr lang="tr-TR" sz="1600" dirty="0"/>
              <a:t> </a:t>
            </a:r>
            <a:r>
              <a:rPr lang="tr-TR" sz="1600" dirty="0" err="1"/>
              <a:t>erosions</a:t>
            </a:r>
            <a:r>
              <a:rPr lang="tr-TR" sz="1600" dirty="0"/>
              <a:t>.</a:t>
            </a:r>
          </a:p>
        </p:txBody>
      </p:sp>
      <p:pic>
        <p:nvPicPr>
          <p:cNvPr id="8" name="Resim 7"/>
          <p:cNvPicPr>
            <a:picLocks noChangeAspect="1"/>
          </p:cNvPicPr>
          <p:nvPr/>
        </p:nvPicPr>
        <p:blipFill>
          <a:blip r:embed="rId4"/>
          <a:stretch>
            <a:fillRect/>
          </a:stretch>
        </p:blipFill>
        <p:spPr>
          <a:xfrm>
            <a:off x="8501766" y="168235"/>
            <a:ext cx="3175000" cy="2171700"/>
          </a:xfrm>
          <a:prstGeom prst="rect">
            <a:avLst/>
          </a:prstGeom>
        </p:spPr>
      </p:pic>
      <p:sp>
        <p:nvSpPr>
          <p:cNvPr id="9" name="Dikdörtgen 8"/>
          <p:cNvSpPr/>
          <p:nvPr/>
        </p:nvSpPr>
        <p:spPr>
          <a:xfrm>
            <a:off x="8501766" y="2478439"/>
            <a:ext cx="3304410" cy="584775"/>
          </a:xfrm>
          <a:prstGeom prst="rect">
            <a:avLst/>
          </a:prstGeom>
        </p:spPr>
        <p:txBody>
          <a:bodyPr wrap="square">
            <a:spAutoFit/>
          </a:bodyPr>
          <a:lstStyle/>
          <a:p>
            <a:r>
              <a:rPr lang="tr-TR" sz="1600" dirty="0" err="1" smtClean="0"/>
              <a:t>Bovine</a:t>
            </a:r>
            <a:r>
              <a:rPr lang="tr-TR" sz="1600" dirty="0" smtClean="0"/>
              <a:t>, oral </a:t>
            </a:r>
            <a:r>
              <a:rPr lang="tr-TR" sz="1600" dirty="0" err="1" smtClean="0"/>
              <a:t>mucosa</a:t>
            </a:r>
            <a:r>
              <a:rPr lang="tr-TR" sz="1600" dirty="0" smtClean="0"/>
              <a:t>. </a:t>
            </a:r>
            <a:r>
              <a:rPr lang="tr-TR" sz="1600" dirty="0" err="1" smtClean="0"/>
              <a:t>There</a:t>
            </a:r>
            <a:r>
              <a:rPr lang="tr-TR" sz="1600" dirty="0" smtClean="0"/>
              <a:t> is a </a:t>
            </a:r>
            <a:r>
              <a:rPr lang="tr-TR" sz="1600" dirty="0" err="1" smtClean="0"/>
              <a:t>gingival</a:t>
            </a:r>
            <a:r>
              <a:rPr lang="tr-TR" sz="1600" dirty="0" smtClean="0"/>
              <a:t> </a:t>
            </a:r>
            <a:r>
              <a:rPr lang="tr-TR" sz="1600" dirty="0" err="1" smtClean="0"/>
              <a:t>hyperemia</a:t>
            </a:r>
            <a:r>
              <a:rPr lang="tr-TR" sz="1600" dirty="0" smtClean="0"/>
              <a:t> </a:t>
            </a:r>
            <a:r>
              <a:rPr lang="tr-TR" sz="1600" dirty="0" err="1" smtClean="0"/>
              <a:t>and</a:t>
            </a:r>
            <a:r>
              <a:rPr lang="tr-TR" sz="1600" dirty="0" smtClean="0"/>
              <a:t> </a:t>
            </a:r>
            <a:r>
              <a:rPr lang="tr-TR" sz="1600" dirty="0" err="1" smtClean="0"/>
              <a:t>focal</a:t>
            </a:r>
            <a:r>
              <a:rPr lang="tr-TR" sz="1600" dirty="0" smtClean="0"/>
              <a:t> </a:t>
            </a:r>
            <a:r>
              <a:rPr lang="tr-TR" sz="1600" dirty="0" err="1" smtClean="0"/>
              <a:t>erosion</a:t>
            </a:r>
            <a:endParaRPr lang="tr-TR" sz="1600" dirty="0"/>
          </a:p>
        </p:txBody>
      </p:sp>
      <p:pic>
        <p:nvPicPr>
          <p:cNvPr id="10" name="Resim 9"/>
          <p:cNvPicPr>
            <a:picLocks noChangeAspect="1"/>
          </p:cNvPicPr>
          <p:nvPr/>
        </p:nvPicPr>
        <p:blipFill>
          <a:blip r:embed="rId5"/>
          <a:stretch>
            <a:fillRect/>
          </a:stretch>
        </p:blipFill>
        <p:spPr>
          <a:xfrm>
            <a:off x="415846" y="3473340"/>
            <a:ext cx="3273528" cy="2609334"/>
          </a:xfrm>
          <a:prstGeom prst="rect">
            <a:avLst/>
          </a:prstGeom>
        </p:spPr>
      </p:pic>
      <p:sp>
        <p:nvSpPr>
          <p:cNvPr id="11" name="Dikdörtgen 10"/>
          <p:cNvSpPr/>
          <p:nvPr/>
        </p:nvSpPr>
        <p:spPr>
          <a:xfrm>
            <a:off x="419117" y="5997719"/>
            <a:ext cx="3266985" cy="369332"/>
          </a:xfrm>
          <a:prstGeom prst="rect">
            <a:avLst/>
          </a:prstGeom>
        </p:spPr>
        <p:txBody>
          <a:bodyPr wrap="none">
            <a:spAutoFit/>
          </a:bodyPr>
          <a:lstStyle/>
          <a:p>
            <a:r>
              <a:rPr lang="tr-TR" dirty="0" err="1" smtClean="0"/>
              <a:t>Corneal</a:t>
            </a:r>
            <a:r>
              <a:rPr lang="tr-TR" dirty="0" smtClean="0"/>
              <a:t> </a:t>
            </a:r>
            <a:r>
              <a:rPr lang="tr-TR" dirty="0" err="1"/>
              <a:t>opacity</a:t>
            </a:r>
            <a:r>
              <a:rPr lang="tr-TR" dirty="0"/>
              <a:t> </a:t>
            </a:r>
            <a:r>
              <a:rPr lang="tr-TR" dirty="0" err="1"/>
              <a:t>causes</a:t>
            </a:r>
            <a:r>
              <a:rPr lang="tr-TR" dirty="0"/>
              <a:t> </a:t>
            </a:r>
            <a:r>
              <a:rPr lang="tr-TR" dirty="0" err="1" smtClean="0"/>
              <a:t>blindness</a:t>
            </a:r>
            <a:endParaRPr lang="tr-TR" dirty="0"/>
          </a:p>
        </p:txBody>
      </p:sp>
      <p:sp>
        <p:nvSpPr>
          <p:cNvPr id="12" name="Dikdörtgen 11"/>
          <p:cNvSpPr/>
          <p:nvPr/>
        </p:nvSpPr>
        <p:spPr>
          <a:xfrm>
            <a:off x="61732" y="6561431"/>
            <a:ext cx="4544993" cy="246221"/>
          </a:xfrm>
          <a:prstGeom prst="rect">
            <a:avLst/>
          </a:prstGeom>
        </p:spPr>
        <p:txBody>
          <a:bodyPr wrap="square">
            <a:spAutoFit/>
          </a:bodyPr>
          <a:lstStyle/>
          <a:p>
            <a:r>
              <a:rPr lang="tr-TR" sz="1000" dirty="0"/>
              <a:t>http://</a:t>
            </a:r>
            <a:r>
              <a:rPr lang="tr-TR" sz="1000" dirty="0" err="1"/>
              <a:t>www.nadis.org.uk</a:t>
            </a:r>
            <a:r>
              <a:rPr lang="tr-TR" sz="1000" dirty="0"/>
              <a:t>/</a:t>
            </a:r>
            <a:r>
              <a:rPr lang="tr-TR" sz="1000" dirty="0" err="1"/>
              <a:t>bulletins</a:t>
            </a:r>
            <a:r>
              <a:rPr lang="tr-TR" sz="1000" dirty="0"/>
              <a:t>/</a:t>
            </a:r>
            <a:r>
              <a:rPr lang="tr-TR" sz="1000" dirty="0" err="1"/>
              <a:t>malignant-catarrhal-fever</a:t>
            </a:r>
            <a:r>
              <a:rPr lang="tr-TR" sz="1000" dirty="0"/>
              <a:t>-(</a:t>
            </a:r>
            <a:r>
              <a:rPr lang="tr-TR" sz="1000" dirty="0" err="1"/>
              <a:t>mcf</a:t>
            </a:r>
            <a:r>
              <a:rPr lang="tr-TR" sz="1000" dirty="0"/>
              <a:t>).</a:t>
            </a:r>
            <a:r>
              <a:rPr lang="tr-TR" sz="1000" dirty="0" err="1"/>
              <a:t>aspx</a:t>
            </a:r>
            <a:endParaRPr lang="tr-TR" sz="1000" dirty="0"/>
          </a:p>
        </p:txBody>
      </p:sp>
      <p:pic>
        <p:nvPicPr>
          <p:cNvPr id="13" name="Resim 12"/>
          <p:cNvPicPr>
            <a:picLocks noChangeAspect="1"/>
          </p:cNvPicPr>
          <p:nvPr/>
        </p:nvPicPr>
        <p:blipFill>
          <a:blip r:embed="rId6"/>
          <a:stretch>
            <a:fillRect/>
          </a:stretch>
        </p:blipFill>
        <p:spPr>
          <a:xfrm>
            <a:off x="4442024" y="3473341"/>
            <a:ext cx="3191358" cy="2832908"/>
          </a:xfrm>
          <a:prstGeom prst="rect">
            <a:avLst/>
          </a:prstGeom>
        </p:spPr>
      </p:pic>
      <p:sp>
        <p:nvSpPr>
          <p:cNvPr id="14" name="Dikdörtgen 13"/>
          <p:cNvSpPr/>
          <p:nvPr/>
        </p:nvSpPr>
        <p:spPr>
          <a:xfrm>
            <a:off x="4343440" y="6099767"/>
            <a:ext cx="3289942" cy="584775"/>
          </a:xfrm>
          <a:prstGeom prst="rect">
            <a:avLst/>
          </a:prstGeom>
        </p:spPr>
        <p:txBody>
          <a:bodyPr wrap="square">
            <a:spAutoFit/>
          </a:bodyPr>
          <a:lstStyle/>
          <a:p>
            <a:r>
              <a:rPr lang="tr-TR" sz="1600" dirty="0" err="1" smtClean="0"/>
              <a:t>the</a:t>
            </a:r>
            <a:r>
              <a:rPr lang="tr-TR" sz="1600" dirty="0" smtClean="0"/>
              <a:t> </a:t>
            </a:r>
            <a:r>
              <a:rPr lang="tr-TR" sz="1600" dirty="0" err="1"/>
              <a:t>surface</a:t>
            </a:r>
            <a:r>
              <a:rPr lang="tr-TR" sz="1600" dirty="0"/>
              <a:t> of </a:t>
            </a:r>
            <a:r>
              <a:rPr lang="tr-TR" sz="1600" dirty="0" err="1"/>
              <a:t>the</a:t>
            </a:r>
            <a:r>
              <a:rPr lang="tr-TR" sz="1600" dirty="0"/>
              <a:t> </a:t>
            </a:r>
            <a:r>
              <a:rPr lang="tr-TR" sz="1600" dirty="0" err="1"/>
              <a:t>muzzle</a:t>
            </a:r>
            <a:r>
              <a:rPr lang="tr-TR" sz="1600" dirty="0"/>
              <a:t> has </a:t>
            </a:r>
            <a:r>
              <a:rPr lang="tr-TR" sz="1600" dirty="0" err="1"/>
              <a:t>been</a:t>
            </a:r>
            <a:r>
              <a:rPr lang="tr-TR" sz="1600" dirty="0"/>
              <a:t> </a:t>
            </a:r>
            <a:r>
              <a:rPr lang="tr-TR" sz="1600" dirty="0" err="1"/>
              <a:t>sloughed</a:t>
            </a:r>
            <a:r>
              <a:rPr lang="tr-TR" sz="1600" dirty="0"/>
              <a:t> in </a:t>
            </a:r>
            <a:r>
              <a:rPr lang="tr-TR" sz="1600" dirty="0" err="1"/>
              <a:t>this</a:t>
            </a:r>
            <a:r>
              <a:rPr lang="tr-TR" sz="1600" dirty="0"/>
              <a:t> </a:t>
            </a:r>
            <a:r>
              <a:rPr lang="tr-TR" sz="1600" dirty="0" err="1"/>
              <a:t>animal</a:t>
            </a:r>
            <a:endParaRPr lang="tr-TR" sz="1600" dirty="0"/>
          </a:p>
        </p:txBody>
      </p:sp>
      <p:pic>
        <p:nvPicPr>
          <p:cNvPr id="15" name="Resim 14"/>
          <p:cNvPicPr>
            <a:picLocks noChangeAspect="1"/>
          </p:cNvPicPr>
          <p:nvPr/>
        </p:nvPicPr>
        <p:blipFill>
          <a:blip r:embed="rId7"/>
          <a:stretch>
            <a:fillRect/>
          </a:stretch>
        </p:blipFill>
        <p:spPr>
          <a:xfrm>
            <a:off x="8692883" y="3369897"/>
            <a:ext cx="2694812" cy="2712777"/>
          </a:xfrm>
          <a:prstGeom prst="rect">
            <a:avLst/>
          </a:prstGeom>
        </p:spPr>
      </p:pic>
      <p:sp>
        <p:nvSpPr>
          <p:cNvPr id="16" name="Dikdörtgen 15"/>
          <p:cNvSpPr/>
          <p:nvPr/>
        </p:nvSpPr>
        <p:spPr>
          <a:xfrm>
            <a:off x="8692882" y="6130966"/>
            <a:ext cx="3356363" cy="584775"/>
          </a:xfrm>
          <a:prstGeom prst="rect">
            <a:avLst/>
          </a:prstGeom>
        </p:spPr>
        <p:txBody>
          <a:bodyPr wrap="square">
            <a:spAutoFit/>
          </a:bodyPr>
          <a:lstStyle/>
          <a:p>
            <a:r>
              <a:rPr lang="tr-TR" sz="1600" dirty="0" err="1"/>
              <a:t>Affected</a:t>
            </a:r>
            <a:r>
              <a:rPr lang="tr-TR" sz="1600" dirty="0"/>
              <a:t> </a:t>
            </a:r>
            <a:r>
              <a:rPr lang="tr-TR" sz="1600" dirty="0" err="1"/>
              <a:t>cattle</a:t>
            </a:r>
            <a:r>
              <a:rPr lang="tr-TR" sz="1600" dirty="0"/>
              <a:t> </a:t>
            </a:r>
            <a:r>
              <a:rPr lang="tr-TR" sz="1600" dirty="0" err="1"/>
              <a:t>are</a:t>
            </a:r>
            <a:r>
              <a:rPr lang="tr-TR" sz="1600" dirty="0"/>
              <a:t> </a:t>
            </a:r>
            <a:r>
              <a:rPr lang="tr-TR" sz="1600" dirty="0" err="1"/>
              <a:t>profoundly</a:t>
            </a:r>
            <a:r>
              <a:rPr lang="tr-TR" sz="1600" dirty="0"/>
              <a:t> </a:t>
            </a:r>
            <a:r>
              <a:rPr lang="tr-TR" sz="1600" dirty="0" err="1"/>
              <a:t>depressed</a:t>
            </a:r>
            <a:r>
              <a:rPr lang="tr-TR" sz="1600" dirty="0"/>
              <a:t> </a:t>
            </a:r>
            <a:r>
              <a:rPr lang="tr-TR" sz="1600" dirty="0" err="1"/>
              <a:t>with</a:t>
            </a:r>
            <a:r>
              <a:rPr lang="tr-TR" sz="1600" dirty="0"/>
              <a:t> a </a:t>
            </a:r>
            <a:r>
              <a:rPr lang="tr-TR" sz="1600" dirty="0" err="1"/>
              <a:t>high</a:t>
            </a:r>
            <a:r>
              <a:rPr lang="tr-TR" sz="1600" dirty="0"/>
              <a:t> </a:t>
            </a:r>
            <a:r>
              <a:rPr lang="tr-TR" sz="1600" dirty="0" err="1"/>
              <a:t>fever</a:t>
            </a:r>
            <a:endParaRPr lang="tr-TR" sz="1600" dirty="0"/>
          </a:p>
        </p:txBody>
      </p:sp>
    </p:spTree>
    <p:extLst>
      <p:ext uri="{BB962C8B-B14F-4D97-AF65-F5344CB8AC3E}">
        <p14:creationId xmlns:p14="http://schemas.microsoft.com/office/powerpoint/2010/main" val="2105406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747777"/>
            <a:ext cx="10515600" cy="4429186"/>
          </a:xfrm>
        </p:spPr>
        <p:txBody>
          <a:bodyPr>
            <a:normAutofit/>
          </a:bodyPr>
          <a:lstStyle/>
          <a:p>
            <a:r>
              <a:rPr lang="tr-TR" dirty="0" err="1" smtClean="0">
                <a:solidFill>
                  <a:srgbClr val="FF2F92"/>
                </a:solidFill>
              </a:rPr>
              <a:t>Scrapie</a:t>
            </a:r>
            <a:r>
              <a:rPr lang="tr-TR" dirty="0" smtClean="0"/>
              <a:t> is a </a:t>
            </a:r>
            <a:r>
              <a:rPr lang="tr-TR" dirty="0" err="1" smtClean="0"/>
              <a:t>neurodegenerative</a:t>
            </a:r>
            <a:r>
              <a:rPr lang="tr-TR" dirty="0" smtClean="0"/>
              <a:t> </a:t>
            </a:r>
            <a:r>
              <a:rPr lang="tr-TR" dirty="0" err="1" smtClean="0"/>
              <a:t>disease</a:t>
            </a:r>
            <a:r>
              <a:rPr lang="tr-TR" dirty="0" smtClean="0"/>
              <a:t>, </a:t>
            </a:r>
            <a:r>
              <a:rPr lang="tr-TR" dirty="0" err="1" smtClean="0"/>
              <a:t>caused</a:t>
            </a:r>
            <a:r>
              <a:rPr lang="tr-TR" dirty="0" smtClean="0"/>
              <a:t> </a:t>
            </a:r>
            <a:r>
              <a:rPr lang="tr-TR" dirty="0" err="1" smtClean="0"/>
              <a:t>by</a:t>
            </a:r>
            <a:r>
              <a:rPr lang="tr-TR" dirty="0" smtClean="0"/>
              <a:t> a </a:t>
            </a:r>
            <a:r>
              <a:rPr lang="tr-TR" dirty="0" err="1" smtClean="0"/>
              <a:t>prion</a:t>
            </a:r>
            <a:r>
              <a:rPr lang="tr-TR" dirty="0" smtClean="0"/>
              <a:t>, </a:t>
            </a:r>
            <a:r>
              <a:rPr lang="tr-TR" dirty="0" err="1" smtClean="0"/>
              <a:t>that</a:t>
            </a:r>
            <a:r>
              <a:rPr lang="tr-TR" dirty="0" smtClean="0"/>
              <a:t> </a:t>
            </a:r>
            <a:r>
              <a:rPr lang="tr-TR" dirty="0" err="1" smtClean="0"/>
              <a:t>affects</a:t>
            </a:r>
            <a:r>
              <a:rPr lang="tr-TR" dirty="0" smtClean="0"/>
              <a:t> </a:t>
            </a:r>
            <a:r>
              <a:rPr lang="tr-TR" dirty="0" err="1" smtClean="0"/>
              <a:t>sheep</a:t>
            </a:r>
            <a:r>
              <a:rPr lang="tr-TR" dirty="0" smtClean="0"/>
              <a:t>, </a:t>
            </a:r>
            <a:r>
              <a:rPr lang="tr-TR" dirty="0" err="1" smtClean="0"/>
              <a:t>and</a:t>
            </a:r>
            <a:r>
              <a:rPr lang="tr-TR" dirty="0" smtClean="0"/>
              <a:t> </a:t>
            </a:r>
            <a:r>
              <a:rPr lang="tr-TR" dirty="0" err="1" smtClean="0"/>
              <a:t>less</a:t>
            </a:r>
            <a:r>
              <a:rPr lang="tr-TR" dirty="0" smtClean="0"/>
              <a:t> </a:t>
            </a:r>
            <a:r>
              <a:rPr lang="tr-TR" dirty="0" err="1" smtClean="0"/>
              <a:t>frequently</a:t>
            </a:r>
            <a:r>
              <a:rPr lang="tr-TR" dirty="0" smtClean="0"/>
              <a:t>, </a:t>
            </a:r>
            <a:r>
              <a:rPr lang="tr-TR" dirty="0" err="1" smtClean="0"/>
              <a:t>goats</a:t>
            </a:r>
            <a:r>
              <a:rPr lang="tr-TR" dirty="0" smtClean="0"/>
              <a:t>. </a:t>
            </a:r>
          </a:p>
          <a:p>
            <a:r>
              <a:rPr lang="tr-TR" dirty="0" err="1" smtClean="0"/>
              <a:t>Infected</a:t>
            </a:r>
            <a:r>
              <a:rPr lang="tr-TR" dirty="0" smtClean="0"/>
              <a:t> </a:t>
            </a:r>
            <a:r>
              <a:rPr lang="tr-TR" dirty="0" err="1" smtClean="0"/>
              <a:t>animals</a:t>
            </a:r>
            <a:r>
              <a:rPr lang="tr-TR" dirty="0" smtClean="0"/>
              <a:t> do not </a:t>
            </a:r>
            <a:r>
              <a:rPr lang="tr-TR" dirty="0" err="1" smtClean="0"/>
              <a:t>usually</a:t>
            </a:r>
            <a:r>
              <a:rPr lang="tr-TR" dirty="0" smtClean="0"/>
              <a:t> </a:t>
            </a:r>
            <a:r>
              <a:rPr lang="tr-TR" dirty="0" err="1" smtClean="0"/>
              <a:t>become</a:t>
            </a:r>
            <a:r>
              <a:rPr lang="tr-TR" dirty="0" smtClean="0"/>
              <a:t> </a:t>
            </a:r>
            <a:r>
              <a:rPr lang="tr-TR" dirty="0" err="1" smtClean="0"/>
              <a:t>ill</a:t>
            </a:r>
            <a:r>
              <a:rPr lang="tr-TR" dirty="0" smtClean="0"/>
              <a:t> </a:t>
            </a:r>
            <a:r>
              <a:rPr lang="tr-TR" dirty="0" err="1" smtClean="0"/>
              <a:t>for</a:t>
            </a:r>
            <a:r>
              <a:rPr lang="tr-TR" dirty="0" smtClean="0"/>
              <a:t> </a:t>
            </a:r>
            <a:r>
              <a:rPr lang="tr-TR" dirty="0" err="1" smtClean="0"/>
              <a:t>years</a:t>
            </a:r>
            <a:r>
              <a:rPr lang="tr-TR" dirty="0" smtClean="0"/>
              <a:t>; </a:t>
            </a:r>
            <a:r>
              <a:rPr lang="tr-TR" dirty="0" err="1" smtClean="0"/>
              <a:t>however</a:t>
            </a:r>
            <a:r>
              <a:rPr lang="tr-TR" dirty="0" smtClean="0"/>
              <a:t>, </a:t>
            </a:r>
            <a:r>
              <a:rPr lang="tr-TR" dirty="0" err="1" smtClean="0"/>
              <a:t>the</a:t>
            </a:r>
            <a:r>
              <a:rPr lang="tr-TR" dirty="0" smtClean="0"/>
              <a:t> </a:t>
            </a:r>
            <a:r>
              <a:rPr lang="tr-TR" dirty="0" err="1" smtClean="0"/>
              <a:t>clinical</a:t>
            </a:r>
            <a:r>
              <a:rPr lang="tr-TR" dirty="0" smtClean="0"/>
              <a:t> </a:t>
            </a:r>
            <a:r>
              <a:rPr lang="tr-TR" dirty="0" err="1" smtClean="0"/>
              <a:t>signs</a:t>
            </a:r>
            <a:r>
              <a:rPr lang="tr-TR" dirty="0" smtClean="0"/>
              <a:t> </a:t>
            </a:r>
            <a:r>
              <a:rPr lang="tr-TR" dirty="0" err="1" smtClean="0"/>
              <a:t>are</a:t>
            </a:r>
            <a:r>
              <a:rPr lang="tr-TR" dirty="0" smtClean="0"/>
              <a:t> </a:t>
            </a:r>
            <a:r>
              <a:rPr lang="tr-TR" dirty="0" err="1" smtClean="0"/>
              <a:t>progressive</a:t>
            </a:r>
            <a:r>
              <a:rPr lang="tr-TR" dirty="0" smtClean="0"/>
              <a:t> </a:t>
            </a:r>
            <a:r>
              <a:rPr lang="tr-TR" dirty="0" err="1" smtClean="0"/>
              <a:t>and</a:t>
            </a:r>
            <a:r>
              <a:rPr lang="tr-TR" dirty="0" smtClean="0"/>
              <a:t> </a:t>
            </a:r>
            <a:r>
              <a:rPr lang="tr-TR" dirty="0" err="1" smtClean="0"/>
              <a:t>invariably</a:t>
            </a:r>
            <a:r>
              <a:rPr lang="tr-TR" dirty="0" smtClean="0"/>
              <a:t> </a:t>
            </a:r>
            <a:r>
              <a:rPr lang="tr-TR" dirty="0" err="1" smtClean="0"/>
              <a:t>fatal</a:t>
            </a:r>
            <a:r>
              <a:rPr lang="tr-TR" dirty="0" smtClean="0"/>
              <a:t> </a:t>
            </a:r>
            <a:r>
              <a:rPr lang="tr-TR" dirty="0" err="1" smtClean="0"/>
              <a:t>once</a:t>
            </a:r>
            <a:r>
              <a:rPr lang="tr-TR" dirty="0" smtClean="0"/>
              <a:t> </a:t>
            </a:r>
            <a:r>
              <a:rPr lang="tr-TR" dirty="0" err="1" smtClean="0"/>
              <a:t>they</a:t>
            </a:r>
            <a:r>
              <a:rPr lang="tr-TR" dirty="0" smtClean="0"/>
              <a:t> </a:t>
            </a:r>
            <a:r>
              <a:rPr lang="tr-TR" dirty="0" err="1" smtClean="0"/>
              <a:t>develop</a:t>
            </a:r>
            <a:r>
              <a:rPr lang="tr-TR" dirty="0" smtClean="0"/>
              <a:t>. </a:t>
            </a:r>
          </a:p>
          <a:p>
            <a:r>
              <a:rPr lang="tr-TR" dirty="0" err="1" smtClean="0"/>
              <a:t>The</a:t>
            </a:r>
            <a:r>
              <a:rPr lang="tr-TR" dirty="0" smtClean="0"/>
              <a:t> presence of </a:t>
            </a:r>
            <a:r>
              <a:rPr lang="tr-TR" dirty="0" err="1" smtClean="0"/>
              <a:t>classical</a:t>
            </a:r>
            <a:r>
              <a:rPr lang="tr-TR" dirty="0" smtClean="0"/>
              <a:t> </a:t>
            </a:r>
            <a:r>
              <a:rPr lang="tr-TR" dirty="0" err="1" smtClean="0"/>
              <a:t>scrapie</a:t>
            </a:r>
            <a:r>
              <a:rPr lang="tr-TR" dirty="0" smtClean="0"/>
              <a:t> can </a:t>
            </a:r>
            <a:r>
              <a:rPr lang="tr-TR" dirty="0" err="1" smtClean="0"/>
              <a:t>result</a:t>
            </a:r>
            <a:r>
              <a:rPr lang="tr-TR" dirty="0" smtClean="0"/>
              <a:t> in </a:t>
            </a:r>
            <a:r>
              <a:rPr lang="tr-TR" dirty="0" err="1" smtClean="0"/>
              <a:t>trade</a:t>
            </a:r>
            <a:r>
              <a:rPr lang="tr-TR" dirty="0" smtClean="0"/>
              <a:t> </a:t>
            </a:r>
            <a:r>
              <a:rPr lang="tr-TR" dirty="0" err="1" smtClean="0"/>
              <a:t>sanctions</a:t>
            </a:r>
            <a:r>
              <a:rPr lang="tr-TR" dirty="0" smtClean="0"/>
              <a:t>, </a:t>
            </a:r>
            <a:r>
              <a:rPr lang="tr-TR" dirty="0" err="1" smtClean="0"/>
              <a:t>and</a:t>
            </a:r>
            <a:r>
              <a:rPr lang="tr-TR" dirty="0" smtClean="0"/>
              <a:t> </a:t>
            </a:r>
            <a:r>
              <a:rPr lang="tr-TR" dirty="0" err="1" smtClean="0"/>
              <a:t>many</a:t>
            </a:r>
            <a:r>
              <a:rPr lang="tr-TR" dirty="0" smtClean="0"/>
              <a:t> </a:t>
            </a:r>
            <a:r>
              <a:rPr lang="tr-TR" dirty="0" err="1" smtClean="0"/>
              <a:t>countries</a:t>
            </a:r>
            <a:r>
              <a:rPr lang="tr-TR" dirty="0" smtClean="0"/>
              <a:t> </a:t>
            </a:r>
            <a:r>
              <a:rPr lang="tr-TR" dirty="0" err="1" smtClean="0"/>
              <a:t>are</a:t>
            </a:r>
            <a:r>
              <a:rPr lang="tr-TR" dirty="0" smtClean="0"/>
              <a:t> </a:t>
            </a:r>
            <a:r>
              <a:rPr lang="tr-TR" dirty="0" err="1" smtClean="0"/>
              <a:t>conducting</a:t>
            </a:r>
            <a:r>
              <a:rPr lang="tr-TR" dirty="0" smtClean="0"/>
              <a:t> </a:t>
            </a:r>
            <a:r>
              <a:rPr lang="tr-TR" dirty="0" err="1" smtClean="0"/>
              <a:t>control</a:t>
            </a:r>
            <a:r>
              <a:rPr lang="tr-TR" dirty="0" smtClean="0"/>
              <a:t> </a:t>
            </a:r>
            <a:r>
              <a:rPr lang="tr-TR" dirty="0" err="1" smtClean="0"/>
              <a:t>or</a:t>
            </a:r>
            <a:r>
              <a:rPr lang="tr-TR" dirty="0" smtClean="0"/>
              <a:t> </a:t>
            </a:r>
            <a:r>
              <a:rPr lang="tr-TR" dirty="0" err="1" smtClean="0"/>
              <a:t>eradication</a:t>
            </a:r>
            <a:r>
              <a:rPr lang="tr-TR" dirty="0" smtClean="0"/>
              <a:t> </a:t>
            </a:r>
            <a:r>
              <a:rPr lang="tr-TR" dirty="0" err="1" smtClean="0"/>
              <a:t>programs</a:t>
            </a:r>
            <a:r>
              <a:rPr lang="tr-TR" dirty="0" smtClean="0"/>
              <a:t>.</a:t>
            </a:r>
          </a:p>
          <a:p>
            <a:r>
              <a:rPr lang="tr-TR" dirty="0" err="1" smtClean="0">
                <a:solidFill>
                  <a:srgbClr val="FF0000"/>
                </a:solidFill>
              </a:rPr>
              <a:t>Notifable</a:t>
            </a:r>
            <a:r>
              <a:rPr lang="tr-TR" dirty="0" smtClean="0">
                <a:solidFill>
                  <a:srgbClr val="FF0000"/>
                </a:solidFill>
              </a:rPr>
              <a:t> </a:t>
            </a:r>
            <a:r>
              <a:rPr lang="tr-TR" dirty="0" err="1" smtClean="0">
                <a:solidFill>
                  <a:srgbClr val="FF0000"/>
                </a:solidFill>
              </a:rPr>
              <a:t>Disease</a:t>
            </a:r>
            <a:endParaRPr lang="tr-TR" dirty="0" smtClean="0">
              <a:solidFill>
                <a:srgbClr val="FF0000"/>
              </a:solidFill>
            </a:endParaRPr>
          </a:p>
        </p:txBody>
      </p:sp>
    </p:spTree>
    <p:extLst>
      <p:ext uri="{BB962C8B-B14F-4D97-AF65-F5344CB8AC3E}">
        <p14:creationId xmlns:p14="http://schemas.microsoft.com/office/powerpoint/2010/main" val="1953466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736850" y="128930"/>
            <a:ext cx="6718300" cy="4470400"/>
          </a:xfrm>
          <a:prstGeom prst="rect">
            <a:avLst/>
          </a:prstGeom>
        </p:spPr>
      </p:pic>
      <p:sp>
        <p:nvSpPr>
          <p:cNvPr id="5" name="Dikdörtgen 4"/>
          <p:cNvSpPr/>
          <p:nvPr/>
        </p:nvSpPr>
        <p:spPr>
          <a:xfrm>
            <a:off x="694481" y="5096838"/>
            <a:ext cx="11377914" cy="1077218"/>
          </a:xfrm>
          <a:prstGeom prst="rect">
            <a:avLst/>
          </a:prstGeom>
        </p:spPr>
        <p:txBody>
          <a:bodyPr wrap="square">
            <a:spAutoFit/>
          </a:bodyPr>
          <a:lstStyle/>
          <a:p>
            <a:r>
              <a:rPr lang="tr-TR" sz="1600" dirty="0"/>
              <a:t>Case 1 had </a:t>
            </a:r>
            <a:r>
              <a:rPr lang="tr-TR" sz="1600" dirty="0" err="1"/>
              <a:t>mucopurulent</a:t>
            </a:r>
            <a:r>
              <a:rPr lang="tr-TR" sz="1600" dirty="0"/>
              <a:t> </a:t>
            </a:r>
            <a:r>
              <a:rPr lang="tr-TR" sz="1600" dirty="0" err="1"/>
              <a:t>nasal</a:t>
            </a:r>
            <a:r>
              <a:rPr lang="tr-TR" sz="1600" dirty="0"/>
              <a:t> </a:t>
            </a:r>
            <a:r>
              <a:rPr lang="tr-TR" sz="1600" dirty="0" err="1"/>
              <a:t>secretion</a:t>
            </a:r>
            <a:r>
              <a:rPr lang="tr-TR" sz="1600" dirty="0"/>
              <a:t> (A) </a:t>
            </a:r>
            <a:r>
              <a:rPr lang="tr-TR" sz="1600" dirty="0" err="1"/>
              <a:t>corneal</a:t>
            </a:r>
            <a:r>
              <a:rPr lang="tr-TR" sz="1600" dirty="0"/>
              <a:t> </a:t>
            </a:r>
            <a:r>
              <a:rPr lang="tr-TR" sz="1600" dirty="0" err="1"/>
              <a:t>oedema</a:t>
            </a:r>
            <a:r>
              <a:rPr lang="tr-TR" sz="1600" dirty="0"/>
              <a:t> of </a:t>
            </a:r>
            <a:r>
              <a:rPr lang="tr-TR" sz="1600" dirty="0" err="1"/>
              <a:t>the</a:t>
            </a:r>
            <a:r>
              <a:rPr lang="tr-TR" sz="1600" dirty="0"/>
              <a:t> </a:t>
            </a:r>
            <a:r>
              <a:rPr lang="tr-TR" sz="1600" dirty="0" err="1"/>
              <a:t>right</a:t>
            </a:r>
            <a:r>
              <a:rPr lang="tr-TR" sz="1600" dirty="0"/>
              <a:t> </a:t>
            </a:r>
            <a:r>
              <a:rPr lang="tr-TR" sz="1600" dirty="0" err="1"/>
              <a:t>ocular</a:t>
            </a:r>
            <a:r>
              <a:rPr lang="tr-TR" sz="1600" dirty="0"/>
              <a:t> </a:t>
            </a:r>
            <a:r>
              <a:rPr lang="tr-TR" sz="1600" dirty="0" err="1"/>
              <a:t>globe</a:t>
            </a:r>
            <a:r>
              <a:rPr lang="tr-TR" sz="1600" dirty="0"/>
              <a:t> (B), </a:t>
            </a:r>
            <a:r>
              <a:rPr lang="tr-TR" sz="1600" dirty="0" err="1"/>
              <a:t>fibrinopurulent</a:t>
            </a:r>
            <a:r>
              <a:rPr lang="tr-TR" sz="1600" dirty="0"/>
              <a:t> </a:t>
            </a:r>
            <a:r>
              <a:rPr lang="tr-TR" sz="1600" dirty="0" err="1"/>
              <a:t>bronchopneumonia</a:t>
            </a:r>
            <a:r>
              <a:rPr lang="tr-TR" sz="1600" dirty="0"/>
              <a:t>, </a:t>
            </a:r>
            <a:r>
              <a:rPr lang="tr-TR" sz="1600" dirty="0" err="1"/>
              <a:t>petechial</a:t>
            </a:r>
            <a:r>
              <a:rPr lang="tr-TR" sz="1600" dirty="0"/>
              <a:t> </a:t>
            </a:r>
            <a:r>
              <a:rPr lang="tr-TR" sz="1600" dirty="0" err="1"/>
              <a:t>haemorrhages</a:t>
            </a:r>
            <a:r>
              <a:rPr lang="tr-TR" sz="1600" dirty="0"/>
              <a:t> </a:t>
            </a:r>
            <a:r>
              <a:rPr lang="tr-TR" sz="1600" dirty="0" err="1"/>
              <a:t>within</a:t>
            </a:r>
            <a:r>
              <a:rPr lang="tr-TR" sz="1600" dirty="0"/>
              <a:t> </a:t>
            </a:r>
            <a:r>
              <a:rPr lang="tr-TR" sz="1600" dirty="0" err="1"/>
              <a:t>the</a:t>
            </a:r>
            <a:r>
              <a:rPr lang="tr-TR" sz="1600" dirty="0"/>
              <a:t> </a:t>
            </a:r>
            <a:r>
              <a:rPr lang="tr-TR" sz="1600" dirty="0" err="1"/>
              <a:t>mesenteric</a:t>
            </a:r>
            <a:r>
              <a:rPr lang="tr-TR" sz="1600" dirty="0"/>
              <a:t>, </a:t>
            </a:r>
            <a:r>
              <a:rPr lang="tr-TR" sz="1600" dirty="0" err="1"/>
              <a:t>thoracic</a:t>
            </a:r>
            <a:r>
              <a:rPr lang="tr-TR" sz="1600" dirty="0"/>
              <a:t> </a:t>
            </a:r>
            <a:r>
              <a:rPr lang="tr-TR" sz="1600" dirty="0" err="1"/>
              <a:t>and</a:t>
            </a:r>
            <a:r>
              <a:rPr lang="tr-TR" sz="1600" dirty="0"/>
              <a:t> </a:t>
            </a:r>
            <a:r>
              <a:rPr lang="tr-TR" sz="1600" dirty="0" err="1"/>
              <a:t>pleural</a:t>
            </a:r>
            <a:r>
              <a:rPr lang="tr-TR" sz="1600" dirty="0"/>
              <a:t> </a:t>
            </a:r>
            <a:r>
              <a:rPr lang="tr-TR" sz="1600" dirty="0" err="1"/>
              <a:t>surfaces</a:t>
            </a:r>
            <a:r>
              <a:rPr lang="tr-TR" sz="1600" dirty="0"/>
              <a:t>, </a:t>
            </a:r>
            <a:r>
              <a:rPr lang="tr-TR" sz="1600" dirty="0" err="1"/>
              <a:t>ulcerative</a:t>
            </a:r>
            <a:r>
              <a:rPr lang="tr-TR" sz="1600" dirty="0"/>
              <a:t> </a:t>
            </a:r>
            <a:r>
              <a:rPr lang="tr-TR" sz="1600" dirty="0" err="1"/>
              <a:t>stomatitis</a:t>
            </a:r>
            <a:r>
              <a:rPr lang="tr-TR" sz="1600" dirty="0"/>
              <a:t> </a:t>
            </a:r>
            <a:r>
              <a:rPr lang="tr-TR" sz="1600" dirty="0" err="1"/>
              <a:t>and</a:t>
            </a:r>
            <a:r>
              <a:rPr lang="tr-TR" sz="1600" dirty="0"/>
              <a:t> </a:t>
            </a:r>
            <a:r>
              <a:rPr lang="tr-TR" sz="1600" dirty="0" err="1"/>
              <a:t>rhinitis</a:t>
            </a:r>
            <a:r>
              <a:rPr lang="tr-TR" sz="1600" dirty="0"/>
              <a:t>, </a:t>
            </a:r>
            <a:r>
              <a:rPr lang="tr-TR" sz="1600" dirty="0" err="1"/>
              <a:t>pulmonary</a:t>
            </a:r>
            <a:r>
              <a:rPr lang="tr-TR" sz="1600" dirty="0"/>
              <a:t> </a:t>
            </a:r>
            <a:r>
              <a:rPr lang="tr-TR" sz="1600" dirty="0" err="1"/>
              <a:t>oedema</a:t>
            </a:r>
            <a:r>
              <a:rPr lang="tr-TR" sz="1600" dirty="0"/>
              <a:t>, </a:t>
            </a:r>
            <a:r>
              <a:rPr lang="tr-TR" sz="1600" dirty="0" err="1"/>
              <a:t>lymphadenomegaly</a:t>
            </a:r>
            <a:r>
              <a:rPr lang="tr-TR" sz="1600" dirty="0"/>
              <a:t> </a:t>
            </a:r>
            <a:r>
              <a:rPr lang="tr-TR" sz="1600" dirty="0" err="1"/>
              <a:t>and</a:t>
            </a:r>
            <a:r>
              <a:rPr lang="tr-TR" sz="1600" dirty="0"/>
              <a:t> </a:t>
            </a:r>
            <a:r>
              <a:rPr lang="tr-TR" sz="1600" dirty="0" err="1"/>
              <a:t>bilateral</a:t>
            </a:r>
            <a:r>
              <a:rPr lang="tr-TR" sz="1600" dirty="0"/>
              <a:t> </a:t>
            </a:r>
            <a:r>
              <a:rPr lang="tr-TR" sz="1600" dirty="0" err="1"/>
              <a:t>multifocal</a:t>
            </a:r>
            <a:r>
              <a:rPr lang="tr-TR" sz="1600" dirty="0"/>
              <a:t> </a:t>
            </a:r>
            <a:r>
              <a:rPr lang="tr-TR" sz="1600" dirty="0" err="1"/>
              <a:t>haemorrhagic</a:t>
            </a:r>
            <a:r>
              <a:rPr lang="tr-TR" sz="1600" dirty="0"/>
              <a:t> </a:t>
            </a:r>
            <a:r>
              <a:rPr lang="tr-TR" sz="1600" dirty="0" err="1"/>
              <a:t>nephritis</a:t>
            </a:r>
            <a:r>
              <a:rPr lang="tr-TR" sz="1600" dirty="0"/>
              <a:t> (C). </a:t>
            </a:r>
            <a:r>
              <a:rPr lang="tr-TR" sz="1600" dirty="0" err="1"/>
              <a:t>The</a:t>
            </a:r>
            <a:r>
              <a:rPr lang="tr-TR" sz="1600" dirty="0"/>
              <a:t> </a:t>
            </a:r>
            <a:r>
              <a:rPr lang="tr-TR" sz="1600" dirty="0" err="1"/>
              <a:t>fetus</a:t>
            </a:r>
            <a:r>
              <a:rPr lang="tr-TR" sz="1600" dirty="0"/>
              <a:t> </a:t>
            </a:r>
            <a:r>
              <a:rPr lang="tr-TR" sz="1600" dirty="0" err="1"/>
              <a:t>carried</a:t>
            </a:r>
            <a:r>
              <a:rPr lang="tr-TR" sz="1600" dirty="0"/>
              <a:t> </a:t>
            </a:r>
            <a:r>
              <a:rPr lang="tr-TR" sz="1600" dirty="0" err="1"/>
              <a:t>by</a:t>
            </a:r>
            <a:r>
              <a:rPr lang="tr-TR" sz="1600" dirty="0"/>
              <a:t> </a:t>
            </a:r>
            <a:r>
              <a:rPr lang="tr-TR" sz="1600" dirty="0" err="1"/>
              <a:t>this</a:t>
            </a:r>
            <a:r>
              <a:rPr lang="tr-TR" sz="1600" dirty="0"/>
              <a:t> </a:t>
            </a:r>
            <a:r>
              <a:rPr lang="tr-TR" sz="1600" dirty="0" err="1"/>
              <a:t>cow</a:t>
            </a:r>
            <a:r>
              <a:rPr lang="tr-TR" sz="1600" dirty="0"/>
              <a:t> had normal </a:t>
            </a:r>
            <a:r>
              <a:rPr lang="tr-TR" sz="1600" dirty="0" err="1"/>
              <a:t>external</a:t>
            </a:r>
            <a:r>
              <a:rPr lang="tr-TR" sz="1600" dirty="0"/>
              <a:t> </a:t>
            </a:r>
            <a:r>
              <a:rPr lang="tr-TR" sz="1600" dirty="0" err="1"/>
              <a:t>appearance</a:t>
            </a:r>
            <a:r>
              <a:rPr lang="tr-TR" sz="1600" dirty="0"/>
              <a:t> </a:t>
            </a:r>
            <a:r>
              <a:rPr lang="tr-TR" sz="1600" dirty="0" err="1"/>
              <a:t>and</a:t>
            </a:r>
            <a:r>
              <a:rPr lang="tr-TR" sz="1600" dirty="0"/>
              <a:t> </a:t>
            </a:r>
            <a:r>
              <a:rPr lang="tr-TR" sz="1600" dirty="0" err="1"/>
              <a:t>measured</a:t>
            </a:r>
            <a:r>
              <a:rPr lang="tr-TR" sz="1600" dirty="0"/>
              <a:t> 30 cm in </a:t>
            </a:r>
            <a:r>
              <a:rPr lang="tr-TR" sz="1600" dirty="0" err="1"/>
              <a:t>crown</a:t>
            </a:r>
            <a:r>
              <a:rPr lang="tr-TR" sz="1600" dirty="0"/>
              <a:t>–</a:t>
            </a:r>
            <a:r>
              <a:rPr lang="tr-TR" sz="1600" dirty="0" err="1"/>
              <a:t>rump</a:t>
            </a:r>
            <a:r>
              <a:rPr lang="tr-TR" sz="1600" dirty="0"/>
              <a:t> </a:t>
            </a:r>
            <a:r>
              <a:rPr lang="tr-TR" sz="1600" dirty="0" err="1"/>
              <a:t>length</a:t>
            </a:r>
            <a:r>
              <a:rPr lang="tr-TR" sz="1600" dirty="0"/>
              <a:t>. Case 2 had </a:t>
            </a:r>
            <a:r>
              <a:rPr lang="tr-TR" sz="1600" dirty="0" err="1"/>
              <a:t>bilateral</a:t>
            </a:r>
            <a:r>
              <a:rPr lang="tr-TR" sz="1600" dirty="0"/>
              <a:t> </a:t>
            </a:r>
            <a:r>
              <a:rPr lang="tr-TR" sz="1600" dirty="0" err="1"/>
              <a:t>corneal</a:t>
            </a:r>
            <a:r>
              <a:rPr lang="tr-TR" sz="1600" dirty="0"/>
              <a:t> </a:t>
            </a:r>
            <a:r>
              <a:rPr lang="tr-TR" sz="1600" dirty="0" err="1"/>
              <a:t>oedema</a:t>
            </a:r>
            <a:r>
              <a:rPr lang="tr-TR" sz="1600" dirty="0"/>
              <a:t>, </a:t>
            </a:r>
            <a:r>
              <a:rPr lang="tr-TR" sz="1600" dirty="0" err="1"/>
              <a:t>ulcerative</a:t>
            </a:r>
            <a:r>
              <a:rPr lang="tr-TR" sz="1600" dirty="0"/>
              <a:t> </a:t>
            </a:r>
            <a:r>
              <a:rPr lang="tr-TR" sz="1600" dirty="0" err="1"/>
              <a:t>stomatitis</a:t>
            </a:r>
            <a:r>
              <a:rPr lang="tr-TR" sz="1600" dirty="0"/>
              <a:t> (D) </a:t>
            </a:r>
            <a:r>
              <a:rPr lang="tr-TR" sz="1600" dirty="0" err="1"/>
              <a:t>and</a:t>
            </a:r>
            <a:r>
              <a:rPr lang="tr-TR" sz="1600" dirty="0"/>
              <a:t> </a:t>
            </a:r>
            <a:r>
              <a:rPr lang="tr-TR" sz="1600" dirty="0" err="1"/>
              <a:t>abomasitis</a:t>
            </a:r>
            <a:r>
              <a:rPr lang="tr-TR" sz="1600" dirty="0"/>
              <a:t>.</a:t>
            </a:r>
          </a:p>
        </p:txBody>
      </p:sp>
      <p:sp>
        <p:nvSpPr>
          <p:cNvPr id="7" name="Dikdörtgen 6"/>
          <p:cNvSpPr/>
          <p:nvPr/>
        </p:nvSpPr>
        <p:spPr>
          <a:xfrm>
            <a:off x="1" y="6457890"/>
            <a:ext cx="12072394" cy="400110"/>
          </a:xfrm>
          <a:prstGeom prst="rect">
            <a:avLst/>
          </a:prstGeom>
        </p:spPr>
        <p:txBody>
          <a:bodyPr wrap="square">
            <a:spAutoFit/>
          </a:bodyPr>
          <a:lstStyle/>
          <a:p>
            <a:r>
              <a:rPr lang="tr-TR" sz="1000"/>
              <a:t>Headley</a:t>
            </a:r>
            <a:r>
              <a:rPr lang="tr-TR" sz="1000" dirty="0"/>
              <a:t>, S. A., </a:t>
            </a:r>
            <a:r>
              <a:rPr lang="tr-TR" sz="1000" dirty="0" err="1"/>
              <a:t>Pimentel</a:t>
            </a:r>
            <a:r>
              <a:rPr lang="tr-TR" sz="1000" dirty="0"/>
              <a:t>, L. A., </a:t>
            </a:r>
            <a:r>
              <a:rPr lang="tr-TR" sz="1000" dirty="0" err="1"/>
              <a:t>Oliveira</a:t>
            </a:r>
            <a:r>
              <a:rPr lang="tr-TR" sz="1000" dirty="0"/>
              <a:t>, V. H. S., </a:t>
            </a:r>
            <a:r>
              <a:rPr lang="tr-TR" sz="1000" dirty="0" err="1"/>
              <a:t>Toma</a:t>
            </a:r>
            <a:r>
              <a:rPr lang="tr-TR" sz="1000" dirty="0"/>
              <a:t>, H. S., </a:t>
            </a:r>
            <a:r>
              <a:rPr lang="tr-TR" sz="1000" dirty="0" err="1"/>
              <a:t>Alfieri</a:t>
            </a:r>
            <a:r>
              <a:rPr lang="tr-TR" sz="1000" dirty="0"/>
              <a:t>, A. F., </a:t>
            </a:r>
            <a:r>
              <a:rPr lang="tr-TR" sz="1000" dirty="0" err="1"/>
              <a:t>Carvalho</a:t>
            </a:r>
            <a:r>
              <a:rPr lang="tr-TR" sz="1000" dirty="0"/>
              <a:t>, A. M., ... &amp; </a:t>
            </a:r>
            <a:r>
              <a:rPr lang="tr-TR" sz="1000" dirty="0" err="1"/>
              <a:t>Alfieri</a:t>
            </a:r>
            <a:r>
              <a:rPr lang="tr-TR" sz="1000" dirty="0"/>
              <a:t>, A. A. (2015). </a:t>
            </a:r>
            <a:r>
              <a:rPr lang="tr-TR" sz="1000" dirty="0" err="1"/>
              <a:t>Transplacental</a:t>
            </a:r>
            <a:r>
              <a:rPr lang="tr-TR" sz="1000" dirty="0"/>
              <a:t> </a:t>
            </a:r>
            <a:r>
              <a:rPr lang="tr-TR" sz="1000" dirty="0" err="1"/>
              <a:t>transmission</a:t>
            </a:r>
            <a:r>
              <a:rPr lang="tr-TR" sz="1000" dirty="0"/>
              <a:t> of </a:t>
            </a:r>
            <a:r>
              <a:rPr lang="tr-TR" sz="1000" dirty="0" err="1"/>
              <a:t>ovine</a:t>
            </a:r>
            <a:r>
              <a:rPr lang="tr-TR" sz="1000" dirty="0"/>
              <a:t> </a:t>
            </a:r>
            <a:r>
              <a:rPr lang="tr-TR" sz="1000" dirty="0" err="1"/>
              <a:t>herpesvirus</a:t>
            </a:r>
            <a:r>
              <a:rPr lang="tr-TR" sz="1000" dirty="0"/>
              <a:t> 2 in </a:t>
            </a:r>
            <a:r>
              <a:rPr lang="tr-TR" sz="1000" dirty="0" err="1"/>
              <a:t>cattle</a:t>
            </a:r>
            <a:r>
              <a:rPr lang="tr-TR" sz="1000" dirty="0"/>
              <a:t> </a:t>
            </a:r>
            <a:r>
              <a:rPr lang="tr-TR" sz="1000" dirty="0" err="1"/>
              <a:t>with</a:t>
            </a:r>
            <a:r>
              <a:rPr lang="tr-TR" sz="1000" dirty="0"/>
              <a:t> </a:t>
            </a:r>
            <a:r>
              <a:rPr lang="tr-TR" sz="1000" dirty="0" err="1"/>
              <a:t>sheep-associated</a:t>
            </a:r>
            <a:r>
              <a:rPr lang="tr-TR" sz="1000" dirty="0"/>
              <a:t> </a:t>
            </a:r>
            <a:r>
              <a:rPr lang="tr-TR" sz="1000" dirty="0" err="1"/>
              <a:t>malignant</a:t>
            </a:r>
            <a:r>
              <a:rPr lang="tr-TR" sz="1000" dirty="0"/>
              <a:t> </a:t>
            </a:r>
            <a:r>
              <a:rPr lang="tr-TR" sz="1000" dirty="0" err="1"/>
              <a:t>catarrhal</a:t>
            </a:r>
            <a:r>
              <a:rPr lang="tr-TR" sz="1000" dirty="0"/>
              <a:t> </a:t>
            </a:r>
            <a:r>
              <a:rPr lang="tr-TR" sz="1000" dirty="0" err="1"/>
              <a:t>fever</a:t>
            </a:r>
            <a:r>
              <a:rPr lang="tr-TR" sz="1000" dirty="0"/>
              <a:t>. </a:t>
            </a:r>
            <a:r>
              <a:rPr lang="tr-TR" sz="1000" dirty="0" err="1"/>
              <a:t>Journal</a:t>
            </a:r>
            <a:r>
              <a:rPr lang="tr-TR" sz="1000" dirty="0"/>
              <a:t> of </a:t>
            </a:r>
            <a:r>
              <a:rPr lang="tr-TR" sz="1000" dirty="0" err="1"/>
              <a:t>comparative</a:t>
            </a:r>
            <a:r>
              <a:rPr lang="tr-TR" sz="1000" dirty="0"/>
              <a:t> </a:t>
            </a:r>
            <a:r>
              <a:rPr lang="tr-TR" sz="1000" dirty="0" err="1"/>
              <a:t>pathology</a:t>
            </a:r>
            <a:r>
              <a:rPr lang="tr-TR" sz="1000" dirty="0"/>
              <a:t>, 153(4), 206-211.</a:t>
            </a:r>
          </a:p>
        </p:txBody>
      </p:sp>
    </p:spTree>
    <p:extLst>
      <p:ext uri="{BB962C8B-B14F-4D97-AF65-F5344CB8AC3E}">
        <p14:creationId xmlns:p14="http://schemas.microsoft.com/office/powerpoint/2010/main" val="1149534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902525"/>
            <a:ext cx="10515600" cy="5274438"/>
          </a:xfrm>
        </p:spPr>
        <p:txBody>
          <a:bodyPr/>
          <a:lstStyle/>
          <a:p>
            <a:r>
              <a:rPr lang="en-US" dirty="0"/>
              <a:t>Salivation and oral </a:t>
            </a:r>
            <a:r>
              <a:rPr lang="en-US" dirty="0" err="1"/>
              <a:t>hyperaemia</a:t>
            </a:r>
            <a:r>
              <a:rPr lang="en-US" dirty="0"/>
              <a:t> may be an early sign, progressing to erosions of the tongue, hard palate, gums and, characteristically, the tips of the buccal papillae </a:t>
            </a:r>
            <a:endParaRPr lang="tr-TR" dirty="0"/>
          </a:p>
          <a:p>
            <a:r>
              <a:rPr lang="en-US" dirty="0"/>
              <a:t>Superficial lymph nodes may be enlarged and limb joints may be swollen </a:t>
            </a:r>
            <a:endParaRPr lang="tr-TR" dirty="0"/>
          </a:p>
          <a:p>
            <a:r>
              <a:rPr lang="en-US" dirty="0"/>
              <a:t>Nervous signs such as </a:t>
            </a:r>
            <a:r>
              <a:rPr lang="en-US" dirty="0" err="1"/>
              <a:t>hyperaesthesia</a:t>
            </a:r>
            <a:r>
              <a:rPr lang="en-US" dirty="0"/>
              <a:t>, incoordination, nystagmus and head pressing may occur alone or with signs described above </a:t>
            </a:r>
            <a:endParaRPr lang="tr-TR" dirty="0"/>
          </a:p>
          <a:p>
            <a:r>
              <a:rPr lang="en-US" dirty="0"/>
              <a:t>A few infected animals may recover following mild or even quite severe clinical reactions</a:t>
            </a:r>
            <a:endParaRPr lang="tr-TR" dirty="0"/>
          </a:p>
          <a:p>
            <a:endParaRPr lang="tr-TR" dirty="0"/>
          </a:p>
        </p:txBody>
      </p:sp>
    </p:spTree>
    <p:extLst>
      <p:ext uri="{BB962C8B-B14F-4D97-AF65-F5344CB8AC3E}">
        <p14:creationId xmlns:p14="http://schemas.microsoft.com/office/powerpoint/2010/main" val="16897390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34391"/>
            <a:ext cx="10515600" cy="6151418"/>
          </a:xfrm>
        </p:spPr>
        <p:txBody>
          <a:bodyPr>
            <a:normAutofit lnSpcReduction="10000"/>
          </a:bodyPr>
          <a:lstStyle/>
          <a:p>
            <a:pPr marL="0" indent="0">
              <a:buNone/>
            </a:pPr>
            <a:r>
              <a:rPr lang="tr-TR" sz="3900" dirty="0" smtClean="0">
                <a:solidFill>
                  <a:srgbClr val="0070C0"/>
                </a:solidFill>
              </a:rPr>
              <a:t>Forms</a:t>
            </a:r>
          </a:p>
          <a:p>
            <a:r>
              <a:rPr lang="en-US" dirty="0" smtClean="0"/>
              <a:t>Historically</a:t>
            </a:r>
            <a:r>
              <a:rPr lang="en-US" dirty="0"/>
              <a:t>, MCF has been described as having several “forms”—mild, </a:t>
            </a:r>
            <a:r>
              <a:rPr lang="en-US" dirty="0" err="1"/>
              <a:t>peracute</a:t>
            </a:r>
            <a:r>
              <a:rPr lang="en-US" dirty="0"/>
              <a:t>, head and eye, intestinal</a:t>
            </a:r>
            <a:r>
              <a:rPr lang="tr-TR" dirty="0" smtClean="0"/>
              <a:t>.</a:t>
            </a:r>
          </a:p>
          <a:p>
            <a:pPr>
              <a:buFont typeface="Wingdings" panose="05000000000000000000" pitchFamily="2" charset="2"/>
              <a:buChar char="Ø"/>
            </a:pPr>
            <a:r>
              <a:rPr lang="en-US" dirty="0" err="1">
                <a:solidFill>
                  <a:srgbClr val="CC66FF"/>
                </a:solidFill>
              </a:rPr>
              <a:t>Peracute</a:t>
            </a:r>
            <a:r>
              <a:rPr lang="en-US" dirty="0">
                <a:solidFill>
                  <a:srgbClr val="CC66FF"/>
                </a:solidFill>
              </a:rPr>
              <a:t>: </a:t>
            </a:r>
            <a:r>
              <a:rPr lang="en-US" dirty="0"/>
              <a:t>either no clinical signs are detected, or depression followed by </a:t>
            </a:r>
            <a:r>
              <a:rPr lang="en-US" dirty="0" err="1"/>
              <a:t>diarrhoea</a:t>
            </a:r>
            <a:r>
              <a:rPr lang="en-US" dirty="0"/>
              <a:t> and dysentery may develop 12–24 hours prior to </a:t>
            </a:r>
            <a:r>
              <a:rPr lang="en-US" dirty="0" smtClean="0"/>
              <a:t>death</a:t>
            </a:r>
            <a:r>
              <a:rPr lang="tr-TR" dirty="0" smtClean="0"/>
              <a:t>.</a:t>
            </a:r>
          </a:p>
          <a:p>
            <a:pPr>
              <a:buFont typeface="Wingdings" panose="05000000000000000000" pitchFamily="2" charset="2"/>
              <a:buChar char="Ø"/>
            </a:pPr>
            <a:r>
              <a:rPr lang="en-US" dirty="0">
                <a:solidFill>
                  <a:srgbClr val="CC66FF"/>
                </a:solidFill>
              </a:rPr>
              <a:t>İntestinal</a:t>
            </a:r>
            <a:r>
              <a:rPr lang="tr-TR" dirty="0">
                <a:solidFill>
                  <a:srgbClr val="CC66FF"/>
                </a:solidFill>
              </a:rPr>
              <a:t>: </a:t>
            </a:r>
            <a:r>
              <a:rPr lang="tr-TR" dirty="0"/>
              <a:t>Fever, </a:t>
            </a:r>
            <a:r>
              <a:rPr lang="en-US" dirty="0"/>
              <a:t>Diarrhea, hemorrhagic gastroenteritis or hematuria may also be seen, although these signs are less common than in bison and deer</a:t>
            </a:r>
            <a:endParaRPr lang="tr-TR" dirty="0"/>
          </a:p>
          <a:p>
            <a:pPr>
              <a:buFont typeface="Wingdings" panose="05000000000000000000" pitchFamily="2" charset="2"/>
              <a:buChar char="Ø"/>
            </a:pPr>
            <a:r>
              <a:rPr lang="tr-TR" dirty="0" err="1">
                <a:solidFill>
                  <a:srgbClr val="CC66FF"/>
                </a:solidFill>
              </a:rPr>
              <a:t>Cutaneal</a:t>
            </a:r>
            <a:r>
              <a:rPr lang="tr-TR" dirty="0">
                <a:solidFill>
                  <a:srgbClr val="CC66FF"/>
                </a:solidFill>
              </a:rPr>
              <a:t> (Skin) form: </a:t>
            </a:r>
            <a:r>
              <a:rPr lang="en-US" dirty="0"/>
              <a:t>Skin lesions (erythema, exudation, cracking, crust formation) are common in animals that do not succumb quickly. Skin ulceration and necrosis may be extensive or restricted to the udder and teats </a:t>
            </a:r>
            <a:endParaRPr lang="tr-TR" dirty="0"/>
          </a:p>
          <a:p>
            <a:pPr>
              <a:buFont typeface="Wingdings" panose="05000000000000000000" pitchFamily="2" charset="2"/>
              <a:buChar char="Ø"/>
            </a:pPr>
            <a:r>
              <a:rPr lang="tr-TR" dirty="0" err="1">
                <a:solidFill>
                  <a:srgbClr val="CC66FF"/>
                </a:solidFill>
              </a:rPr>
              <a:t>Neurologic</a:t>
            </a:r>
            <a:r>
              <a:rPr lang="tr-TR" dirty="0">
                <a:solidFill>
                  <a:srgbClr val="CC66FF"/>
                </a:solidFill>
              </a:rPr>
              <a:t> form: </a:t>
            </a:r>
            <a:r>
              <a:rPr lang="en-US" dirty="0"/>
              <a:t>Nervous signs such as </a:t>
            </a:r>
            <a:r>
              <a:rPr lang="en-US" dirty="0" err="1"/>
              <a:t>hyperaesthesia</a:t>
            </a:r>
            <a:r>
              <a:rPr lang="en-US" dirty="0"/>
              <a:t>, incoordination, nystagmus and head pressing may occur alone or with signs described above </a:t>
            </a:r>
            <a:endParaRPr lang="tr-TR" dirty="0"/>
          </a:p>
          <a:p>
            <a:pPr>
              <a:buFont typeface="Wingdings" panose="05000000000000000000" pitchFamily="2" charset="2"/>
              <a:buChar char="Ø"/>
            </a:pPr>
            <a:endParaRPr lang="tr-TR" dirty="0" smtClean="0"/>
          </a:p>
          <a:p>
            <a:endParaRPr lang="tr-TR" dirty="0"/>
          </a:p>
          <a:p>
            <a:endParaRPr lang="tr-TR" dirty="0"/>
          </a:p>
        </p:txBody>
      </p:sp>
    </p:spTree>
    <p:extLst>
      <p:ext uri="{BB962C8B-B14F-4D97-AF65-F5344CB8AC3E}">
        <p14:creationId xmlns:p14="http://schemas.microsoft.com/office/powerpoint/2010/main" val="1088753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3637" y="509285"/>
            <a:ext cx="7993285" cy="5459333"/>
          </a:xfrm>
        </p:spPr>
        <p:txBody>
          <a:bodyPr>
            <a:normAutofit fontScale="92500" lnSpcReduction="10000"/>
          </a:bodyPr>
          <a:lstStyle/>
          <a:p>
            <a:pPr>
              <a:buFont typeface="Wingdings" panose="05000000000000000000" pitchFamily="2" charset="2"/>
              <a:buChar char="Ø"/>
            </a:pPr>
            <a:r>
              <a:rPr lang="en-US" dirty="0">
                <a:solidFill>
                  <a:srgbClr val="CC66FF"/>
                </a:solidFill>
              </a:rPr>
              <a:t>head and eye</a:t>
            </a:r>
            <a:r>
              <a:rPr lang="tr-TR" dirty="0">
                <a:solidFill>
                  <a:srgbClr val="CC66FF"/>
                </a:solidFill>
              </a:rPr>
              <a:t>: </a:t>
            </a:r>
            <a:r>
              <a:rPr lang="en-US" dirty="0"/>
              <a:t>high fever, increased serous lachrymation and nasal exudate progressing to profuse mucopurulent discharge, </a:t>
            </a:r>
            <a:r>
              <a:rPr lang="en-US" dirty="0" err="1"/>
              <a:t>inappetance</a:t>
            </a:r>
            <a:r>
              <a:rPr lang="en-US" dirty="0"/>
              <a:t>, and decreased milk yields</a:t>
            </a:r>
            <a:r>
              <a:rPr lang="tr-TR" dirty="0"/>
              <a:t>. </a:t>
            </a:r>
          </a:p>
          <a:p>
            <a:r>
              <a:rPr lang="tr-TR" dirty="0" err="1"/>
              <a:t>In</a:t>
            </a:r>
            <a:r>
              <a:rPr lang="tr-TR" dirty="0"/>
              <a:t> </a:t>
            </a:r>
            <a:r>
              <a:rPr lang="tr-TR" dirty="0" err="1"/>
              <a:t>cattle</a:t>
            </a:r>
            <a:r>
              <a:rPr lang="tr-TR" dirty="0"/>
              <a:t>, </a:t>
            </a:r>
            <a:r>
              <a:rPr lang="tr-TR" dirty="0" err="1"/>
              <a:t>swollen</a:t>
            </a:r>
            <a:r>
              <a:rPr lang="tr-TR" dirty="0"/>
              <a:t> </a:t>
            </a:r>
            <a:r>
              <a:rPr lang="tr-TR" dirty="0" err="1"/>
              <a:t>lymph</a:t>
            </a:r>
            <a:r>
              <a:rPr lang="tr-TR" dirty="0"/>
              <a:t> </a:t>
            </a:r>
            <a:r>
              <a:rPr lang="tr-TR" dirty="0" err="1"/>
              <a:t>nodes</a:t>
            </a:r>
            <a:r>
              <a:rPr lang="tr-TR" dirty="0"/>
              <a:t> </a:t>
            </a:r>
            <a:r>
              <a:rPr lang="tr-TR" dirty="0" err="1"/>
              <a:t>and</a:t>
            </a:r>
            <a:r>
              <a:rPr lang="tr-TR" dirty="0"/>
              <a:t> severe </a:t>
            </a:r>
            <a:r>
              <a:rPr lang="tr-TR" dirty="0" err="1"/>
              <a:t>eye</a:t>
            </a:r>
            <a:r>
              <a:rPr lang="tr-TR" dirty="0"/>
              <a:t> </a:t>
            </a:r>
            <a:r>
              <a:rPr lang="tr-TR" dirty="0" err="1"/>
              <a:t>lesions</a:t>
            </a:r>
            <a:r>
              <a:rPr lang="tr-TR" dirty="0"/>
              <a:t> (</a:t>
            </a:r>
            <a:r>
              <a:rPr lang="tr-TR" dirty="0" err="1"/>
              <a:t>panophthalmitis</a:t>
            </a:r>
            <a:r>
              <a:rPr lang="tr-TR" dirty="0"/>
              <a:t>, </a:t>
            </a:r>
            <a:r>
              <a:rPr lang="tr-TR" dirty="0" err="1"/>
              <a:t>hypopyon</a:t>
            </a:r>
            <a:r>
              <a:rPr lang="tr-TR" dirty="0"/>
              <a:t>, </a:t>
            </a:r>
            <a:r>
              <a:rPr lang="tr-TR" dirty="0" err="1"/>
              <a:t>corneal</a:t>
            </a:r>
            <a:r>
              <a:rPr lang="tr-TR" dirty="0"/>
              <a:t> </a:t>
            </a:r>
            <a:r>
              <a:rPr lang="tr-TR" dirty="0" err="1"/>
              <a:t>opacity</a:t>
            </a:r>
            <a:r>
              <a:rPr lang="tr-TR" dirty="0"/>
              <a:t>) </a:t>
            </a:r>
            <a:r>
              <a:rPr lang="tr-TR" dirty="0" err="1"/>
              <a:t>are</a:t>
            </a:r>
            <a:r>
              <a:rPr lang="tr-TR" dirty="0"/>
              <a:t> </a:t>
            </a:r>
            <a:r>
              <a:rPr lang="tr-TR" dirty="0" err="1"/>
              <a:t>more</a:t>
            </a:r>
            <a:r>
              <a:rPr lang="tr-TR" dirty="0"/>
              <a:t> </a:t>
            </a:r>
            <a:r>
              <a:rPr lang="tr-TR" dirty="0" err="1"/>
              <a:t>frequent</a:t>
            </a:r>
            <a:r>
              <a:rPr lang="tr-TR" dirty="0"/>
              <a:t>, </a:t>
            </a:r>
            <a:r>
              <a:rPr lang="tr-TR" dirty="0" err="1"/>
              <a:t>and</a:t>
            </a:r>
            <a:r>
              <a:rPr lang="tr-TR" dirty="0"/>
              <a:t> </a:t>
            </a:r>
            <a:r>
              <a:rPr lang="tr-TR" dirty="0" err="1"/>
              <a:t>hemorrhagic</a:t>
            </a:r>
            <a:r>
              <a:rPr lang="tr-TR" dirty="0"/>
              <a:t> </a:t>
            </a:r>
            <a:r>
              <a:rPr lang="tr-TR" dirty="0" err="1"/>
              <a:t>enteritis</a:t>
            </a:r>
            <a:r>
              <a:rPr lang="tr-TR" dirty="0"/>
              <a:t> </a:t>
            </a:r>
            <a:r>
              <a:rPr lang="tr-TR" dirty="0" err="1"/>
              <a:t>and</a:t>
            </a:r>
            <a:r>
              <a:rPr lang="tr-TR" dirty="0"/>
              <a:t> </a:t>
            </a:r>
            <a:r>
              <a:rPr lang="tr-TR" dirty="0" err="1"/>
              <a:t>cystitis</a:t>
            </a:r>
            <a:r>
              <a:rPr lang="tr-TR" dirty="0"/>
              <a:t> </a:t>
            </a:r>
            <a:r>
              <a:rPr lang="tr-TR" dirty="0" err="1"/>
              <a:t>less</a:t>
            </a:r>
            <a:r>
              <a:rPr lang="tr-TR" dirty="0"/>
              <a:t> </a:t>
            </a:r>
            <a:r>
              <a:rPr lang="tr-TR" dirty="0" err="1"/>
              <a:t>frequent</a:t>
            </a:r>
            <a:r>
              <a:rPr lang="tr-TR" dirty="0"/>
              <a:t>, </a:t>
            </a:r>
            <a:r>
              <a:rPr lang="tr-TR" dirty="0" err="1"/>
              <a:t>than</a:t>
            </a:r>
            <a:r>
              <a:rPr lang="tr-TR" dirty="0"/>
              <a:t> in </a:t>
            </a:r>
            <a:r>
              <a:rPr lang="tr-TR" dirty="0" err="1"/>
              <a:t>deer</a:t>
            </a:r>
            <a:r>
              <a:rPr lang="tr-TR" dirty="0"/>
              <a:t> </a:t>
            </a:r>
            <a:r>
              <a:rPr lang="tr-TR" dirty="0" err="1"/>
              <a:t>and</a:t>
            </a:r>
            <a:r>
              <a:rPr lang="tr-TR" dirty="0"/>
              <a:t> </a:t>
            </a:r>
            <a:r>
              <a:rPr lang="tr-TR" dirty="0" err="1"/>
              <a:t>bison</a:t>
            </a:r>
            <a:r>
              <a:rPr lang="tr-TR" dirty="0"/>
              <a:t>. </a:t>
            </a:r>
            <a:endParaRPr lang="tr-TR" dirty="0" smtClean="0"/>
          </a:p>
          <a:p>
            <a:r>
              <a:rPr lang="en-US" dirty="0" smtClean="0"/>
              <a:t>Salivation </a:t>
            </a:r>
            <a:r>
              <a:rPr lang="en-US" dirty="0"/>
              <a:t>and oral </a:t>
            </a:r>
            <a:r>
              <a:rPr lang="en-US" dirty="0" err="1"/>
              <a:t>hyperaemia</a:t>
            </a:r>
            <a:r>
              <a:rPr lang="en-US" dirty="0"/>
              <a:t> may be an early sign, progressing to erosions of the tongue, hard palate, gums and, characteristically, the tips of the buccal papillae </a:t>
            </a:r>
            <a:endParaRPr lang="tr-TR" dirty="0"/>
          </a:p>
          <a:p>
            <a:r>
              <a:rPr lang="en-US" dirty="0"/>
              <a:t>Superficial lymph nodes may be enlarged and limb joints may be swollen </a:t>
            </a:r>
            <a:endParaRPr lang="tr-TR" dirty="0"/>
          </a:p>
          <a:p>
            <a:r>
              <a:rPr lang="en-US" dirty="0">
                <a:solidFill>
                  <a:srgbClr val="FF3300"/>
                </a:solidFill>
              </a:rPr>
              <a:t>Progressive bilateral corneal opacity, starting at the periphery, is characteristic. </a:t>
            </a:r>
            <a:endParaRPr lang="tr-TR" dirty="0"/>
          </a:p>
          <a:p>
            <a:endParaRPr lang="tr-TR" dirty="0"/>
          </a:p>
        </p:txBody>
      </p:sp>
      <p:pic>
        <p:nvPicPr>
          <p:cNvPr id="4" name="Resim 3"/>
          <p:cNvPicPr>
            <a:picLocks noChangeAspect="1"/>
          </p:cNvPicPr>
          <p:nvPr/>
        </p:nvPicPr>
        <p:blipFill>
          <a:blip r:embed="rId2"/>
          <a:stretch>
            <a:fillRect/>
          </a:stretch>
        </p:blipFill>
        <p:spPr>
          <a:xfrm>
            <a:off x="8460817" y="85363"/>
            <a:ext cx="3541727" cy="2599963"/>
          </a:xfrm>
          <a:prstGeom prst="rect">
            <a:avLst/>
          </a:prstGeom>
        </p:spPr>
      </p:pic>
      <p:pic>
        <p:nvPicPr>
          <p:cNvPr id="6" name="Resim 5"/>
          <p:cNvPicPr>
            <a:picLocks noChangeAspect="1"/>
          </p:cNvPicPr>
          <p:nvPr/>
        </p:nvPicPr>
        <p:blipFill rotWithShape="1">
          <a:blip r:embed="rId3"/>
          <a:srcRect l="9259" t="2650" r="7298" b="12574"/>
          <a:stretch/>
        </p:blipFill>
        <p:spPr>
          <a:xfrm>
            <a:off x="8512419" y="3238951"/>
            <a:ext cx="3490125" cy="2662177"/>
          </a:xfrm>
          <a:prstGeom prst="rect">
            <a:avLst/>
          </a:prstGeom>
        </p:spPr>
      </p:pic>
    </p:spTree>
    <p:extLst>
      <p:ext uri="{BB962C8B-B14F-4D97-AF65-F5344CB8AC3E}">
        <p14:creationId xmlns:p14="http://schemas.microsoft.com/office/powerpoint/2010/main" val="1247839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0070C0"/>
                </a:solidFill>
              </a:rPr>
              <a:t>Post </a:t>
            </a:r>
            <a:r>
              <a:rPr lang="tr-TR" dirty="0" err="1" smtClean="0">
                <a:solidFill>
                  <a:srgbClr val="0070C0"/>
                </a:solidFill>
              </a:rPr>
              <a:t>Mortem</a:t>
            </a:r>
            <a:endParaRPr lang="tr-TR" dirty="0">
              <a:solidFill>
                <a:srgbClr val="0070C0"/>
              </a:solidFill>
            </a:endParaRPr>
          </a:p>
        </p:txBody>
      </p:sp>
      <p:sp>
        <p:nvSpPr>
          <p:cNvPr id="3" name="İçerik Yer Tutucusu 2"/>
          <p:cNvSpPr>
            <a:spLocks noGrp="1"/>
          </p:cNvSpPr>
          <p:nvPr>
            <p:ph idx="1"/>
          </p:nvPr>
        </p:nvSpPr>
        <p:spPr>
          <a:xfrm>
            <a:off x="838200" y="1574157"/>
            <a:ext cx="10515600" cy="4602806"/>
          </a:xfrm>
        </p:spPr>
        <p:txBody>
          <a:bodyPr>
            <a:normAutofit fontScale="92500" lnSpcReduction="20000"/>
          </a:bodyPr>
          <a:lstStyle/>
          <a:p>
            <a:r>
              <a:rPr lang="tr-TR" dirty="0" err="1" smtClean="0"/>
              <a:t>The</a:t>
            </a:r>
            <a:r>
              <a:rPr lang="tr-TR" dirty="0" smtClean="0"/>
              <a:t> </a:t>
            </a:r>
            <a:r>
              <a:rPr lang="tr-TR" dirty="0" err="1"/>
              <a:t>principal</a:t>
            </a:r>
            <a:r>
              <a:rPr lang="tr-TR" dirty="0"/>
              <a:t> </a:t>
            </a:r>
            <a:r>
              <a:rPr lang="tr-TR" dirty="0" err="1"/>
              <a:t>lesions</a:t>
            </a:r>
            <a:r>
              <a:rPr lang="tr-TR" dirty="0"/>
              <a:t> </a:t>
            </a:r>
            <a:r>
              <a:rPr lang="tr-TR" dirty="0" err="1"/>
              <a:t>are</a:t>
            </a:r>
            <a:r>
              <a:rPr lang="tr-TR" dirty="0"/>
              <a:t> </a:t>
            </a:r>
            <a:endParaRPr lang="tr-TR" dirty="0" smtClean="0"/>
          </a:p>
          <a:p>
            <a:pPr lvl="1"/>
            <a:r>
              <a:rPr lang="tr-TR" dirty="0" err="1" smtClean="0">
                <a:solidFill>
                  <a:srgbClr val="C00000"/>
                </a:solidFill>
              </a:rPr>
              <a:t>inflammation</a:t>
            </a:r>
            <a:r>
              <a:rPr lang="tr-TR" dirty="0" smtClean="0">
                <a:solidFill>
                  <a:srgbClr val="C00000"/>
                </a:solidFill>
              </a:rPr>
              <a:t> </a:t>
            </a:r>
            <a:r>
              <a:rPr lang="tr-TR" dirty="0" err="1">
                <a:solidFill>
                  <a:srgbClr val="C00000"/>
                </a:solidFill>
              </a:rPr>
              <a:t>and</a:t>
            </a:r>
            <a:r>
              <a:rPr lang="tr-TR" dirty="0">
                <a:solidFill>
                  <a:srgbClr val="C00000"/>
                </a:solidFill>
              </a:rPr>
              <a:t> </a:t>
            </a:r>
            <a:r>
              <a:rPr lang="tr-TR" dirty="0" err="1">
                <a:solidFill>
                  <a:srgbClr val="C00000"/>
                </a:solidFill>
              </a:rPr>
              <a:t>necrosis</a:t>
            </a:r>
            <a:r>
              <a:rPr lang="tr-TR" dirty="0">
                <a:solidFill>
                  <a:srgbClr val="C00000"/>
                </a:solidFill>
              </a:rPr>
              <a:t> of </a:t>
            </a:r>
            <a:r>
              <a:rPr lang="tr-TR" dirty="0" err="1">
                <a:solidFill>
                  <a:srgbClr val="C00000"/>
                </a:solidFill>
              </a:rPr>
              <a:t>respiratory</a:t>
            </a:r>
            <a:r>
              <a:rPr lang="tr-TR" dirty="0">
                <a:solidFill>
                  <a:srgbClr val="C00000"/>
                </a:solidFill>
              </a:rPr>
              <a:t>, </a:t>
            </a:r>
            <a:r>
              <a:rPr lang="tr-TR" dirty="0" err="1">
                <a:solidFill>
                  <a:srgbClr val="C00000"/>
                </a:solidFill>
              </a:rPr>
              <a:t>alimentary</a:t>
            </a:r>
            <a:r>
              <a:rPr lang="tr-TR" dirty="0">
                <a:solidFill>
                  <a:srgbClr val="C00000"/>
                </a:solidFill>
              </a:rPr>
              <a:t>, </a:t>
            </a:r>
            <a:r>
              <a:rPr lang="tr-TR" dirty="0" err="1">
                <a:solidFill>
                  <a:srgbClr val="C00000"/>
                </a:solidFill>
              </a:rPr>
              <a:t>or</a:t>
            </a:r>
            <a:r>
              <a:rPr lang="tr-TR" dirty="0">
                <a:solidFill>
                  <a:srgbClr val="C00000"/>
                </a:solidFill>
              </a:rPr>
              <a:t> </a:t>
            </a:r>
            <a:r>
              <a:rPr lang="tr-TR" dirty="0" err="1">
                <a:solidFill>
                  <a:srgbClr val="C00000"/>
                </a:solidFill>
              </a:rPr>
              <a:t>urinary</a:t>
            </a:r>
            <a:r>
              <a:rPr lang="tr-TR" dirty="0">
                <a:solidFill>
                  <a:srgbClr val="C00000"/>
                </a:solidFill>
              </a:rPr>
              <a:t> </a:t>
            </a:r>
            <a:r>
              <a:rPr lang="tr-TR" dirty="0" err="1">
                <a:solidFill>
                  <a:srgbClr val="C00000"/>
                </a:solidFill>
              </a:rPr>
              <a:t>mucosal</a:t>
            </a:r>
            <a:r>
              <a:rPr lang="tr-TR" dirty="0">
                <a:solidFill>
                  <a:srgbClr val="C00000"/>
                </a:solidFill>
              </a:rPr>
              <a:t> </a:t>
            </a:r>
            <a:r>
              <a:rPr lang="tr-TR" dirty="0" err="1">
                <a:solidFill>
                  <a:srgbClr val="C00000"/>
                </a:solidFill>
              </a:rPr>
              <a:t>epithelium</a:t>
            </a:r>
            <a:r>
              <a:rPr lang="tr-TR" dirty="0">
                <a:solidFill>
                  <a:srgbClr val="C00000"/>
                </a:solidFill>
              </a:rPr>
              <a:t>; </a:t>
            </a:r>
            <a:endParaRPr lang="tr-TR" dirty="0" smtClean="0">
              <a:solidFill>
                <a:srgbClr val="C00000"/>
              </a:solidFill>
            </a:endParaRPr>
          </a:p>
          <a:p>
            <a:pPr lvl="1"/>
            <a:r>
              <a:rPr lang="tr-TR" dirty="0" err="1" smtClean="0">
                <a:solidFill>
                  <a:srgbClr val="C00000"/>
                </a:solidFill>
              </a:rPr>
              <a:t>subepithelial</a:t>
            </a:r>
            <a:r>
              <a:rPr lang="tr-TR" dirty="0" smtClean="0">
                <a:solidFill>
                  <a:srgbClr val="C00000"/>
                </a:solidFill>
              </a:rPr>
              <a:t> </a:t>
            </a:r>
            <a:r>
              <a:rPr lang="tr-TR" dirty="0" err="1">
                <a:solidFill>
                  <a:srgbClr val="C00000"/>
                </a:solidFill>
              </a:rPr>
              <a:t>lymphoid</a:t>
            </a:r>
            <a:r>
              <a:rPr lang="tr-TR" dirty="0">
                <a:solidFill>
                  <a:srgbClr val="C00000"/>
                </a:solidFill>
              </a:rPr>
              <a:t> </a:t>
            </a:r>
            <a:r>
              <a:rPr lang="tr-TR" dirty="0" err="1">
                <a:solidFill>
                  <a:srgbClr val="C00000"/>
                </a:solidFill>
              </a:rPr>
              <a:t>infiltration</a:t>
            </a:r>
            <a:r>
              <a:rPr lang="tr-TR" dirty="0">
                <a:solidFill>
                  <a:srgbClr val="C00000"/>
                </a:solidFill>
              </a:rPr>
              <a:t>; </a:t>
            </a:r>
            <a:endParaRPr lang="tr-TR" dirty="0" smtClean="0">
              <a:solidFill>
                <a:srgbClr val="C00000"/>
              </a:solidFill>
            </a:endParaRPr>
          </a:p>
          <a:p>
            <a:pPr lvl="1"/>
            <a:r>
              <a:rPr lang="tr-TR" dirty="0" err="1" smtClean="0">
                <a:solidFill>
                  <a:srgbClr val="C00000"/>
                </a:solidFill>
              </a:rPr>
              <a:t>generalized</a:t>
            </a:r>
            <a:r>
              <a:rPr lang="tr-TR" dirty="0" smtClean="0">
                <a:solidFill>
                  <a:srgbClr val="C00000"/>
                </a:solidFill>
              </a:rPr>
              <a:t> </a:t>
            </a:r>
            <a:r>
              <a:rPr lang="tr-TR" dirty="0" err="1">
                <a:solidFill>
                  <a:srgbClr val="C00000"/>
                </a:solidFill>
              </a:rPr>
              <a:t>lymphoid</a:t>
            </a:r>
            <a:r>
              <a:rPr lang="tr-TR" dirty="0">
                <a:solidFill>
                  <a:srgbClr val="C00000"/>
                </a:solidFill>
              </a:rPr>
              <a:t> </a:t>
            </a:r>
            <a:r>
              <a:rPr lang="tr-TR" dirty="0" err="1">
                <a:solidFill>
                  <a:srgbClr val="C00000"/>
                </a:solidFill>
              </a:rPr>
              <a:t>proliferation</a:t>
            </a:r>
            <a:r>
              <a:rPr lang="tr-TR" dirty="0">
                <a:solidFill>
                  <a:srgbClr val="C00000"/>
                </a:solidFill>
              </a:rPr>
              <a:t> </a:t>
            </a:r>
            <a:r>
              <a:rPr lang="tr-TR" dirty="0" err="1">
                <a:solidFill>
                  <a:srgbClr val="C00000"/>
                </a:solidFill>
              </a:rPr>
              <a:t>and</a:t>
            </a:r>
            <a:r>
              <a:rPr lang="tr-TR" dirty="0">
                <a:solidFill>
                  <a:srgbClr val="C00000"/>
                </a:solidFill>
              </a:rPr>
              <a:t> </a:t>
            </a:r>
            <a:r>
              <a:rPr lang="tr-TR" dirty="0" err="1">
                <a:solidFill>
                  <a:srgbClr val="C00000"/>
                </a:solidFill>
              </a:rPr>
              <a:t>necrosis</a:t>
            </a:r>
            <a:r>
              <a:rPr lang="tr-TR" dirty="0">
                <a:solidFill>
                  <a:srgbClr val="C00000"/>
                </a:solidFill>
              </a:rPr>
              <a:t>; </a:t>
            </a:r>
            <a:endParaRPr lang="tr-TR" dirty="0" smtClean="0">
              <a:solidFill>
                <a:srgbClr val="C00000"/>
              </a:solidFill>
            </a:endParaRPr>
          </a:p>
          <a:p>
            <a:pPr lvl="1"/>
            <a:r>
              <a:rPr lang="tr-TR" dirty="0" err="1" smtClean="0">
                <a:solidFill>
                  <a:srgbClr val="C00000"/>
                </a:solidFill>
              </a:rPr>
              <a:t>widespread</a:t>
            </a:r>
            <a:r>
              <a:rPr lang="tr-TR" dirty="0" smtClean="0">
                <a:solidFill>
                  <a:srgbClr val="C00000"/>
                </a:solidFill>
              </a:rPr>
              <a:t> </a:t>
            </a:r>
            <a:r>
              <a:rPr lang="tr-TR" dirty="0" err="1">
                <a:solidFill>
                  <a:srgbClr val="C00000"/>
                </a:solidFill>
              </a:rPr>
              <a:t>vasculitis</a:t>
            </a:r>
            <a:r>
              <a:rPr lang="tr-TR" dirty="0">
                <a:solidFill>
                  <a:srgbClr val="C00000"/>
                </a:solidFill>
              </a:rPr>
              <a:t>. </a:t>
            </a:r>
            <a:endParaRPr lang="tr-TR" dirty="0" smtClean="0">
              <a:solidFill>
                <a:srgbClr val="C00000"/>
              </a:solidFill>
            </a:endParaRPr>
          </a:p>
          <a:p>
            <a:r>
              <a:rPr lang="tr-TR" dirty="0" err="1" smtClean="0"/>
              <a:t>Mucosal</a:t>
            </a:r>
            <a:r>
              <a:rPr lang="tr-TR" dirty="0" smtClean="0"/>
              <a:t> </a:t>
            </a:r>
            <a:r>
              <a:rPr lang="tr-TR" dirty="0" err="1"/>
              <a:t>ulcerations</a:t>
            </a:r>
            <a:r>
              <a:rPr lang="tr-TR" dirty="0"/>
              <a:t> </a:t>
            </a:r>
            <a:r>
              <a:rPr lang="tr-TR" dirty="0" err="1"/>
              <a:t>and</a:t>
            </a:r>
            <a:r>
              <a:rPr lang="tr-TR" dirty="0"/>
              <a:t> </a:t>
            </a:r>
            <a:r>
              <a:rPr lang="tr-TR" dirty="0" err="1"/>
              <a:t>hemorrhage</a:t>
            </a:r>
            <a:r>
              <a:rPr lang="tr-TR" dirty="0"/>
              <a:t> </a:t>
            </a:r>
            <a:r>
              <a:rPr lang="tr-TR" dirty="0" err="1"/>
              <a:t>are</a:t>
            </a:r>
            <a:r>
              <a:rPr lang="tr-TR" dirty="0"/>
              <a:t> </a:t>
            </a:r>
            <a:r>
              <a:rPr lang="tr-TR" dirty="0" err="1"/>
              <a:t>common</a:t>
            </a:r>
            <a:r>
              <a:rPr lang="tr-TR" dirty="0"/>
              <a:t>. </a:t>
            </a:r>
            <a:endParaRPr lang="tr-TR" dirty="0" smtClean="0"/>
          </a:p>
          <a:p>
            <a:r>
              <a:rPr lang="tr-TR" dirty="0" err="1" smtClean="0"/>
              <a:t>Hemorrhages</a:t>
            </a:r>
            <a:r>
              <a:rPr lang="tr-TR" dirty="0" smtClean="0"/>
              <a:t> </a:t>
            </a:r>
            <a:r>
              <a:rPr lang="tr-TR" dirty="0" err="1"/>
              <a:t>may</a:t>
            </a:r>
            <a:r>
              <a:rPr lang="tr-TR" dirty="0"/>
              <a:t> be </a:t>
            </a:r>
            <a:r>
              <a:rPr lang="tr-TR" dirty="0" err="1"/>
              <a:t>present</a:t>
            </a:r>
            <a:r>
              <a:rPr lang="tr-TR" dirty="0"/>
              <a:t> in </a:t>
            </a:r>
            <a:r>
              <a:rPr lang="tr-TR" dirty="0" err="1"/>
              <a:t>many</a:t>
            </a:r>
            <a:r>
              <a:rPr lang="tr-TR" dirty="0"/>
              <a:t> </a:t>
            </a:r>
            <a:r>
              <a:rPr lang="tr-TR" dirty="0" err="1"/>
              <a:t>parenchymatous</a:t>
            </a:r>
            <a:r>
              <a:rPr lang="tr-TR" dirty="0"/>
              <a:t> </a:t>
            </a:r>
            <a:r>
              <a:rPr lang="tr-TR" dirty="0" err="1"/>
              <a:t>organs</a:t>
            </a:r>
            <a:r>
              <a:rPr lang="tr-TR" dirty="0"/>
              <a:t>, </a:t>
            </a:r>
            <a:r>
              <a:rPr lang="tr-TR" dirty="0" err="1"/>
              <a:t>particularly</a:t>
            </a:r>
            <a:r>
              <a:rPr lang="tr-TR" dirty="0"/>
              <a:t> </a:t>
            </a:r>
            <a:r>
              <a:rPr lang="tr-TR" dirty="0" err="1"/>
              <a:t>lymph</a:t>
            </a:r>
            <a:r>
              <a:rPr lang="tr-TR" dirty="0"/>
              <a:t> </a:t>
            </a:r>
            <a:r>
              <a:rPr lang="tr-TR" dirty="0" err="1"/>
              <a:t>nodes</a:t>
            </a:r>
            <a:r>
              <a:rPr lang="tr-TR" dirty="0"/>
              <a:t>. </a:t>
            </a:r>
            <a:endParaRPr lang="tr-TR" dirty="0" smtClean="0"/>
          </a:p>
          <a:p>
            <a:r>
              <a:rPr lang="tr-TR" dirty="0" smtClean="0"/>
              <a:t>A </a:t>
            </a:r>
            <a:r>
              <a:rPr lang="tr-TR" dirty="0" err="1"/>
              <a:t>classic</a:t>
            </a:r>
            <a:r>
              <a:rPr lang="tr-TR" dirty="0"/>
              <a:t> but not </a:t>
            </a:r>
            <a:r>
              <a:rPr lang="tr-TR" dirty="0" err="1"/>
              <a:t>pathognomonic</a:t>
            </a:r>
            <a:r>
              <a:rPr lang="tr-TR" dirty="0"/>
              <a:t> </a:t>
            </a:r>
            <a:r>
              <a:rPr lang="tr-TR" dirty="0" err="1"/>
              <a:t>histologic</a:t>
            </a:r>
            <a:r>
              <a:rPr lang="tr-TR" dirty="0"/>
              <a:t> </a:t>
            </a:r>
            <a:r>
              <a:rPr lang="tr-TR" dirty="0" err="1"/>
              <a:t>lesion</a:t>
            </a:r>
            <a:r>
              <a:rPr lang="tr-TR" dirty="0"/>
              <a:t> is </a:t>
            </a:r>
            <a:r>
              <a:rPr lang="tr-TR" dirty="0" err="1"/>
              <a:t>fibrinoid</a:t>
            </a:r>
            <a:r>
              <a:rPr lang="tr-TR" dirty="0"/>
              <a:t> </a:t>
            </a:r>
            <a:r>
              <a:rPr lang="tr-TR" dirty="0" err="1"/>
              <a:t>necrosis</a:t>
            </a:r>
            <a:r>
              <a:rPr lang="tr-TR" dirty="0"/>
              <a:t> of </a:t>
            </a:r>
            <a:r>
              <a:rPr lang="tr-TR" dirty="0" err="1"/>
              <a:t>small</a:t>
            </a:r>
            <a:r>
              <a:rPr lang="tr-TR" dirty="0"/>
              <a:t> </a:t>
            </a:r>
            <a:r>
              <a:rPr lang="tr-TR" dirty="0" err="1"/>
              <a:t>muscular</a:t>
            </a:r>
            <a:r>
              <a:rPr lang="tr-TR" dirty="0"/>
              <a:t> </a:t>
            </a:r>
            <a:r>
              <a:rPr lang="tr-TR" dirty="0" err="1"/>
              <a:t>arteries</a:t>
            </a:r>
            <a:r>
              <a:rPr lang="tr-TR" dirty="0"/>
              <a:t>, but </a:t>
            </a:r>
            <a:r>
              <a:rPr lang="tr-TR" dirty="0" err="1"/>
              <a:t>vessels</a:t>
            </a:r>
            <a:r>
              <a:rPr lang="tr-TR" dirty="0"/>
              <a:t> of </a:t>
            </a:r>
            <a:r>
              <a:rPr lang="tr-TR" dirty="0" err="1"/>
              <a:t>all</a:t>
            </a:r>
            <a:r>
              <a:rPr lang="tr-TR" dirty="0"/>
              <a:t> </a:t>
            </a:r>
            <a:r>
              <a:rPr lang="tr-TR" dirty="0" err="1"/>
              <a:t>types</a:t>
            </a:r>
            <a:r>
              <a:rPr lang="tr-TR" dirty="0"/>
              <a:t> </a:t>
            </a:r>
            <a:r>
              <a:rPr lang="tr-TR" dirty="0" err="1"/>
              <a:t>may</a:t>
            </a:r>
            <a:r>
              <a:rPr lang="tr-TR" dirty="0"/>
              <a:t> be </a:t>
            </a:r>
            <a:r>
              <a:rPr lang="tr-TR" dirty="0" err="1"/>
              <a:t>inflamed</a:t>
            </a:r>
            <a:r>
              <a:rPr lang="tr-TR" dirty="0"/>
              <a:t>, </a:t>
            </a:r>
            <a:r>
              <a:rPr lang="tr-TR" dirty="0" err="1"/>
              <a:t>including</a:t>
            </a:r>
            <a:r>
              <a:rPr lang="tr-TR" dirty="0"/>
              <a:t> </a:t>
            </a:r>
            <a:r>
              <a:rPr lang="tr-TR" dirty="0" err="1"/>
              <a:t>those</a:t>
            </a:r>
            <a:r>
              <a:rPr lang="tr-TR" dirty="0"/>
              <a:t> in </a:t>
            </a:r>
            <a:r>
              <a:rPr lang="tr-TR" dirty="0" err="1"/>
              <a:t>the</a:t>
            </a:r>
            <a:r>
              <a:rPr lang="tr-TR" dirty="0"/>
              <a:t> </a:t>
            </a:r>
            <a:r>
              <a:rPr lang="tr-TR" dirty="0" err="1"/>
              <a:t>brain</a:t>
            </a:r>
            <a:r>
              <a:rPr lang="tr-TR" dirty="0"/>
              <a:t>. </a:t>
            </a:r>
            <a:endParaRPr lang="tr-TR" dirty="0" smtClean="0"/>
          </a:p>
          <a:p>
            <a:r>
              <a:rPr lang="tr-TR" dirty="0" err="1" smtClean="0"/>
              <a:t>Prominent</a:t>
            </a:r>
            <a:r>
              <a:rPr lang="tr-TR" dirty="0" smtClean="0"/>
              <a:t> </a:t>
            </a:r>
            <a:r>
              <a:rPr lang="tr-TR" dirty="0" err="1"/>
              <a:t>white</a:t>
            </a:r>
            <a:r>
              <a:rPr lang="tr-TR" dirty="0"/>
              <a:t> </a:t>
            </a:r>
            <a:r>
              <a:rPr lang="tr-TR" dirty="0" err="1"/>
              <a:t>nodules</a:t>
            </a:r>
            <a:r>
              <a:rPr lang="tr-TR" dirty="0"/>
              <a:t> </a:t>
            </a:r>
            <a:r>
              <a:rPr lang="tr-TR" dirty="0" err="1"/>
              <a:t>representing</a:t>
            </a:r>
            <a:r>
              <a:rPr lang="tr-TR" dirty="0"/>
              <a:t> </a:t>
            </a:r>
            <a:r>
              <a:rPr lang="tr-TR" dirty="0" err="1"/>
              <a:t>intramural</a:t>
            </a:r>
            <a:r>
              <a:rPr lang="tr-TR" dirty="0"/>
              <a:t> </a:t>
            </a:r>
            <a:r>
              <a:rPr lang="tr-TR" dirty="0" err="1"/>
              <a:t>and</a:t>
            </a:r>
            <a:r>
              <a:rPr lang="tr-TR" dirty="0"/>
              <a:t> </a:t>
            </a:r>
            <a:r>
              <a:rPr lang="tr-TR" dirty="0" err="1"/>
              <a:t>perivascular</a:t>
            </a:r>
            <a:r>
              <a:rPr lang="tr-TR" dirty="0"/>
              <a:t> </a:t>
            </a:r>
            <a:r>
              <a:rPr lang="tr-TR" dirty="0" err="1"/>
              <a:t>proliferation</a:t>
            </a:r>
            <a:r>
              <a:rPr lang="tr-TR" dirty="0"/>
              <a:t> </a:t>
            </a:r>
            <a:r>
              <a:rPr lang="tr-TR" dirty="0" err="1"/>
              <a:t>may</a:t>
            </a:r>
            <a:r>
              <a:rPr lang="tr-TR" dirty="0"/>
              <a:t> be </a:t>
            </a:r>
            <a:r>
              <a:rPr lang="tr-TR" dirty="0" err="1"/>
              <a:t>apparent</a:t>
            </a:r>
            <a:r>
              <a:rPr lang="tr-TR" dirty="0"/>
              <a:t>, </a:t>
            </a:r>
            <a:r>
              <a:rPr lang="tr-TR" dirty="0" err="1"/>
              <a:t>particularly</a:t>
            </a:r>
            <a:r>
              <a:rPr lang="tr-TR" dirty="0"/>
              <a:t> in </a:t>
            </a:r>
            <a:r>
              <a:rPr lang="tr-TR" dirty="0" err="1"/>
              <a:t>the</a:t>
            </a:r>
            <a:r>
              <a:rPr lang="tr-TR" dirty="0"/>
              <a:t> </a:t>
            </a:r>
            <a:r>
              <a:rPr lang="tr-TR" dirty="0" err="1"/>
              <a:t>kidneys</a:t>
            </a:r>
            <a:r>
              <a:rPr lang="tr-TR" dirty="0"/>
              <a:t>.</a:t>
            </a:r>
          </a:p>
        </p:txBody>
      </p:sp>
    </p:spTree>
    <p:extLst>
      <p:ext uri="{BB962C8B-B14F-4D97-AF65-F5344CB8AC3E}">
        <p14:creationId xmlns:p14="http://schemas.microsoft.com/office/powerpoint/2010/main" val="3973091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30040" y="382929"/>
            <a:ext cx="3175000" cy="2133600"/>
          </a:xfrm>
          <a:prstGeom prst="rect">
            <a:avLst/>
          </a:prstGeom>
        </p:spPr>
      </p:pic>
      <p:sp>
        <p:nvSpPr>
          <p:cNvPr id="5" name="Dikdörtgen 4"/>
          <p:cNvSpPr/>
          <p:nvPr/>
        </p:nvSpPr>
        <p:spPr>
          <a:xfrm>
            <a:off x="242184" y="2608123"/>
            <a:ext cx="3350711" cy="584775"/>
          </a:xfrm>
          <a:prstGeom prst="rect">
            <a:avLst/>
          </a:prstGeom>
        </p:spPr>
        <p:txBody>
          <a:bodyPr wrap="square">
            <a:spAutoFit/>
          </a:bodyPr>
          <a:lstStyle/>
          <a:p>
            <a:r>
              <a:rPr lang="tr-TR" sz="1600" dirty="0" err="1"/>
              <a:t>Bovine</a:t>
            </a:r>
            <a:r>
              <a:rPr lang="tr-TR" sz="1600" dirty="0"/>
              <a:t>, hard </a:t>
            </a:r>
            <a:r>
              <a:rPr lang="tr-TR" sz="1600" dirty="0" err="1"/>
              <a:t>palate</a:t>
            </a:r>
            <a:r>
              <a:rPr lang="tr-TR" sz="1600" dirty="0"/>
              <a:t>. </a:t>
            </a:r>
            <a:r>
              <a:rPr lang="tr-TR" sz="1600" dirty="0" err="1"/>
              <a:t>There</a:t>
            </a:r>
            <a:r>
              <a:rPr lang="tr-TR" sz="1600" dirty="0"/>
              <a:t> </a:t>
            </a:r>
            <a:r>
              <a:rPr lang="tr-TR" sz="1600" dirty="0" err="1"/>
              <a:t>are</a:t>
            </a:r>
            <a:r>
              <a:rPr lang="tr-TR" sz="1600" dirty="0"/>
              <a:t> </a:t>
            </a:r>
            <a:r>
              <a:rPr lang="tr-TR" sz="1600" dirty="0" err="1"/>
              <a:t>multiple</a:t>
            </a:r>
            <a:r>
              <a:rPr lang="tr-TR" sz="1600" dirty="0"/>
              <a:t> </a:t>
            </a:r>
            <a:r>
              <a:rPr lang="tr-TR" sz="1600" dirty="0" err="1"/>
              <a:t>coalescing</a:t>
            </a:r>
            <a:r>
              <a:rPr lang="tr-TR" sz="1600" dirty="0"/>
              <a:t> </a:t>
            </a:r>
            <a:r>
              <a:rPr lang="tr-TR" sz="1600" dirty="0" err="1"/>
              <a:t>mucosal</a:t>
            </a:r>
            <a:r>
              <a:rPr lang="tr-TR" sz="1600" dirty="0"/>
              <a:t> </a:t>
            </a:r>
            <a:r>
              <a:rPr lang="tr-TR" sz="1600" dirty="0" err="1"/>
              <a:t>erosions</a:t>
            </a:r>
            <a:r>
              <a:rPr lang="tr-TR" sz="1600" dirty="0"/>
              <a:t>.</a:t>
            </a:r>
          </a:p>
        </p:txBody>
      </p:sp>
      <p:pic>
        <p:nvPicPr>
          <p:cNvPr id="6" name="Resim 5"/>
          <p:cNvPicPr>
            <a:picLocks noChangeAspect="1"/>
          </p:cNvPicPr>
          <p:nvPr/>
        </p:nvPicPr>
        <p:blipFill>
          <a:blip r:embed="rId3"/>
          <a:stretch>
            <a:fillRect/>
          </a:stretch>
        </p:blipFill>
        <p:spPr>
          <a:xfrm>
            <a:off x="4277006" y="408329"/>
            <a:ext cx="3175000" cy="2108200"/>
          </a:xfrm>
          <a:prstGeom prst="rect">
            <a:avLst/>
          </a:prstGeom>
        </p:spPr>
      </p:pic>
      <p:sp>
        <p:nvSpPr>
          <p:cNvPr id="7" name="Dikdörtgen 6"/>
          <p:cNvSpPr/>
          <p:nvPr/>
        </p:nvSpPr>
        <p:spPr>
          <a:xfrm>
            <a:off x="4190035" y="2608123"/>
            <a:ext cx="3391383" cy="584775"/>
          </a:xfrm>
          <a:prstGeom prst="rect">
            <a:avLst/>
          </a:prstGeom>
        </p:spPr>
        <p:txBody>
          <a:bodyPr wrap="square">
            <a:spAutoFit/>
          </a:bodyPr>
          <a:lstStyle/>
          <a:p>
            <a:r>
              <a:rPr lang="tr-TR" sz="1600" dirty="0" err="1"/>
              <a:t>Bovine</a:t>
            </a:r>
            <a:r>
              <a:rPr lang="tr-TR" sz="1600" dirty="0"/>
              <a:t>, skin. </a:t>
            </a:r>
            <a:r>
              <a:rPr lang="tr-TR" sz="1600" dirty="0" err="1"/>
              <a:t>There</a:t>
            </a:r>
            <a:r>
              <a:rPr lang="tr-TR" sz="1600" dirty="0"/>
              <a:t> </a:t>
            </a:r>
            <a:r>
              <a:rPr lang="tr-TR" sz="1600" dirty="0" err="1"/>
              <a:t>are</a:t>
            </a:r>
            <a:r>
              <a:rPr lang="tr-TR" sz="1600" dirty="0"/>
              <a:t> </a:t>
            </a:r>
            <a:r>
              <a:rPr lang="tr-TR" sz="1600" dirty="0" err="1"/>
              <a:t>numerous</a:t>
            </a:r>
            <a:r>
              <a:rPr lang="tr-TR" sz="1600" dirty="0"/>
              <a:t> </a:t>
            </a:r>
            <a:r>
              <a:rPr lang="tr-TR" sz="1600" dirty="0" err="1"/>
              <a:t>raised</a:t>
            </a:r>
            <a:r>
              <a:rPr lang="tr-TR" sz="1600" dirty="0"/>
              <a:t> </a:t>
            </a:r>
            <a:r>
              <a:rPr lang="tr-TR" sz="1600" dirty="0" err="1"/>
              <a:t>plaques</a:t>
            </a:r>
            <a:r>
              <a:rPr lang="tr-TR" sz="1600" dirty="0"/>
              <a:t> (</a:t>
            </a:r>
            <a:r>
              <a:rPr lang="tr-TR" sz="1600" dirty="0" err="1"/>
              <a:t>multifocal</a:t>
            </a:r>
            <a:r>
              <a:rPr lang="tr-TR" sz="1600" dirty="0"/>
              <a:t> </a:t>
            </a:r>
            <a:r>
              <a:rPr lang="tr-TR" sz="1600" dirty="0" err="1"/>
              <a:t>dermatitis</a:t>
            </a:r>
            <a:r>
              <a:rPr lang="tr-TR" sz="1600" dirty="0"/>
              <a:t>).</a:t>
            </a:r>
          </a:p>
        </p:txBody>
      </p:sp>
      <p:pic>
        <p:nvPicPr>
          <p:cNvPr id="8" name="Resim 7"/>
          <p:cNvPicPr>
            <a:picLocks noChangeAspect="1"/>
          </p:cNvPicPr>
          <p:nvPr/>
        </p:nvPicPr>
        <p:blipFill>
          <a:blip r:embed="rId4"/>
          <a:stretch>
            <a:fillRect/>
          </a:stretch>
        </p:blipFill>
        <p:spPr>
          <a:xfrm>
            <a:off x="8223972" y="408329"/>
            <a:ext cx="3175000" cy="2133600"/>
          </a:xfrm>
          <a:prstGeom prst="rect">
            <a:avLst/>
          </a:prstGeom>
        </p:spPr>
      </p:pic>
      <p:sp>
        <p:nvSpPr>
          <p:cNvPr id="9" name="Dikdörtgen 8"/>
          <p:cNvSpPr/>
          <p:nvPr/>
        </p:nvSpPr>
        <p:spPr>
          <a:xfrm>
            <a:off x="8223972" y="2654289"/>
            <a:ext cx="3315987" cy="830997"/>
          </a:xfrm>
          <a:prstGeom prst="rect">
            <a:avLst/>
          </a:prstGeom>
        </p:spPr>
        <p:txBody>
          <a:bodyPr wrap="square">
            <a:spAutoFit/>
          </a:bodyPr>
          <a:lstStyle/>
          <a:p>
            <a:r>
              <a:rPr lang="tr-TR" sz="1600" dirty="0" err="1"/>
              <a:t>Bovine</a:t>
            </a:r>
            <a:r>
              <a:rPr lang="tr-TR" sz="1600" dirty="0"/>
              <a:t>, </a:t>
            </a:r>
            <a:r>
              <a:rPr lang="tr-TR" sz="1600" dirty="0" err="1"/>
              <a:t>head</a:t>
            </a:r>
            <a:r>
              <a:rPr lang="tr-TR" sz="1600" dirty="0"/>
              <a:t>, </a:t>
            </a:r>
            <a:r>
              <a:rPr lang="tr-TR" sz="1600" dirty="0" err="1"/>
              <a:t>sagittal</a:t>
            </a:r>
            <a:r>
              <a:rPr lang="tr-TR" sz="1600" dirty="0"/>
              <a:t> </a:t>
            </a:r>
            <a:r>
              <a:rPr lang="tr-TR" sz="1600" dirty="0" err="1"/>
              <a:t>section</a:t>
            </a:r>
            <a:r>
              <a:rPr lang="tr-TR" sz="1600" dirty="0"/>
              <a:t>. </a:t>
            </a:r>
            <a:r>
              <a:rPr lang="tr-TR" sz="1600" dirty="0" err="1"/>
              <a:t>Mucoid</a:t>
            </a:r>
            <a:r>
              <a:rPr lang="tr-TR" sz="1600" dirty="0"/>
              <a:t> </a:t>
            </a:r>
            <a:r>
              <a:rPr lang="tr-TR" sz="1600" dirty="0" err="1"/>
              <a:t>exudate</a:t>
            </a:r>
            <a:r>
              <a:rPr lang="tr-TR" sz="1600" dirty="0"/>
              <a:t> </a:t>
            </a:r>
            <a:r>
              <a:rPr lang="tr-TR" sz="1600" dirty="0" err="1"/>
              <a:t>multifocally</a:t>
            </a:r>
            <a:r>
              <a:rPr lang="tr-TR" sz="1600" dirty="0"/>
              <a:t> </a:t>
            </a:r>
            <a:r>
              <a:rPr lang="tr-TR" sz="1600" dirty="0" err="1"/>
              <a:t>covers</a:t>
            </a:r>
            <a:r>
              <a:rPr lang="tr-TR" sz="1600" dirty="0"/>
              <a:t> </a:t>
            </a:r>
            <a:r>
              <a:rPr lang="tr-TR" sz="1600" dirty="0" err="1"/>
              <a:t>the</a:t>
            </a:r>
            <a:r>
              <a:rPr lang="tr-TR" sz="1600" dirty="0"/>
              <a:t> </a:t>
            </a:r>
            <a:r>
              <a:rPr lang="tr-TR" sz="1600" dirty="0" err="1"/>
              <a:t>nasal</a:t>
            </a:r>
            <a:r>
              <a:rPr lang="tr-TR" sz="1600" dirty="0"/>
              <a:t> </a:t>
            </a:r>
            <a:r>
              <a:rPr lang="tr-TR" sz="1600" dirty="0" err="1"/>
              <a:t>and</a:t>
            </a:r>
            <a:r>
              <a:rPr lang="tr-TR" sz="1600" dirty="0"/>
              <a:t> </a:t>
            </a:r>
            <a:r>
              <a:rPr lang="tr-TR" sz="1600" dirty="0" err="1"/>
              <a:t>pharyngeal</a:t>
            </a:r>
            <a:r>
              <a:rPr lang="tr-TR" sz="1600" dirty="0"/>
              <a:t> </a:t>
            </a:r>
            <a:r>
              <a:rPr lang="tr-TR" sz="1600" dirty="0" err="1"/>
              <a:t>mucosa</a:t>
            </a:r>
            <a:r>
              <a:rPr lang="tr-TR" sz="1600" dirty="0"/>
              <a:t>.</a:t>
            </a:r>
          </a:p>
        </p:txBody>
      </p:sp>
      <p:pic>
        <p:nvPicPr>
          <p:cNvPr id="10" name="Resim 9"/>
          <p:cNvPicPr>
            <a:picLocks noChangeAspect="1"/>
          </p:cNvPicPr>
          <p:nvPr/>
        </p:nvPicPr>
        <p:blipFill>
          <a:blip r:embed="rId5"/>
          <a:stretch>
            <a:fillRect/>
          </a:stretch>
        </p:blipFill>
        <p:spPr>
          <a:xfrm>
            <a:off x="242184" y="3485286"/>
            <a:ext cx="3175000" cy="2146300"/>
          </a:xfrm>
          <a:prstGeom prst="rect">
            <a:avLst/>
          </a:prstGeom>
        </p:spPr>
      </p:pic>
      <p:sp>
        <p:nvSpPr>
          <p:cNvPr id="11" name="Dikdörtgen 10"/>
          <p:cNvSpPr/>
          <p:nvPr/>
        </p:nvSpPr>
        <p:spPr>
          <a:xfrm>
            <a:off x="242184" y="5814311"/>
            <a:ext cx="3175000" cy="584775"/>
          </a:xfrm>
          <a:prstGeom prst="rect">
            <a:avLst/>
          </a:prstGeom>
        </p:spPr>
        <p:txBody>
          <a:bodyPr wrap="square">
            <a:spAutoFit/>
          </a:bodyPr>
          <a:lstStyle/>
          <a:p>
            <a:r>
              <a:rPr lang="tr-TR" sz="1600" dirty="0" err="1"/>
              <a:t>Bovine</a:t>
            </a:r>
            <a:r>
              <a:rPr lang="tr-TR" sz="1600" dirty="0"/>
              <a:t>, </a:t>
            </a:r>
            <a:r>
              <a:rPr lang="tr-TR" sz="1600" dirty="0" err="1"/>
              <a:t>nasal</a:t>
            </a:r>
            <a:r>
              <a:rPr lang="tr-TR" sz="1600" dirty="0"/>
              <a:t> </a:t>
            </a:r>
            <a:r>
              <a:rPr lang="tr-TR" sz="1600" dirty="0" err="1"/>
              <a:t>turbinate</a:t>
            </a:r>
            <a:r>
              <a:rPr lang="tr-TR" sz="1600" dirty="0"/>
              <a:t>. </a:t>
            </a:r>
            <a:r>
              <a:rPr lang="tr-TR" sz="1600" dirty="0" err="1"/>
              <a:t>There</a:t>
            </a:r>
            <a:r>
              <a:rPr lang="tr-TR" sz="1600" dirty="0"/>
              <a:t> is a </a:t>
            </a:r>
            <a:r>
              <a:rPr lang="tr-TR" sz="1600" dirty="0" err="1"/>
              <a:t>small</a:t>
            </a:r>
            <a:r>
              <a:rPr lang="tr-TR" sz="1600" dirty="0"/>
              <a:t> </a:t>
            </a:r>
            <a:r>
              <a:rPr lang="tr-TR" sz="1600" dirty="0" err="1"/>
              <a:t>amount</a:t>
            </a:r>
            <a:r>
              <a:rPr lang="tr-TR" sz="1600" dirty="0"/>
              <a:t> of </a:t>
            </a:r>
            <a:r>
              <a:rPr lang="tr-TR" sz="1600" dirty="0" err="1"/>
              <a:t>mucoid</a:t>
            </a:r>
            <a:r>
              <a:rPr lang="tr-TR" sz="1600" dirty="0"/>
              <a:t> </a:t>
            </a:r>
            <a:r>
              <a:rPr lang="tr-TR" sz="1600" dirty="0" err="1"/>
              <a:t>exudate</a:t>
            </a:r>
            <a:r>
              <a:rPr lang="tr-TR" sz="1600" dirty="0"/>
              <a:t>.</a:t>
            </a:r>
          </a:p>
        </p:txBody>
      </p:sp>
      <p:pic>
        <p:nvPicPr>
          <p:cNvPr id="12" name="Resim 11"/>
          <p:cNvPicPr>
            <a:picLocks noChangeAspect="1"/>
          </p:cNvPicPr>
          <p:nvPr/>
        </p:nvPicPr>
        <p:blipFill>
          <a:blip r:embed="rId6"/>
          <a:stretch>
            <a:fillRect/>
          </a:stretch>
        </p:blipFill>
        <p:spPr>
          <a:xfrm>
            <a:off x="4190035" y="3485286"/>
            <a:ext cx="3175000" cy="2146300"/>
          </a:xfrm>
          <a:prstGeom prst="rect">
            <a:avLst/>
          </a:prstGeom>
        </p:spPr>
      </p:pic>
      <p:sp>
        <p:nvSpPr>
          <p:cNvPr id="13" name="Dikdörtgen 12"/>
          <p:cNvSpPr/>
          <p:nvPr/>
        </p:nvSpPr>
        <p:spPr>
          <a:xfrm>
            <a:off x="4026220" y="5710894"/>
            <a:ext cx="3338815" cy="830997"/>
          </a:xfrm>
          <a:prstGeom prst="rect">
            <a:avLst/>
          </a:prstGeom>
        </p:spPr>
        <p:txBody>
          <a:bodyPr wrap="square">
            <a:spAutoFit/>
          </a:bodyPr>
          <a:lstStyle/>
          <a:p>
            <a:r>
              <a:rPr lang="tr-TR" sz="1600" dirty="0" err="1"/>
              <a:t>Bovine</a:t>
            </a:r>
            <a:r>
              <a:rPr lang="tr-TR" sz="1600" dirty="0"/>
              <a:t>, </a:t>
            </a:r>
            <a:r>
              <a:rPr lang="tr-TR" sz="1600" dirty="0" err="1"/>
              <a:t>prescapular</a:t>
            </a:r>
            <a:r>
              <a:rPr lang="tr-TR" sz="1600" dirty="0"/>
              <a:t> </a:t>
            </a:r>
            <a:r>
              <a:rPr lang="tr-TR" sz="1600" dirty="0" err="1"/>
              <a:t>lymph</a:t>
            </a:r>
            <a:r>
              <a:rPr lang="tr-TR" sz="1600" dirty="0"/>
              <a:t> </a:t>
            </a:r>
            <a:r>
              <a:rPr lang="tr-TR" sz="1600" dirty="0" err="1"/>
              <a:t>nodes</a:t>
            </a:r>
            <a:r>
              <a:rPr lang="tr-TR" sz="1600" dirty="0"/>
              <a:t>: </a:t>
            </a:r>
            <a:r>
              <a:rPr lang="tr-TR" sz="1600" dirty="0" err="1"/>
              <a:t>Moderately</a:t>
            </a:r>
            <a:r>
              <a:rPr lang="tr-TR" sz="1600" dirty="0"/>
              <a:t> (</a:t>
            </a:r>
            <a:r>
              <a:rPr lang="tr-TR" sz="1600" dirty="0" err="1"/>
              <a:t>left</a:t>
            </a:r>
            <a:r>
              <a:rPr lang="tr-TR" sz="1600" dirty="0"/>
              <a:t>) </a:t>
            </a:r>
            <a:r>
              <a:rPr lang="tr-TR" sz="1600" dirty="0" err="1"/>
              <a:t>to</a:t>
            </a:r>
            <a:r>
              <a:rPr lang="tr-TR" sz="1600" dirty="0"/>
              <a:t> </a:t>
            </a:r>
            <a:r>
              <a:rPr lang="tr-TR" sz="1600" dirty="0" err="1"/>
              <a:t>markedly</a:t>
            </a:r>
            <a:r>
              <a:rPr lang="tr-TR" sz="1600" dirty="0"/>
              <a:t> </a:t>
            </a:r>
            <a:r>
              <a:rPr lang="tr-TR" sz="1600" dirty="0" err="1"/>
              <a:t>enlarged</a:t>
            </a:r>
            <a:r>
              <a:rPr lang="tr-TR" sz="1600" dirty="0"/>
              <a:t> (</a:t>
            </a:r>
            <a:r>
              <a:rPr lang="tr-TR" sz="1600" dirty="0" err="1"/>
              <a:t>right</a:t>
            </a:r>
            <a:r>
              <a:rPr lang="tr-TR" sz="1600" dirty="0"/>
              <a:t>) </a:t>
            </a:r>
            <a:r>
              <a:rPr lang="tr-TR" sz="1600" dirty="0" err="1"/>
              <a:t>due</a:t>
            </a:r>
            <a:r>
              <a:rPr lang="tr-TR" sz="1600" dirty="0"/>
              <a:t> </a:t>
            </a:r>
            <a:r>
              <a:rPr lang="tr-TR" sz="1600" dirty="0" err="1"/>
              <a:t>to</a:t>
            </a:r>
            <a:r>
              <a:rPr lang="tr-TR" sz="1600" dirty="0"/>
              <a:t> MCF.</a:t>
            </a:r>
          </a:p>
        </p:txBody>
      </p:sp>
      <p:pic>
        <p:nvPicPr>
          <p:cNvPr id="14" name="Resim 13"/>
          <p:cNvPicPr>
            <a:picLocks noChangeAspect="1"/>
          </p:cNvPicPr>
          <p:nvPr/>
        </p:nvPicPr>
        <p:blipFill>
          <a:blip r:embed="rId7"/>
          <a:stretch>
            <a:fillRect/>
          </a:stretch>
        </p:blipFill>
        <p:spPr>
          <a:xfrm>
            <a:off x="8137886" y="3485286"/>
            <a:ext cx="3175000" cy="2133600"/>
          </a:xfrm>
          <a:prstGeom prst="rect">
            <a:avLst/>
          </a:prstGeom>
        </p:spPr>
      </p:pic>
      <p:sp>
        <p:nvSpPr>
          <p:cNvPr id="15" name="Dikdörtgen 14"/>
          <p:cNvSpPr/>
          <p:nvPr/>
        </p:nvSpPr>
        <p:spPr>
          <a:xfrm>
            <a:off x="7912922" y="5731246"/>
            <a:ext cx="3938086" cy="830997"/>
          </a:xfrm>
          <a:prstGeom prst="rect">
            <a:avLst/>
          </a:prstGeom>
        </p:spPr>
        <p:txBody>
          <a:bodyPr wrap="square">
            <a:spAutoFit/>
          </a:bodyPr>
          <a:lstStyle/>
          <a:p>
            <a:r>
              <a:rPr lang="tr-TR" sz="1600" dirty="0" err="1"/>
              <a:t>Bovine</a:t>
            </a:r>
            <a:r>
              <a:rPr lang="tr-TR" sz="1600" dirty="0"/>
              <a:t>, </a:t>
            </a:r>
            <a:r>
              <a:rPr lang="tr-TR" sz="1600" dirty="0" err="1"/>
              <a:t>prescapular</a:t>
            </a:r>
            <a:r>
              <a:rPr lang="tr-TR" sz="1600" dirty="0"/>
              <a:t> </a:t>
            </a:r>
            <a:r>
              <a:rPr lang="tr-TR" sz="1600" dirty="0" err="1"/>
              <a:t>lymph</a:t>
            </a:r>
            <a:r>
              <a:rPr lang="tr-TR" sz="1600" dirty="0"/>
              <a:t> </a:t>
            </a:r>
            <a:r>
              <a:rPr lang="tr-TR" sz="1600" dirty="0" err="1"/>
              <a:t>node</a:t>
            </a:r>
            <a:r>
              <a:rPr lang="tr-TR" sz="1600" dirty="0"/>
              <a:t>. </a:t>
            </a:r>
            <a:r>
              <a:rPr lang="tr-TR" sz="1600" dirty="0" err="1"/>
              <a:t>There</a:t>
            </a:r>
            <a:r>
              <a:rPr lang="tr-TR" sz="1600" dirty="0"/>
              <a:t> </a:t>
            </a:r>
            <a:r>
              <a:rPr lang="tr-TR" sz="1600" dirty="0" err="1"/>
              <a:t>are</a:t>
            </a:r>
            <a:r>
              <a:rPr lang="tr-TR" sz="1600" dirty="0"/>
              <a:t> </a:t>
            </a:r>
            <a:r>
              <a:rPr lang="tr-TR" sz="1600" dirty="0" err="1"/>
              <a:t>foci</a:t>
            </a:r>
            <a:r>
              <a:rPr lang="tr-TR" sz="1600" dirty="0"/>
              <a:t> of </a:t>
            </a:r>
            <a:r>
              <a:rPr lang="tr-TR" sz="1600" dirty="0" err="1"/>
              <a:t>hemorrhage</a:t>
            </a:r>
            <a:r>
              <a:rPr lang="tr-TR" sz="1600" dirty="0"/>
              <a:t> (</a:t>
            </a:r>
            <a:r>
              <a:rPr lang="tr-TR" sz="1600" dirty="0" err="1"/>
              <a:t>and</a:t>
            </a:r>
            <a:r>
              <a:rPr lang="tr-TR" sz="1600" dirty="0"/>
              <a:t> </a:t>
            </a:r>
            <a:r>
              <a:rPr lang="tr-TR" sz="1600" dirty="0" err="1"/>
              <a:t>necrosis</a:t>
            </a:r>
            <a:r>
              <a:rPr lang="tr-TR" sz="1600" dirty="0"/>
              <a:t>) in </a:t>
            </a:r>
            <a:r>
              <a:rPr lang="tr-TR" sz="1600" dirty="0" err="1"/>
              <a:t>the</a:t>
            </a:r>
            <a:r>
              <a:rPr lang="tr-TR" sz="1600" dirty="0"/>
              <a:t> </a:t>
            </a:r>
            <a:r>
              <a:rPr lang="tr-TR" sz="1600" dirty="0" err="1"/>
              <a:t>cortex</a:t>
            </a:r>
            <a:r>
              <a:rPr lang="tr-TR" sz="1600" dirty="0"/>
              <a:t>, </a:t>
            </a:r>
            <a:r>
              <a:rPr lang="tr-TR" sz="1600" dirty="0" err="1"/>
              <a:t>and</a:t>
            </a:r>
            <a:r>
              <a:rPr lang="tr-TR" sz="1600" dirty="0"/>
              <a:t> </a:t>
            </a:r>
            <a:r>
              <a:rPr lang="tr-TR" sz="1600" dirty="0" err="1"/>
              <a:t>the</a:t>
            </a:r>
            <a:r>
              <a:rPr lang="tr-TR" sz="1600" dirty="0"/>
              <a:t> </a:t>
            </a:r>
            <a:r>
              <a:rPr lang="tr-TR" sz="1600" dirty="0" err="1"/>
              <a:t>medulla</a:t>
            </a:r>
            <a:r>
              <a:rPr lang="tr-TR" sz="1600" dirty="0"/>
              <a:t> is </a:t>
            </a:r>
            <a:r>
              <a:rPr lang="tr-TR" sz="1600" dirty="0" err="1"/>
              <a:t>edematous</a:t>
            </a:r>
            <a:r>
              <a:rPr lang="tr-TR" sz="1600" dirty="0"/>
              <a:t>.</a:t>
            </a:r>
          </a:p>
        </p:txBody>
      </p:sp>
    </p:spTree>
    <p:extLst>
      <p:ext uri="{BB962C8B-B14F-4D97-AF65-F5344CB8AC3E}">
        <p14:creationId xmlns:p14="http://schemas.microsoft.com/office/powerpoint/2010/main" val="324849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76338" y="422878"/>
            <a:ext cx="3175000" cy="2146300"/>
          </a:xfrm>
          <a:prstGeom prst="rect">
            <a:avLst/>
          </a:prstGeom>
        </p:spPr>
      </p:pic>
      <p:sp>
        <p:nvSpPr>
          <p:cNvPr id="5" name="Dikdörtgen 4"/>
          <p:cNvSpPr/>
          <p:nvPr/>
        </p:nvSpPr>
        <p:spPr>
          <a:xfrm>
            <a:off x="275863" y="2569178"/>
            <a:ext cx="3375949" cy="830997"/>
          </a:xfrm>
          <a:prstGeom prst="rect">
            <a:avLst/>
          </a:prstGeom>
        </p:spPr>
        <p:txBody>
          <a:bodyPr wrap="square">
            <a:spAutoFit/>
          </a:bodyPr>
          <a:lstStyle/>
          <a:p>
            <a:r>
              <a:rPr lang="tr-TR" sz="1600" dirty="0" err="1"/>
              <a:t>Bovine</a:t>
            </a:r>
            <a:r>
              <a:rPr lang="tr-TR" sz="1600" dirty="0"/>
              <a:t>, </a:t>
            </a:r>
            <a:r>
              <a:rPr lang="tr-TR" sz="1600" dirty="0" err="1"/>
              <a:t>omasum</a:t>
            </a:r>
            <a:r>
              <a:rPr lang="tr-TR" sz="1600" dirty="0"/>
              <a:t>. </a:t>
            </a:r>
            <a:r>
              <a:rPr lang="tr-TR" sz="1600" dirty="0" err="1"/>
              <a:t>Omasal</a:t>
            </a:r>
            <a:r>
              <a:rPr lang="tr-TR" sz="1600" dirty="0"/>
              <a:t> </a:t>
            </a:r>
            <a:r>
              <a:rPr lang="tr-TR" sz="1600" dirty="0" err="1"/>
              <a:t>leaves</a:t>
            </a:r>
            <a:r>
              <a:rPr lang="tr-TR" sz="1600" dirty="0"/>
              <a:t> </a:t>
            </a:r>
            <a:r>
              <a:rPr lang="tr-TR" sz="1600" dirty="0" err="1"/>
              <a:t>contain</a:t>
            </a:r>
            <a:r>
              <a:rPr lang="tr-TR" sz="1600" dirty="0"/>
              <a:t> </a:t>
            </a:r>
            <a:r>
              <a:rPr lang="tr-TR" sz="1600" dirty="0" err="1"/>
              <a:t>multiple</a:t>
            </a:r>
            <a:r>
              <a:rPr lang="tr-TR" sz="1600" dirty="0"/>
              <a:t> </a:t>
            </a:r>
            <a:r>
              <a:rPr lang="tr-TR" sz="1600" dirty="0" err="1"/>
              <a:t>pale</a:t>
            </a:r>
            <a:r>
              <a:rPr lang="tr-TR" sz="1600" dirty="0"/>
              <a:t> </a:t>
            </a:r>
            <a:r>
              <a:rPr lang="tr-TR" sz="1600" dirty="0" err="1"/>
              <a:t>foci</a:t>
            </a:r>
            <a:r>
              <a:rPr lang="tr-TR" sz="1600" dirty="0"/>
              <a:t> of </a:t>
            </a:r>
            <a:r>
              <a:rPr lang="tr-TR" sz="1600" dirty="0" err="1"/>
              <a:t>necrosis</a:t>
            </a:r>
            <a:r>
              <a:rPr lang="tr-TR" sz="1600" dirty="0"/>
              <a:t>; on </a:t>
            </a:r>
            <a:r>
              <a:rPr lang="tr-TR" sz="1600" dirty="0" err="1"/>
              <a:t>the</a:t>
            </a:r>
            <a:r>
              <a:rPr lang="tr-TR" sz="1600" dirty="0"/>
              <a:t> </a:t>
            </a:r>
            <a:r>
              <a:rPr lang="tr-TR" sz="1600" dirty="0" err="1"/>
              <a:t>right</a:t>
            </a:r>
            <a:r>
              <a:rPr lang="tr-TR" sz="1600" dirty="0"/>
              <a:t> </a:t>
            </a:r>
            <a:r>
              <a:rPr lang="tr-TR" sz="1600" dirty="0" err="1"/>
              <a:t>there</a:t>
            </a:r>
            <a:r>
              <a:rPr lang="tr-TR" sz="1600" dirty="0"/>
              <a:t> </a:t>
            </a:r>
            <a:r>
              <a:rPr lang="tr-TR" sz="1600" dirty="0" err="1"/>
              <a:t>are</a:t>
            </a:r>
            <a:r>
              <a:rPr lang="tr-TR" sz="1600" dirty="0"/>
              <a:t> </a:t>
            </a:r>
            <a:r>
              <a:rPr lang="tr-TR" sz="1600" dirty="0" err="1"/>
              <a:t>several</a:t>
            </a:r>
            <a:r>
              <a:rPr lang="tr-TR" sz="1600" dirty="0"/>
              <a:t> </a:t>
            </a:r>
            <a:r>
              <a:rPr lang="tr-TR" sz="1600" dirty="0" err="1"/>
              <a:t>ulcers</a:t>
            </a:r>
            <a:r>
              <a:rPr lang="tr-TR" sz="1600" dirty="0"/>
              <a:t>.</a:t>
            </a:r>
          </a:p>
        </p:txBody>
      </p:sp>
      <p:pic>
        <p:nvPicPr>
          <p:cNvPr id="6" name="Resim 5"/>
          <p:cNvPicPr>
            <a:picLocks noChangeAspect="1"/>
          </p:cNvPicPr>
          <p:nvPr/>
        </p:nvPicPr>
        <p:blipFill>
          <a:blip r:embed="rId3"/>
          <a:stretch>
            <a:fillRect/>
          </a:stretch>
        </p:blipFill>
        <p:spPr>
          <a:xfrm>
            <a:off x="4358029" y="422878"/>
            <a:ext cx="3175000" cy="2146300"/>
          </a:xfrm>
          <a:prstGeom prst="rect">
            <a:avLst/>
          </a:prstGeom>
        </p:spPr>
      </p:pic>
      <p:sp>
        <p:nvSpPr>
          <p:cNvPr id="7" name="Dikdörtgen 6"/>
          <p:cNvSpPr/>
          <p:nvPr/>
        </p:nvSpPr>
        <p:spPr>
          <a:xfrm>
            <a:off x="4236335" y="2692288"/>
            <a:ext cx="3402956" cy="830997"/>
          </a:xfrm>
          <a:prstGeom prst="rect">
            <a:avLst/>
          </a:prstGeom>
        </p:spPr>
        <p:txBody>
          <a:bodyPr wrap="square">
            <a:spAutoFit/>
          </a:bodyPr>
          <a:lstStyle/>
          <a:p>
            <a:r>
              <a:rPr lang="tr-TR" sz="1600"/>
              <a:t>Bovine</a:t>
            </a:r>
            <a:r>
              <a:rPr lang="tr-TR" sz="1600" dirty="0"/>
              <a:t>, </a:t>
            </a:r>
            <a:r>
              <a:rPr lang="tr-TR" sz="1600" dirty="0" err="1"/>
              <a:t>cecum</a:t>
            </a:r>
            <a:r>
              <a:rPr lang="tr-TR" sz="1600" dirty="0"/>
              <a:t> </a:t>
            </a:r>
            <a:r>
              <a:rPr lang="tr-TR" sz="1600" dirty="0" err="1"/>
              <a:t>and</a:t>
            </a:r>
            <a:r>
              <a:rPr lang="tr-TR" sz="1600" dirty="0"/>
              <a:t> </a:t>
            </a:r>
            <a:r>
              <a:rPr lang="tr-TR" sz="1600" dirty="0" err="1"/>
              <a:t>ileum</a:t>
            </a:r>
            <a:r>
              <a:rPr lang="tr-TR" sz="1600" dirty="0"/>
              <a:t>. </a:t>
            </a:r>
            <a:r>
              <a:rPr lang="tr-TR" sz="1600" dirty="0" err="1"/>
              <a:t>There</a:t>
            </a:r>
            <a:r>
              <a:rPr lang="tr-TR" sz="1600" dirty="0"/>
              <a:t> </a:t>
            </a:r>
            <a:r>
              <a:rPr lang="tr-TR" sz="1600" dirty="0" err="1"/>
              <a:t>are</a:t>
            </a:r>
            <a:r>
              <a:rPr lang="tr-TR" sz="1600" dirty="0"/>
              <a:t> </a:t>
            </a:r>
            <a:r>
              <a:rPr lang="tr-TR" sz="1600" dirty="0" err="1"/>
              <a:t>scattered</a:t>
            </a:r>
            <a:r>
              <a:rPr lang="tr-TR" sz="1600" dirty="0"/>
              <a:t> </a:t>
            </a:r>
            <a:r>
              <a:rPr lang="tr-TR" sz="1600" dirty="0" err="1"/>
              <a:t>small</a:t>
            </a:r>
            <a:r>
              <a:rPr lang="tr-TR" sz="1600" dirty="0"/>
              <a:t> </a:t>
            </a:r>
            <a:r>
              <a:rPr lang="tr-TR" sz="1600" dirty="0" err="1"/>
              <a:t>foci</a:t>
            </a:r>
            <a:r>
              <a:rPr lang="tr-TR" sz="1600" dirty="0"/>
              <a:t> of </a:t>
            </a:r>
            <a:r>
              <a:rPr lang="tr-TR" sz="1600" dirty="0" err="1"/>
              <a:t>mucosal</a:t>
            </a:r>
            <a:r>
              <a:rPr lang="tr-TR" sz="1600" dirty="0"/>
              <a:t> </a:t>
            </a:r>
            <a:r>
              <a:rPr lang="tr-TR" sz="1600" dirty="0" err="1"/>
              <a:t>hemorrhage</a:t>
            </a:r>
            <a:r>
              <a:rPr lang="tr-TR" sz="1600" dirty="0"/>
              <a:t> </a:t>
            </a:r>
            <a:r>
              <a:rPr lang="tr-TR" sz="1600" dirty="0" err="1"/>
              <a:t>and</a:t>
            </a:r>
            <a:r>
              <a:rPr lang="tr-TR" sz="1600" dirty="0"/>
              <a:t> </a:t>
            </a:r>
            <a:r>
              <a:rPr lang="tr-TR" sz="1600" dirty="0" err="1"/>
              <a:t>erosion</a:t>
            </a:r>
            <a:r>
              <a:rPr lang="tr-TR" sz="1600" dirty="0"/>
              <a:t>.</a:t>
            </a:r>
          </a:p>
        </p:txBody>
      </p:sp>
      <p:pic>
        <p:nvPicPr>
          <p:cNvPr id="8" name="Resim 7"/>
          <p:cNvPicPr>
            <a:picLocks noChangeAspect="1"/>
          </p:cNvPicPr>
          <p:nvPr/>
        </p:nvPicPr>
        <p:blipFill>
          <a:blip r:embed="rId4"/>
          <a:stretch>
            <a:fillRect/>
          </a:stretch>
        </p:blipFill>
        <p:spPr>
          <a:xfrm>
            <a:off x="8339720" y="435578"/>
            <a:ext cx="3175000" cy="2133600"/>
          </a:xfrm>
          <a:prstGeom prst="rect">
            <a:avLst/>
          </a:prstGeom>
        </p:spPr>
      </p:pic>
      <p:sp>
        <p:nvSpPr>
          <p:cNvPr id="9" name="Dikdörtgen 8"/>
          <p:cNvSpPr/>
          <p:nvPr/>
        </p:nvSpPr>
        <p:spPr>
          <a:xfrm>
            <a:off x="8223814" y="2692288"/>
            <a:ext cx="3907987" cy="584775"/>
          </a:xfrm>
          <a:prstGeom prst="rect">
            <a:avLst/>
          </a:prstGeom>
        </p:spPr>
        <p:txBody>
          <a:bodyPr wrap="square">
            <a:spAutoFit/>
          </a:bodyPr>
          <a:lstStyle/>
          <a:p>
            <a:r>
              <a:rPr lang="tr-TR" sz="1600"/>
              <a:t>Bovine</a:t>
            </a:r>
            <a:r>
              <a:rPr lang="tr-TR" sz="1600" dirty="0"/>
              <a:t>, spiral </a:t>
            </a:r>
            <a:r>
              <a:rPr lang="tr-TR" sz="1600" dirty="0" err="1"/>
              <a:t>colon</a:t>
            </a:r>
            <a:r>
              <a:rPr lang="tr-TR" sz="1600" dirty="0"/>
              <a:t>. </a:t>
            </a:r>
            <a:r>
              <a:rPr lang="tr-TR" sz="1600" dirty="0" err="1"/>
              <a:t>There</a:t>
            </a:r>
            <a:r>
              <a:rPr lang="tr-TR" sz="1600" dirty="0"/>
              <a:t> </a:t>
            </a:r>
            <a:r>
              <a:rPr lang="tr-TR" sz="1600" dirty="0" err="1"/>
              <a:t>are</a:t>
            </a:r>
            <a:r>
              <a:rPr lang="tr-TR" sz="1600" dirty="0"/>
              <a:t> </a:t>
            </a:r>
            <a:r>
              <a:rPr lang="tr-TR" sz="1600" dirty="0" err="1"/>
              <a:t>multiple</a:t>
            </a:r>
            <a:r>
              <a:rPr lang="tr-TR" sz="1600" dirty="0"/>
              <a:t> </a:t>
            </a:r>
            <a:r>
              <a:rPr lang="tr-TR" sz="1600" dirty="0" err="1"/>
              <a:t>mucosal</a:t>
            </a:r>
            <a:r>
              <a:rPr lang="tr-TR" sz="1600" dirty="0"/>
              <a:t> </a:t>
            </a:r>
            <a:r>
              <a:rPr lang="tr-TR" sz="1600" dirty="0" err="1"/>
              <a:t>hemorrhages</a:t>
            </a:r>
            <a:r>
              <a:rPr lang="tr-TR" sz="1600" dirty="0"/>
              <a:t>.</a:t>
            </a:r>
          </a:p>
        </p:txBody>
      </p:sp>
      <p:pic>
        <p:nvPicPr>
          <p:cNvPr id="10" name="Resim 9"/>
          <p:cNvPicPr>
            <a:picLocks noChangeAspect="1"/>
          </p:cNvPicPr>
          <p:nvPr/>
        </p:nvPicPr>
        <p:blipFill>
          <a:blip r:embed="rId5"/>
          <a:stretch>
            <a:fillRect/>
          </a:stretch>
        </p:blipFill>
        <p:spPr>
          <a:xfrm>
            <a:off x="2367184" y="3646395"/>
            <a:ext cx="3175000" cy="2108200"/>
          </a:xfrm>
          <a:prstGeom prst="rect">
            <a:avLst/>
          </a:prstGeom>
        </p:spPr>
      </p:pic>
      <p:sp>
        <p:nvSpPr>
          <p:cNvPr id="11" name="Dikdörtgen 10"/>
          <p:cNvSpPr/>
          <p:nvPr/>
        </p:nvSpPr>
        <p:spPr>
          <a:xfrm>
            <a:off x="1832659" y="5877705"/>
            <a:ext cx="4105154" cy="584775"/>
          </a:xfrm>
          <a:prstGeom prst="rect">
            <a:avLst/>
          </a:prstGeom>
        </p:spPr>
        <p:txBody>
          <a:bodyPr wrap="square">
            <a:spAutoFit/>
          </a:bodyPr>
          <a:lstStyle/>
          <a:p>
            <a:r>
              <a:rPr lang="tr-TR" sz="1600" dirty="0" err="1"/>
              <a:t>Bovine</a:t>
            </a:r>
            <a:r>
              <a:rPr lang="tr-TR" sz="1600" dirty="0"/>
              <a:t>, </a:t>
            </a:r>
            <a:r>
              <a:rPr lang="tr-TR" sz="1600" dirty="0" err="1"/>
              <a:t>kidney</a:t>
            </a:r>
            <a:r>
              <a:rPr lang="tr-TR" sz="1600" dirty="0"/>
              <a:t>. </a:t>
            </a:r>
            <a:r>
              <a:rPr lang="tr-TR" sz="1600" dirty="0" err="1"/>
              <a:t>Multiple</a:t>
            </a:r>
            <a:r>
              <a:rPr lang="tr-TR" sz="1600" dirty="0"/>
              <a:t> </a:t>
            </a:r>
            <a:r>
              <a:rPr lang="tr-TR" sz="1600" dirty="0" err="1"/>
              <a:t>pale</a:t>
            </a:r>
            <a:r>
              <a:rPr lang="tr-TR" sz="1600" dirty="0"/>
              <a:t> </a:t>
            </a:r>
            <a:r>
              <a:rPr lang="tr-TR" sz="1600" dirty="0" err="1"/>
              <a:t>foci</a:t>
            </a:r>
            <a:r>
              <a:rPr lang="tr-TR" sz="1600" dirty="0"/>
              <a:t> in </a:t>
            </a:r>
            <a:r>
              <a:rPr lang="tr-TR" sz="1600" dirty="0" err="1"/>
              <a:t>the</a:t>
            </a:r>
            <a:r>
              <a:rPr lang="tr-TR" sz="1600" dirty="0"/>
              <a:t> </a:t>
            </a:r>
            <a:r>
              <a:rPr lang="tr-TR" sz="1600" dirty="0" err="1"/>
              <a:t>cortex</a:t>
            </a:r>
            <a:r>
              <a:rPr lang="tr-TR" sz="1600" dirty="0"/>
              <a:t> </a:t>
            </a:r>
            <a:r>
              <a:rPr lang="tr-TR" sz="1600" dirty="0" err="1"/>
              <a:t>are</a:t>
            </a:r>
            <a:r>
              <a:rPr lang="tr-TR" sz="1600" dirty="0"/>
              <a:t> </a:t>
            </a:r>
            <a:r>
              <a:rPr lang="tr-TR" sz="1600" dirty="0" err="1"/>
              <a:t>foci</a:t>
            </a:r>
            <a:r>
              <a:rPr lang="tr-TR" sz="1600" dirty="0"/>
              <a:t> of </a:t>
            </a:r>
            <a:r>
              <a:rPr lang="tr-TR" sz="1600" dirty="0" err="1"/>
              <a:t>institial</a:t>
            </a:r>
            <a:r>
              <a:rPr lang="tr-TR" sz="1600" dirty="0"/>
              <a:t> </a:t>
            </a:r>
            <a:r>
              <a:rPr lang="tr-TR" sz="1600" dirty="0" err="1"/>
              <a:t>nephritis</a:t>
            </a:r>
            <a:r>
              <a:rPr lang="tr-TR" sz="1600" dirty="0"/>
              <a:t>.</a:t>
            </a:r>
          </a:p>
        </p:txBody>
      </p:sp>
      <p:pic>
        <p:nvPicPr>
          <p:cNvPr id="12" name="Resim 11"/>
          <p:cNvPicPr>
            <a:picLocks noChangeAspect="1"/>
          </p:cNvPicPr>
          <p:nvPr/>
        </p:nvPicPr>
        <p:blipFill>
          <a:blip r:embed="rId6"/>
          <a:stretch>
            <a:fillRect/>
          </a:stretch>
        </p:blipFill>
        <p:spPr>
          <a:xfrm>
            <a:off x="6752220" y="3646395"/>
            <a:ext cx="3175000" cy="2108200"/>
          </a:xfrm>
          <a:prstGeom prst="rect">
            <a:avLst/>
          </a:prstGeom>
        </p:spPr>
      </p:pic>
      <p:sp>
        <p:nvSpPr>
          <p:cNvPr id="13" name="Dikdörtgen 12"/>
          <p:cNvSpPr/>
          <p:nvPr/>
        </p:nvSpPr>
        <p:spPr>
          <a:xfrm>
            <a:off x="6520405" y="5877704"/>
            <a:ext cx="3954684" cy="584775"/>
          </a:xfrm>
          <a:prstGeom prst="rect">
            <a:avLst/>
          </a:prstGeom>
        </p:spPr>
        <p:txBody>
          <a:bodyPr wrap="square">
            <a:spAutoFit/>
          </a:bodyPr>
          <a:lstStyle/>
          <a:p>
            <a:r>
              <a:rPr lang="tr-TR" sz="1600"/>
              <a:t>Bovine</a:t>
            </a:r>
            <a:r>
              <a:rPr lang="tr-TR" sz="1600" dirty="0"/>
              <a:t>, </a:t>
            </a:r>
            <a:r>
              <a:rPr lang="tr-TR" sz="1600" dirty="0" err="1"/>
              <a:t>colon</a:t>
            </a:r>
            <a:r>
              <a:rPr lang="tr-TR" sz="1600" dirty="0"/>
              <a:t>. </a:t>
            </a:r>
            <a:r>
              <a:rPr lang="tr-TR" sz="1600" dirty="0" err="1"/>
              <a:t>There</a:t>
            </a:r>
            <a:r>
              <a:rPr lang="tr-TR" sz="1600" dirty="0"/>
              <a:t> is severe </a:t>
            </a:r>
            <a:r>
              <a:rPr lang="tr-TR" sz="1600" dirty="0" err="1"/>
              <a:t>longitudinal</a:t>
            </a:r>
            <a:r>
              <a:rPr lang="tr-TR" sz="1600" dirty="0"/>
              <a:t> </a:t>
            </a:r>
            <a:r>
              <a:rPr lang="tr-TR" sz="1600" dirty="0" err="1"/>
              <a:t>linear</a:t>
            </a:r>
            <a:r>
              <a:rPr lang="tr-TR" sz="1600" dirty="0"/>
              <a:t> </a:t>
            </a:r>
            <a:r>
              <a:rPr lang="tr-TR" sz="1600" dirty="0" err="1"/>
              <a:t>congestion</a:t>
            </a:r>
            <a:r>
              <a:rPr lang="tr-TR" sz="1600" dirty="0"/>
              <a:t> of </a:t>
            </a:r>
            <a:r>
              <a:rPr lang="tr-TR" sz="1600" dirty="0" err="1"/>
              <a:t>the</a:t>
            </a:r>
            <a:r>
              <a:rPr lang="tr-TR" sz="1600" dirty="0"/>
              <a:t> </a:t>
            </a:r>
            <a:r>
              <a:rPr lang="tr-TR" sz="1600" dirty="0" err="1"/>
              <a:t>mucosa</a:t>
            </a:r>
            <a:r>
              <a:rPr lang="tr-TR" sz="1600" dirty="0"/>
              <a:t>.</a:t>
            </a:r>
          </a:p>
        </p:txBody>
      </p:sp>
    </p:spTree>
    <p:extLst>
      <p:ext uri="{BB962C8B-B14F-4D97-AF65-F5344CB8AC3E}">
        <p14:creationId xmlns:p14="http://schemas.microsoft.com/office/powerpoint/2010/main" val="846687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a:t>AIHV-1 </a:t>
            </a:r>
            <a:r>
              <a:rPr lang="tr-TR" dirty="0" err="1"/>
              <a:t>may</a:t>
            </a:r>
            <a:r>
              <a:rPr lang="tr-TR" dirty="0"/>
              <a:t> be </a:t>
            </a:r>
            <a:r>
              <a:rPr lang="tr-TR" dirty="0" err="1"/>
              <a:t>recovered</a:t>
            </a:r>
            <a:r>
              <a:rPr lang="tr-TR" dirty="0"/>
              <a:t> </a:t>
            </a:r>
            <a:r>
              <a:rPr lang="tr-TR" dirty="0" err="1"/>
              <a:t>from</a:t>
            </a:r>
            <a:r>
              <a:rPr lang="tr-TR" dirty="0"/>
              <a:t> </a:t>
            </a:r>
            <a:r>
              <a:rPr lang="tr-TR" dirty="0" err="1"/>
              <a:t>clinically</a:t>
            </a:r>
            <a:r>
              <a:rPr lang="tr-TR" dirty="0"/>
              <a:t> </a:t>
            </a:r>
            <a:r>
              <a:rPr lang="tr-TR" dirty="0" err="1"/>
              <a:t>affected</a:t>
            </a:r>
            <a:r>
              <a:rPr lang="tr-TR" dirty="0"/>
              <a:t> </a:t>
            </a:r>
            <a:r>
              <a:rPr lang="tr-TR" dirty="0" err="1"/>
              <a:t>animals</a:t>
            </a:r>
            <a:r>
              <a:rPr lang="tr-TR" dirty="0"/>
              <a:t> </a:t>
            </a:r>
            <a:r>
              <a:rPr lang="tr-TR" dirty="0" err="1"/>
              <a:t>using</a:t>
            </a:r>
            <a:r>
              <a:rPr lang="tr-TR" dirty="0"/>
              <a:t> </a:t>
            </a:r>
            <a:r>
              <a:rPr lang="tr-TR" dirty="0" err="1"/>
              <a:t>peripheral</a:t>
            </a:r>
            <a:r>
              <a:rPr lang="tr-TR" dirty="0"/>
              <a:t> </a:t>
            </a:r>
            <a:r>
              <a:rPr lang="tr-TR" dirty="0" err="1"/>
              <a:t>blood</a:t>
            </a:r>
            <a:r>
              <a:rPr lang="tr-TR" dirty="0"/>
              <a:t> </a:t>
            </a:r>
            <a:r>
              <a:rPr lang="tr-TR" dirty="0" err="1"/>
              <a:t>leukocytes</a:t>
            </a:r>
            <a:r>
              <a:rPr lang="tr-TR" dirty="0"/>
              <a:t> </a:t>
            </a:r>
            <a:r>
              <a:rPr lang="tr-TR" dirty="0" err="1"/>
              <a:t>or</a:t>
            </a:r>
            <a:r>
              <a:rPr lang="tr-TR" dirty="0"/>
              <a:t> </a:t>
            </a:r>
            <a:r>
              <a:rPr lang="tr-TR" dirty="0" err="1"/>
              <a:t>lymphoid</a:t>
            </a:r>
            <a:r>
              <a:rPr lang="tr-TR" dirty="0"/>
              <a:t> </a:t>
            </a:r>
            <a:r>
              <a:rPr lang="tr-TR" dirty="0" err="1"/>
              <a:t>cell</a:t>
            </a:r>
            <a:r>
              <a:rPr lang="tr-TR" dirty="0"/>
              <a:t> </a:t>
            </a:r>
            <a:r>
              <a:rPr lang="tr-TR" dirty="0" err="1"/>
              <a:t>suspensions</a:t>
            </a:r>
            <a:r>
              <a:rPr lang="tr-TR" dirty="0"/>
              <a:t>. </a:t>
            </a:r>
            <a:r>
              <a:rPr lang="tr-TR" dirty="0" err="1"/>
              <a:t>Virus</a:t>
            </a:r>
            <a:r>
              <a:rPr lang="tr-TR" dirty="0"/>
              <a:t> can </a:t>
            </a:r>
            <a:r>
              <a:rPr lang="tr-TR" dirty="0" err="1"/>
              <a:t>also</a:t>
            </a:r>
            <a:r>
              <a:rPr lang="tr-TR" dirty="0"/>
              <a:t> be </a:t>
            </a:r>
            <a:r>
              <a:rPr lang="tr-TR" dirty="0" err="1"/>
              <a:t>recovered</a:t>
            </a:r>
            <a:r>
              <a:rPr lang="tr-TR" dirty="0"/>
              <a:t> </a:t>
            </a:r>
            <a:r>
              <a:rPr lang="tr-TR" dirty="0" err="1"/>
              <a:t>from</a:t>
            </a:r>
            <a:r>
              <a:rPr lang="tr-TR" dirty="0"/>
              <a:t> </a:t>
            </a:r>
            <a:r>
              <a:rPr lang="tr-TR" dirty="0" err="1"/>
              <a:t>wildebeest</a:t>
            </a:r>
            <a:r>
              <a:rPr lang="tr-TR" dirty="0"/>
              <a:t>, </a:t>
            </a:r>
            <a:r>
              <a:rPr lang="tr-TR" dirty="0" err="1"/>
              <a:t>either</a:t>
            </a:r>
            <a:r>
              <a:rPr lang="tr-TR" dirty="0"/>
              <a:t> </a:t>
            </a:r>
            <a:r>
              <a:rPr lang="tr-TR" dirty="0" err="1"/>
              <a:t>from</a:t>
            </a:r>
            <a:r>
              <a:rPr lang="tr-TR" dirty="0"/>
              <a:t> </a:t>
            </a:r>
            <a:r>
              <a:rPr lang="tr-TR" dirty="0" err="1"/>
              <a:t>peripheral</a:t>
            </a:r>
            <a:r>
              <a:rPr lang="tr-TR" dirty="0"/>
              <a:t> </a:t>
            </a:r>
            <a:r>
              <a:rPr lang="tr-TR" dirty="0" err="1"/>
              <a:t>blood</a:t>
            </a:r>
            <a:r>
              <a:rPr lang="tr-TR" dirty="0"/>
              <a:t> </a:t>
            </a:r>
            <a:r>
              <a:rPr lang="tr-TR" dirty="0" err="1"/>
              <a:t>leukocytes</a:t>
            </a:r>
            <a:r>
              <a:rPr lang="tr-TR" dirty="0"/>
              <a:t> </a:t>
            </a:r>
            <a:r>
              <a:rPr lang="tr-TR" dirty="0" err="1"/>
              <a:t>or</a:t>
            </a:r>
            <a:r>
              <a:rPr lang="tr-TR" dirty="0"/>
              <a:t> </a:t>
            </a:r>
            <a:r>
              <a:rPr lang="tr-TR" dirty="0" err="1"/>
              <a:t>from</a:t>
            </a:r>
            <a:r>
              <a:rPr lang="tr-TR" dirty="0"/>
              <a:t> </a:t>
            </a:r>
            <a:r>
              <a:rPr lang="tr-TR" dirty="0" err="1"/>
              <a:t>cell</a:t>
            </a:r>
            <a:r>
              <a:rPr lang="tr-TR" dirty="0"/>
              <a:t> </a:t>
            </a:r>
            <a:r>
              <a:rPr lang="tr-TR" dirty="0" err="1"/>
              <a:t>suspensions</a:t>
            </a:r>
            <a:r>
              <a:rPr lang="tr-TR" dirty="0"/>
              <a:t> of </a:t>
            </a:r>
            <a:r>
              <a:rPr lang="tr-TR" dirty="0" err="1"/>
              <a:t>other</a:t>
            </a:r>
            <a:r>
              <a:rPr lang="tr-TR" dirty="0"/>
              <a:t> </a:t>
            </a:r>
            <a:r>
              <a:rPr lang="tr-TR" dirty="0" err="1"/>
              <a:t>organs</a:t>
            </a:r>
            <a:r>
              <a:rPr lang="tr-TR" dirty="0"/>
              <a:t>. </a:t>
            </a:r>
            <a:endParaRPr lang="tr-TR" dirty="0" smtClean="0"/>
          </a:p>
          <a:p>
            <a:r>
              <a:rPr lang="tr-TR" dirty="0" smtClean="0"/>
              <a:t>OvHV-2 </a:t>
            </a:r>
            <a:r>
              <a:rPr lang="tr-TR" dirty="0"/>
              <a:t>has </a:t>
            </a:r>
            <a:r>
              <a:rPr lang="tr-TR" dirty="0" err="1"/>
              <a:t>never</a:t>
            </a:r>
            <a:r>
              <a:rPr lang="tr-TR" dirty="0"/>
              <a:t> </a:t>
            </a:r>
            <a:r>
              <a:rPr lang="tr-TR" dirty="0" err="1"/>
              <a:t>been</a:t>
            </a:r>
            <a:r>
              <a:rPr lang="tr-TR" dirty="0"/>
              <a:t> </a:t>
            </a:r>
            <a:r>
              <a:rPr lang="tr-TR" dirty="0" err="1"/>
              <a:t>identified</a:t>
            </a:r>
            <a:r>
              <a:rPr lang="tr-TR" dirty="0"/>
              <a:t> </a:t>
            </a:r>
            <a:r>
              <a:rPr lang="tr-TR" dirty="0" err="1"/>
              <a:t>formally</a:t>
            </a:r>
            <a:r>
              <a:rPr lang="tr-TR" dirty="0"/>
              <a:t>, </a:t>
            </a:r>
            <a:r>
              <a:rPr lang="tr-TR" dirty="0" err="1"/>
              <a:t>although</a:t>
            </a:r>
            <a:r>
              <a:rPr lang="tr-TR" dirty="0"/>
              <a:t> </a:t>
            </a:r>
            <a:r>
              <a:rPr lang="tr-TR" dirty="0" err="1"/>
              <a:t>lymphoblastoid</a:t>
            </a:r>
            <a:r>
              <a:rPr lang="tr-TR" dirty="0"/>
              <a:t> </a:t>
            </a:r>
            <a:r>
              <a:rPr lang="tr-TR" dirty="0" err="1"/>
              <a:t>cell</a:t>
            </a:r>
            <a:r>
              <a:rPr lang="tr-TR" dirty="0"/>
              <a:t> </a:t>
            </a:r>
            <a:r>
              <a:rPr lang="tr-TR" dirty="0" err="1"/>
              <a:t>lines</a:t>
            </a:r>
            <a:r>
              <a:rPr lang="tr-TR" dirty="0"/>
              <a:t> </a:t>
            </a:r>
            <a:r>
              <a:rPr lang="tr-TR" dirty="0" err="1"/>
              <a:t>propagated</a:t>
            </a:r>
            <a:r>
              <a:rPr lang="tr-TR" dirty="0"/>
              <a:t> </a:t>
            </a:r>
            <a:r>
              <a:rPr lang="tr-TR" dirty="0" err="1"/>
              <a:t>from</a:t>
            </a:r>
            <a:r>
              <a:rPr lang="tr-TR" dirty="0"/>
              <a:t> </a:t>
            </a:r>
            <a:r>
              <a:rPr lang="tr-TR" dirty="0" err="1"/>
              <a:t>affected</a:t>
            </a:r>
            <a:r>
              <a:rPr lang="tr-TR" dirty="0"/>
              <a:t> </a:t>
            </a:r>
            <a:r>
              <a:rPr lang="tr-TR" dirty="0" err="1"/>
              <a:t>animals</a:t>
            </a:r>
            <a:r>
              <a:rPr lang="tr-TR" dirty="0"/>
              <a:t> </a:t>
            </a:r>
            <a:r>
              <a:rPr lang="tr-TR" dirty="0" err="1"/>
              <a:t>contain</a:t>
            </a:r>
            <a:r>
              <a:rPr lang="tr-TR" dirty="0"/>
              <a:t> OvHV-2-specific DNA </a:t>
            </a:r>
            <a:r>
              <a:rPr lang="tr-TR" dirty="0" err="1"/>
              <a:t>and</a:t>
            </a:r>
            <a:r>
              <a:rPr lang="tr-TR" dirty="0"/>
              <a:t> </a:t>
            </a:r>
            <a:r>
              <a:rPr lang="tr-TR" dirty="0" err="1"/>
              <a:t>virus</a:t>
            </a:r>
            <a:r>
              <a:rPr lang="tr-TR" dirty="0"/>
              <a:t> </a:t>
            </a:r>
            <a:r>
              <a:rPr lang="tr-TR" dirty="0" err="1"/>
              <a:t>particles</a:t>
            </a:r>
            <a:r>
              <a:rPr lang="tr-TR" dirty="0"/>
              <a:t> </a:t>
            </a:r>
            <a:r>
              <a:rPr lang="tr-TR" dirty="0" err="1"/>
              <a:t>have</a:t>
            </a:r>
            <a:r>
              <a:rPr lang="tr-TR" dirty="0"/>
              <a:t> </a:t>
            </a:r>
            <a:r>
              <a:rPr lang="tr-TR" dirty="0" err="1"/>
              <a:t>been</a:t>
            </a:r>
            <a:r>
              <a:rPr lang="tr-TR" dirty="0"/>
              <a:t> </a:t>
            </a:r>
            <a:r>
              <a:rPr lang="tr-TR" dirty="0" err="1"/>
              <a:t>observed</a:t>
            </a:r>
            <a:r>
              <a:rPr lang="tr-TR" dirty="0"/>
              <a:t> in </a:t>
            </a:r>
            <a:r>
              <a:rPr lang="tr-TR" dirty="0" err="1"/>
              <a:t>these</a:t>
            </a:r>
            <a:r>
              <a:rPr lang="tr-TR" dirty="0"/>
              <a:t> </a:t>
            </a:r>
            <a:r>
              <a:rPr lang="tr-TR" dirty="0" err="1"/>
              <a:t>cells</a:t>
            </a:r>
            <a:r>
              <a:rPr lang="tr-TR" dirty="0"/>
              <a:t>. </a:t>
            </a:r>
            <a:endParaRPr lang="tr-TR" dirty="0" smtClean="0"/>
          </a:p>
          <a:p>
            <a:r>
              <a:rPr lang="tr-TR" dirty="0" err="1" smtClean="0"/>
              <a:t>Both</a:t>
            </a:r>
            <a:r>
              <a:rPr lang="tr-TR" dirty="0" smtClean="0"/>
              <a:t> </a:t>
            </a:r>
            <a:r>
              <a:rPr lang="tr-TR" dirty="0"/>
              <a:t>AlHV-1 </a:t>
            </a:r>
            <a:r>
              <a:rPr lang="tr-TR" dirty="0" err="1"/>
              <a:t>and</a:t>
            </a:r>
            <a:r>
              <a:rPr lang="tr-TR" dirty="0"/>
              <a:t> OvHV-2 </a:t>
            </a:r>
            <a:r>
              <a:rPr lang="tr-TR" dirty="0" err="1"/>
              <a:t>have</a:t>
            </a:r>
            <a:r>
              <a:rPr lang="tr-TR" dirty="0"/>
              <a:t> </a:t>
            </a:r>
            <a:r>
              <a:rPr lang="tr-TR" dirty="0" err="1"/>
              <a:t>been</a:t>
            </a:r>
            <a:r>
              <a:rPr lang="tr-TR" dirty="0"/>
              <a:t> </a:t>
            </a:r>
            <a:r>
              <a:rPr lang="tr-TR" dirty="0" err="1"/>
              <a:t>transmitted</a:t>
            </a:r>
            <a:r>
              <a:rPr lang="tr-TR" dirty="0"/>
              <a:t> </a:t>
            </a:r>
            <a:r>
              <a:rPr lang="tr-TR" dirty="0" err="1"/>
              <a:t>experimentally</a:t>
            </a:r>
            <a:r>
              <a:rPr lang="tr-TR" dirty="0"/>
              <a:t> </a:t>
            </a:r>
            <a:r>
              <a:rPr lang="tr-TR" dirty="0" err="1"/>
              <a:t>to</a:t>
            </a:r>
            <a:r>
              <a:rPr lang="tr-TR" dirty="0"/>
              <a:t> </a:t>
            </a:r>
            <a:r>
              <a:rPr lang="tr-TR" dirty="0" err="1"/>
              <a:t>cattle</a:t>
            </a:r>
            <a:r>
              <a:rPr lang="tr-TR" dirty="0"/>
              <a:t>, </a:t>
            </a:r>
            <a:r>
              <a:rPr lang="tr-TR" dirty="0" err="1"/>
              <a:t>rabbits</a:t>
            </a:r>
            <a:r>
              <a:rPr lang="tr-TR" dirty="0"/>
              <a:t> </a:t>
            </a:r>
            <a:r>
              <a:rPr lang="tr-TR" dirty="0" err="1"/>
              <a:t>and</a:t>
            </a:r>
            <a:r>
              <a:rPr lang="tr-TR" dirty="0"/>
              <a:t> </a:t>
            </a:r>
            <a:r>
              <a:rPr lang="tr-TR" dirty="0" err="1"/>
              <a:t>hamsters</a:t>
            </a:r>
            <a:r>
              <a:rPr lang="tr-TR" dirty="0"/>
              <a:t>, </a:t>
            </a:r>
            <a:r>
              <a:rPr lang="tr-TR" dirty="0" err="1"/>
              <a:t>which</a:t>
            </a:r>
            <a:r>
              <a:rPr lang="tr-TR" dirty="0"/>
              <a:t> </a:t>
            </a:r>
            <a:r>
              <a:rPr lang="tr-TR" dirty="0" err="1"/>
              <a:t>develop</a:t>
            </a:r>
            <a:r>
              <a:rPr lang="tr-TR" dirty="0"/>
              <a:t> </a:t>
            </a:r>
            <a:r>
              <a:rPr lang="tr-TR" dirty="0" err="1"/>
              <a:t>lesions</a:t>
            </a:r>
            <a:r>
              <a:rPr lang="tr-TR" dirty="0"/>
              <a:t> </a:t>
            </a:r>
            <a:r>
              <a:rPr lang="tr-TR" dirty="0" err="1"/>
              <a:t>characteristic</a:t>
            </a:r>
            <a:r>
              <a:rPr lang="tr-TR" dirty="0"/>
              <a:t> of MCF. </a:t>
            </a:r>
            <a:endParaRPr lang="tr-TR" dirty="0" smtClean="0"/>
          </a:p>
        </p:txBody>
      </p:sp>
    </p:spTree>
    <p:extLst>
      <p:ext uri="{BB962C8B-B14F-4D97-AF65-F5344CB8AC3E}">
        <p14:creationId xmlns:p14="http://schemas.microsoft.com/office/powerpoint/2010/main" val="1047310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08875"/>
            <a:ext cx="10515600" cy="5771849"/>
          </a:xfrm>
        </p:spPr>
        <p:txBody>
          <a:bodyPr/>
          <a:lstStyle/>
          <a:p>
            <a:r>
              <a:rPr lang="tr-TR" dirty="0" err="1"/>
              <a:t>Viral</a:t>
            </a:r>
            <a:r>
              <a:rPr lang="tr-TR" dirty="0"/>
              <a:t> DNA has </a:t>
            </a:r>
            <a:r>
              <a:rPr lang="tr-TR" dirty="0" err="1"/>
              <a:t>been</a:t>
            </a:r>
            <a:r>
              <a:rPr lang="tr-TR" dirty="0"/>
              <a:t> </a:t>
            </a:r>
            <a:r>
              <a:rPr lang="tr-TR" dirty="0" err="1"/>
              <a:t>detected</a:t>
            </a:r>
            <a:r>
              <a:rPr lang="tr-TR" dirty="0"/>
              <a:t> in </a:t>
            </a:r>
            <a:r>
              <a:rPr lang="tr-TR" dirty="0" err="1"/>
              <a:t>clinical</a:t>
            </a:r>
            <a:r>
              <a:rPr lang="tr-TR" dirty="0"/>
              <a:t> </a:t>
            </a:r>
            <a:r>
              <a:rPr lang="tr-TR" dirty="0" err="1"/>
              <a:t>material</a:t>
            </a:r>
            <a:r>
              <a:rPr lang="tr-TR" dirty="0"/>
              <a:t> </a:t>
            </a:r>
            <a:r>
              <a:rPr lang="tr-TR" dirty="0" err="1"/>
              <a:t>from</a:t>
            </a:r>
            <a:r>
              <a:rPr lang="tr-TR" dirty="0"/>
              <a:t> </a:t>
            </a:r>
            <a:r>
              <a:rPr lang="tr-TR" dirty="0" err="1"/>
              <a:t>cases</a:t>
            </a:r>
            <a:r>
              <a:rPr lang="tr-TR" dirty="0"/>
              <a:t> of MCF </a:t>
            </a:r>
            <a:r>
              <a:rPr lang="tr-TR" dirty="0" err="1"/>
              <a:t>caused</a:t>
            </a:r>
            <a:r>
              <a:rPr lang="tr-TR" dirty="0"/>
              <a:t> </a:t>
            </a:r>
            <a:r>
              <a:rPr lang="tr-TR" dirty="0" err="1"/>
              <a:t>by</a:t>
            </a:r>
            <a:r>
              <a:rPr lang="tr-TR" dirty="0"/>
              <a:t> </a:t>
            </a:r>
            <a:r>
              <a:rPr lang="tr-TR" dirty="0" err="1"/>
              <a:t>both</a:t>
            </a:r>
            <a:r>
              <a:rPr lang="tr-TR" dirty="0"/>
              <a:t> AIHV-1 </a:t>
            </a:r>
            <a:r>
              <a:rPr lang="tr-TR" dirty="0" err="1"/>
              <a:t>and</a:t>
            </a:r>
            <a:r>
              <a:rPr lang="tr-TR" dirty="0"/>
              <a:t> OvHV-2 </a:t>
            </a:r>
            <a:r>
              <a:rPr lang="tr-TR" dirty="0" err="1"/>
              <a:t>using</a:t>
            </a:r>
            <a:r>
              <a:rPr lang="tr-TR" dirty="0"/>
              <a:t> </a:t>
            </a:r>
            <a:r>
              <a:rPr lang="tr-TR" dirty="0" err="1"/>
              <a:t>the</a:t>
            </a:r>
            <a:r>
              <a:rPr lang="tr-TR" dirty="0"/>
              <a:t> </a:t>
            </a:r>
            <a:r>
              <a:rPr lang="tr-TR" dirty="0" smtClean="0"/>
              <a:t>PCR. </a:t>
            </a:r>
            <a:r>
              <a:rPr lang="tr-TR" dirty="0" smtClean="0">
                <a:solidFill>
                  <a:srgbClr val="FF2F92"/>
                </a:solidFill>
              </a:rPr>
              <a:t>PCR </a:t>
            </a:r>
            <a:r>
              <a:rPr lang="tr-TR" dirty="0">
                <a:solidFill>
                  <a:srgbClr val="FF2F92"/>
                </a:solidFill>
              </a:rPr>
              <a:t>is </a:t>
            </a:r>
            <a:r>
              <a:rPr lang="tr-TR" dirty="0" err="1">
                <a:solidFill>
                  <a:srgbClr val="FF2F92"/>
                </a:solidFill>
              </a:rPr>
              <a:t>becoming</a:t>
            </a:r>
            <a:r>
              <a:rPr lang="tr-TR" dirty="0">
                <a:solidFill>
                  <a:srgbClr val="FF2F92"/>
                </a:solidFill>
              </a:rPr>
              <a:t> </a:t>
            </a:r>
            <a:r>
              <a:rPr lang="tr-TR" dirty="0" err="1">
                <a:solidFill>
                  <a:srgbClr val="FF2F92"/>
                </a:solidFill>
              </a:rPr>
              <a:t>the</a:t>
            </a:r>
            <a:r>
              <a:rPr lang="tr-TR" dirty="0">
                <a:solidFill>
                  <a:srgbClr val="FF2F92"/>
                </a:solidFill>
              </a:rPr>
              <a:t> </a:t>
            </a:r>
            <a:r>
              <a:rPr lang="tr-TR" dirty="0" err="1">
                <a:solidFill>
                  <a:srgbClr val="FF2F92"/>
                </a:solidFill>
              </a:rPr>
              <a:t>method</a:t>
            </a:r>
            <a:r>
              <a:rPr lang="tr-TR" dirty="0">
                <a:solidFill>
                  <a:srgbClr val="FF2F92"/>
                </a:solidFill>
              </a:rPr>
              <a:t> of </a:t>
            </a:r>
            <a:r>
              <a:rPr lang="tr-TR" dirty="0" err="1">
                <a:solidFill>
                  <a:srgbClr val="FF2F92"/>
                </a:solidFill>
              </a:rPr>
              <a:t>choice</a:t>
            </a:r>
            <a:r>
              <a:rPr lang="tr-TR" dirty="0">
                <a:solidFill>
                  <a:srgbClr val="FF2F92"/>
                </a:solidFill>
              </a:rPr>
              <a:t> </a:t>
            </a:r>
            <a:r>
              <a:rPr lang="tr-TR" dirty="0" err="1">
                <a:solidFill>
                  <a:srgbClr val="FF2F92"/>
                </a:solidFill>
              </a:rPr>
              <a:t>for</a:t>
            </a:r>
            <a:r>
              <a:rPr lang="tr-TR" dirty="0">
                <a:solidFill>
                  <a:srgbClr val="FF2F92"/>
                </a:solidFill>
              </a:rPr>
              <a:t> </a:t>
            </a:r>
            <a:r>
              <a:rPr lang="tr-TR" dirty="0" err="1">
                <a:solidFill>
                  <a:srgbClr val="FF2F92"/>
                </a:solidFill>
              </a:rPr>
              <a:t>diagnosing</a:t>
            </a:r>
            <a:r>
              <a:rPr lang="tr-TR" dirty="0">
                <a:solidFill>
                  <a:srgbClr val="FF2F92"/>
                </a:solidFill>
              </a:rPr>
              <a:t> </a:t>
            </a:r>
            <a:r>
              <a:rPr lang="tr-TR" dirty="0" err="1">
                <a:solidFill>
                  <a:srgbClr val="FF2F92"/>
                </a:solidFill>
              </a:rPr>
              <a:t>both</a:t>
            </a:r>
            <a:r>
              <a:rPr lang="tr-TR" dirty="0">
                <a:solidFill>
                  <a:srgbClr val="FF2F92"/>
                </a:solidFill>
              </a:rPr>
              <a:t> </a:t>
            </a:r>
            <a:r>
              <a:rPr lang="tr-TR" dirty="0" err="1">
                <a:solidFill>
                  <a:srgbClr val="FF2F92"/>
                </a:solidFill>
              </a:rPr>
              <a:t>forms</a:t>
            </a:r>
            <a:r>
              <a:rPr lang="tr-TR" dirty="0">
                <a:solidFill>
                  <a:srgbClr val="FF2F92"/>
                </a:solidFill>
              </a:rPr>
              <a:t> of </a:t>
            </a:r>
            <a:r>
              <a:rPr lang="tr-TR" dirty="0" err="1">
                <a:solidFill>
                  <a:srgbClr val="FF2F92"/>
                </a:solidFill>
              </a:rPr>
              <a:t>the</a:t>
            </a:r>
            <a:r>
              <a:rPr lang="tr-TR" dirty="0">
                <a:solidFill>
                  <a:srgbClr val="FF2F92"/>
                </a:solidFill>
              </a:rPr>
              <a:t> </a:t>
            </a:r>
            <a:r>
              <a:rPr lang="tr-TR" dirty="0" err="1">
                <a:solidFill>
                  <a:srgbClr val="FF2F92"/>
                </a:solidFill>
              </a:rPr>
              <a:t>disease</a:t>
            </a:r>
            <a:r>
              <a:rPr lang="tr-TR" dirty="0" smtClean="0">
                <a:solidFill>
                  <a:srgbClr val="FF2F92"/>
                </a:solidFill>
              </a:rPr>
              <a:t>.</a:t>
            </a:r>
          </a:p>
          <a:p>
            <a:r>
              <a:rPr lang="tr-TR" dirty="0" err="1">
                <a:solidFill>
                  <a:srgbClr val="FF2F92"/>
                </a:solidFill>
              </a:rPr>
              <a:t>Serological</a:t>
            </a:r>
            <a:r>
              <a:rPr lang="tr-TR" dirty="0">
                <a:solidFill>
                  <a:srgbClr val="FF2F92"/>
                </a:solidFill>
              </a:rPr>
              <a:t> </a:t>
            </a:r>
            <a:r>
              <a:rPr lang="tr-TR" dirty="0" err="1" smtClean="0">
                <a:solidFill>
                  <a:srgbClr val="FF2F92"/>
                </a:solidFill>
              </a:rPr>
              <a:t>tests</a:t>
            </a:r>
            <a:endParaRPr lang="tr-TR" dirty="0" smtClean="0">
              <a:solidFill>
                <a:srgbClr val="FF2F92"/>
              </a:solidFill>
            </a:endParaRPr>
          </a:p>
          <a:p>
            <a:pPr lvl="1"/>
            <a:r>
              <a:rPr lang="tr-TR" dirty="0" err="1"/>
              <a:t>Virus</a:t>
            </a:r>
            <a:r>
              <a:rPr lang="tr-TR" dirty="0"/>
              <a:t> </a:t>
            </a:r>
            <a:r>
              <a:rPr lang="tr-TR" dirty="0" err="1"/>
              <a:t>neutralisation</a:t>
            </a:r>
            <a:r>
              <a:rPr lang="tr-TR" dirty="0"/>
              <a:t> </a:t>
            </a:r>
          </a:p>
          <a:p>
            <a:pPr lvl="1"/>
            <a:r>
              <a:rPr lang="tr-TR" dirty="0" err="1" smtClean="0"/>
              <a:t>Immunoblotting</a:t>
            </a:r>
            <a:endParaRPr lang="tr-TR" dirty="0" smtClean="0"/>
          </a:p>
          <a:p>
            <a:pPr lvl="1"/>
            <a:r>
              <a:rPr lang="tr-TR" dirty="0" err="1"/>
              <a:t>Enzyme-linked</a:t>
            </a:r>
            <a:r>
              <a:rPr lang="tr-TR" dirty="0"/>
              <a:t> </a:t>
            </a:r>
            <a:r>
              <a:rPr lang="tr-TR" dirty="0" err="1"/>
              <a:t>immunosorbent</a:t>
            </a:r>
            <a:r>
              <a:rPr lang="tr-TR" dirty="0"/>
              <a:t> </a:t>
            </a:r>
            <a:r>
              <a:rPr lang="tr-TR" dirty="0" err="1"/>
              <a:t>assay</a:t>
            </a:r>
            <a:r>
              <a:rPr lang="tr-TR" dirty="0"/>
              <a:t> (ELISA) </a:t>
            </a:r>
            <a:endParaRPr lang="tr-TR" dirty="0" smtClean="0"/>
          </a:p>
          <a:p>
            <a:pPr lvl="1"/>
            <a:r>
              <a:rPr lang="tr-TR" dirty="0" err="1" smtClean="0"/>
              <a:t>Immunofluorescence</a:t>
            </a:r>
            <a:endParaRPr lang="tr-TR" dirty="0" smtClean="0">
              <a:solidFill>
                <a:srgbClr val="FF2F92"/>
              </a:solidFill>
            </a:endParaRPr>
          </a:p>
          <a:p>
            <a:pPr lvl="1"/>
            <a:r>
              <a:rPr lang="tr-TR" dirty="0" err="1" smtClean="0"/>
              <a:t>Paired</a:t>
            </a:r>
            <a:r>
              <a:rPr lang="tr-TR" dirty="0" smtClean="0"/>
              <a:t> </a:t>
            </a:r>
            <a:r>
              <a:rPr lang="tr-TR" dirty="0"/>
              <a:t>serum </a:t>
            </a:r>
            <a:r>
              <a:rPr lang="tr-TR" dirty="0" err="1"/>
              <a:t>samples</a:t>
            </a:r>
            <a:r>
              <a:rPr lang="tr-TR" dirty="0"/>
              <a:t> (5 ml) </a:t>
            </a:r>
            <a:r>
              <a:rPr lang="tr-TR" dirty="0" err="1"/>
              <a:t>taken</a:t>
            </a:r>
            <a:r>
              <a:rPr lang="tr-TR" dirty="0"/>
              <a:t> 3–4 </a:t>
            </a:r>
            <a:r>
              <a:rPr lang="tr-TR" dirty="0" err="1"/>
              <a:t>weeks</a:t>
            </a:r>
            <a:r>
              <a:rPr lang="tr-TR" dirty="0"/>
              <a:t> </a:t>
            </a:r>
            <a:r>
              <a:rPr lang="tr-TR" dirty="0" smtClean="0"/>
              <a:t>apart</a:t>
            </a:r>
          </a:p>
          <a:p>
            <a:r>
              <a:rPr lang="tr-TR" dirty="0" err="1">
                <a:solidFill>
                  <a:srgbClr val="FF2F92"/>
                </a:solidFill>
              </a:rPr>
              <a:t>Virus</a:t>
            </a:r>
            <a:r>
              <a:rPr lang="tr-TR" dirty="0">
                <a:solidFill>
                  <a:srgbClr val="FF2F92"/>
                </a:solidFill>
              </a:rPr>
              <a:t> </a:t>
            </a:r>
            <a:r>
              <a:rPr lang="tr-TR" dirty="0" err="1">
                <a:solidFill>
                  <a:srgbClr val="FF2F92"/>
                </a:solidFill>
              </a:rPr>
              <a:t>isolation</a:t>
            </a:r>
            <a:r>
              <a:rPr lang="tr-TR" dirty="0">
                <a:solidFill>
                  <a:srgbClr val="FF2F92"/>
                </a:solidFill>
              </a:rPr>
              <a:t> </a:t>
            </a:r>
            <a:r>
              <a:rPr lang="tr-TR" dirty="0" err="1"/>
              <a:t>from</a:t>
            </a:r>
            <a:r>
              <a:rPr lang="tr-TR" dirty="0"/>
              <a:t> </a:t>
            </a:r>
            <a:r>
              <a:rPr lang="tr-TR" dirty="0" err="1"/>
              <a:t>peripheral</a:t>
            </a:r>
            <a:r>
              <a:rPr lang="tr-TR" dirty="0"/>
              <a:t> </a:t>
            </a:r>
            <a:r>
              <a:rPr lang="tr-TR" dirty="0" err="1"/>
              <a:t>blood</a:t>
            </a:r>
            <a:r>
              <a:rPr lang="tr-TR" dirty="0"/>
              <a:t> </a:t>
            </a:r>
            <a:r>
              <a:rPr lang="tr-TR" dirty="0" err="1"/>
              <a:t>leukocytes</a:t>
            </a:r>
            <a:r>
              <a:rPr lang="tr-TR" dirty="0"/>
              <a:t> (AlHV-1) </a:t>
            </a:r>
            <a:r>
              <a:rPr lang="tr-TR" dirty="0" err="1"/>
              <a:t>or</a:t>
            </a:r>
            <a:r>
              <a:rPr lang="tr-TR" dirty="0"/>
              <a:t> </a:t>
            </a:r>
            <a:r>
              <a:rPr lang="tr-TR" dirty="0" err="1"/>
              <a:t>lymphoid</a:t>
            </a:r>
            <a:r>
              <a:rPr lang="tr-TR" dirty="0"/>
              <a:t> </a:t>
            </a:r>
            <a:r>
              <a:rPr lang="tr-TR" dirty="0" err="1" smtClean="0"/>
              <a:t>cells</a:t>
            </a:r>
            <a:endParaRPr lang="tr-TR" dirty="0" smtClean="0"/>
          </a:p>
          <a:p>
            <a:endParaRPr lang="tr-TR" dirty="0"/>
          </a:p>
          <a:p>
            <a:endParaRPr lang="tr-TR" dirty="0"/>
          </a:p>
        </p:txBody>
      </p:sp>
    </p:spTree>
    <p:extLst>
      <p:ext uri="{BB962C8B-B14F-4D97-AF65-F5344CB8AC3E}">
        <p14:creationId xmlns:p14="http://schemas.microsoft.com/office/powerpoint/2010/main" val="13680396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61641"/>
            <a:ext cx="10515600" cy="4915322"/>
          </a:xfrm>
        </p:spPr>
        <p:txBody>
          <a:bodyPr>
            <a:normAutofit/>
          </a:bodyPr>
          <a:lstStyle/>
          <a:p>
            <a:pPr marL="0" indent="0">
              <a:buNone/>
            </a:pPr>
            <a:r>
              <a:rPr lang="tr-TR" sz="3200" dirty="0" err="1">
                <a:solidFill>
                  <a:srgbClr val="C00000"/>
                </a:solidFill>
              </a:rPr>
              <a:t>Differential</a:t>
            </a:r>
            <a:r>
              <a:rPr lang="tr-TR" sz="3200" dirty="0">
                <a:solidFill>
                  <a:srgbClr val="C00000"/>
                </a:solidFill>
              </a:rPr>
              <a:t> </a:t>
            </a:r>
            <a:r>
              <a:rPr lang="tr-TR" sz="3200" dirty="0" err="1">
                <a:solidFill>
                  <a:srgbClr val="C00000"/>
                </a:solidFill>
              </a:rPr>
              <a:t>diagnosis</a:t>
            </a:r>
            <a:r>
              <a:rPr lang="tr-TR" sz="3200" dirty="0">
                <a:solidFill>
                  <a:srgbClr val="C00000"/>
                </a:solidFill>
              </a:rPr>
              <a:t> </a:t>
            </a:r>
            <a:endParaRPr lang="tr-TR" sz="3200" dirty="0" smtClean="0">
              <a:solidFill>
                <a:srgbClr val="C00000"/>
              </a:solidFill>
            </a:endParaRPr>
          </a:p>
          <a:p>
            <a:r>
              <a:rPr lang="tr-TR" dirty="0" err="1" smtClean="0"/>
              <a:t>Rinderpest</a:t>
            </a:r>
            <a:r>
              <a:rPr lang="tr-TR" dirty="0" smtClean="0"/>
              <a:t> </a:t>
            </a:r>
          </a:p>
          <a:p>
            <a:r>
              <a:rPr lang="tr-TR" dirty="0" err="1" smtClean="0"/>
              <a:t>Bovine</a:t>
            </a:r>
            <a:r>
              <a:rPr lang="tr-TR" dirty="0" smtClean="0"/>
              <a:t> </a:t>
            </a:r>
            <a:r>
              <a:rPr lang="tr-TR" dirty="0" err="1"/>
              <a:t>viral</a:t>
            </a:r>
            <a:r>
              <a:rPr lang="tr-TR" dirty="0"/>
              <a:t> </a:t>
            </a:r>
            <a:r>
              <a:rPr lang="tr-TR" dirty="0" err="1"/>
              <a:t>diarrhoea</a:t>
            </a:r>
            <a:r>
              <a:rPr lang="tr-TR" dirty="0"/>
              <a:t> </a:t>
            </a:r>
            <a:r>
              <a:rPr lang="tr-TR" dirty="0" err="1"/>
              <a:t>mucosal</a:t>
            </a:r>
            <a:r>
              <a:rPr lang="tr-TR" dirty="0"/>
              <a:t> </a:t>
            </a:r>
            <a:r>
              <a:rPr lang="tr-TR" dirty="0" err="1"/>
              <a:t>disease</a:t>
            </a:r>
            <a:r>
              <a:rPr lang="tr-TR" dirty="0"/>
              <a:t> </a:t>
            </a:r>
            <a:endParaRPr lang="tr-TR" dirty="0" smtClean="0"/>
          </a:p>
          <a:p>
            <a:r>
              <a:rPr lang="tr-TR" dirty="0" err="1" smtClean="0"/>
              <a:t>Infectious</a:t>
            </a:r>
            <a:r>
              <a:rPr lang="tr-TR" dirty="0" smtClean="0"/>
              <a:t> </a:t>
            </a:r>
            <a:r>
              <a:rPr lang="tr-TR" dirty="0" err="1"/>
              <a:t>bovine</a:t>
            </a:r>
            <a:r>
              <a:rPr lang="tr-TR" dirty="0"/>
              <a:t> </a:t>
            </a:r>
            <a:r>
              <a:rPr lang="tr-TR" dirty="0" err="1"/>
              <a:t>rhinotracheitis</a:t>
            </a:r>
            <a:r>
              <a:rPr lang="tr-TR" dirty="0"/>
              <a:t> </a:t>
            </a:r>
            <a:endParaRPr lang="tr-TR" dirty="0" smtClean="0"/>
          </a:p>
          <a:p>
            <a:r>
              <a:rPr lang="tr-TR" dirty="0" err="1" smtClean="0"/>
              <a:t>Bluetongue</a:t>
            </a:r>
            <a:r>
              <a:rPr lang="tr-TR" dirty="0" smtClean="0"/>
              <a:t> </a:t>
            </a:r>
          </a:p>
          <a:p>
            <a:r>
              <a:rPr lang="tr-TR" dirty="0" err="1" smtClean="0"/>
              <a:t>Epizootic</a:t>
            </a:r>
            <a:r>
              <a:rPr lang="tr-TR" dirty="0" smtClean="0"/>
              <a:t> </a:t>
            </a:r>
            <a:r>
              <a:rPr lang="tr-TR" dirty="0" err="1"/>
              <a:t>haemorrhagic</a:t>
            </a:r>
            <a:r>
              <a:rPr lang="tr-TR" dirty="0"/>
              <a:t> </a:t>
            </a:r>
            <a:r>
              <a:rPr lang="tr-TR" dirty="0" err="1"/>
              <a:t>disease</a:t>
            </a:r>
            <a:r>
              <a:rPr lang="tr-TR" dirty="0"/>
              <a:t> </a:t>
            </a:r>
            <a:endParaRPr lang="tr-TR" dirty="0" smtClean="0"/>
          </a:p>
          <a:p>
            <a:r>
              <a:rPr lang="tr-TR" dirty="0" err="1" smtClean="0"/>
              <a:t>Foot</a:t>
            </a:r>
            <a:r>
              <a:rPr lang="tr-TR" dirty="0" smtClean="0"/>
              <a:t> </a:t>
            </a:r>
            <a:r>
              <a:rPr lang="tr-TR" dirty="0" err="1"/>
              <a:t>and</a:t>
            </a:r>
            <a:r>
              <a:rPr lang="tr-TR" dirty="0"/>
              <a:t> </a:t>
            </a:r>
            <a:r>
              <a:rPr lang="tr-TR" dirty="0" err="1"/>
              <a:t>mouth</a:t>
            </a:r>
            <a:r>
              <a:rPr lang="tr-TR" dirty="0"/>
              <a:t> </a:t>
            </a:r>
            <a:r>
              <a:rPr lang="tr-TR" dirty="0" err="1"/>
              <a:t>disease</a:t>
            </a:r>
            <a:r>
              <a:rPr lang="tr-TR" dirty="0"/>
              <a:t> </a:t>
            </a:r>
            <a:endParaRPr lang="tr-TR" dirty="0" smtClean="0"/>
          </a:p>
          <a:p>
            <a:r>
              <a:rPr lang="tr-TR" dirty="0" err="1" smtClean="0"/>
              <a:t>Vesicular</a:t>
            </a:r>
            <a:r>
              <a:rPr lang="tr-TR" dirty="0" smtClean="0"/>
              <a:t> </a:t>
            </a:r>
            <a:r>
              <a:rPr lang="tr-TR" dirty="0" err="1"/>
              <a:t>stomatitis</a:t>
            </a:r>
            <a:r>
              <a:rPr lang="tr-TR" dirty="0"/>
              <a:t> </a:t>
            </a:r>
            <a:endParaRPr lang="tr-TR" dirty="0" smtClean="0"/>
          </a:p>
          <a:p>
            <a:r>
              <a:rPr lang="tr-TR" dirty="0" err="1" smtClean="0"/>
              <a:t>Ingestion</a:t>
            </a:r>
            <a:r>
              <a:rPr lang="tr-TR" dirty="0" smtClean="0"/>
              <a:t> </a:t>
            </a:r>
            <a:r>
              <a:rPr lang="tr-TR" dirty="0"/>
              <a:t>of </a:t>
            </a:r>
            <a:r>
              <a:rPr lang="tr-TR" dirty="0" err="1"/>
              <a:t>caustic</a:t>
            </a:r>
            <a:r>
              <a:rPr lang="tr-TR" dirty="0"/>
              <a:t> </a:t>
            </a:r>
            <a:r>
              <a:rPr lang="tr-TR" dirty="0" err="1"/>
              <a:t>materials</a:t>
            </a:r>
            <a:r>
              <a:rPr lang="tr-TR" dirty="0"/>
              <a:t> </a:t>
            </a:r>
            <a:r>
              <a:rPr lang="tr-TR" dirty="0" err="1"/>
              <a:t>or</a:t>
            </a:r>
            <a:r>
              <a:rPr lang="tr-TR" dirty="0"/>
              <a:t> </a:t>
            </a:r>
            <a:r>
              <a:rPr lang="tr-TR" dirty="0" err="1"/>
              <a:t>some</a:t>
            </a:r>
            <a:r>
              <a:rPr lang="tr-TR" dirty="0"/>
              <a:t> </a:t>
            </a:r>
            <a:r>
              <a:rPr lang="tr-TR" dirty="0" err="1"/>
              <a:t>toxic</a:t>
            </a:r>
            <a:r>
              <a:rPr lang="tr-TR" dirty="0"/>
              <a:t> </a:t>
            </a:r>
            <a:r>
              <a:rPr lang="tr-TR" dirty="0" err="1"/>
              <a:t>plants</a:t>
            </a:r>
            <a:endParaRPr lang="tr-TR" dirty="0"/>
          </a:p>
        </p:txBody>
      </p:sp>
    </p:spTree>
    <p:extLst>
      <p:ext uri="{BB962C8B-B14F-4D97-AF65-F5344CB8AC3E}">
        <p14:creationId xmlns:p14="http://schemas.microsoft.com/office/powerpoint/2010/main" val="168169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As a </a:t>
            </a:r>
            <a:r>
              <a:rPr lang="tr-TR" dirty="0" err="1" smtClean="0"/>
              <a:t>result</a:t>
            </a:r>
            <a:r>
              <a:rPr lang="tr-TR" dirty="0" smtClean="0"/>
              <a:t> of </a:t>
            </a:r>
            <a:r>
              <a:rPr lang="tr-TR" dirty="0" err="1" smtClean="0"/>
              <a:t>increased</a:t>
            </a:r>
            <a:r>
              <a:rPr lang="tr-TR" dirty="0" smtClean="0"/>
              <a:t> </a:t>
            </a:r>
            <a:r>
              <a:rPr lang="tr-TR" dirty="0" err="1" smtClean="0"/>
              <a:t>surveillance</a:t>
            </a:r>
            <a:r>
              <a:rPr lang="tr-TR" dirty="0" smtClean="0"/>
              <a:t>, </a:t>
            </a:r>
            <a:r>
              <a:rPr lang="tr-TR" dirty="0" err="1" smtClean="0">
                <a:solidFill>
                  <a:srgbClr val="FF9300"/>
                </a:solidFill>
              </a:rPr>
              <a:t>atypical</a:t>
            </a:r>
            <a:r>
              <a:rPr lang="tr-TR" dirty="0" smtClean="0">
                <a:solidFill>
                  <a:srgbClr val="FF9300"/>
                </a:solidFill>
              </a:rPr>
              <a:t> (Nor98) </a:t>
            </a:r>
            <a:r>
              <a:rPr lang="tr-TR" dirty="0" err="1" smtClean="0">
                <a:solidFill>
                  <a:srgbClr val="FF9300"/>
                </a:solidFill>
              </a:rPr>
              <a:t>scrapie</a:t>
            </a:r>
            <a:r>
              <a:rPr lang="tr-TR" dirty="0" smtClean="0">
                <a:solidFill>
                  <a:srgbClr val="FF9300"/>
                </a:solidFill>
              </a:rPr>
              <a:t> </a:t>
            </a:r>
            <a:r>
              <a:rPr lang="tr-TR" dirty="0" err="1" smtClean="0"/>
              <a:t>prions</a:t>
            </a:r>
            <a:r>
              <a:rPr lang="tr-TR" dirty="0" smtClean="0"/>
              <a:t> </a:t>
            </a:r>
            <a:r>
              <a:rPr lang="tr-TR" dirty="0" err="1" smtClean="0"/>
              <a:t>have</a:t>
            </a:r>
            <a:r>
              <a:rPr lang="tr-TR" dirty="0" smtClean="0"/>
              <a:t> </a:t>
            </a:r>
            <a:r>
              <a:rPr lang="tr-TR" dirty="0" err="1" smtClean="0"/>
              <a:t>been</a:t>
            </a:r>
            <a:r>
              <a:rPr lang="tr-TR" dirty="0" smtClean="0"/>
              <a:t> </a:t>
            </a:r>
            <a:r>
              <a:rPr lang="tr-TR" dirty="0" err="1" smtClean="0"/>
              <a:t>detected</a:t>
            </a:r>
            <a:r>
              <a:rPr lang="tr-TR" dirty="0" smtClean="0"/>
              <a:t> in </a:t>
            </a:r>
            <a:r>
              <a:rPr lang="tr-TR" dirty="0" err="1" smtClean="0"/>
              <a:t>both</a:t>
            </a:r>
            <a:r>
              <a:rPr lang="tr-TR" dirty="0" smtClean="0"/>
              <a:t> </a:t>
            </a:r>
            <a:r>
              <a:rPr lang="tr-TR" dirty="0" err="1" smtClean="0"/>
              <a:t>sheep</a:t>
            </a:r>
            <a:r>
              <a:rPr lang="tr-TR" dirty="0" smtClean="0"/>
              <a:t> </a:t>
            </a:r>
            <a:r>
              <a:rPr lang="tr-TR" dirty="0" err="1" smtClean="0"/>
              <a:t>and</a:t>
            </a:r>
            <a:r>
              <a:rPr lang="tr-TR" dirty="0" smtClean="0"/>
              <a:t> </a:t>
            </a:r>
            <a:r>
              <a:rPr lang="tr-TR" dirty="0" err="1" smtClean="0"/>
              <a:t>goats</a:t>
            </a:r>
            <a:r>
              <a:rPr lang="tr-TR" dirty="0" smtClean="0"/>
              <a:t>. </a:t>
            </a:r>
          </a:p>
          <a:p>
            <a:r>
              <a:rPr lang="tr-TR" dirty="0" err="1" smtClean="0"/>
              <a:t>Atypical</a:t>
            </a:r>
            <a:r>
              <a:rPr lang="tr-TR" dirty="0" smtClean="0"/>
              <a:t> </a:t>
            </a:r>
            <a:r>
              <a:rPr lang="tr-TR" dirty="0" err="1" smtClean="0"/>
              <a:t>scrapie</a:t>
            </a:r>
            <a:r>
              <a:rPr lang="tr-TR" dirty="0" smtClean="0"/>
              <a:t> </a:t>
            </a:r>
            <a:r>
              <a:rPr lang="tr-TR" dirty="0" err="1" smtClean="0"/>
              <a:t>often</a:t>
            </a:r>
            <a:r>
              <a:rPr lang="tr-TR" dirty="0" smtClean="0"/>
              <a:t> </a:t>
            </a:r>
            <a:r>
              <a:rPr lang="tr-TR" dirty="0" err="1" smtClean="0"/>
              <a:t>occurs</a:t>
            </a:r>
            <a:r>
              <a:rPr lang="tr-TR" dirty="0" smtClean="0"/>
              <a:t> in </a:t>
            </a:r>
            <a:r>
              <a:rPr lang="tr-TR" dirty="0" err="1" smtClean="0"/>
              <a:t>sheep</a:t>
            </a:r>
            <a:r>
              <a:rPr lang="tr-TR" dirty="0" smtClean="0"/>
              <a:t> </a:t>
            </a:r>
            <a:r>
              <a:rPr lang="tr-TR" dirty="0" err="1" smtClean="0"/>
              <a:t>that</a:t>
            </a:r>
            <a:r>
              <a:rPr lang="tr-TR" dirty="0" smtClean="0"/>
              <a:t> </a:t>
            </a:r>
            <a:r>
              <a:rPr lang="tr-TR" dirty="0" err="1" smtClean="0"/>
              <a:t>are</a:t>
            </a:r>
            <a:r>
              <a:rPr lang="tr-TR" dirty="0" smtClean="0"/>
              <a:t> </a:t>
            </a:r>
            <a:r>
              <a:rPr lang="tr-TR" dirty="0" err="1" smtClean="0"/>
              <a:t>genetically</a:t>
            </a:r>
            <a:r>
              <a:rPr lang="tr-TR" dirty="0" smtClean="0"/>
              <a:t> </a:t>
            </a:r>
            <a:r>
              <a:rPr lang="tr-TR" dirty="0" err="1" smtClean="0"/>
              <a:t>resistant</a:t>
            </a:r>
            <a:r>
              <a:rPr lang="tr-TR" dirty="0" smtClean="0"/>
              <a:t> </a:t>
            </a:r>
            <a:r>
              <a:rPr lang="tr-TR" dirty="0" err="1" smtClean="0"/>
              <a:t>to</a:t>
            </a:r>
            <a:r>
              <a:rPr lang="tr-TR" dirty="0" smtClean="0"/>
              <a:t> </a:t>
            </a:r>
            <a:r>
              <a:rPr lang="tr-TR" dirty="0" err="1" smtClean="0"/>
              <a:t>classical</a:t>
            </a:r>
            <a:r>
              <a:rPr lang="tr-TR" dirty="0" smtClean="0"/>
              <a:t> </a:t>
            </a:r>
            <a:r>
              <a:rPr lang="tr-TR" dirty="0" err="1" smtClean="0"/>
              <a:t>scrapie</a:t>
            </a:r>
            <a:r>
              <a:rPr lang="tr-TR" dirty="0" smtClean="0"/>
              <a:t>. </a:t>
            </a:r>
          </a:p>
          <a:p>
            <a:r>
              <a:rPr lang="tr-TR" dirty="0" err="1" smtClean="0">
                <a:solidFill>
                  <a:srgbClr val="FF2F92"/>
                </a:solidFill>
              </a:rPr>
              <a:t>It</a:t>
            </a:r>
            <a:r>
              <a:rPr lang="tr-TR" dirty="0" smtClean="0">
                <a:solidFill>
                  <a:srgbClr val="FF2F92"/>
                </a:solidFill>
              </a:rPr>
              <a:t> has </a:t>
            </a:r>
            <a:r>
              <a:rPr lang="tr-TR" dirty="0" err="1" smtClean="0">
                <a:solidFill>
                  <a:srgbClr val="FF2F92"/>
                </a:solidFill>
              </a:rPr>
              <a:t>been</a:t>
            </a:r>
            <a:r>
              <a:rPr lang="tr-TR" dirty="0" smtClean="0">
                <a:solidFill>
                  <a:srgbClr val="FF2F92"/>
                </a:solidFill>
              </a:rPr>
              <a:t> </a:t>
            </a:r>
            <a:r>
              <a:rPr lang="tr-TR" dirty="0" err="1" smtClean="0">
                <a:solidFill>
                  <a:srgbClr val="FF2F92"/>
                </a:solidFill>
              </a:rPr>
              <a:t>reported</a:t>
            </a:r>
            <a:r>
              <a:rPr lang="tr-TR" dirty="0" smtClean="0">
                <a:solidFill>
                  <a:srgbClr val="FF2F92"/>
                </a:solidFill>
              </a:rPr>
              <a:t> in </a:t>
            </a:r>
            <a:r>
              <a:rPr lang="tr-TR" dirty="0" err="1" smtClean="0">
                <a:solidFill>
                  <a:srgbClr val="FF2F92"/>
                </a:solidFill>
              </a:rPr>
              <a:t>countries</a:t>
            </a:r>
            <a:r>
              <a:rPr lang="tr-TR" dirty="0" smtClean="0">
                <a:solidFill>
                  <a:srgbClr val="FF2F92"/>
                </a:solidFill>
              </a:rPr>
              <a:t> </a:t>
            </a:r>
            <a:r>
              <a:rPr lang="tr-TR" dirty="0" err="1" smtClean="0">
                <a:solidFill>
                  <a:srgbClr val="FF2F92"/>
                </a:solidFill>
              </a:rPr>
              <a:t>that</a:t>
            </a:r>
            <a:r>
              <a:rPr lang="tr-TR" dirty="0" smtClean="0">
                <a:solidFill>
                  <a:srgbClr val="FF2F92"/>
                </a:solidFill>
              </a:rPr>
              <a:t> do not </a:t>
            </a:r>
            <a:r>
              <a:rPr lang="tr-TR" dirty="0" err="1" smtClean="0">
                <a:solidFill>
                  <a:srgbClr val="FF2F92"/>
                </a:solidFill>
              </a:rPr>
              <a:t>have</a:t>
            </a:r>
            <a:r>
              <a:rPr lang="tr-TR" dirty="0" smtClean="0">
                <a:solidFill>
                  <a:srgbClr val="FF2F92"/>
                </a:solidFill>
              </a:rPr>
              <a:t> </a:t>
            </a:r>
            <a:r>
              <a:rPr lang="tr-TR" dirty="0" err="1" smtClean="0">
                <a:solidFill>
                  <a:srgbClr val="FF2F92"/>
                </a:solidFill>
              </a:rPr>
              <a:t>classical</a:t>
            </a:r>
            <a:r>
              <a:rPr lang="tr-TR" dirty="0" smtClean="0">
                <a:solidFill>
                  <a:srgbClr val="FF2F92"/>
                </a:solidFill>
              </a:rPr>
              <a:t> </a:t>
            </a:r>
            <a:r>
              <a:rPr lang="tr-TR" dirty="0" err="1" smtClean="0">
                <a:solidFill>
                  <a:srgbClr val="FF2F92"/>
                </a:solidFill>
              </a:rPr>
              <a:t>scrapie</a:t>
            </a:r>
            <a:r>
              <a:rPr lang="tr-TR" dirty="0" smtClean="0">
                <a:solidFill>
                  <a:srgbClr val="FF2F92"/>
                </a:solidFill>
              </a:rPr>
              <a:t>. </a:t>
            </a:r>
          </a:p>
          <a:p>
            <a:r>
              <a:rPr lang="tr-TR" dirty="0" err="1" smtClean="0"/>
              <a:t>Atypical</a:t>
            </a:r>
            <a:r>
              <a:rPr lang="tr-TR" dirty="0" smtClean="0"/>
              <a:t>/ Nor98 </a:t>
            </a:r>
            <a:r>
              <a:rPr lang="tr-TR" dirty="0" err="1" smtClean="0"/>
              <a:t>prions</a:t>
            </a:r>
            <a:r>
              <a:rPr lang="tr-TR" dirty="0" smtClean="0"/>
              <a:t> do not </a:t>
            </a:r>
            <a:r>
              <a:rPr lang="tr-TR" dirty="0" err="1" smtClean="0"/>
              <a:t>seem</a:t>
            </a:r>
            <a:r>
              <a:rPr lang="tr-TR" dirty="0" smtClean="0"/>
              <a:t> </a:t>
            </a:r>
            <a:r>
              <a:rPr lang="tr-TR" dirty="0" err="1" smtClean="0"/>
              <a:t>to</a:t>
            </a:r>
            <a:r>
              <a:rPr lang="tr-TR" dirty="0" smtClean="0"/>
              <a:t> be </a:t>
            </a:r>
            <a:r>
              <a:rPr lang="tr-TR" dirty="0" err="1" smtClean="0"/>
              <a:t>transmitted</a:t>
            </a:r>
            <a:r>
              <a:rPr lang="tr-TR" dirty="0" smtClean="0"/>
              <a:t> </a:t>
            </a:r>
            <a:r>
              <a:rPr lang="tr-TR" dirty="0" err="1" smtClean="0"/>
              <a:t>readily</a:t>
            </a:r>
            <a:r>
              <a:rPr lang="tr-TR" dirty="0" smtClean="0"/>
              <a:t> </a:t>
            </a:r>
            <a:r>
              <a:rPr lang="tr-TR" dirty="0" err="1" smtClean="0"/>
              <a:t>between</a:t>
            </a:r>
            <a:r>
              <a:rPr lang="tr-TR" dirty="0" smtClean="0"/>
              <a:t> </a:t>
            </a:r>
            <a:r>
              <a:rPr lang="tr-TR" dirty="0" err="1" smtClean="0"/>
              <a:t>animals</a:t>
            </a:r>
            <a:r>
              <a:rPr lang="tr-TR" dirty="0" smtClean="0"/>
              <a:t> in </a:t>
            </a:r>
            <a:r>
              <a:rPr lang="tr-TR" dirty="0" err="1" smtClean="0"/>
              <a:t>nature</a:t>
            </a:r>
            <a:r>
              <a:rPr lang="tr-TR" dirty="0" smtClean="0"/>
              <a:t>, </a:t>
            </a:r>
            <a:r>
              <a:rPr lang="tr-TR" dirty="0" err="1" smtClean="0"/>
              <a:t>and</a:t>
            </a:r>
            <a:r>
              <a:rPr lang="tr-TR" dirty="0" smtClean="0"/>
              <a:t> </a:t>
            </a:r>
            <a:r>
              <a:rPr lang="tr-TR" dirty="0" err="1" smtClean="0"/>
              <a:t>are</a:t>
            </a:r>
            <a:r>
              <a:rPr lang="tr-TR" dirty="0" smtClean="0"/>
              <a:t> </a:t>
            </a:r>
            <a:r>
              <a:rPr lang="tr-TR" dirty="0" err="1" smtClean="0"/>
              <a:t>rarely</a:t>
            </a:r>
            <a:r>
              <a:rPr lang="tr-TR" dirty="0" smtClean="0"/>
              <a:t> </a:t>
            </a:r>
            <a:r>
              <a:rPr lang="tr-TR" dirty="0" err="1" smtClean="0"/>
              <a:t>detected</a:t>
            </a:r>
            <a:r>
              <a:rPr lang="tr-TR" dirty="0" smtClean="0"/>
              <a:t> in </a:t>
            </a:r>
            <a:r>
              <a:rPr lang="tr-TR" dirty="0" err="1" smtClean="0"/>
              <a:t>more</a:t>
            </a:r>
            <a:r>
              <a:rPr lang="tr-TR" dirty="0" smtClean="0"/>
              <a:t> </a:t>
            </a:r>
            <a:r>
              <a:rPr lang="tr-TR" dirty="0" err="1" smtClean="0"/>
              <a:t>than</a:t>
            </a:r>
            <a:r>
              <a:rPr lang="tr-TR" dirty="0" smtClean="0"/>
              <a:t> </a:t>
            </a:r>
            <a:r>
              <a:rPr lang="tr-TR" dirty="0" err="1" smtClean="0"/>
              <a:t>one</a:t>
            </a:r>
            <a:r>
              <a:rPr lang="tr-TR" dirty="0" smtClean="0"/>
              <a:t> </a:t>
            </a:r>
            <a:r>
              <a:rPr lang="tr-TR" dirty="0" err="1" smtClean="0"/>
              <a:t>animal</a:t>
            </a:r>
            <a:r>
              <a:rPr lang="tr-TR" dirty="0" smtClean="0"/>
              <a:t> in a </a:t>
            </a:r>
            <a:r>
              <a:rPr lang="tr-TR" dirty="0" err="1" smtClean="0"/>
              <a:t>herd</a:t>
            </a:r>
            <a:r>
              <a:rPr lang="tr-TR" dirty="0" smtClean="0"/>
              <a:t> </a:t>
            </a:r>
            <a:r>
              <a:rPr lang="tr-TR" dirty="0" err="1" smtClean="0"/>
              <a:t>or</a:t>
            </a:r>
            <a:r>
              <a:rPr lang="tr-TR" dirty="0" smtClean="0"/>
              <a:t> </a:t>
            </a:r>
            <a:r>
              <a:rPr lang="tr-TR" dirty="0" err="1" smtClean="0"/>
              <a:t>flock</a:t>
            </a:r>
            <a:r>
              <a:rPr lang="tr-TR" dirty="0" smtClean="0"/>
              <a:t>. </a:t>
            </a:r>
          </a:p>
          <a:p>
            <a:endParaRPr lang="tr-TR" dirty="0"/>
          </a:p>
        </p:txBody>
      </p:sp>
    </p:spTree>
    <p:extLst>
      <p:ext uri="{BB962C8B-B14F-4D97-AF65-F5344CB8AC3E}">
        <p14:creationId xmlns:p14="http://schemas.microsoft.com/office/powerpoint/2010/main" val="11808987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0070C0"/>
                </a:solidFill>
              </a:rPr>
              <a:t>Control </a:t>
            </a:r>
            <a:r>
              <a:rPr lang="tr-TR" dirty="0" err="1" smtClean="0">
                <a:solidFill>
                  <a:srgbClr val="0070C0"/>
                </a:solidFill>
              </a:rPr>
              <a:t>and</a:t>
            </a:r>
            <a:r>
              <a:rPr lang="tr-TR" dirty="0" smtClean="0">
                <a:solidFill>
                  <a:srgbClr val="0070C0"/>
                </a:solidFill>
              </a:rPr>
              <a:t> </a:t>
            </a:r>
            <a:r>
              <a:rPr lang="tr-TR" dirty="0" err="1" smtClean="0">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tr-TR" dirty="0" err="1"/>
              <a:t>The</a:t>
            </a:r>
            <a:r>
              <a:rPr lang="tr-TR" dirty="0"/>
              <a:t> </a:t>
            </a:r>
            <a:r>
              <a:rPr lang="tr-TR" dirty="0" err="1"/>
              <a:t>prognosis</a:t>
            </a:r>
            <a:r>
              <a:rPr lang="tr-TR" dirty="0"/>
              <a:t> is </a:t>
            </a:r>
            <a:r>
              <a:rPr lang="tr-TR" dirty="0" err="1"/>
              <a:t>grave</a:t>
            </a:r>
            <a:r>
              <a:rPr lang="tr-TR" dirty="0"/>
              <a:t>. </a:t>
            </a:r>
            <a:endParaRPr lang="tr-TR" dirty="0" smtClean="0"/>
          </a:p>
          <a:p>
            <a:r>
              <a:rPr lang="tr-TR" dirty="0" smtClean="0"/>
              <a:t>No </a:t>
            </a:r>
            <a:r>
              <a:rPr lang="tr-TR" dirty="0" err="1"/>
              <a:t>treatment</a:t>
            </a:r>
            <a:r>
              <a:rPr lang="tr-TR" dirty="0"/>
              <a:t> has </a:t>
            </a:r>
            <a:r>
              <a:rPr lang="tr-TR" dirty="0" err="1"/>
              <a:t>been</a:t>
            </a:r>
            <a:r>
              <a:rPr lang="tr-TR" dirty="0"/>
              <a:t> </a:t>
            </a:r>
            <a:r>
              <a:rPr lang="tr-TR" dirty="0" err="1"/>
              <a:t>found</a:t>
            </a:r>
            <a:r>
              <a:rPr lang="tr-TR" dirty="0"/>
              <a:t> </a:t>
            </a:r>
            <a:r>
              <a:rPr lang="tr-TR" dirty="0" err="1"/>
              <a:t>to</a:t>
            </a:r>
            <a:r>
              <a:rPr lang="tr-TR" dirty="0"/>
              <a:t> </a:t>
            </a:r>
            <a:r>
              <a:rPr lang="tr-TR" dirty="0" err="1"/>
              <a:t>provide</a:t>
            </a:r>
            <a:r>
              <a:rPr lang="tr-TR" dirty="0"/>
              <a:t> </a:t>
            </a:r>
            <a:r>
              <a:rPr lang="tr-TR" dirty="0" err="1"/>
              <a:t>any</a:t>
            </a:r>
            <a:r>
              <a:rPr lang="tr-TR" dirty="0"/>
              <a:t> </a:t>
            </a:r>
            <a:r>
              <a:rPr lang="tr-TR" dirty="0" err="1"/>
              <a:t>consistent</a:t>
            </a:r>
            <a:r>
              <a:rPr lang="tr-TR" dirty="0"/>
              <a:t> </a:t>
            </a:r>
            <a:r>
              <a:rPr lang="tr-TR" dirty="0" err="1"/>
              <a:t>benefit</a:t>
            </a:r>
            <a:r>
              <a:rPr lang="tr-TR" dirty="0"/>
              <a:t>. </a:t>
            </a:r>
            <a:r>
              <a:rPr lang="tr-TR" dirty="0" err="1"/>
              <a:t>Stress</a:t>
            </a:r>
            <a:r>
              <a:rPr lang="tr-TR" dirty="0"/>
              <a:t> </a:t>
            </a:r>
            <a:r>
              <a:rPr lang="tr-TR" dirty="0" err="1"/>
              <a:t>reduction</a:t>
            </a:r>
            <a:r>
              <a:rPr lang="tr-TR" dirty="0"/>
              <a:t> of </a:t>
            </a:r>
            <a:r>
              <a:rPr lang="tr-TR" dirty="0" err="1"/>
              <a:t>subclinical</a:t>
            </a:r>
            <a:r>
              <a:rPr lang="tr-TR" dirty="0"/>
              <a:t> </a:t>
            </a:r>
            <a:r>
              <a:rPr lang="tr-TR" dirty="0" err="1"/>
              <a:t>or</a:t>
            </a:r>
            <a:r>
              <a:rPr lang="tr-TR" dirty="0"/>
              <a:t> </a:t>
            </a:r>
            <a:r>
              <a:rPr lang="tr-TR" dirty="0" err="1"/>
              <a:t>mildly</a:t>
            </a:r>
            <a:r>
              <a:rPr lang="tr-TR" dirty="0"/>
              <a:t> </a:t>
            </a:r>
            <a:r>
              <a:rPr lang="tr-TR" dirty="0" err="1"/>
              <a:t>affected</a:t>
            </a:r>
            <a:r>
              <a:rPr lang="tr-TR" dirty="0"/>
              <a:t> </a:t>
            </a:r>
            <a:r>
              <a:rPr lang="tr-TR" dirty="0" err="1"/>
              <a:t>animals</a:t>
            </a:r>
            <a:r>
              <a:rPr lang="tr-TR" dirty="0"/>
              <a:t> is </a:t>
            </a:r>
            <a:r>
              <a:rPr lang="tr-TR" dirty="0" err="1"/>
              <a:t>indicated</a:t>
            </a:r>
            <a:r>
              <a:rPr lang="tr-TR" dirty="0"/>
              <a:t>. </a:t>
            </a:r>
            <a:endParaRPr lang="tr-TR" dirty="0" smtClean="0"/>
          </a:p>
          <a:p>
            <a:r>
              <a:rPr lang="tr-TR" dirty="0" smtClean="0">
                <a:solidFill>
                  <a:srgbClr val="C00000"/>
                </a:solidFill>
              </a:rPr>
              <a:t>No </a:t>
            </a:r>
            <a:r>
              <a:rPr lang="tr-TR" dirty="0" err="1">
                <a:solidFill>
                  <a:srgbClr val="C00000"/>
                </a:solidFill>
              </a:rPr>
              <a:t>vaccine</a:t>
            </a:r>
            <a:r>
              <a:rPr lang="tr-TR" dirty="0">
                <a:solidFill>
                  <a:srgbClr val="C00000"/>
                </a:solidFill>
              </a:rPr>
              <a:t> is </a:t>
            </a:r>
            <a:r>
              <a:rPr lang="tr-TR" dirty="0" err="1">
                <a:solidFill>
                  <a:srgbClr val="C00000"/>
                </a:solidFill>
              </a:rPr>
              <a:t>currently</a:t>
            </a:r>
            <a:r>
              <a:rPr lang="tr-TR" dirty="0">
                <a:solidFill>
                  <a:srgbClr val="C00000"/>
                </a:solidFill>
              </a:rPr>
              <a:t> </a:t>
            </a:r>
            <a:r>
              <a:rPr lang="tr-TR" dirty="0" err="1">
                <a:solidFill>
                  <a:srgbClr val="C00000"/>
                </a:solidFill>
              </a:rPr>
              <a:t>available</a:t>
            </a:r>
            <a:r>
              <a:rPr lang="tr-TR" dirty="0">
                <a:solidFill>
                  <a:srgbClr val="C00000"/>
                </a:solidFill>
              </a:rPr>
              <a:t>. </a:t>
            </a:r>
            <a:endParaRPr lang="tr-TR" dirty="0" smtClean="0">
              <a:solidFill>
                <a:srgbClr val="C00000"/>
              </a:solidFill>
            </a:endParaRPr>
          </a:p>
          <a:p>
            <a:r>
              <a:rPr lang="tr-TR" dirty="0" err="1" smtClean="0"/>
              <a:t>Sheep</a:t>
            </a:r>
            <a:r>
              <a:rPr lang="tr-TR" dirty="0" smtClean="0"/>
              <a:t> </a:t>
            </a:r>
            <a:r>
              <a:rPr lang="tr-TR" dirty="0"/>
              <a:t>can be </a:t>
            </a:r>
            <a:r>
              <a:rPr lang="tr-TR" dirty="0" err="1"/>
              <a:t>produced</a:t>
            </a:r>
            <a:r>
              <a:rPr lang="tr-TR" dirty="0"/>
              <a:t> </a:t>
            </a:r>
            <a:r>
              <a:rPr lang="tr-TR" dirty="0" err="1"/>
              <a:t>that</a:t>
            </a:r>
            <a:r>
              <a:rPr lang="tr-TR" dirty="0"/>
              <a:t> </a:t>
            </a:r>
            <a:r>
              <a:rPr lang="tr-TR" dirty="0" err="1"/>
              <a:t>are</a:t>
            </a:r>
            <a:r>
              <a:rPr lang="tr-TR" dirty="0"/>
              <a:t> </a:t>
            </a:r>
            <a:r>
              <a:rPr lang="tr-TR" dirty="0" err="1"/>
              <a:t>free</a:t>
            </a:r>
            <a:r>
              <a:rPr lang="tr-TR" dirty="0"/>
              <a:t> of </a:t>
            </a:r>
            <a:r>
              <a:rPr lang="tr-TR" dirty="0" err="1"/>
              <a:t>virus</a:t>
            </a:r>
            <a:r>
              <a:rPr lang="tr-TR" dirty="0"/>
              <a:t> </a:t>
            </a:r>
            <a:r>
              <a:rPr lang="tr-TR" dirty="0" err="1"/>
              <a:t>by</a:t>
            </a:r>
            <a:r>
              <a:rPr lang="tr-TR" dirty="0"/>
              <a:t> </a:t>
            </a:r>
            <a:r>
              <a:rPr lang="tr-TR" dirty="0" err="1"/>
              <a:t>early</a:t>
            </a:r>
            <a:r>
              <a:rPr lang="tr-TR" dirty="0"/>
              <a:t> </a:t>
            </a:r>
            <a:r>
              <a:rPr lang="tr-TR" dirty="0" err="1"/>
              <a:t>weaning</a:t>
            </a:r>
            <a:r>
              <a:rPr lang="tr-TR" dirty="0"/>
              <a:t> </a:t>
            </a:r>
            <a:r>
              <a:rPr lang="tr-TR" dirty="0" err="1"/>
              <a:t>and</a:t>
            </a:r>
            <a:r>
              <a:rPr lang="tr-TR" dirty="0"/>
              <a:t> </a:t>
            </a:r>
            <a:r>
              <a:rPr lang="tr-TR" dirty="0" err="1"/>
              <a:t>isolation</a:t>
            </a:r>
            <a:r>
              <a:rPr lang="tr-TR" dirty="0"/>
              <a:t>. </a:t>
            </a:r>
            <a:endParaRPr lang="tr-TR" dirty="0" smtClean="0"/>
          </a:p>
          <a:p>
            <a:r>
              <a:rPr lang="tr-TR" dirty="0" err="1" smtClean="0"/>
              <a:t>The</a:t>
            </a:r>
            <a:r>
              <a:rPr lang="tr-TR" dirty="0" smtClean="0"/>
              <a:t> </a:t>
            </a:r>
            <a:r>
              <a:rPr lang="tr-TR" dirty="0" err="1"/>
              <a:t>only</a:t>
            </a:r>
            <a:r>
              <a:rPr lang="tr-TR" dirty="0"/>
              <a:t> </a:t>
            </a:r>
            <a:r>
              <a:rPr lang="tr-TR" dirty="0" err="1"/>
              <a:t>other</a:t>
            </a:r>
            <a:r>
              <a:rPr lang="tr-TR" dirty="0"/>
              <a:t> </a:t>
            </a:r>
            <a:r>
              <a:rPr lang="tr-TR" dirty="0" err="1"/>
              <a:t>effective</a:t>
            </a:r>
            <a:r>
              <a:rPr lang="tr-TR" dirty="0"/>
              <a:t> </a:t>
            </a:r>
            <a:r>
              <a:rPr lang="tr-TR" dirty="0" err="1"/>
              <a:t>control</a:t>
            </a:r>
            <a:r>
              <a:rPr lang="tr-TR" dirty="0"/>
              <a:t> </a:t>
            </a:r>
            <a:r>
              <a:rPr lang="tr-TR" dirty="0" err="1"/>
              <a:t>strategy</a:t>
            </a:r>
            <a:r>
              <a:rPr lang="tr-TR" dirty="0"/>
              <a:t> is </a:t>
            </a:r>
            <a:r>
              <a:rPr lang="tr-TR" dirty="0" err="1"/>
              <a:t>separation</a:t>
            </a:r>
            <a:r>
              <a:rPr lang="tr-TR" dirty="0"/>
              <a:t> of </a:t>
            </a:r>
            <a:r>
              <a:rPr lang="tr-TR" dirty="0" err="1"/>
              <a:t>carriers</a:t>
            </a:r>
            <a:r>
              <a:rPr lang="tr-TR" dirty="0"/>
              <a:t> </a:t>
            </a:r>
            <a:r>
              <a:rPr lang="tr-TR" dirty="0" err="1"/>
              <a:t>from</a:t>
            </a:r>
            <a:r>
              <a:rPr lang="tr-TR" dirty="0"/>
              <a:t> </a:t>
            </a:r>
            <a:r>
              <a:rPr lang="tr-TR" dirty="0" err="1"/>
              <a:t>susceptible</a:t>
            </a:r>
            <a:r>
              <a:rPr lang="tr-TR" dirty="0"/>
              <a:t> </a:t>
            </a:r>
            <a:r>
              <a:rPr lang="tr-TR" dirty="0" err="1"/>
              <a:t>species</a:t>
            </a:r>
            <a:r>
              <a:rPr lang="tr-TR" dirty="0"/>
              <a:t>. </a:t>
            </a:r>
            <a:endParaRPr lang="tr-TR" dirty="0" smtClean="0"/>
          </a:p>
          <a:p>
            <a:r>
              <a:rPr lang="tr-TR" dirty="0" err="1" smtClean="0"/>
              <a:t>When</a:t>
            </a:r>
            <a:r>
              <a:rPr lang="tr-TR" dirty="0" smtClean="0"/>
              <a:t> </a:t>
            </a:r>
            <a:r>
              <a:rPr lang="tr-TR" dirty="0" err="1"/>
              <a:t>large</a:t>
            </a:r>
            <a:r>
              <a:rPr lang="tr-TR" dirty="0"/>
              <a:t> </a:t>
            </a:r>
            <a:r>
              <a:rPr lang="tr-TR" dirty="0" err="1"/>
              <a:t>numbers</a:t>
            </a:r>
            <a:r>
              <a:rPr lang="tr-TR" dirty="0"/>
              <a:t> of </a:t>
            </a:r>
            <a:r>
              <a:rPr lang="tr-TR" dirty="0" err="1"/>
              <a:t>potent</a:t>
            </a:r>
            <a:r>
              <a:rPr lang="tr-TR" dirty="0"/>
              <a:t> </a:t>
            </a:r>
            <a:r>
              <a:rPr lang="tr-TR" dirty="0" err="1"/>
              <a:t>shedders</a:t>
            </a:r>
            <a:r>
              <a:rPr lang="tr-TR" dirty="0"/>
              <a:t> </a:t>
            </a:r>
            <a:r>
              <a:rPr lang="tr-TR" dirty="0" err="1"/>
              <a:t>are</a:t>
            </a:r>
            <a:r>
              <a:rPr lang="tr-TR" dirty="0"/>
              <a:t> </a:t>
            </a:r>
            <a:r>
              <a:rPr lang="tr-TR" dirty="0" err="1"/>
              <a:t>present</a:t>
            </a:r>
            <a:r>
              <a:rPr lang="tr-TR" dirty="0"/>
              <a:t>, </a:t>
            </a:r>
            <a:r>
              <a:rPr lang="tr-TR" dirty="0" err="1"/>
              <a:t>such</a:t>
            </a:r>
            <a:r>
              <a:rPr lang="tr-TR" dirty="0"/>
              <a:t> as in </a:t>
            </a:r>
            <a:r>
              <a:rPr lang="tr-TR" dirty="0" err="1"/>
              <a:t>lamb</a:t>
            </a:r>
            <a:r>
              <a:rPr lang="tr-TR" dirty="0"/>
              <a:t> </a:t>
            </a:r>
            <a:r>
              <a:rPr lang="tr-TR" dirty="0" err="1"/>
              <a:t>feedlots</a:t>
            </a:r>
            <a:r>
              <a:rPr lang="tr-TR" dirty="0"/>
              <a:t>, </a:t>
            </a:r>
            <a:r>
              <a:rPr lang="tr-TR" dirty="0" err="1"/>
              <a:t>distances</a:t>
            </a:r>
            <a:r>
              <a:rPr lang="tr-TR" dirty="0"/>
              <a:t> &gt;1 km </a:t>
            </a:r>
            <a:r>
              <a:rPr lang="tr-TR" dirty="0" err="1"/>
              <a:t>may</a:t>
            </a:r>
            <a:r>
              <a:rPr lang="tr-TR" dirty="0"/>
              <a:t> be </a:t>
            </a:r>
            <a:r>
              <a:rPr lang="tr-TR" dirty="0" err="1"/>
              <a:t>necessary</a:t>
            </a:r>
            <a:r>
              <a:rPr lang="tr-TR" dirty="0"/>
              <a:t> </a:t>
            </a:r>
            <a:r>
              <a:rPr lang="tr-TR" dirty="0" err="1"/>
              <a:t>to</a:t>
            </a:r>
            <a:r>
              <a:rPr lang="tr-TR" dirty="0"/>
              <a:t> </a:t>
            </a:r>
            <a:r>
              <a:rPr lang="tr-TR" dirty="0" err="1"/>
              <a:t>protect</a:t>
            </a:r>
            <a:r>
              <a:rPr lang="tr-TR" dirty="0"/>
              <a:t> </a:t>
            </a:r>
            <a:r>
              <a:rPr lang="tr-TR" dirty="0" err="1"/>
              <a:t>highly</a:t>
            </a:r>
            <a:r>
              <a:rPr lang="tr-TR" dirty="0"/>
              <a:t> </a:t>
            </a:r>
            <a:r>
              <a:rPr lang="tr-TR" dirty="0" err="1"/>
              <a:t>susceptible</a:t>
            </a:r>
            <a:r>
              <a:rPr lang="tr-TR" dirty="0"/>
              <a:t> </a:t>
            </a:r>
            <a:r>
              <a:rPr lang="tr-TR" dirty="0" err="1"/>
              <a:t>species</a:t>
            </a:r>
            <a:r>
              <a:rPr lang="tr-TR" dirty="0"/>
              <a:t> </a:t>
            </a:r>
            <a:r>
              <a:rPr lang="tr-TR" dirty="0" err="1"/>
              <a:t>such</a:t>
            </a:r>
            <a:r>
              <a:rPr lang="tr-TR" dirty="0"/>
              <a:t> as </a:t>
            </a:r>
            <a:r>
              <a:rPr lang="tr-TR" dirty="0" err="1"/>
              <a:t>bison</a:t>
            </a:r>
            <a:r>
              <a:rPr lang="tr-TR" dirty="0" smtClean="0"/>
              <a:t>.</a:t>
            </a:r>
            <a:r>
              <a:rPr lang="tr-TR" i="1" dirty="0"/>
              <a:t/>
            </a:r>
            <a:br>
              <a:rPr lang="tr-TR" i="1" dirty="0"/>
            </a:br>
            <a:endParaRPr lang="tr-TR" i="1" dirty="0"/>
          </a:p>
          <a:p>
            <a:endParaRPr lang="tr-TR" dirty="0"/>
          </a:p>
        </p:txBody>
      </p:sp>
    </p:spTree>
    <p:extLst>
      <p:ext uri="{BB962C8B-B14F-4D97-AF65-F5344CB8AC3E}">
        <p14:creationId xmlns:p14="http://schemas.microsoft.com/office/powerpoint/2010/main" val="12936721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a:t>
            </a:r>
            <a:r>
              <a:rPr lang="tr-TR" dirty="0" smtClean="0">
                <a:hlinkClick r:id="rId2"/>
              </a:rPr>
              <a:t>www.cfsph.iastate.edu/Factsheets/pdfs/malignant_catarrhal_fever.pdf</a:t>
            </a:r>
            <a:endParaRPr lang="tr-TR" dirty="0" smtClean="0"/>
          </a:p>
          <a:p>
            <a:r>
              <a:rPr lang="tr-TR" dirty="0">
                <a:hlinkClick r:id="rId3"/>
              </a:rPr>
              <a:t>http://</a:t>
            </a:r>
            <a:r>
              <a:rPr lang="tr-TR" dirty="0" smtClean="0">
                <a:hlinkClick r:id="rId3"/>
              </a:rPr>
              <a:t>www.msdvetmanual.com/generalized-conditions/malignant-catarrhal-fever/overview-of-malignant-catarrhal-fever</a:t>
            </a:r>
            <a:endParaRPr lang="tr-TR" dirty="0" smtClean="0"/>
          </a:p>
          <a:p>
            <a:r>
              <a:rPr lang="tr-TR"/>
              <a:t>http://www.oie.int/fileadmin/Home/eng/Animal_Health_in_the_World/docs/pdf/Disease_cards/MALIGNANT_CATHARRAL_FEVER.pdf</a:t>
            </a:r>
          </a:p>
        </p:txBody>
      </p:sp>
    </p:spTree>
    <p:extLst>
      <p:ext uri="{BB962C8B-B14F-4D97-AF65-F5344CB8AC3E}">
        <p14:creationId xmlns:p14="http://schemas.microsoft.com/office/powerpoint/2010/main" val="242171924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TotalTime>
  <Words>6002</Words>
  <Application>Microsoft Macintosh PowerPoint</Application>
  <PresentationFormat>Geniş Ekran</PresentationFormat>
  <Paragraphs>473</Paragraphs>
  <Slides>91</Slides>
  <Notes>0</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91</vt:i4>
      </vt:variant>
    </vt:vector>
  </HeadingPairs>
  <TitlesOfParts>
    <vt:vector size="100" baseType="lpstr">
      <vt:lpstr>Calibri</vt:lpstr>
      <vt:lpstr>Calibri Light</vt:lpstr>
      <vt:lpstr>Courier New</vt:lpstr>
      <vt:lpstr>Mangal</vt:lpstr>
      <vt:lpstr>Times New Roman</vt:lpstr>
      <vt:lpstr>Wingdings</vt:lpstr>
      <vt:lpstr>Arial</vt:lpstr>
      <vt:lpstr>Office Teması</vt:lpstr>
      <vt:lpstr>Photo Editor Photo</vt:lpstr>
      <vt:lpstr>PRION DISEASES</vt:lpstr>
      <vt:lpstr>PowerPoint Sunusu</vt:lpstr>
      <vt:lpstr>Etiology</vt:lpstr>
      <vt:lpstr>Characteristics of Prions </vt:lpstr>
      <vt:lpstr>PowerPoint Sunusu</vt:lpstr>
      <vt:lpstr>PowerPoint Sunusu</vt:lpstr>
      <vt:lpstr>SCRAPIE</vt:lpstr>
      <vt:lpstr>PowerPoint Sunusu</vt:lpstr>
      <vt:lpstr>PowerPoint Sunusu</vt:lpstr>
      <vt:lpstr>Ethiology</vt:lpstr>
      <vt:lpstr>PowerPoint Sunusu</vt:lpstr>
      <vt:lpstr>Transmission</vt:lpstr>
      <vt:lpstr>Clinical Signs</vt:lpstr>
      <vt:lpstr>PowerPoint Sunusu</vt:lpstr>
      <vt:lpstr>PowerPoint Sunusu</vt:lpstr>
      <vt:lpstr>PowerPoint Sunusu</vt:lpstr>
      <vt:lpstr>Post Mortem Lesions</vt:lpstr>
      <vt:lpstr>PowerPoint Sunusu</vt:lpstr>
      <vt:lpstr>Diagnosis</vt:lpstr>
      <vt:lpstr>PowerPoint Sunusu</vt:lpstr>
      <vt:lpstr>Control and Prevention</vt:lpstr>
      <vt:lpstr>PowerPoint Sunusu</vt:lpstr>
      <vt:lpstr>Bovine Spongiform Encephalopathy</vt:lpstr>
      <vt:lpstr>PowerPoint Sunusu</vt:lpstr>
      <vt:lpstr>PowerPoint Sunusu</vt:lpstr>
      <vt:lpstr>Etiology</vt:lpstr>
      <vt:lpstr>PowerPoint Sunusu</vt:lpstr>
      <vt:lpstr>Transmission</vt:lpstr>
      <vt:lpstr>PowerPoint Sunusu</vt:lpstr>
      <vt:lpstr>PowerPoint Sunusu</vt:lpstr>
      <vt:lpstr>Clinical Signs</vt:lpstr>
      <vt:lpstr>PowerPoint Sunusu</vt:lpstr>
      <vt:lpstr>Post Mortem</vt:lpstr>
      <vt:lpstr>Diagnosis</vt:lpstr>
      <vt:lpstr>Control and Prevention</vt:lpstr>
      <vt:lpstr>PowerPoint Sunusu</vt:lpstr>
      <vt:lpstr>References</vt:lpstr>
      <vt:lpstr>HERPESVIRIDAE</vt:lpstr>
      <vt:lpstr>PowerPoint Sunusu</vt:lpstr>
      <vt:lpstr>PowerPoint Sunusu</vt:lpstr>
      <vt:lpstr>PowerPoint Sunusu</vt:lpstr>
      <vt:lpstr>PowerPoint Sunusu</vt:lpstr>
      <vt:lpstr>PowerPoint Sunusu</vt:lpstr>
      <vt:lpstr>Herpesviruses are bad news for 4 reasons</vt:lpstr>
      <vt:lpstr>PowerPoint Sunusu</vt:lpstr>
      <vt:lpstr>BOVINE MAMILLITIS BOVINE ULSERATIF MAMILLITIS PSEUDO LUMPYSKIN DISEASE</vt:lpstr>
      <vt:lpstr>PowerPoint Sunusu</vt:lpstr>
      <vt:lpstr>Etiology</vt:lpstr>
      <vt:lpstr>PowerPoint Sunusu</vt:lpstr>
      <vt:lpstr>PowerPoint Sunusu</vt:lpstr>
      <vt:lpstr>Clinical Signs</vt:lpstr>
      <vt:lpstr>PowerPoint Sunusu</vt:lpstr>
      <vt:lpstr>PowerPoint Sunusu</vt:lpstr>
      <vt:lpstr>Diagnosis</vt:lpstr>
      <vt:lpstr>Prevention and Control</vt:lpstr>
      <vt:lpstr>References</vt:lpstr>
      <vt:lpstr>Bovine Herpesvirus 4 </vt:lpstr>
      <vt:lpstr>PowerPoint Sunusu</vt:lpstr>
      <vt:lpstr>PowerPoint Sunusu</vt:lpstr>
      <vt:lpstr>Pathology</vt:lpstr>
      <vt:lpstr>Clinical Signs</vt:lpstr>
      <vt:lpstr>Diagnosis</vt:lpstr>
      <vt:lpstr>Control</vt:lpstr>
      <vt:lpstr>References</vt:lpstr>
      <vt:lpstr>Caprine Herpesvirus 1 (CpHV 1):</vt:lpstr>
      <vt:lpstr>PowerPoint Sunusu</vt:lpstr>
      <vt:lpstr>PowerPoint Sunusu</vt:lpstr>
      <vt:lpstr>References</vt:lpstr>
      <vt:lpstr>CORYZA GANGRENOSA BOVUM</vt:lpstr>
      <vt:lpstr>PowerPoint Sunusu</vt:lpstr>
      <vt:lpstr>Etiology</vt:lpstr>
      <vt:lpstr>PowerPoint Sunusu</vt:lpstr>
      <vt:lpstr>PowerPoint Sunusu</vt:lpstr>
      <vt:lpstr>PowerPoint Sunusu</vt:lpstr>
      <vt:lpstr>Transmission</vt:lpstr>
      <vt:lpstr>PowerPoint Sunusu</vt:lpstr>
      <vt:lpstr>PowerPoint Sunusu</vt:lpstr>
      <vt:lpstr>Clinical Signs</vt:lpstr>
      <vt:lpstr>PowerPoint Sunusu</vt:lpstr>
      <vt:lpstr>PowerPoint Sunusu</vt:lpstr>
      <vt:lpstr>PowerPoint Sunusu</vt:lpstr>
      <vt:lpstr>PowerPoint Sunusu</vt:lpstr>
      <vt:lpstr>PowerPoint Sunusu</vt:lpstr>
      <vt:lpstr>Post Mortem</vt:lpstr>
      <vt:lpstr>PowerPoint Sunusu</vt:lpstr>
      <vt:lpstr>PowerPoint Sunusu</vt:lpstr>
      <vt:lpstr>Diagnosis</vt:lpstr>
      <vt:lpstr>PowerPoint Sunusu</vt:lpstr>
      <vt:lpstr>PowerPoint Sunusu</vt:lpstr>
      <vt:lpstr>Control and Prevention</vt:lpstr>
      <vt:lpstr>References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PRION DISEASES</dc:title>
  <dc:creator>Microsoft Office Kullanıcısı</dc:creator>
  <cp:lastModifiedBy>Microsoft Office Kullanıcısı</cp:lastModifiedBy>
  <cp:revision>107</cp:revision>
  <dcterms:created xsi:type="dcterms:W3CDTF">2017-12-03T14:54:48Z</dcterms:created>
  <dcterms:modified xsi:type="dcterms:W3CDTF">2017-12-05T19:43:49Z</dcterms:modified>
</cp:coreProperties>
</file>