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2" r:id="rId5"/>
    <p:sldId id="260" r:id="rId6"/>
    <p:sldId id="263" r:id="rId7"/>
    <p:sldId id="264" r:id="rId8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Başlık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28" name="27 Veri Yer Tutucusu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fld id="{D9F75050-0E15-4C5B-92B0-66D068882F1F}" type="datetimeFigureOut">
              <a:rPr lang="tr-TR" smtClean="0"/>
              <a:pPr/>
              <a:t>15.12.2017</a:t>
            </a:fld>
            <a:endParaRPr lang="tr-TR"/>
          </a:p>
        </p:txBody>
      </p:sp>
      <p:sp>
        <p:nvSpPr>
          <p:cNvPr id="17" name="16 Altbilgi Yer Tutucusu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tr-TR"/>
          </a:p>
        </p:txBody>
      </p:sp>
      <p:sp>
        <p:nvSpPr>
          <p:cNvPr id="29" name="28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1" name="20 Dikdörtgen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32 Dikdörtgen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21 Dikdörtgen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31 Dikdörtgen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15.12.2017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15.12.2017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7 İkizkenar Üçgen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Düz Bağlayıcı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15.12.2017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İçerik Yer Tutucusu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15.12.2017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6 Dikdörtgen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Dikdörtgen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15.12.2017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8 İçerik Yer Tutucusu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15.12.2017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3" name="12 İçerik Yer Tutucusu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15.12.2017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6" name="5 İkizkenar Üçgen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15.12.2017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5" name="4 Düz Bağlayıcı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5 İkizkenar Üçgen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15.12.2017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Düz Bağlayıcı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9 Düz Bağlayıcı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8 İkizkenar Üçgen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İçerik Yer Tutucusu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15.12.2017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Düz Bağlayıcı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8 İkizkenar Üçgen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Dikdörtgen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21 Başlık Yer Tutucusu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15.12.2017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23" name="22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8" name="27 Düz Bağlayıcı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28 Düz Bağlayıcı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9 İkizkenar Üçgen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908721"/>
            <a:ext cx="7772400" cy="2691730"/>
          </a:xfrm>
        </p:spPr>
        <p:txBody>
          <a:bodyPr>
            <a:normAutofit/>
          </a:bodyPr>
          <a:lstStyle/>
          <a:p>
            <a:pPr algn="ctr"/>
            <a:r>
              <a:rPr lang="tr-TR" sz="4000" dirty="0" smtClean="0"/>
              <a:t>Ankara Üniversitesi </a:t>
            </a:r>
            <a:br>
              <a:rPr lang="tr-TR" sz="4000" dirty="0" smtClean="0"/>
            </a:br>
            <a:r>
              <a:rPr lang="tr-TR" sz="4000" dirty="0" smtClean="0"/>
              <a:t>Sağlık Bilimleri Fakültesi</a:t>
            </a:r>
            <a:br>
              <a:rPr lang="tr-TR" sz="4000" dirty="0" smtClean="0"/>
            </a:br>
            <a:r>
              <a:rPr lang="tr-TR" sz="4000" dirty="0" smtClean="0"/>
              <a:t>Sosyal Hizmet Bölümü</a:t>
            </a:r>
            <a:endParaRPr lang="tr-TR" sz="4000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043608" y="3645024"/>
            <a:ext cx="8100392" cy="2088232"/>
          </a:xfrm>
        </p:spPr>
        <p:txBody>
          <a:bodyPr>
            <a:noAutofit/>
          </a:bodyPr>
          <a:lstStyle/>
          <a:p>
            <a:pPr algn="just"/>
            <a:r>
              <a:rPr lang="tr-TR" sz="30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Dersin Adı: Sosyal Hizmet Kuramı 1</a:t>
            </a:r>
          </a:p>
          <a:p>
            <a:pPr algn="just"/>
            <a:r>
              <a:rPr lang="tr-TR" sz="30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Sorumlu Öğretim Üyesi: Prof. Dr. Veli DUYAN</a:t>
            </a:r>
          </a:p>
          <a:p>
            <a:pPr algn="just"/>
            <a:endParaRPr lang="tr-TR" sz="3000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  <a:p>
            <a:pPr algn="l"/>
            <a:r>
              <a:rPr lang="tr-TR" sz="30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Konu:Temel </a:t>
            </a:r>
            <a:r>
              <a:rPr lang="tr-TR" sz="30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Değer, İlke ve </a:t>
            </a:r>
            <a:r>
              <a:rPr lang="tr-TR" sz="30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Standartlar</a:t>
            </a:r>
            <a:endParaRPr lang="tr-TR" sz="3000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  <a:p>
            <a:pPr algn="just"/>
            <a:endParaRPr lang="tr-TR" sz="3000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Temel Değer ve İlkeler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Değer: Hizmet</a:t>
            </a:r>
          </a:p>
          <a:p>
            <a:r>
              <a:rPr lang="tr-TR" dirty="0" smtClean="0"/>
              <a:t>Etik İlke: Sosyal hizmet uzmanlarının birincil amacı muhtaç insanlara yardım etmek ve sosyal sorunlarla uğraşmaktır.</a:t>
            </a:r>
          </a:p>
          <a:p>
            <a:r>
              <a:rPr lang="tr-TR" dirty="0" smtClean="0"/>
              <a:t>Değer: Sosyal Adalet</a:t>
            </a:r>
          </a:p>
          <a:p>
            <a:r>
              <a:rPr lang="tr-TR" dirty="0" smtClean="0"/>
              <a:t>Etik </a:t>
            </a:r>
            <a:r>
              <a:rPr lang="tr-TR" dirty="0" smtClean="0"/>
              <a:t>İlke: Sosyal hizmet uzmanları sosyal adaletsizlikle mücadele ederler</a:t>
            </a:r>
            <a:r>
              <a:rPr lang="tr-TR" dirty="0" smtClean="0"/>
              <a:t>.</a:t>
            </a:r>
          </a:p>
          <a:p>
            <a:r>
              <a:rPr lang="tr-TR" dirty="0" smtClean="0"/>
              <a:t>Değer: Bireyin Vakarı ve </a:t>
            </a:r>
            <a:r>
              <a:rPr lang="tr-TR" dirty="0" smtClean="0"/>
              <a:t>Değeri</a:t>
            </a:r>
            <a:endParaRPr lang="tr-TR" dirty="0" smtClean="0"/>
          </a:p>
          <a:p>
            <a:r>
              <a:rPr lang="tr-TR" dirty="0" smtClean="0"/>
              <a:t>Etik </a:t>
            </a:r>
            <a:r>
              <a:rPr lang="tr-TR" dirty="0" smtClean="0"/>
              <a:t>İlke: Sosyal hizmet uzmanları bireyin vakarına ve değerine saygı gösterirler</a:t>
            </a:r>
            <a:r>
              <a:rPr lang="tr-TR" dirty="0" smtClean="0"/>
              <a:t>.</a:t>
            </a:r>
          </a:p>
          <a:p>
            <a:r>
              <a:rPr lang="tr-TR" dirty="0" smtClean="0"/>
              <a:t>Değer: İnsan İlişkilerinin Önemi</a:t>
            </a:r>
          </a:p>
          <a:p>
            <a:r>
              <a:rPr lang="tr-TR" dirty="0" smtClean="0"/>
              <a:t>Etik </a:t>
            </a:r>
            <a:r>
              <a:rPr lang="tr-TR" dirty="0" smtClean="0"/>
              <a:t>İlke: Sosyal hizmet uzmanları insan ilişkilerinin öneminin farkındadırlar.</a:t>
            </a:r>
          </a:p>
          <a:p>
            <a:endParaRPr lang="tr-TR" dirty="0" smtClean="0"/>
          </a:p>
          <a:p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Temel Değer ve İlkeler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dirty="0" smtClean="0"/>
              <a:t>Değer: Bütünlük</a:t>
            </a:r>
          </a:p>
          <a:p>
            <a:r>
              <a:rPr lang="tr-TR" dirty="0" smtClean="0"/>
              <a:t>Etik </a:t>
            </a:r>
            <a:r>
              <a:rPr lang="tr-TR" dirty="0" smtClean="0"/>
              <a:t>İlke: Sosyal hizmet uzmanları güvenilir bir tarzda davranmalıdır</a:t>
            </a:r>
            <a:r>
              <a:rPr lang="tr-TR" dirty="0" smtClean="0"/>
              <a:t>.</a:t>
            </a:r>
          </a:p>
          <a:p>
            <a:r>
              <a:rPr lang="tr-TR" dirty="0" smtClean="0"/>
              <a:t>Değer: Yetkinlik</a:t>
            </a:r>
          </a:p>
          <a:p>
            <a:r>
              <a:rPr lang="tr-TR" dirty="0" smtClean="0"/>
              <a:t>Etik </a:t>
            </a:r>
            <a:r>
              <a:rPr lang="tr-TR" dirty="0" smtClean="0"/>
              <a:t>İlke:  Sosyal hizmet uzmanları yetkin olduğu alanlarda uygulama yapmalı ve mesleki uzmanlığını geliştirmek ve güçlendirmek için çalışmalıdır.</a:t>
            </a:r>
          </a:p>
          <a:p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Standartlar: Müracaatçılara karşı etik sorumlulukları 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tr-TR" dirty="0" smtClean="0"/>
              <a:t>Müracaatçılara Bağlılık</a:t>
            </a:r>
          </a:p>
          <a:p>
            <a:r>
              <a:rPr lang="tr-TR" dirty="0" smtClean="0"/>
              <a:t>Kendi Kararını Kendisinin Vermesi</a:t>
            </a:r>
          </a:p>
          <a:p>
            <a:r>
              <a:rPr lang="tr-TR" dirty="0" smtClean="0"/>
              <a:t>Bilgilendirilmiş Onay</a:t>
            </a:r>
          </a:p>
          <a:p>
            <a:r>
              <a:rPr lang="tr-TR" dirty="0" smtClean="0"/>
              <a:t>Yetkinlik</a:t>
            </a:r>
          </a:p>
          <a:p>
            <a:r>
              <a:rPr lang="tr-TR" dirty="0" smtClean="0"/>
              <a:t>Kültürel Yetkinlik ve Sosyal Farklılıklar</a:t>
            </a:r>
          </a:p>
          <a:p>
            <a:r>
              <a:rPr lang="tr-TR" dirty="0" smtClean="0"/>
              <a:t>İlgilerde Çatışmalar</a:t>
            </a:r>
          </a:p>
          <a:p>
            <a:r>
              <a:rPr lang="tr-TR" dirty="0" smtClean="0"/>
              <a:t>Mahremiyet ve Gizlilik</a:t>
            </a:r>
          </a:p>
          <a:p>
            <a:r>
              <a:rPr lang="tr-TR" dirty="0" smtClean="0"/>
              <a:t>Kayıtlara Ulaşma</a:t>
            </a:r>
          </a:p>
          <a:p>
            <a:r>
              <a:rPr lang="tr-TR" dirty="0" smtClean="0"/>
              <a:t>Cinsel İlişki</a:t>
            </a:r>
          </a:p>
          <a:p>
            <a:r>
              <a:rPr lang="tr-TR" dirty="0" smtClean="0"/>
              <a:t>Fiziksel Temas </a:t>
            </a:r>
          </a:p>
          <a:p>
            <a:r>
              <a:rPr lang="tr-TR" dirty="0" smtClean="0"/>
              <a:t>Cinsel Taciz</a:t>
            </a:r>
          </a:p>
          <a:p>
            <a:r>
              <a:rPr lang="tr-TR" dirty="0" smtClean="0"/>
              <a:t>Küçük Düşürücü Dil Kullanma</a:t>
            </a:r>
          </a:p>
          <a:p>
            <a:r>
              <a:rPr lang="tr-TR" dirty="0" smtClean="0"/>
              <a:t>Hizmetler İçin Ödemeler</a:t>
            </a:r>
          </a:p>
          <a:p>
            <a:r>
              <a:rPr lang="tr-TR" dirty="0" smtClean="0"/>
              <a:t>Karar Verme Kapasitesine Sahip Olmayan Müracaatçılar</a:t>
            </a:r>
          </a:p>
          <a:p>
            <a:r>
              <a:rPr lang="tr-TR" dirty="0" smtClean="0"/>
              <a:t>Hizmetlerin Kesintiye Uğraması</a:t>
            </a:r>
          </a:p>
          <a:p>
            <a:r>
              <a:rPr lang="tr-TR" dirty="0" smtClean="0"/>
              <a:t>Hizmetlerin Sonlandırılması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Standartlar:</a:t>
            </a:r>
            <a:r>
              <a:rPr lang="tr-TR" dirty="0" smtClean="0"/>
              <a:t> </a:t>
            </a:r>
            <a:r>
              <a:rPr lang="tr-TR" dirty="0" smtClean="0"/>
              <a:t>Meslektaşlara </a:t>
            </a:r>
            <a:r>
              <a:rPr lang="tr-TR" dirty="0" smtClean="0"/>
              <a:t>karşı etik sorumlulukları 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Saygı </a:t>
            </a:r>
          </a:p>
          <a:p>
            <a:r>
              <a:rPr lang="tr-TR" dirty="0" smtClean="0"/>
              <a:t>Gizlilik</a:t>
            </a:r>
          </a:p>
          <a:p>
            <a:r>
              <a:rPr lang="tr-TR" dirty="0" err="1" smtClean="0"/>
              <a:t>Disiplinlerarası</a:t>
            </a:r>
            <a:r>
              <a:rPr lang="tr-TR" dirty="0" smtClean="0"/>
              <a:t> İşbirliği </a:t>
            </a:r>
          </a:p>
          <a:p>
            <a:r>
              <a:rPr lang="tr-TR" dirty="0" smtClean="0"/>
              <a:t>Meslektaşların </a:t>
            </a:r>
            <a:r>
              <a:rPr lang="tr-TR" dirty="0" err="1" smtClean="0"/>
              <a:t>Yeraldığı</a:t>
            </a:r>
            <a:r>
              <a:rPr lang="tr-TR" dirty="0" smtClean="0"/>
              <a:t> Çatışmalar</a:t>
            </a:r>
          </a:p>
          <a:p>
            <a:r>
              <a:rPr lang="tr-TR" dirty="0" smtClean="0"/>
              <a:t>Konsültasyon </a:t>
            </a:r>
          </a:p>
          <a:p>
            <a:r>
              <a:rPr lang="tr-TR" dirty="0" smtClean="0"/>
              <a:t>Hizmetlere Havale</a:t>
            </a:r>
          </a:p>
          <a:p>
            <a:r>
              <a:rPr lang="tr-TR" dirty="0" smtClean="0"/>
              <a:t>Cinsel İlişkiler</a:t>
            </a:r>
          </a:p>
          <a:p>
            <a:r>
              <a:rPr lang="tr-TR" dirty="0" smtClean="0"/>
              <a:t>Cinsel Taciz</a:t>
            </a:r>
          </a:p>
          <a:p>
            <a:r>
              <a:rPr lang="tr-TR" dirty="0" smtClean="0"/>
              <a:t>Meslektaşların Zayıf Yönleri</a:t>
            </a:r>
          </a:p>
          <a:p>
            <a:r>
              <a:rPr lang="tr-TR" dirty="0" smtClean="0"/>
              <a:t>Meslektaşların Yetersizliği</a:t>
            </a:r>
          </a:p>
          <a:p>
            <a:r>
              <a:rPr lang="tr-TR" dirty="0" smtClean="0"/>
              <a:t>Meslektaşların Etik Olmayan Davranışları 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Standartlar: </a:t>
            </a:r>
            <a:r>
              <a:rPr lang="tr-TR" dirty="0" smtClean="0"/>
              <a:t>Uygulama ortamına </a:t>
            </a:r>
            <a:r>
              <a:rPr lang="tr-TR" dirty="0" smtClean="0"/>
              <a:t>karşı etik sorumlulukları 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dirty="0" err="1" smtClean="0"/>
              <a:t>Süpervizyon</a:t>
            </a:r>
            <a:r>
              <a:rPr lang="tr-TR" dirty="0" smtClean="0"/>
              <a:t> ve Konsültasyon</a:t>
            </a:r>
          </a:p>
          <a:p>
            <a:r>
              <a:rPr lang="tr-TR" dirty="0" smtClean="0"/>
              <a:t>Eğitim ve Öğretim</a:t>
            </a:r>
          </a:p>
          <a:p>
            <a:r>
              <a:rPr lang="tr-TR" dirty="0" smtClean="0"/>
              <a:t>Performans Değerlendirmesi </a:t>
            </a:r>
          </a:p>
          <a:p>
            <a:r>
              <a:rPr lang="tr-TR" dirty="0" smtClean="0"/>
              <a:t>Müracaatçı Kayıtları</a:t>
            </a:r>
          </a:p>
          <a:p>
            <a:r>
              <a:rPr lang="tr-TR" dirty="0" smtClean="0"/>
              <a:t>Belgelendirme</a:t>
            </a:r>
          </a:p>
          <a:p>
            <a:r>
              <a:rPr lang="tr-TR" dirty="0" smtClean="0"/>
              <a:t>Müracaatçının Havale Edilmesi</a:t>
            </a:r>
          </a:p>
          <a:p>
            <a:r>
              <a:rPr lang="tr-TR" dirty="0" smtClean="0"/>
              <a:t>Yönetim</a:t>
            </a:r>
          </a:p>
          <a:p>
            <a:r>
              <a:rPr lang="tr-TR" dirty="0" smtClean="0"/>
              <a:t>Sürekli Eğitim ve Personel Yetiştirme</a:t>
            </a:r>
          </a:p>
          <a:p>
            <a:r>
              <a:rPr lang="tr-TR" dirty="0" smtClean="0"/>
              <a:t>İşverenlere Karşı Taahhütler </a:t>
            </a:r>
          </a:p>
          <a:p>
            <a:r>
              <a:rPr lang="tr-TR" dirty="0" smtClean="0"/>
              <a:t>Çalışan-Yönetim Çatışmaları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Standartlar: M</a:t>
            </a:r>
            <a:r>
              <a:rPr lang="tr-TR" dirty="0" smtClean="0"/>
              <a:t>eslek </a:t>
            </a:r>
            <a:r>
              <a:rPr lang="tr-TR" dirty="0" smtClean="0"/>
              <a:t>elemanı olarak etik sorumlulukları 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dirty="0" smtClean="0"/>
              <a:t>Yetkinlik</a:t>
            </a:r>
          </a:p>
          <a:p>
            <a:r>
              <a:rPr lang="tr-TR" dirty="0" smtClean="0"/>
              <a:t>Ayrımcılık</a:t>
            </a:r>
          </a:p>
          <a:p>
            <a:r>
              <a:rPr lang="tr-TR" dirty="0" smtClean="0"/>
              <a:t>Özel Davranış</a:t>
            </a:r>
          </a:p>
          <a:p>
            <a:r>
              <a:rPr lang="tr-TR" dirty="0" smtClean="0"/>
              <a:t>Dürüst Olmama</a:t>
            </a:r>
          </a:p>
          <a:p>
            <a:r>
              <a:rPr lang="tr-TR" dirty="0" smtClean="0"/>
              <a:t>Zayıf Yönler</a:t>
            </a:r>
          </a:p>
          <a:p>
            <a:r>
              <a:rPr lang="tr-TR" dirty="0" smtClean="0"/>
              <a:t>Yanlış Temsil</a:t>
            </a:r>
          </a:p>
          <a:p>
            <a:r>
              <a:rPr lang="tr-TR" dirty="0" smtClean="0"/>
              <a:t>İstekler</a:t>
            </a:r>
          </a:p>
          <a:p>
            <a:r>
              <a:rPr lang="tr-TR" dirty="0" smtClean="0"/>
              <a:t>Kabul Edilen İtibar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Kaynak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ynak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ynak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455</TotalTime>
  <Words>273</Words>
  <Application>Microsoft Office PowerPoint</Application>
  <PresentationFormat>Ekran Gösterisi (4:3)</PresentationFormat>
  <Paragraphs>69</Paragraphs>
  <Slides>7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8" baseType="lpstr">
      <vt:lpstr>Kaynak</vt:lpstr>
      <vt:lpstr>Ankara Üniversitesi  Sağlık Bilimleri Fakültesi Sosyal Hizmet Bölümü</vt:lpstr>
      <vt:lpstr>Temel Değer ve İlkeler</vt:lpstr>
      <vt:lpstr>Temel Değer ve İlkeler</vt:lpstr>
      <vt:lpstr>Standartlar: Müracaatçılara karşı etik sorumlulukları </vt:lpstr>
      <vt:lpstr>Standartlar: Meslektaşlara karşı etik sorumlulukları </vt:lpstr>
      <vt:lpstr>Standartlar: Uygulama ortamına karşı etik sorumlulukları </vt:lpstr>
      <vt:lpstr>Standartlar: Meslek elemanı olarak etik sorumlulukları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Ankara Üniversitesi  Sağlık Bilimleri Fakültesi Sosyal Hizmet Bölümü</dc:title>
  <dc:creator>DURU</dc:creator>
  <cp:lastModifiedBy>burcu</cp:lastModifiedBy>
  <cp:revision>58</cp:revision>
  <dcterms:created xsi:type="dcterms:W3CDTF">2017-04-26T08:36:58Z</dcterms:created>
  <dcterms:modified xsi:type="dcterms:W3CDTF">2017-12-15T09:23:02Z</dcterms:modified>
</cp:coreProperties>
</file>