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2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066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3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9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753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7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8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4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80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97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C7907-643C-4351-81D5-DCF886A36293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F9C39-38D0-4901-900D-9BA65E694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8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Sabit Döviz Kurları ve </a:t>
            </a:r>
            <a:br>
              <a:rPr lang="tr-TR" dirty="0" smtClean="0"/>
            </a:br>
            <a:r>
              <a:rPr lang="tr-TR" dirty="0" smtClean="0"/>
              <a:t>Kurlara Müdahale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19"/>
            <a:ext cx="8186886" cy="1448009"/>
          </a:xfrm>
        </p:spPr>
        <p:txBody>
          <a:bodyPr>
            <a:normAutofit/>
          </a:bodyPr>
          <a:lstStyle/>
          <a:p>
            <a:r>
              <a:rPr lang="tr-TR" dirty="0" smtClean="0"/>
              <a:t>Kemal Kızılca</a:t>
            </a:r>
          </a:p>
          <a:p>
            <a:r>
              <a:rPr lang="tr-TR" dirty="0" smtClean="0"/>
              <a:t>Birincil </a:t>
            </a:r>
            <a:r>
              <a:rPr lang="tr-TR" dirty="0" smtClean="0"/>
              <a:t>kaynak</a:t>
            </a:r>
            <a:r>
              <a:rPr lang="tr-TR" dirty="0"/>
              <a:t>: Krugman, Obstfeld, ve Melitz, </a:t>
            </a:r>
            <a:br>
              <a:rPr lang="tr-TR" dirty="0"/>
            </a:br>
            <a:r>
              <a:rPr lang="tr-TR" dirty="0"/>
              <a:t>Uluslararası İktisat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3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Sabit döviz kurları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Şu ana kadar, dövizin değerinin </a:t>
            </a:r>
            <a:r>
              <a:rPr lang="tr-TR" dirty="0"/>
              <a:t>(dolayısıyla yerli paranın </a:t>
            </a:r>
            <a:r>
              <a:rPr lang="tr-TR" dirty="0" smtClean="0"/>
              <a:t>uluslararası değerinin) döviz piyasasında arz ve talebe göre serbestçe hareket ettiğini varsaydık.</a:t>
            </a:r>
          </a:p>
          <a:p>
            <a:r>
              <a:rPr lang="tr-TR" dirty="0" smtClean="0"/>
              <a:t>Gerçekte karşılaştığımız döviz kuru sistemi ise, çoğunlukla, bu değil.</a:t>
            </a:r>
          </a:p>
          <a:p>
            <a:r>
              <a:rPr lang="tr-TR" dirty="0" smtClean="0"/>
              <a:t>Tarihte, serbest dalgalanan döviz kurları bir istisnaydı. Kural, devletler tarafından </a:t>
            </a:r>
            <a:r>
              <a:rPr lang="tr-TR" i="1" dirty="0" smtClean="0"/>
              <a:t>sabit</a:t>
            </a:r>
            <a:r>
              <a:rPr lang="tr-TR" dirty="0" smtClean="0"/>
              <a:t> tutulan döviz kurları üzerinden ticaret yapmaktı.</a:t>
            </a:r>
          </a:p>
          <a:p>
            <a:r>
              <a:rPr lang="tr-TR" dirty="0" smtClean="0"/>
              <a:t>Bugün, bazı ülkeler sabit döviz kuru uygularken, çoğunluk </a:t>
            </a:r>
            <a:r>
              <a:rPr lang="tr-TR" i="1" dirty="0" smtClean="0"/>
              <a:t>gözetimli dalgalanma </a:t>
            </a:r>
            <a:r>
              <a:rPr lang="tr-TR" dirty="0" smtClean="0"/>
              <a:t>sistemi altında faaliyet gösteriyor.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43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Sabit döviz kurları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Neden önemli?</a:t>
            </a:r>
          </a:p>
          <a:p>
            <a:r>
              <a:rPr lang="tr-TR" dirty="0" smtClean="0"/>
              <a:t>Biz, iki uç uygulamayı (tam serbest kurlar ve sabit kurlar) öğrendiğimizde, bunların karması olan gerçek hayatı daha iyi anlayabiliriz. </a:t>
            </a:r>
          </a:p>
          <a:p>
            <a:r>
              <a:rPr lang="tr-TR" dirty="0" smtClean="0"/>
              <a:t>Sabit kurları uygulayan ülkeler var (Danimarka, Bosna, Fas, Senegal, bazı dönemler için Çin Merkez Bankası…)</a:t>
            </a:r>
          </a:p>
          <a:p>
            <a:r>
              <a:rPr lang="tr-TR" dirty="0" smtClean="0"/>
              <a:t>Tarihte sabit döviz kurları istisna değil, kuraldı.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843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5711" y="171123"/>
            <a:ext cx="10058400" cy="647482"/>
          </a:xfrm>
        </p:spPr>
        <p:txBody>
          <a:bodyPr>
            <a:normAutofit/>
          </a:bodyPr>
          <a:lstStyle/>
          <a:p>
            <a:r>
              <a:rPr lang="tr-TR" sz="3600" dirty="0" smtClean="0"/>
              <a:t>Merkez Bankası Bilançosu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type="body" idx="1"/>
          </p:nvPr>
        </p:nvSpPr>
        <p:spPr>
          <a:xfrm>
            <a:off x="753291" y="820782"/>
            <a:ext cx="4754880" cy="640080"/>
          </a:xfrm>
        </p:spPr>
        <p:txBody>
          <a:bodyPr/>
          <a:lstStyle/>
          <a:p>
            <a:r>
              <a:rPr lang="tr-TR" sz="2400" dirty="0" smtClean="0"/>
              <a:t>Varlıklar </a:t>
            </a:r>
            <a:endParaRPr lang="tr-TR" sz="2400" dirty="0"/>
          </a:p>
        </p:txBody>
      </p:sp>
      <p:sp>
        <p:nvSpPr>
          <p:cNvPr id="49" name="İçerik Yer Tutucusu 48"/>
          <p:cNvSpPr>
            <a:spLocks noGrp="1"/>
          </p:cNvSpPr>
          <p:nvPr>
            <p:ph sz="half" idx="2"/>
          </p:nvPr>
        </p:nvSpPr>
        <p:spPr>
          <a:xfrm>
            <a:off x="753291" y="1460862"/>
            <a:ext cx="5071437" cy="3032761"/>
          </a:xfrm>
        </p:spPr>
        <p:txBody>
          <a:bodyPr>
            <a:normAutofit/>
          </a:bodyPr>
          <a:lstStyle/>
          <a:p>
            <a:r>
              <a:rPr lang="tr-TR" sz="2400" dirty="0" smtClean="0"/>
              <a:t>Dış varlıklar</a:t>
            </a:r>
          </a:p>
          <a:p>
            <a:pPr lvl="1"/>
            <a:r>
              <a:rPr lang="tr-TR" sz="2200" dirty="0" smtClean="0"/>
              <a:t>Yabancı tahviller</a:t>
            </a:r>
          </a:p>
          <a:p>
            <a:pPr lvl="1"/>
            <a:r>
              <a:rPr lang="tr-TR" sz="2200" dirty="0" smtClean="0"/>
              <a:t>Yabancı para</a:t>
            </a:r>
          </a:p>
          <a:p>
            <a:pPr lvl="1"/>
            <a:r>
              <a:rPr lang="tr-TR" sz="2200" dirty="0" smtClean="0"/>
              <a:t>Altın</a:t>
            </a:r>
          </a:p>
          <a:p>
            <a:r>
              <a:rPr lang="tr-TR" sz="2400" dirty="0" smtClean="0"/>
              <a:t>İç varlıklar</a:t>
            </a:r>
          </a:p>
          <a:p>
            <a:pPr lvl="1"/>
            <a:r>
              <a:rPr lang="tr-TR" sz="2200" dirty="0" smtClean="0"/>
              <a:t>Devlet tahvilleri</a:t>
            </a:r>
          </a:p>
          <a:p>
            <a:pPr lvl="1"/>
            <a:r>
              <a:rPr lang="tr-TR" sz="2200" dirty="0" smtClean="0"/>
              <a:t>Bankalara verilen krediler</a:t>
            </a:r>
            <a:endParaRPr lang="tr-TR" sz="2200" dirty="0"/>
          </a:p>
        </p:txBody>
      </p:sp>
      <p:sp>
        <p:nvSpPr>
          <p:cNvPr id="50" name="Metin Yer Tutucusu 49"/>
          <p:cNvSpPr>
            <a:spLocks noGrp="1"/>
          </p:cNvSpPr>
          <p:nvPr>
            <p:ph type="body" sz="quarter" idx="3"/>
          </p:nvPr>
        </p:nvSpPr>
        <p:spPr>
          <a:xfrm>
            <a:off x="5902665" y="820782"/>
            <a:ext cx="4754880" cy="640080"/>
          </a:xfrm>
        </p:spPr>
        <p:txBody>
          <a:bodyPr/>
          <a:lstStyle/>
          <a:p>
            <a:r>
              <a:rPr lang="tr-TR" sz="2400" dirty="0" smtClean="0"/>
              <a:t>Yükümlülükler</a:t>
            </a:r>
            <a:endParaRPr lang="tr-TR" sz="2400" dirty="0"/>
          </a:p>
        </p:txBody>
      </p:sp>
      <p:sp>
        <p:nvSpPr>
          <p:cNvPr id="51" name="İçerik Yer Tutucusu 50"/>
          <p:cNvSpPr>
            <a:spLocks noGrp="1"/>
          </p:cNvSpPr>
          <p:nvPr>
            <p:ph sz="quarter" idx="4"/>
          </p:nvPr>
        </p:nvSpPr>
        <p:spPr>
          <a:xfrm>
            <a:off x="5902665" y="1460863"/>
            <a:ext cx="4754880" cy="3032760"/>
          </a:xfrm>
        </p:spPr>
        <p:txBody>
          <a:bodyPr/>
          <a:lstStyle/>
          <a:p>
            <a:r>
              <a:rPr lang="tr-TR" sz="2400" dirty="0" err="1" smtClean="0"/>
              <a:t>Özsermaye</a:t>
            </a:r>
            <a:r>
              <a:rPr lang="tr-TR" sz="2400" dirty="0" smtClean="0"/>
              <a:t> (sıfır kabul ediyoruz)</a:t>
            </a:r>
          </a:p>
          <a:p>
            <a:r>
              <a:rPr lang="tr-TR" sz="2400" dirty="0" smtClean="0"/>
              <a:t>Özel bankalardaki mevduat</a:t>
            </a:r>
          </a:p>
          <a:p>
            <a:r>
              <a:rPr lang="tr-TR" sz="2400" dirty="0" smtClean="0"/>
              <a:t>Dolaşımdaki para</a:t>
            </a:r>
          </a:p>
          <a:p>
            <a:endParaRPr lang="tr-TR" sz="2400" dirty="0"/>
          </a:p>
        </p:txBody>
      </p:sp>
      <p:sp>
        <p:nvSpPr>
          <p:cNvPr id="53" name="Sağ Ayraç 52"/>
          <p:cNvSpPr/>
          <p:nvPr/>
        </p:nvSpPr>
        <p:spPr>
          <a:xfrm>
            <a:off x="10328366" y="2168434"/>
            <a:ext cx="261257" cy="111469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4" name="Metin kutusu 53"/>
          <p:cNvSpPr txBox="1"/>
          <p:nvPr/>
        </p:nvSpPr>
        <p:spPr>
          <a:xfrm>
            <a:off x="10684111" y="2541116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M1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5561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Merkez Bankası Bilançosu</a:t>
            </a:r>
          </a:p>
        </p:txBody>
      </p:sp>
      <p:sp>
        <p:nvSpPr>
          <p:cNvPr id="9" name="İçerik Yer Tutucusu 8"/>
          <p:cNvSpPr txBox="1">
            <a:spLocks noGrp="1"/>
          </p:cNvSpPr>
          <p:nvPr>
            <p:ph idx="1"/>
          </p:nvPr>
        </p:nvSpPr>
        <p:spPr>
          <a:xfrm>
            <a:off x="399245" y="1378039"/>
            <a:ext cx="11423561" cy="3972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Varlıkların ve yükümlülüklerin birbirine eşit olması gerekir. Eğer sol taraf azalırsa (artarsa) sağ taraf da azalır (artar). </a:t>
            </a:r>
          </a:p>
          <a:p>
            <a:r>
              <a:rPr lang="tr-TR" dirty="0" smtClean="0"/>
              <a:t>Örnek: </a:t>
            </a:r>
          </a:p>
          <a:p>
            <a:pPr lvl="1"/>
            <a:r>
              <a:rPr lang="tr-TR" dirty="0" smtClean="0"/>
              <a:t>Yabancı tahvil satarsa, elindeki varlıklar azalır.</a:t>
            </a:r>
          </a:p>
          <a:p>
            <a:pPr lvl="1"/>
            <a:r>
              <a:rPr lang="tr-TR" dirty="0" smtClean="0"/>
              <a:t>Satış karşılığında piyasadan para alacağı için para arzı da azalır. </a:t>
            </a:r>
            <a:endParaRPr lang="tr-TR" sz="2800" dirty="0" smtClean="0"/>
          </a:p>
          <a:p>
            <a:r>
              <a:rPr lang="tr-TR" dirty="0" smtClean="0"/>
              <a:t>Örnek 2:</a:t>
            </a:r>
          </a:p>
          <a:p>
            <a:pPr lvl="1"/>
            <a:r>
              <a:rPr lang="tr-TR" dirty="0" smtClean="0"/>
              <a:t>Bir bankaya borç verirse, o bankadaki varlığı artar.</a:t>
            </a:r>
          </a:p>
          <a:p>
            <a:pPr lvl="1"/>
            <a:r>
              <a:rPr lang="tr-TR" dirty="0" smtClean="0"/>
              <a:t>Mevduat da artacağı için para arzı (M1) artar. 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9005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Steril müdahale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Merkez bankaları, dış ve iç varlık alım-satımlarını aynı anda yaparak, bazı hedef değişkenler üzerindeki etkiyi kısıtlamak isteyebilir. </a:t>
            </a:r>
          </a:p>
          <a:p>
            <a:r>
              <a:rPr lang="tr-TR" dirty="0" smtClean="0"/>
              <a:t>Ör: Döviz arzını artırmak isterken yerli para arzı değişmesin istiyor. </a:t>
            </a:r>
          </a:p>
          <a:p>
            <a:pPr lvl="1"/>
            <a:r>
              <a:rPr lang="tr-TR" dirty="0" smtClean="0"/>
              <a:t>Döviz sattığında, karşılığında yerli para alacağı için, para arzı azalır. </a:t>
            </a:r>
          </a:p>
          <a:p>
            <a:pPr lvl="1"/>
            <a:r>
              <a:rPr lang="tr-TR" dirty="0" smtClean="0"/>
              <a:t>Para arzını sabit tutmak için, aynı anda, piyasadan devlet tahvili satın alabilir.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49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100₺’lik bir müdahale: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398463" y="1377950"/>
          <a:ext cx="10870428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607">
                  <a:extLst>
                    <a:ext uri="{9D8B030D-6E8A-4147-A177-3AD203B41FA5}">
                      <a16:colId xmlns:a16="http://schemas.microsoft.com/office/drawing/2014/main" val="1930110540"/>
                    </a:ext>
                  </a:extLst>
                </a:gridCol>
                <a:gridCol w="2717607">
                  <a:extLst>
                    <a:ext uri="{9D8B030D-6E8A-4147-A177-3AD203B41FA5}">
                      <a16:colId xmlns:a16="http://schemas.microsoft.com/office/drawing/2014/main" val="3493961172"/>
                    </a:ext>
                  </a:extLst>
                </a:gridCol>
                <a:gridCol w="2717607">
                  <a:extLst>
                    <a:ext uri="{9D8B030D-6E8A-4147-A177-3AD203B41FA5}">
                      <a16:colId xmlns:a16="http://schemas.microsoft.com/office/drawing/2014/main" val="1889566647"/>
                    </a:ext>
                  </a:extLst>
                </a:gridCol>
                <a:gridCol w="2717607">
                  <a:extLst>
                    <a:ext uri="{9D8B030D-6E8A-4147-A177-3AD203B41FA5}">
                      <a16:colId xmlns:a16="http://schemas.microsoft.com/office/drawing/2014/main" val="8091200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Bankanın işlemi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Para arzına etkisi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MB’nin iç varlıklarına etkisi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MB’nin dış</a:t>
                      </a:r>
                      <a:r>
                        <a:rPr lang="tr-TR" baseline="0" dirty="0" smtClean="0"/>
                        <a:t> varlıklarına etkisi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765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Sterilize edilmemiş döviz alımı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100₺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+100₺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91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Sterilize edilmiş döviz</a:t>
                      </a:r>
                      <a:r>
                        <a:rPr lang="tr-TR" baseline="0" dirty="0" smtClean="0"/>
                        <a:t> alımı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-100₺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+100₺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4541598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513806" y="3892731"/>
            <a:ext cx="107550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İlk müdahale şeklinde, hem varlıklar hem yükümlülükler büyüyor (bilanço büyüyor).</a:t>
            </a:r>
          </a:p>
          <a:p>
            <a:endParaRPr lang="tr-TR" sz="2400" dirty="0" smtClean="0"/>
          </a:p>
          <a:p>
            <a:r>
              <a:rPr lang="tr-TR" sz="2400" dirty="0" smtClean="0"/>
              <a:t>Steril müdahalede ise, + ve – yönlü iki hareket de varlık tarafında. Bilanço büyüklüğünde bir değişiklik yok.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7280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Devalüasyon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Sabit kuru değiştirirsek, mesela, yerli parayı değersizleştirirsek ne olur?</a:t>
            </a:r>
          </a:p>
          <a:p>
            <a:r>
              <a:rPr lang="tr-TR" dirty="0" smtClean="0"/>
              <a:t>Bunu neden yapalım?</a:t>
            </a:r>
          </a:p>
          <a:p>
            <a:pPr lvl="1"/>
            <a:r>
              <a:rPr lang="tr-TR" dirty="0" smtClean="0"/>
              <a:t>Yürürlükteki kurda cari açık sürdürülemez boyutta yüksek olabilir.</a:t>
            </a:r>
          </a:p>
          <a:p>
            <a:pPr lvl="1"/>
            <a:r>
              <a:rPr lang="tr-TR" dirty="0" smtClean="0"/>
              <a:t>Yürürlükteki kurda döviz çok ucuz olduğu için talep çok fazladır. Rezervler, hızla eriyordur.</a:t>
            </a:r>
          </a:p>
          <a:p>
            <a:pPr lvl="1"/>
            <a:r>
              <a:rPr lang="tr-TR" dirty="0" smtClean="0"/>
              <a:t>Para arzında genişleme isteyebiliriz (ekonomiyi canlandırmak için).	</a:t>
            </a:r>
          </a:p>
        </p:txBody>
      </p:sp>
    </p:spTree>
    <p:extLst>
      <p:ext uri="{BB962C8B-B14F-4D97-AF65-F5344CB8AC3E}">
        <p14:creationId xmlns:p14="http://schemas.microsoft.com/office/powerpoint/2010/main" val="208119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Uzun dönem etkiler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tr-TR" dirty="0" smtClean="0"/>
                  <a:t>Sabit kur sisteminde, maliye politikasının esnek kurda olduğundan daha etkili olduğunu gördük. </a:t>
                </a:r>
              </a:p>
              <a:p>
                <a:r>
                  <a:rPr lang="tr-TR" dirty="0" smtClean="0"/>
                  <a:t>Uzun dönemde de bu böyle mi olur? Genişletici maliye politikasıyla sınırsız zenginleşebilir miyiz!?</a:t>
                </a:r>
              </a:p>
              <a:p>
                <a:r>
                  <a:rPr lang="tr-TR" dirty="0" smtClean="0"/>
                  <a:t>Kısa dönemde, fiyatların sabit olduğunu varsaymıştık.</a:t>
                </a:r>
              </a:p>
              <a:p>
                <a:r>
                  <a:rPr lang="tr-TR" dirty="0" smtClean="0"/>
                  <a:t>Uzun dönemde ise yurt içi fiyatlar artış eğilimine girer. </a:t>
                </a:r>
              </a:p>
              <a:p>
                <a:r>
                  <a:rPr lang="tr-TR" dirty="0" smtClean="0"/>
                  <a:t>Kur sabitken yurt içi fiyatlar arttığında reel kur nasıl değişir?</a:t>
                </a:r>
              </a:p>
              <a:p>
                <a:pPr marL="0" indent="0" algn="ctr">
                  <a:buNone/>
                </a:pPr>
                <a:r>
                  <a:rPr lang="tr-TR" sz="3200" b="0" dirty="0" smtClean="0"/>
                  <a:t> </a:t>
                </a:r>
                <a14:m>
                  <m:oMath xmlns:m="http://schemas.openxmlformats.org/officeDocument/2006/math">
                    <m:r>
                      <a:rPr lang="tr-TR" sz="32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3200" i="1">
                            <a:latin typeface="Cambria Math" panose="02040503050406030204" pitchFamily="18" charset="0"/>
                          </a:rPr>
                          <m:t>𝐸</m:t>
                        </m:r>
                        <m:sSup>
                          <m:sSupPr>
                            <m:ctrlPr>
                              <a:rPr lang="tr-TR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32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tr-TR" sz="32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num>
                      <m:den>
                        <m:r>
                          <a:rPr lang="tr-TR" sz="3200" i="1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</m:oMath>
                </a14:m>
                <a:endParaRPr lang="tr-TR" dirty="0" smtClean="0"/>
              </a:p>
              <a:p>
                <a:r>
                  <a:rPr lang="tr-TR" dirty="0" smtClean="0"/>
                  <a:t>Reel kurdaki bu değişim, toplam talebi (ve hasılayı) nasıl etkiler?</a:t>
                </a:r>
              </a:p>
              <a:p>
                <a:r>
                  <a:rPr lang="tr-TR" dirty="0" smtClean="0"/>
                  <a:t>Reel para arzını nasıl etkiler?</a:t>
                </a:r>
                <a:endParaRPr lang="tr-TR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3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163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Microsoft Office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Sabit Döviz Kurları ve  Kurlara Müdahale</vt:lpstr>
      <vt:lpstr>Sabit döviz kurları</vt:lpstr>
      <vt:lpstr>Sabit döviz kurları</vt:lpstr>
      <vt:lpstr>Merkez Bankası Bilançosu</vt:lpstr>
      <vt:lpstr>Merkez Bankası Bilançosu</vt:lpstr>
      <vt:lpstr>Steril müdahale</vt:lpstr>
      <vt:lpstr>100₺’lik bir müdahale:</vt:lpstr>
      <vt:lpstr>Devalüasyon</vt:lpstr>
      <vt:lpstr>Uzun dönem etkiler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Sabit Döviz Kurları ve  Kurlara Müdahale</dc:title>
  <dc:creator>Kemal Kızılca</dc:creator>
  <cp:lastModifiedBy>Kemal Kızılca</cp:lastModifiedBy>
  <cp:revision>1</cp:revision>
  <dcterms:created xsi:type="dcterms:W3CDTF">2020-06-23T17:06:26Z</dcterms:created>
  <dcterms:modified xsi:type="dcterms:W3CDTF">2020-06-23T17:06:39Z</dcterms:modified>
</cp:coreProperties>
</file>