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21"/>
  </p:notesMasterIdLst>
  <p:handoutMasterIdLst>
    <p:handoutMasterId r:id="rId22"/>
  </p:handoutMasterIdLst>
  <p:sldIdLst>
    <p:sldId id="256" r:id="rId2"/>
    <p:sldId id="297" r:id="rId3"/>
    <p:sldId id="366" r:id="rId4"/>
    <p:sldId id="367" r:id="rId5"/>
    <p:sldId id="331" r:id="rId6"/>
    <p:sldId id="260" r:id="rId7"/>
    <p:sldId id="299" r:id="rId8"/>
    <p:sldId id="340" r:id="rId9"/>
    <p:sldId id="365" r:id="rId10"/>
    <p:sldId id="314" r:id="rId11"/>
    <p:sldId id="315" r:id="rId12"/>
    <p:sldId id="354" r:id="rId13"/>
    <p:sldId id="355" r:id="rId14"/>
    <p:sldId id="377" r:id="rId15"/>
    <p:sldId id="357" r:id="rId16"/>
    <p:sldId id="358" r:id="rId17"/>
    <p:sldId id="360" r:id="rId18"/>
    <p:sldId id="361" r:id="rId19"/>
    <p:sldId id="37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143672" y="3158970"/>
            <a:ext cx="618505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Toplum ve Sağlık</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Türkiye’de Sağlık Sistemi, Sağlıkta Dönüşüm Programı</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692696"/>
            <a:ext cx="9721080" cy="5760640"/>
          </a:xfrm>
        </p:spPr>
        <p:txBody>
          <a:bodyPr anchor="ctr">
            <a:normAutofit/>
          </a:bodyPr>
          <a:lstStyle/>
          <a:p>
            <a:pPr marL="0" indent="0" algn="just">
              <a:buNone/>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Beşinci Beş Yıllık Kalkınma Planı </a:t>
            </a:r>
          </a:p>
          <a:p>
            <a:pPr algn="jus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Verimliliklerini artırmak için sağlık kurumlarında işletmecilik yaklaşımının hayata geçirilmiştir.</a:t>
            </a:r>
          </a:p>
          <a:p>
            <a:pPr algn="jus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Özel hastanelerin kurulması teşvik edilmiştir.</a:t>
            </a:r>
          </a:p>
          <a:p>
            <a:pPr algn="jus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Serbest çalışan doktorlar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sözleşmelilik</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esası üzerinden istihdam edilebilmiştir.</a:t>
            </a:r>
          </a:p>
          <a:p>
            <a:pPr algn="jus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Kamu ve sosyal güvenlik kurumları sağlık hizmeti sunumunda arka planda kalmıştır.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619908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548680"/>
            <a:ext cx="9721080" cy="5760640"/>
          </a:xfrm>
        </p:spPr>
        <p:txBody>
          <a:bodyPr anchor="ctr">
            <a:normAutofit fontScale="85000" lnSpcReduction="10000"/>
          </a:bodyPr>
          <a:lstStyle/>
          <a:p>
            <a:pPr marL="0" indent="0" algn="just">
              <a:lnSpc>
                <a:spcPct val="150000"/>
              </a:lnSpc>
              <a:spcAft>
                <a:spcPts val="750"/>
              </a:spcAft>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1987 Sağlık Hizmetleri Temel Kanunu </a:t>
            </a:r>
          </a:p>
          <a:p>
            <a:pPr algn="just">
              <a:lnSpc>
                <a:spcPct val="150000"/>
              </a:lnSpc>
              <a:spcAft>
                <a:spcPts val="750"/>
              </a:spcAf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Sağlık Bakanlığı sağlık hizmeti sunmak yerine planlama ve koordinasyon görevlerini yürütmesini, </a:t>
            </a:r>
          </a:p>
          <a:p>
            <a:pPr algn="just">
              <a:lnSpc>
                <a:spcPct val="150000"/>
              </a:lnSpc>
              <a:spcAft>
                <a:spcPts val="750"/>
              </a:spcAf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Hastalara doktor seçme hakkının tanınmasını, </a:t>
            </a:r>
          </a:p>
          <a:p>
            <a:pPr algn="just">
              <a:lnSpc>
                <a:spcPct val="150000"/>
              </a:lnSpc>
              <a:spcAft>
                <a:spcPts val="750"/>
              </a:spcAf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Kamuda hizmet veren sağlık kuruluşlarının işletmecilik ilkelerine göre hareket edebilecek kamu tüzel kişiliklerine dönüştürülmesini, </a:t>
            </a:r>
          </a:p>
          <a:p>
            <a:pPr algn="just">
              <a:lnSpc>
                <a:spcPct val="150000"/>
              </a:lnSpc>
              <a:spcAft>
                <a:spcPts val="750"/>
              </a:spcAf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Tedavi edici sağlık hizmetleri için bu kurumlarda hastalardan ücret (katılım payı) alınabilmesini,</a:t>
            </a:r>
          </a:p>
          <a:p>
            <a:pPr algn="just">
              <a:lnSpc>
                <a:spcPct val="150000"/>
              </a:lnSpc>
              <a:spcAft>
                <a:spcPts val="750"/>
              </a:spcAft>
              <a:buFont typeface="Wingdings" panose="05000000000000000000" pitchFamily="2" charset="2"/>
              <a:buChar char="ü"/>
            </a:pP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Sözleşmelilik</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esası üzerinden sağlık personeli istihdam edilebilmesini, </a:t>
            </a:r>
          </a:p>
          <a:p>
            <a:pPr algn="just">
              <a:lnSpc>
                <a:spcPct val="150000"/>
              </a:lnSpc>
              <a:spcAft>
                <a:spcPts val="750"/>
              </a:spcAf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Kamuda çalışan sağlık personelinin özel sağlık kurumlarında da çalışabilmelerine imkân tanınmasını öngörüyor. Birçok maddesi Anayasa Mahkemesi tarafından iptal edilen bu kanun o dönemde uygulamaya geçirilememiştir. 1987 yılında yeniden gündeme getirilen genel sağlık sigortası için de aynı durum söz konusu olmuştur.</a:t>
            </a:r>
          </a:p>
          <a:p>
            <a:pPr algn="just">
              <a:lnSpc>
                <a:spcPct val="150000"/>
              </a:lnSpc>
              <a:spcAft>
                <a:spcPts val="750"/>
              </a:spcAft>
              <a:buFont typeface="Wingdings" panose="05000000000000000000" pitchFamily="2" charset="2"/>
              <a:buChar char="ü"/>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925554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Sağlık alanında özel sektör teşvik edilmesi,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Tabipler Birliği ve diğer ilgili meslek odalarının yetkilerinin sınırlandırılması,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Sosyal hizmetlerin Sağlık Bakanlığı'ndan ayrılması,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Kamuda görevli doktorların aynı zamanda özel sağlık kuruluşlarında çalışabilmelerinin önünün açılması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Sosyal güvenlik kurumlarına bağlı hastaların ilaç harcamalarının bir kısmını ceplerinden ödemeye başlamaları gibi uygulamalar bu dönemde sağlık hizmetlerinin </a:t>
            </a:r>
            <a:r>
              <a:rPr lang="tr-TR" sz="2600" dirty="0" err="1">
                <a:latin typeface="Times New Roman" panose="02020603050405020304" pitchFamily="18" charset="0"/>
                <a:cs typeface="Times New Roman" panose="02020603050405020304" pitchFamily="18" charset="0"/>
              </a:rPr>
              <a:t>neoliberal</a:t>
            </a:r>
            <a:r>
              <a:rPr lang="tr-TR" sz="2600" dirty="0">
                <a:latin typeface="Times New Roman" panose="02020603050405020304" pitchFamily="18" charset="0"/>
                <a:cs typeface="Times New Roman" panose="02020603050405020304" pitchFamily="18" charset="0"/>
              </a:rPr>
              <a:t> yeniden yapılanma çerçevesindeki dönüşümüne örnek olarak verilebilir.</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1993 yılında, sosyal güvencesi olmayan yoksul vatandaşlar için Yeşil Kart uygulaması getirilmiştir.</a:t>
            </a:r>
          </a:p>
          <a:p>
            <a:pPr algn="just">
              <a:buFont typeface="Wingdings" panose="05000000000000000000" pitchFamily="2" charset="2"/>
              <a:buChar char="ü"/>
            </a:pP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84953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fontScale="77500" lnSpcReduction="20000"/>
          </a:bodyPr>
          <a:lstStyle/>
          <a:p>
            <a:pPr marL="0" indent="0" algn="just">
              <a:buNone/>
            </a:pPr>
            <a:r>
              <a:rPr lang="tr-TR" sz="2800" b="1" dirty="0">
                <a:latin typeface="Times New Roman" panose="02020603050405020304" pitchFamily="18" charset="0"/>
                <a:cs typeface="Times New Roman" panose="02020603050405020304" pitchFamily="18" charset="0"/>
              </a:rPr>
              <a:t>2003 Sonrası Dönem: Sağlık Sistemindeki En Kapsamlı Dönüşüm-Sağlıkta Dönüşüm Programı (SDP)</a:t>
            </a:r>
          </a:p>
          <a:p>
            <a:pPr marL="0" indent="0" algn="just">
              <a:buNone/>
            </a:pPr>
            <a:r>
              <a:rPr lang="tr-TR" sz="2800" b="1" dirty="0">
                <a:latin typeface="Times New Roman" panose="02020603050405020304" pitchFamily="18" charset="0"/>
                <a:cs typeface="Times New Roman" panose="02020603050405020304" pitchFamily="18" charset="0"/>
              </a:rPr>
              <a:t>SDP Öncesi Sağlık Sisteminin Genel Özellikleri</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Farklı türdeki kurumların bir araya gelmesiyle oluşmuş sağlık sektörü karmaşık bir yapıya sahipti ve stratejik yönetim eksikliği ile karşı karşıyaydı.</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Farklı kurumlar (Sağlık Bakanlığı, Sosyal Sigortalar Kurumu, üniversiteler, çeşitli kamu kurumları ve özel kurumlar) tarafından idare edilen hastanelerin varlığı ve bunlar arsındaki koordinasyon eksikliği kaynak israfı yaratmaktaydı. (</a:t>
            </a:r>
            <a:r>
              <a:rPr lang="tr-TR" sz="2800" dirty="0" err="1">
                <a:latin typeface="Times New Roman" panose="02020603050405020304" pitchFamily="18" charset="0"/>
                <a:cs typeface="Times New Roman" panose="02020603050405020304" pitchFamily="18" charset="0"/>
              </a:rPr>
              <a:t>SDP'nin</a:t>
            </a:r>
            <a:r>
              <a:rPr lang="tr-TR" sz="2800" dirty="0">
                <a:latin typeface="Times New Roman" panose="02020603050405020304" pitchFamily="18" charset="0"/>
                <a:cs typeface="Times New Roman" panose="02020603050405020304" pitchFamily="18" charset="0"/>
              </a:rPr>
              <a:t> ilk adımlarından biri SSK hastanelerinin Sağlık Bakanlığı'na devredilmesi olmuştur).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Emekli Sandığı, </a:t>
            </a:r>
            <a:r>
              <a:rPr lang="tr-TR" sz="2800" dirty="0" err="1">
                <a:latin typeface="Times New Roman" panose="02020603050405020304" pitchFamily="18" charset="0"/>
                <a:cs typeface="Times New Roman" panose="02020603050405020304" pitchFamily="18" charset="0"/>
              </a:rPr>
              <a:t>Bağ-Kur</a:t>
            </a:r>
            <a:r>
              <a:rPr lang="tr-TR" sz="2800" dirty="0">
                <a:latin typeface="Times New Roman" panose="02020603050405020304" pitchFamily="18" charset="0"/>
                <a:cs typeface="Times New Roman" panose="02020603050405020304" pitchFamily="18" charset="0"/>
              </a:rPr>
              <a:t> ve SSK'nın sadece kendi üyelerine hizmet vermesi sistem genelinde verimsizlik yaratmaktaydı, SDP sürecinde bu üç kurum SGK çatısı altında birleştirilmiş ve SGK kapsamındaki vatandaşlara SGK ile anlaşması olan sağlık kurumlarına başvurabilme imkânı tanınmıştır.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Birinci basamak sağlık hizmetleri etkin bir şekilde sunulamıyor, sağlık ocakları kırsal kesimde düzenli bir biçimde işletilemiyor, şehirlerde ve özellikle </a:t>
            </a:r>
            <a:r>
              <a:rPr lang="tr-TR" sz="2800" dirty="0" err="1">
                <a:latin typeface="Times New Roman" panose="02020603050405020304" pitchFamily="18" charset="0"/>
                <a:cs typeface="Times New Roman" panose="02020603050405020304" pitchFamily="18" charset="0"/>
              </a:rPr>
              <a:t>metropolitan</a:t>
            </a:r>
            <a:r>
              <a:rPr lang="tr-TR" sz="2800" dirty="0">
                <a:latin typeface="Times New Roman" panose="02020603050405020304" pitchFamily="18" charset="0"/>
                <a:cs typeface="Times New Roman" panose="02020603050405020304" pitchFamily="18" charset="0"/>
              </a:rPr>
              <a:t> bölgelerde gereken yaygınlıkta sunulamıyor; Aile Planlaması ve Ana Çocuk Sağlığı Merkezleri düzenli hizmet vermiyordu.</a:t>
            </a:r>
          </a:p>
          <a:p>
            <a:pPr marL="0" indent="0" algn="just">
              <a:buNone/>
            </a:pPr>
            <a:endParaRPr lang="tr-TR" sz="2800" dirty="0">
              <a:latin typeface="Times New Roman" panose="02020603050405020304" pitchFamily="18" charset="0"/>
              <a:cs typeface="Times New Roman" panose="02020603050405020304" pitchFamily="18" charset="0"/>
            </a:endParaRPr>
          </a:p>
          <a:p>
            <a:pPr marL="0" indent="0" algn="just">
              <a:buNone/>
            </a:pPr>
            <a:endParaRPr lang="tr-TR" sz="28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52810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fontScale="77500" lnSpcReduction="20000"/>
          </a:bodyPr>
          <a:lstStyle/>
          <a:p>
            <a:pPr marL="0" indent="0" algn="just">
              <a:buNone/>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Etkin bir şekilde işletilen sevk zinciri sisteminin olmayışı yüksek maliyetli ve kalitesiz hizmet sunumuna yol açmaktaydı.</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Sağlık sisteminin fazlasıyla merkezden örgütlenmesi planlama ve kontrol mekanizmalarının tamamen merkezde toplanması, birinci ve ikinci basamak sağlık hizmetlerinin dikey bir yapılanma içerisinde örgütlenmesi neticesinde hizmet sunumu verimsiz ve merkezi manipülasyonlara açık olarak sunuluyordu.</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Planlama, standartların belirlenmesi, hizmet sunumu, finansman ve kontrol gibi sorumlulukları aynı anda üstlenmiş olan Sağlık Bakanlığı, politika geliştirme, sektörün bütününü yönlendirme gibi temel görevlerini layıkıyla yerine getirememekteydi.</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Sağlık sektöründeki insan kaynaklarının nitelik, nicelik ve ülke geneline dağılımları konusunda sorunlar yaşanmaktaydı.</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İşletmecilik nosyonundan ve ilkelerinden uzak hastane yönetimleri, verimsiz ve manipülasyonlara açık hizmet sunumuna neden olmaktaydı.</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Sağlık Bakanlığı tarafından kullanılan bilgi sisteminin sağlık sektörünün tamamına hizmet vermek yerine sadece kendi kurumları tarafından kullanılıyor olması verimsizlik yaratmaktaydı.</a:t>
            </a:r>
          </a:p>
          <a:p>
            <a:pPr marL="0" indent="0" algn="just">
              <a:buNone/>
            </a:pPr>
            <a:endParaRPr lang="tr-TR" sz="2800" dirty="0">
              <a:latin typeface="Times New Roman" panose="02020603050405020304" pitchFamily="18" charset="0"/>
              <a:cs typeface="Times New Roman" panose="02020603050405020304" pitchFamily="18" charset="0"/>
            </a:endParaRPr>
          </a:p>
          <a:p>
            <a:pPr marL="0" indent="0" algn="just">
              <a:buNone/>
            </a:pPr>
            <a:endParaRPr lang="tr-TR" sz="28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811715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fontScale="85000" lnSpcReduction="20000"/>
          </a:bodyPr>
          <a:lstStyle/>
          <a:p>
            <a:pPr marL="0" indent="0" algn="just">
              <a:buNone/>
            </a:pPr>
            <a:endParaRPr lang="tr-TR" sz="2400" b="1" dirty="0">
              <a:latin typeface="Times New Roman" panose="02020603050405020304" pitchFamily="18" charset="0"/>
              <a:cs typeface="Times New Roman" panose="02020603050405020304" pitchFamily="18" charset="0"/>
            </a:endParaRPr>
          </a:p>
          <a:p>
            <a:pPr marL="0" indent="0" algn="just">
              <a:buNone/>
            </a:pPr>
            <a:r>
              <a:rPr lang="tr-TR" sz="2400" b="1" dirty="0" err="1">
                <a:latin typeface="Times New Roman" panose="02020603050405020304" pitchFamily="18" charset="0"/>
                <a:cs typeface="Times New Roman" panose="02020603050405020304" pitchFamily="18" charset="0"/>
              </a:rPr>
              <a:t>SDP'nin</a:t>
            </a:r>
            <a:r>
              <a:rPr lang="tr-TR" sz="2400" b="1" dirty="0">
                <a:latin typeface="Times New Roman" panose="02020603050405020304" pitchFamily="18" charset="0"/>
                <a:cs typeface="Times New Roman" panose="02020603050405020304" pitchFamily="18" charset="0"/>
              </a:rPr>
              <a:t> Temel İlkeleri</a:t>
            </a:r>
          </a:p>
          <a:p>
            <a:pPr marL="0" indent="0" algn="just">
              <a:buNone/>
            </a:pPr>
            <a:r>
              <a:rPr lang="tr-TR" sz="2400" b="1" dirty="0">
                <a:latin typeface="Times New Roman" panose="02020603050405020304" pitchFamily="18" charset="0"/>
                <a:cs typeface="Times New Roman" panose="02020603050405020304" pitchFamily="18" charset="0"/>
              </a:rPr>
              <a:t>İnsan merkezlilik </a:t>
            </a:r>
            <a:r>
              <a:rPr lang="tr-TR" sz="2400" dirty="0">
                <a:latin typeface="Times New Roman" panose="02020603050405020304" pitchFamily="18" charset="0"/>
                <a:cs typeface="Times New Roman" panose="02020603050405020304" pitchFamily="18" charset="0"/>
              </a:rPr>
              <a:t>(bireyin ihtiyaç ve taleplerinin ve aile sağlığı kavramının esas alınması).</a:t>
            </a:r>
          </a:p>
          <a:p>
            <a:pPr marL="0" indent="0" algn="just">
              <a:buNone/>
            </a:pPr>
            <a:r>
              <a:rPr lang="tr-TR" sz="2400" b="1" dirty="0">
                <a:latin typeface="Times New Roman" panose="02020603050405020304" pitchFamily="18" charset="0"/>
                <a:cs typeface="Times New Roman" panose="02020603050405020304" pitchFamily="18" charset="0"/>
              </a:rPr>
              <a:t>Sürdürülebilirlik</a:t>
            </a:r>
            <a:r>
              <a:rPr lang="tr-TR" sz="2400" dirty="0">
                <a:latin typeface="Times New Roman" panose="02020603050405020304" pitchFamily="18" charset="0"/>
                <a:cs typeface="Times New Roman" panose="02020603050405020304" pitchFamily="18" charset="0"/>
              </a:rPr>
              <a:t> (ülkenin koşulları ve kaynakları ile uyumlu olup devamlılık arz etmesi).</a:t>
            </a:r>
          </a:p>
          <a:p>
            <a:pPr marL="0" indent="0" algn="just">
              <a:buNone/>
            </a:pPr>
            <a:r>
              <a:rPr lang="tr-TR" sz="2400" b="1" dirty="0">
                <a:latin typeface="Times New Roman" panose="02020603050405020304" pitchFamily="18" charset="0"/>
                <a:cs typeface="Times New Roman" panose="02020603050405020304" pitchFamily="18" charset="0"/>
              </a:rPr>
              <a:t>Sürekli kalite gelişimi </a:t>
            </a:r>
            <a:r>
              <a:rPr lang="tr-TR" sz="2400" dirty="0">
                <a:latin typeface="Times New Roman" panose="02020603050405020304" pitchFamily="18" charset="0"/>
                <a:cs typeface="Times New Roman" panose="02020603050405020304" pitchFamily="18" charset="0"/>
              </a:rPr>
              <a:t>(sunulan hizmetlerin geri bildirim vb. mekanizmalarla devamlı olarak iyileştirilmesi).</a:t>
            </a:r>
          </a:p>
          <a:p>
            <a:pPr marL="0" indent="0" algn="just">
              <a:buNone/>
            </a:pPr>
            <a:r>
              <a:rPr lang="tr-TR" sz="2400" b="1" dirty="0">
                <a:latin typeface="Times New Roman" panose="02020603050405020304" pitchFamily="18" charset="0"/>
                <a:cs typeface="Times New Roman" panose="02020603050405020304" pitchFamily="18" charset="0"/>
              </a:rPr>
              <a:t>Katılımcılık</a:t>
            </a:r>
            <a:r>
              <a:rPr lang="tr-TR" sz="2400" dirty="0">
                <a:latin typeface="Times New Roman" panose="02020603050405020304" pitchFamily="18" charset="0"/>
                <a:cs typeface="Times New Roman" panose="02020603050405020304" pitchFamily="18" charset="0"/>
              </a:rPr>
              <a:t> (ilgili tüm tarafların önerilerinin alınması).</a:t>
            </a:r>
          </a:p>
          <a:p>
            <a:pPr marL="0" indent="0" algn="just">
              <a:buNone/>
            </a:pPr>
            <a:r>
              <a:rPr lang="tr-TR" sz="2400" b="1" dirty="0">
                <a:latin typeface="Times New Roman" panose="02020603050405020304" pitchFamily="18" charset="0"/>
                <a:cs typeface="Times New Roman" panose="02020603050405020304" pitchFamily="18" charset="0"/>
              </a:rPr>
              <a:t>Uzlaşmacılık</a:t>
            </a:r>
            <a:r>
              <a:rPr lang="tr-TR" sz="2400" dirty="0">
                <a:latin typeface="Times New Roman" panose="02020603050405020304" pitchFamily="18" charset="0"/>
                <a:cs typeface="Times New Roman" panose="02020603050405020304" pitchFamily="18" charset="0"/>
              </a:rPr>
              <a:t> (sektörün farklı kesimlerinin çıkarlarım gözeterek orta noktada buluşmanın sağlanması).</a:t>
            </a:r>
          </a:p>
          <a:p>
            <a:pPr marL="0" indent="0" algn="just">
              <a:buNone/>
            </a:pPr>
            <a:r>
              <a:rPr lang="tr-TR" sz="2400" b="1" dirty="0">
                <a:latin typeface="Times New Roman" panose="02020603050405020304" pitchFamily="18" charset="0"/>
                <a:cs typeface="Times New Roman" panose="02020603050405020304" pitchFamily="18" charset="0"/>
              </a:rPr>
              <a:t>Gönüllülük </a:t>
            </a:r>
            <a:r>
              <a:rPr lang="tr-TR" sz="2400" dirty="0">
                <a:latin typeface="Times New Roman" panose="02020603050405020304" pitchFamily="18" charset="0"/>
                <a:cs typeface="Times New Roman" panose="02020603050405020304" pitchFamily="18" charset="0"/>
              </a:rPr>
              <a:t>(hizmet üreten ve alanların zoraki değil gönüllülük esası ve teşvik edici önlemler yoluyla sistemde kalmalarının sağlanması)</a:t>
            </a:r>
          </a:p>
          <a:p>
            <a:pPr marL="0" indent="0" algn="just">
              <a:buNone/>
            </a:pPr>
            <a:r>
              <a:rPr lang="tr-TR" sz="2400" b="1" dirty="0">
                <a:latin typeface="Times New Roman" panose="02020603050405020304" pitchFamily="18" charset="0"/>
                <a:cs typeface="Times New Roman" panose="02020603050405020304" pitchFamily="18" charset="0"/>
              </a:rPr>
              <a:t>Güçler ayrılığı </a:t>
            </a:r>
            <a:r>
              <a:rPr lang="tr-TR" sz="2400" dirty="0">
                <a:latin typeface="Times New Roman" panose="02020603050405020304" pitchFamily="18" charset="0"/>
                <a:cs typeface="Times New Roman" panose="02020603050405020304" pitchFamily="18" charset="0"/>
              </a:rPr>
              <a:t>(sağlık hizmetlerinin finansmanının, planlamasının, denetiminin ve üretiminin birbirinden ayrılması).</a:t>
            </a:r>
          </a:p>
          <a:p>
            <a:pPr marL="0" indent="0" algn="just">
              <a:buNone/>
            </a:pPr>
            <a:r>
              <a:rPr lang="tr-TR" sz="2400" b="1" dirty="0" err="1">
                <a:latin typeface="Times New Roman" panose="02020603050405020304" pitchFamily="18" charset="0"/>
                <a:cs typeface="Times New Roman" panose="02020603050405020304" pitchFamily="18" charset="0"/>
              </a:rPr>
              <a:t>Desentralizasyon</a:t>
            </a:r>
            <a:r>
              <a:rPr lang="tr-TR" sz="2400" dirty="0">
                <a:latin typeface="Times New Roman" panose="02020603050405020304" pitchFamily="18" charset="0"/>
                <a:cs typeface="Times New Roman" panose="02020603050405020304" pitchFamily="18" charset="0"/>
              </a:rPr>
              <a:t> (merkeziyetçi yapının yerine idari ve mali yönden özerk işletmelerin kurulması).</a:t>
            </a:r>
          </a:p>
          <a:p>
            <a:pPr marL="0" indent="0" algn="just">
              <a:buNone/>
            </a:pPr>
            <a:r>
              <a:rPr lang="tr-TR" sz="2400" b="1" dirty="0">
                <a:latin typeface="Times New Roman" panose="02020603050405020304" pitchFamily="18" charset="0"/>
                <a:cs typeface="Times New Roman" panose="02020603050405020304" pitchFamily="18" charset="0"/>
              </a:rPr>
              <a:t>Hizmette rekabet </a:t>
            </a:r>
            <a:r>
              <a:rPr lang="tr-TR" sz="2400" dirty="0">
                <a:latin typeface="Times New Roman" panose="02020603050405020304" pitchFamily="18" charset="0"/>
                <a:cs typeface="Times New Roman" panose="02020603050405020304" pitchFamily="18" charset="0"/>
              </a:rPr>
              <a:t>(sağlık hizmeti sunumunun tekel olmaktan çıkarılıp farklı hizmet sunucularının yarışmasının sağlanması).</a:t>
            </a:r>
          </a:p>
          <a:p>
            <a:pPr marL="0" indent="0" algn="just">
              <a:buNone/>
            </a:pPr>
            <a:endParaRPr lang="tr-TR" sz="24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41162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fontScale="92500" lnSpcReduction="10000"/>
          </a:bodyPr>
          <a:lstStyle/>
          <a:p>
            <a:pPr marL="0" indent="0" algn="just">
              <a:buNone/>
            </a:pPr>
            <a:r>
              <a:rPr lang="tr-TR" sz="2800" b="1" dirty="0">
                <a:latin typeface="Times New Roman" panose="02020603050405020304" pitchFamily="18" charset="0"/>
                <a:cs typeface="Times New Roman" panose="02020603050405020304" pitchFamily="18" charset="0"/>
              </a:rPr>
              <a:t>SDP' </a:t>
            </a:r>
            <a:r>
              <a:rPr lang="tr-TR" sz="2800" b="1" dirty="0" err="1">
                <a:latin typeface="Times New Roman" panose="02020603050405020304" pitchFamily="18" charset="0"/>
                <a:cs typeface="Times New Roman" panose="02020603050405020304" pitchFamily="18" charset="0"/>
              </a:rPr>
              <a:t>nin</a:t>
            </a:r>
            <a:r>
              <a:rPr lang="tr-TR" sz="2800" b="1" dirty="0">
                <a:latin typeface="Times New Roman" panose="02020603050405020304" pitchFamily="18" charset="0"/>
                <a:cs typeface="Times New Roman" panose="02020603050405020304" pitchFamily="18" charset="0"/>
              </a:rPr>
              <a:t> Bileşenleri </a:t>
            </a:r>
          </a:p>
          <a:p>
            <a:pPr marL="0" indent="0" algn="just">
              <a:buNone/>
            </a:pPr>
            <a:r>
              <a:rPr lang="tr-TR" sz="2800" b="1" dirty="0">
                <a:latin typeface="Times New Roman" panose="02020603050405020304" pitchFamily="18" charset="0"/>
                <a:cs typeface="Times New Roman" panose="02020603050405020304" pitchFamily="18" charset="0"/>
              </a:rPr>
              <a:t>l. </a:t>
            </a:r>
            <a:r>
              <a:rPr lang="tr-TR" sz="2800" dirty="0">
                <a:latin typeface="Times New Roman" panose="02020603050405020304" pitchFamily="18" charset="0"/>
                <a:cs typeface="Times New Roman" panose="02020603050405020304" pitchFamily="18" charset="0"/>
              </a:rPr>
              <a:t>Planlayıcı ve denetleyici bir Sağlık Bakanlığı</a:t>
            </a:r>
          </a:p>
          <a:p>
            <a:pPr marL="0" indent="0" algn="just">
              <a:buNone/>
            </a:pPr>
            <a:r>
              <a:rPr lang="tr-TR" sz="2800" dirty="0">
                <a:latin typeface="Times New Roman" panose="02020603050405020304" pitchFamily="18" charset="0"/>
                <a:cs typeface="Times New Roman" panose="02020603050405020304" pitchFamily="18" charset="0"/>
              </a:rPr>
              <a:t>2.Herkesi tek çatı altında toplayan Genel Sağlık Sigortası</a:t>
            </a:r>
          </a:p>
          <a:p>
            <a:pPr marL="0" indent="0" algn="just">
              <a:buNone/>
            </a:pPr>
            <a:r>
              <a:rPr lang="tr-TR" sz="2800" dirty="0">
                <a:latin typeface="Times New Roman" panose="02020603050405020304" pitchFamily="18" charset="0"/>
                <a:cs typeface="Times New Roman" panose="02020603050405020304" pitchFamily="18" charset="0"/>
              </a:rPr>
              <a:t>3.Yaygın, erişimi kolay ve güler yüzlü sağlık sistemi: a.) güçlendirilmiş temel sağlık hizmetleri ve aile hekimliği b.) etkili, kademeli sevk zinciri c.) idari ve mali özerkliğe sahip sağlık işletmeleri</a:t>
            </a:r>
          </a:p>
          <a:p>
            <a:pPr marL="0" indent="0" algn="just">
              <a:buNone/>
            </a:pPr>
            <a:r>
              <a:rPr lang="tr-TR" sz="2800" dirty="0">
                <a:latin typeface="Times New Roman" panose="02020603050405020304" pitchFamily="18" charset="0"/>
                <a:cs typeface="Times New Roman" panose="02020603050405020304" pitchFamily="18" charset="0"/>
              </a:rPr>
              <a:t>4. Bilgi ve beceri ile donanmış, yüksek motivasyonla çalışan sağlık insan gücü</a:t>
            </a:r>
          </a:p>
          <a:p>
            <a:pPr marL="0" indent="0" algn="just">
              <a:buNone/>
            </a:pPr>
            <a:r>
              <a:rPr lang="tr-TR" sz="2800" dirty="0">
                <a:latin typeface="Times New Roman" panose="02020603050405020304" pitchFamily="18" charset="0"/>
                <a:cs typeface="Times New Roman" panose="02020603050405020304" pitchFamily="18" charset="0"/>
              </a:rPr>
              <a:t>5. Sistemi destekleyecek eğitim ve bilim kurumları</a:t>
            </a:r>
          </a:p>
          <a:p>
            <a:pPr marL="0" indent="0" algn="just">
              <a:buNone/>
            </a:pPr>
            <a:r>
              <a:rPr lang="tr-TR" sz="2800" dirty="0">
                <a:latin typeface="Times New Roman" panose="02020603050405020304" pitchFamily="18" charset="0"/>
                <a:cs typeface="Times New Roman" panose="02020603050405020304" pitchFamily="18" charset="0"/>
              </a:rPr>
              <a:t>6. Nitelikli ve etkili sağlık hizmetleri için kalite ve akreditasyon</a:t>
            </a:r>
          </a:p>
          <a:p>
            <a:pPr marL="0" indent="0" algn="just">
              <a:buNone/>
            </a:pPr>
            <a:r>
              <a:rPr lang="tr-TR" sz="2800" dirty="0">
                <a:latin typeface="Times New Roman" panose="02020603050405020304" pitchFamily="18" charset="0"/>
                <a:cs typeface="Times New Roman" panose="02020603050405020304" pitchFamily="18" charset="0"/>
              </a:rPr>
              <a:t>7. Akılcı ilaç ve malzeme yönetiminde kurumsal yapılanma: a.) Ulusal İlaç Kurumu b.) Tıbbi Cihaz Kurumu</a:t>
            </a:r>
          </a:p>
          <a:p>
            <a:pPr marL="0" indent="0" algn="just">
              <a:buNone/>
            </a:pPr>
            <a:r>
              <a:rPr lang="tr-TR" sz="2800" dirty="0">
                <a:latin typeface="Times New Roman" panose="02020603050405020304" pitchFamily="18" charset="0"/>
                <a:cs typeface="Times New Roman" panose="02020603050405020304" pitchFamily="18" charset="0"/>
              </a:rPr>
              <a:t>8. Sağlık bilgi sistemi</a:t>
            </a:r>
          </a:p>
          <a:p>
            <a:pPr marL="0" indent="0" algn="just">
              <a:buNone/>
            </a:pPr>
            <a:endParaRPr lang="tr-TR" sz="2800" b="1"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6313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5480" y="558419"/>
            <a:ext cx="9721080" cy="5962840"/>
          </a:xfrm>
        </p:spPr>
        <p:txBody>
          <a:bodyPr anchor="ctr">
            <a:normAutofit fontScale="85000" lnSpcReduction="20000"/>
          </a:bodyPr>
          <a:lstStyle/>
          <a:p>
            <a:pPr marL="0" indent="0" algn="just">
              <a:buNone/>
            </a:pPr>
            <a:r>
              <a:rPr lang="tr-TR" sz="2800" b="1" dirty="0">
                <a:latin typeface="Times New Roman" panose="02020603050405020304" pitchFamily="18" charset="0"/>
                <a:cs typeface="Times New Roman" panose="02020603050405020304" pitchFamily="18" charset="0"/>
              </a:rPr>
              <a:t>Aile Hekimliği</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Aile hekimliği sistemi, </a:t>
            </a:r>
            <a:r>
              <a:rPr lang="tr-TR" sz="2800" dirty="0" err="1">
                <a:latin typeface="Times New Roman" panose="02020603050405020304" pitchFamily="18" charset="0"/>
                <a:cs typeface="Times New Roman" panose="02020603050405020304" pitchFamily="18" charset="0"/>
              </a:rPr>
              <a:t>SDP'nin</a:t>
            </a:r>
            <a:r>
              <a:rPr lang="tr-TR" sz="2800" dirty="0">
                <a:latin typeface="Times New Roman" panose="02020603050405020304" pitchFamily="18" charset="0"/>
                <a:cs typeface="Times New Roman" panose="02020603050405020304" pitchFamily="18" charset="0"/>
              </a:rPr>
              <a:t> getirdiği temel değişikliklerdendir.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Bu sistemle, her vatandaşın bağlı bulunduğu ve gerekirse kendisinin seçebileceği bir aile hekimi vasıtasıyla birinci basamak sağlık hizmetlerinden yararlanması amaçlanmıştır.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Koruyucu sağlık hizmetleri ile birinci basamak sağlık hizmetlerinin etkili bir şekilde sunulması, toplumun hastalık yükünün azaltılması, ikinci ve üçüncü basamak tedavi kuruluşlarındaki gereksiz yığılmaların önlenmesi ve sonuçta kaynakların etkin ve verimli kullanıldığı, daha kaliteli hizmet sunumu hedeflenmiştir.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Aile hekimliği ve kademeli sağlık hizmetleri sunumu, sağlık sistemini dönüştürmek için atılan temel adımlardan biridir. Ancak, sevk zincirinin çalıştırılmaması, eğitim ve insan gücü ile ilgili problemler, vatandaşların sistemle ilgili yeterli bilgiye sahip olmaması gibi bir takım altyapı eksiklikleri nedeniyle aile hekimliği sitemi henüz kendisinden beklenen sonucu gösterememiştir ve mevcut sistemde yeni düzenlemeler yapılması ilgili çevrelerde tartışılmaktadır.</a:t>
            </a:r>
          </a:p>
          <a:p>
            <a:pPr marL="0" indent="0" algn="just">
              <a:buNone/>
            </a:pPr>
            <a:endParaRPr lang="tr-TR" sz="28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17</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1804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marL="0" indent="0" algn="just">
              <a:buNone/>
            </a:pPr>
            <a:r>
              <a:rPr lang="tr-TR" sz="2800" b="1" dirty="0" err="1">
                <a:latin typeface="Times New Roman" panose="02020603050405020304" pitchFamily="18" charset="0"/>
                <a:cs typeface="Times New Roman" panose="02020603050405020304" pitchFamily="18" charset="0"/>
              </a:rPr>
              <a:t>SDP'nin</a:t>
            </a:r>
            <a:r>
              <a:rPr lang="tr-TR" sz="2800" b="1" dirty="0">
                <a:latin typeface="Times New Roman" panose="02020603050405020304" pitchFamily="18" charset="0"/>
                <a:cs typeface="Times New Roman" panose="02020603050405020304" pitchFamily="18" charset="0"/>
              </a:rPr>
              <a:t> Sonuçları</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SDP hem sağlık sisteminin organizasyon ve finansman yapısında önemli değişiklikler getirmiş hem de sistemin ekonomik, politik, yönetsel, klinik, kavramsal ve kültürel özellikleri ile sistemin paydaşları üzerinde önemli etkiler meydana getirmiştir.</a:t>
            </a:r>
          </a:p>
          <a:p>
            <a:pPr algn="just">
              <a:buFont typeface="Wingdings" panose="05000000000000000000" pitchFamily="2" charset="2"/>
              <a:buChar char="ü"/>
            </a:pPr>
            <a:endParaRPr lang="tr-TR" sz="28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53793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marL="0" indent="0" algn="just">
              <a:buNone/>
            </a:pPr>
            <a:r>
              <a:rPr lang="tr-TR" sz="2800" b="1" dirty="0">
                <a:latin typeface="Times New Roman" panose="02020603050405020304" pitchFamily="18" charset="0"/>
                <a:cs typeface="Times New Roman" panose="02020603050405020304" pitchFamily="18" charset="0"/>
              </a:rPr>
              <a:t>Kaynaklar</a:t>
            </a:r>
          </a:p>
          <a:p>
            <a:pPr marL="0" indent="0" algn="just">
              <a:buNone/>
            </a:pPr>
            <a:r>
              <a:rPr lang="tr-TR" sz="2800" dirty="0">
                <a:latin typeface="Times New Roman" panose="02020603050405020304" pitchFamily="18" charset="0"/>
                <a:cs typeface="Times New Roman" panose="02020603050405020304" pitchFamily="18" charset="0"/>
              </a:rPr>
              <a:t>Adak, N. “Sağlıkta Sosyal Problemler”. İç. Sosyal Problemler Sosyolojisi, Siyasal Kitabevi, 2018.</a:t>
            </a:r>
          </a:p>
          <a:p>
            <a:pPr algn="just">
              <a:buFont typeface="Wingdings" panose="05000000000000000000" pitchFamily="2" charset="2"/>
              <a:buChar char="ü"/>
            </a:pPr>
            <a:endParaRPr lang="tr-TR" sz="28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2465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TÜRKİYE’DE SAĞLIK</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Türkiye'deki sağlık sistemi 2003 yılından bu yana çok ciddi bir dönüşüm geçirmektedir.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Türkiye'de özellikle 1990’lı yıllardan beri sağlık sisteminde reform yapılmasındaki en kapsamlı ve en iddialı olan 2003 yılında hayata geçirilmeye başlanan Sağlıkta Dönüşüm Programı (SDP) olmuştur.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SDP devam etmekte olan bir süreçtir ve sağlık sisteminin farklı yönlerine ve bileşenlerine dair önemli değişiklikler getirmektedir.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559496" y="465457"/>
            <a:ext cx="10369152" cy="644650"/>
          </a:xfrm>
        </p:spPr>
        <p:txBody>
          <a:bodyPr anchor="ctr">
            <a:normAutofit fontScale="90000"/>
          </a:bodyPr>
          <a:lstStyle/>
          <a:p>
            <a:r>
              <a:rPr lang="tr-TR" sz="2800" b="1" dirty="0">
                <a:latin typeface="Times New Roman" panose="02020603050405020304" pitchFamily="18" charset="0"/>
                <a:cs typeface="Times New Roman" panose="02020603050405020304" pitchFamily="18" charset="0"/>
              </a:rPr>
              <a:t>Türkiye'de Sağlık Sisteminin ve Politikalarının Gelişimine Genel Bir Bakış</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1920-1938 Dönemi: Cumhuriyet'in ve Sağlık Sisteminin Kuruluşu</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Ulusal sağlık sisteminin ve sağlık politikalarının temelleri bu dönemde atılmıştır.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Yeni kurulan Cumhuriyet'in savaş sonrası sağlık problemlerini çözmek ve bulaşıcı hastalıklarla mücadele etmek dönemin önemli konuları arasında yer almıştır.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Ulusal sağlık sisteminin bel kemiğini oluşturacak ve merkezden başlayıp köylere uzanacak bir sağlık örgütlenmesinin kurulması, sağlık personelinin sayısının ve eğitim düzeyinin artırılması, koruyucu sağlık hizmetlerinin güçlendirilip yaygınlaştırılması hedefleri doğrultusunda çalışmalar yapılmıştır.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Merkez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Hıfzısıhha</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Enstitüsü ve Okulu, dispanseri sağlık merkezi ve sağlık ocağı gibi yapılanmalar hayata geçirilmiş; Umumi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Hıfzısıhha</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Kanunu, Adli Tıp Kanunu, doktorluk, eczacılık gibi sağlıkla ilgili meslekleri düzenleyen bir dizi kanun çıkarılmıştır.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1949375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fontScale="90000"/>
          </a:bodyPr>
          <a:lstStyle/>
          <a:p>
            <a:r>
              <a:rPr lang="tr-TR" sz="2800" b="1" dirty="0">
                <a:latin typeface="Times New Roman" panose="02020603050405020304" pitchFamily="18" charset="0"/>
                <a:cs typeface="Times New Roman" panose="02020603050405020304" pitchFamily="18" charset="0"/>
              </a:rPr>
              <a:t>1938-1960 Dönemi: Merkezi Kurumların Güçlendirilmesi ve Sosyalizasyon Politikalarının Gelişimi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Sağlık hizmetlerinin sunumunda merkezi yapının güçlendirilmeye ve sosyal içerikli politikaların hayata geçirilmeye çalışıldığı bir dönemdir.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1945 yılında Sosyal Sigortalar Kurumu'nun (SSK) öncüsü sayılan İşçi Sigortaları Kurumu kurulmuş, böylelikle Sağlık Bakanlığı'nın hizmet ve istihdam konularındaki tekeli ortadan kalkmıştır.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Emekli Sandığı'nın kurulması yönünde çalışmalar yapılmış ve sosyal güvenlik sisteminin kapsamı genişletilmeye çalışılmıştır</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İl Özel İdareleri ve yerel yönetimlerin sunduğu hastane hizmetlerinin Sağlık Bakanlığı'na devredilmesi ile sağlık hizmetlerinde daha merkezi bir yapılanmanın önü açılmıştır. </a:t>
            </a:r>
          </a:p>
          <a:p>
            <a:pPr marL="92075" indent="0" algn="just">
              <a:buNone/>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1087860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92288" y="451222"/>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095872"/>
            <a:ext cx="9721080" cy="5199213"/>
          </a:xfrm>
        </p:spPr>
        <p:txBody>
          <a:bodyPr>
            <a:noAutofit/>
          </a:bodyPr>
          <a:lstStyle/>
          <a:p>
            <a:pPr marL="549275" indent="-457200" algn="just">
              <a:buFont typeface="Wingdings" panose="05000000000000000000" pitchFamily="2" charset="2"/>
              <a:buChar char="ü"/>
              <a:tabLst>
                <a:tab pos="0" algn="l"/>
              </a:tabLst>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Bölge Numune Hastaneleri ile doğum, çocuk, verem, ruh ve sinir hastalıkları hastaneleri de bu dönemde kurulmuştur.</a:t>
            </a:r>
          </a:p>
          <a:p>
            <a:pPr marL="549275" indent="-45720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Köylerden başlanarak sağlık ocaklarının sayısı artırılmıştır. </a:t>
            </a:r>
          </a:p>
          <a:p>
            <a:pPr marL="549275" indent="-45720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Dikey olarak örgütlenmiş ve belirli bulaşıcı hastalıklar üzerinde uzmanlaşmış kurumlar yaygınlaştırılmıştır. </a:t>
            </a:r>
          </a:p>
          <a:p>
            <a:pPr marL="549275" indent="-45720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Bugün hâlâ yürürlükte olan Türk Tabipleri Birliği Hakkında Kanun (1953), Eczacılar ve Eczaneler Hakkında Kanun (1953), Türk Eczacılar Birliği Kanunu (1956) Hemşirelik Kanunu (1954) ve Gözlükçülük ve Gözlükçüler Hakkında Kanun (1940) gibi kanunlar  bu dönemde çıkarılmıştır</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tr-TR" sz="28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a:xfrm>
            <a:off x="623392" y="787782"/>
            <a:ext cx="779767" cy="365125"/>
          </a:xfrm>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1927887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marL="0" indent="0" algn="just">
              <a:buNone/>
            </a:pPr>
            <a:r>
              <a:rPr lang="tr-TR" sz="2400" b="1" dirty="0">
                <a:latin typeface="Times New Roman" panose="02020603050405020304" pitchFamily="18" charset="0"/>
                <a:cs typeface="Times New Roman" panose="02020603050405020304" pitchFamily="18" charset="0"/>
              </a:rPr>
              <a:t>1961- 1980 Dönemi: Sağlık Hizmetlerinin Sosyalizasyonu</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1961 yılında kabul edilen 224 sayılı Sağlık Hizmetlerinin Sosyalleştirilmesi Hakkında Kanun 1963 yılından itibaren uygulamaya konulmuş ve bu tarihten 1980 yılına kadar, sağlık hizmetlerinin sosyalizasyonu sağlık politikalarının temelini oluşturmuştur.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Sağlık hizmetlerinin sosyalizasyonu ile bu hizmetlerden yararlananlardan hizmetten yararlanırken hiçbir ücret talep edilmemesi bunun için önceden ayrılmış fonların bulunmasıdır.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Sağlık hizmetlerinin sosyalizasyonunu için atılan adımlar, 1961 Anayasası'nın ekonomik ve sosyal haklar konusunda yaptığı düzenlemeler ve sağlık ve sosyal güvenliği vatandaşlar için bir hak olarak belirleyip devlete bu konularda sorumluluk yüklemesi ile doğrudan ilgilidir.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a:bodyPr>
          <a:lstStyle/>
          <a:p>
            <a:pPr marL="800100" lvl="1" indent="-457200" algn="just">
              <a:buFont typeface="Wingdings" panose="05000000000000000000" pitchFamily="2" charset="2"/>
              <a:buChar char="ü"/>
            </a:pP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"Sosyalizasyon yasası"-224 sayılı yasa </a:t>
            </a:r>
          </a:p>
          <a:p>
            <a:pPr marL="800100" lvl="1" indent="-457200" algn="just">
              <a:buFont typeface="Wingdings" panose="05000000000000000000" pitchFamily="2" charset="2"/>
              <a:buChar char="ü"/>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Sağlık hizmetlerinin finansmanında, vatandaşların yaptıkları pirim ödemeleri, ilgili kurumlara bütçe aktarımı ve gereken yerlerde cepten ödeme yapılması gibi karma bir finansman modeli öngörülmüştür. </a:t>
            </a:r>
          </a:p>
          <a:p>
            <a:pPr marL="800100" lvl="1" indent="-457200" algn="just">
              <a:buFont typeface="Wingdings" panose="05000000000000000000" pitchFamily="2" charset="2"/>
              <a:buChar char="ü"/>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Kayıtlı oldukları sağlık merkezlerine (Sağlık Evi) başvuran hastalar sağlık hizmetlerinden ücretsiz yararlanabilmekteydi. </a:t>
            </a:r>
          </a:p>
          <a:p>
            <a:pPr marL="800100" lvl="1" indent="-457200" algn="just">
              <a:buFont typeface="Wingdings" panose="05000000000000000000" pitchFamily="2" charset="2"/>
              <a:buChar char="ü"/>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Gereken ücreti ödemeleri koşuluyla hastalar sosyalizasyon alanı içerisinde istedikleri sağlık kuruluşunu/doktoru seçebilmekte; sosyalizasyon programına dâhil olmak istemeyen doktorlar da sağlık sektöründe kendilerine yer bulma konusunda serbest bırakılmaktaydı.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457740" indent="-457200" algn="just">
              <a:buClr>
                <a:srgbClr val="B31166"/>
              </a:buClr>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rPr>
              <a:t>K</a:t>
            </a:r>
            <a:r>
              <a:rPr lang="tr-TR" sz="3000" dirty="0">
                <a:effectLst/>
                <a:latin typeface="Times New Roman" panose="02020603050405020304" pitchFamily="18" charset="0"/>
                <a:ea typeface="Times New Roman" panose="02020603050405020304" pitchFamily="18" charset="0"/>
              </a:rPr>
              <a:t>ademeli sevk zinciri, </a:t>
            </a:r>
          </a:p>
          <a:p>
            <a:pPr marL="457740" indent="-457200" algn="just">
              <a:buClr>
                <a:srgbClr val="B31166"/>
              </a:buClr>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rPr>
              <a:t>E</a:t>
            </a:r>
            <a:r>
              <a:rPr lang="tr-TR" sz="3000" dirty="0">
                <a:effectLst/>
                <a:latin typeface="Times New Roman" panose="02020603050405020304" pitchFamily="18" charset="0"/>
                <a:ea typeface="Times New Roman" panose="02020603050405020304" pitchFamily="18" charset="0"/>
              </a:rPr>
              <a:t>ntegre sağlık hizmetleri, </a:t>
            </a:r>
          </a:p>
          <a:p>
            <a:pPr marL="457740" indent="-457200" algn="just">
              <a:buClr>
                <a:srgbClr val="B31166"/>
              </a:buClr>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rPr>
              <a:t>N</a:t>
            </a:r>
            <a:r>
              <a:rPr lang="tr-TR" sz="3000" dirty="0">
                <a:effectLst/>
                <a:latin typeface="Times New Roman" panose="02020603050405020304" pitchFamily="18" charset="0"/>
                <a:ea typeface="Times New Roman" panose="02020603050405020304" pitchFamily="18" charset="0"/>
              </a:rPr>
              <a:t>üfusa orantılı hizmet, </a:t>
            </a:r>
          </a:p>
          <a:p>
            <a:pPr marL="457740" indent="-457200" algn="just">
              <a:buClr>
                <a:srgbClr val="B31166"/>
              </a:buClr>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rPr>
              <a:t>S</a:t>
            </a:r>
            <a:r>
              <a:rPr lang="tr-TR" sz="3000" dirty="0">
                <a:effectLst/>
                <a:latin typeface="Times New Roman" panose="02020603050405020304" pitchFamily="18" charset="0"/>
                <a:ea typeface="Times New Roman" panose="02020603050405020304" pitchFamily="18" charset="0"/>
              </a:rPr>
              <a:t>ağlık personeli için sürekli eğitim, </a:t>
            </a:r>
          </a:p>
          <a:p>
            <a:pPr marL="457740" indent="-457200" algn="just">
              <a:buClr>
                <a:srgbClr val="B31166"/>
              </a:buClr>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rPr>
              <a:t>G</a:t>
            </a:r>
            <a:r>
              <a:rPr lang="tr-TR" sz="3000" dirty="0">
                <a:effectLst/>
                <a:latin typeface="Times New Roman" panose="02020603050405020304" pitchFamily="18" charset="0"/>
                <a:ea typeface="Times New Roman" panose="02020603050405020304" pitchFamily="18" charset="0"/>
              </a:rPr>
              <a:t>erekli altyapının kurulması, </a:t>
            </a:r>
          </a:p>
          <a:p>
            <a:pPr marL="457740" indent="-457200" algn="just">
              <a:buClr>
                <a:srgbClr val="B31166"/>
              </a:buClr>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rPr>
              <a:t>S</a:t>
            </a:r>
            <a:r>
              <a:rPr lang="tr-TR" sz="3000" dirty="0">
                <a:effectLst/>
                <a:latin typeface="Times New Roman" panose="02020603050405020304" pitchFamily="18" charset="0"/>
                <a:ea typeface="Times New Roman" panose="02020603050405020304" pitchFamily="18" charset="0"/>
              </a:rPr>
              <a:t>özleşmeli personel istihdamı, </a:t>
            </a:r>
          </a:p>
          <a:p>
            <a:pPr marL="457740" indent="-457200" algn="just">
              <a:buClr>
                <a:srgbClr val="B31166"/>
              </a:buClr>
              <a:buFont typeface="Wingdings" panose="05000000000000000000" pitchFamily="2" charset="2"/>
              <a:buChar char="ü"/>
            </a:pPr>
            <a:r>
              <a:rPr lang="tr-TR" sz="3000" dirty="0">
                <a:effectLst/>
                <a:latin typeface="Times New Roman" panose="02020603050405020304" pitchFamily="18" charset="0"/>
                <a:ea typeface="Times New Roman" panose="02020603050405020304" pitchFamily="18" charset="0"/>
              </a:rPr>
              <a:t>Katılımcı bir anlayış ve </a:t>
            </a:r>
          </a:p>
          <a:p>
            <a:pPr marL="457740" indent="-457200" algn="just">
              <a:buClr>
                <a:srgbClr val="B31166"/>
              </a:buClr>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rPr>
              <a:t>S</a:t>
            </a:r>
            <a:r>
              <a:rPr lang="tr-TR" sz="3000" dirty="0">
                <a:effectLst/>
                <a:latin typeface="Times New Roman" panose="02020603050405020304" pitchFamily="18" charset="0"/>
                <a:ea typeface="Times New Roman" panose="02020603050405020304" pitchFamily="18" charset="0"/>
              </a:rPr>
              <a:t>ektörler arası iş birliği yasanın getirdiği diğer düzenlemeler arasında sayılabilir.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Tree>
    <p:extLst>
      <p:ext uri="{BB962C8B-B14F-4D97-AF65-F5344CB8AC3E}">
        <p14:creationId xmlns:p14="http://schemas.microsoft.com/office/powerpoint/2010/main" val="88149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800" b="1" dirty="0">
                <a:effectLst/>
                <a:latin typeface="Times New Roman" panose="02020603050405020304" pitchFamily="18" charset="0"/>
                <a:ea typeface="Times New Roman" panose="02020603050405020304" pitchFamily="18" charset="0"/>
              </a:rPr>
              <a:t>1980-2003 Dönemi: Sağlık Hizmetlerinin </a:t>
            </a:r>
            <a:r>
              <a:rPr lang="tr-TR" sz="2800" b="1" dirty="0" err="1">
                <a:effectLst/>
                <a:latin typeface="Times New Roman" panose="02020603050405020304" pitchFamily="18" charset="0"/>
                <a:ea typeface="Times New Roman" panose="02020603050405020304" pitchFamily="18" charset="0"/>
              </a:rPr>
              <a:t>Neoliberal</a:t>
            </a:r>
            <a:r>
              <a:rPr lang="tr-TR" sz="2800" b="1" dirty="0">
                <a:effectLst/>
                <a:latin typeface="Times New Roman" panose="02020603050405020304" pitchFamily="18" charset="0"/>
                <a:ea typeface="Times New Roman" panose="02020603050405020304" pitchFamily="18" charset="0"/>
              </a:rPr>
              <a:t> Yeniden Yapılanma Çerçevesinde Dönüştürülmesine Yönelik Adımlar</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	1982 Anayasası'nın sağlık hizmetlerinin sunumunda, </a:t>
            </a:r>
            <a:r>
              <a:rPr lang="tr-TR" sz="2000" dirty="0">
                <a:latin typeface="Times New Roman" panose="02020603050405020304" pitchFamily="18" charset="0"/>
                <a:ea typeface="Times New Roman" panose="02020603050405020304" pitchFamily="18" charset="0"/>
              </a:rPr>
              <a:t>devlet planlayıcı ve düzenleyici bir roldedir.</a:t>
            </a:r>
            <a:endParaRPr lang="tr-TR" sz="2000" dirty="0">
              <a:effectLst/>
              <a:latin typeface="Times New Roman" panose="02020603050405020304" pitchFamily="18" charset="0"/>
              <a:ea typeface="Times New Roman" panose="02020603050405020304" pitchFamily="18" charset="0"/>
            </a:endParaRP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	Devlet sağlık hizmetlerinin sunumunda özel sektörde faaliyet gösteren kurumlardan yararlanabilir.</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	Herkesi kapsayan genel sağlık sigortası ile ilgili düzenleme yapılabileceğini de belirtmiştir.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Tree>
    <p:extLst>
      <p:ext uri="{BB962C8B-B14F-4D97-AF65-F5344CB8AC3E}">
        <p14:creationId xmlns:p14="http://schemas.microsoft.com/office/powerpoint/2010/main" val="208890382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8593</TotalTime>
  <Words>1670</Words>
  <Application>Microsoft Office PowerPoint</Application>
  <PresentationFormat>Geniş ekran</PresentationFormat>
  <Paragraphs>138</Paragraphs>
  <Slides>19</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TÜRKİYE’DE SAĞLIK</vt:lpstr>
      <vt:lpstr>Türkiye'de Sağlık Sisteminin ve Politikalarının Gelişimine Genel Bir Bakış</vt:lpstr>
      <vt:lpstr>1938-1960 Dönemi: Merkezi Kurumların Güçlendirilmesi ve Sosyalizasyon Politikalarının Gelişimi</vt:lpstr>
      <vt:lpstr> </vt:lpstr>
      <vt:lpstr>PowerPoint Sunusu</vt:lpstr>
      <vt:lpstr> </vt:lpstr>
      <vt:lpstr>PowerPoint Sunusu</vt:lpstr>
      <vt:lpstr>PowerPoint Sunusu</vt:lpstr>
      <vt:lpstr>PowerPoint Sunusu</vt:lpstr>
      <vt:lpstr>PowerPoint Sunusu</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230</cp:revision>
  <dcterms:created xsi:type="dcterms:W3CDTF">2019-12-10T17:31:29Z</dcterms:created>
  <dcterms:modified xsi:type="dcterms:W3CDTF">2021-11-05T18:38:07Z</dcterms:modified>
</cp:coreProperties>
</file>