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4" r:id="rId2"/>
    <p:sldId id="381" r:id="rId3"/>
    <p:sldId id="363" r:id="rId4"/>
    <p:sldId id="364" r:id="rId5"/>
    <p:sldId id="346" r:id="rId6"/>
    <p:sldId id="355" r:id="rId7"/>
    <p:sldId id="348" r:id="rId8"/>
    <p:sldId id="349" r:id="rId9"/>
    <p:sldId id="367" r:id="rId10"/>
    <p:sldId id="382" r:id="rId11"/>
    <p:sldId id="368" r:id="rId12"/>
    <p:sldId id="350" r:id="rId13"/>
    <p:sldId id="359" r:id="rId14"/>
    <p:sldId id="361" r:id="rId15"/>
    <p:sldId id="354" r:id="rId16"/>
    <p:sldId id="279" r:id="rId17"/>
    <p:sldId id="317" r:id="rId18"/>
    <p:sldId id="365" r:id="rId19"/>
    <p:sldId id="311" r:id="rId20"/>
    <p:sldId id="267" r:id="rId21"/>
    <p:sldId id="268" r:id="rId22"/>
    <p:sldId id="369" r:id="rId23"/>
    <p:sldId id="271"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0" d="100"/>
          <a:sy n="110" d="100"/>
        </p:scale>
        <p:origin x="630"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a:t>Asıl başlık stilini düzenlemek için tıklayın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pPr/>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a:t>Asıl başlık stilini düzenlemek için tıklayın</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7" name="Date Placeholder 4"/>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pPr/>
              <a:t>4/30/2024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4729ECE-6736-4EF9-A0F5-977CDB65E30B}"/>
              </a:ext>
            </a:extLst>
          </p:cNvPr>
          <p:cNvSpPr>
            <a:spLocks noGrp="1"/>
          </p:cNvSpPr>
          <p:nvPr>
            <p:ph type="title"/>
          </p:nvPr>
        </p:nvSpPr>
        <p:spPr>
          <a:xfrm>
            <a:off x="296487" y="505967"/>
            <a:ext cx="11648661" cy="1400530"/>
          </a:xfrm>
        </p:spPr>
        <p:txBody>
          <a:bodyPr/>
          <a:lstStyle/>
          <a:p>
            <a:pPr algn="ctr"/>
            <a:r>
              <a:rPr lang="en-GB" sz="6000" b="1" dirty="0"/>
              <a:t>Herbisitlerin </a:t>
            </a:r>
            <a:r>
              <a:rPr lang="en-GB" sz="6000" b="1" dirty="0" err="1"/>
              <a:t>Bitkilerce</a:t>
            </a:r>
            <a:r>
              <a:rPr lang="en-GB" sz="6000" b="1" dirty="0"/>
              <a:t> </a:t>
            </a:r>
            <a:r>
              <a:rPr lang="en-GB" sz="6000" b="1" dirty="0" err="1"/>
              <a:t>Alınımı</a:t>
            </a:r>
            <a:r>
              <a:rPr lang="en-GB" sz="6000" b="1" dirty="0"/>
              <a:t> </a:t>
            </a:r>
            <a:r>
              <a:rPr lang="en-GB" sz="6000" b="1" dirty="0" err="1"/>
              <a:t>ve</a:t>
            </a:r>
            <a:r>
              <a:rPr lang="en-GB" sz="6000" b="1" dirty="0"/>
              <a:t> </a:t>
            </a:r>
            <a:r>
              <a:rPr lang="tr-TR" sz="6000" b="1" dirty="0"/>
              <a:t/>
            </a:r>
            <a:br>
              <a:rPr lang="tr-TR" sz="6000" b="1" dirty="0"/>
            </a:br>
            <a:r>
              <a:rPr lang="en-GB" sz="6000" b="1" dirty="0" err="1"/>
              <a:t>Bitkilerdeki</a:t>
            </a:r>
            <a:r>
              <a:rPr lang="en-GB" sz="6000" b="1" dirty="0"/>
              <a:t> </a:t>
            </a:r>
            <a:r>
              <a:rPr lang="en-GB" sz="6000" b="1" dirty="0" err="1"/>
              <a:t>Hareketi</a:t>
            </a:r>
            <a:endParaRPr lang="tr-TR" sz="6000" dirty="0"/>
          </a:p>
        </p:txBody>
      </p:sp>
    </p:spTree>
    <p:extLst>
      <p:ext uri="{BB962C8B-B14F-4D97-AF65-F5344CB8AC3E}">
        <p14:creationId xmlns:p14="http://schemas.microsoft.com/office/powerpoint/2010/main" val="31064132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189" y="99754"/>
            <a:ext cx="12028515" cy="6666806"/>
          </a:xfrm>
        </p:spPr>
        <p:txBody>
          <a:bodyPr>
            <a:noAutofit/>
          </a:bodyPr>
          <a:lstStyle/>
          <a:p>
            <a:pPr marL="0" indent="0" algn="just">
              <a:buNone/>
            </a:pPr>
            <a:r>
              <a:rPr lang="tr-TR" sz="4700" dirty="0"/>
              <a:t>Herbisitlerin çoğu </a:t>
            </a:r>
            <a:r>
              <a:rPr lang="tr-TR" sz="4700" dirty="0" err="1"/>
              <a:t>polardır</a:t>
            </a:r>
            <a:r>
              <a:rPr lang="tr-TR" sz="4700" dirty="0"/>
              <a:t> ve suyla uygulanır, </a:t>
            </a:r>
            <a:r>
              <a:rPr lang="tr-TR" sz="4700" dirty="0" err="1"/>
              <a:t>örn</a:t>
            </a:r>
            <a:r>
              <a:rPr lang="tr-TR" sz="4700" dirty="0"/>
              <a:t>. büyüme düzenleyici herbisitlerin </a:t>
            </a:r>
            <a:r>
              <a:rPr lang="tr-TR" sz="4700" dirty="0" err="1"/>
              <a:t>sethoksidim</a:t>
            </a:r>
            <a:r>
              <a:rPr lang="tr-TR" sz="4700" dirty="0"/>
              <a:t>, </a:t>
            </a:r>
            <a:r>
              <a:rPr lang="tr-TR" sz="4700" dirty="0" err="1"/>
              <a:t>bentazon</a:t>
            </a:r>
            <a:r>
              <a:rPr lang="tr-TR" sz="4700" dirty="0"/>
              <a:t> ve amin </a:t>
            </a:r>
            <a:r>
              <a:rPr lang="tr-TR" sz="4700" dirty="0" err="1"/>
              <a:t>formülasyonları</a:t>
            </a:r>
            <a:r>
              <a:rPr lang="tr-TR" sz="4700" dirty="0"/>
              <a:t>. Bunların </a:t>
            </a:r>
            <a:r>
              <a:rPr lang="tr-TR" sz="4700" dirty="0" err="1"/>
              <a:t>epikütiküler</a:t>
            </a:r>
            <a:r>
              <a:rPr lang="tr-TR" sz="4700" dirty="0"/>
              <a:t> mumlara nüfuz etme olasılığı daha düşüktür. Bu durumlarda </a:t>
            </a:r>
            <a:r>
              <a:rPr lang="tr-TR" sz="4700" dirty="0" err="1"/>
              <a:t>kütükülar</a:t>
            </a:r>
            <a:r>
              <a:rPr lang="tr-TR" sz="4700" dirty="0"/>
              <a:t> alımı artırmak için </a:t>
            </a:r>
            <a:r>
              <a:rPr lang="tr-TR" sz="4700" dirty="0" err="1"/>
              <a:t>formülasyona</a:t>
            </a:r>
            <a:r>
              <a:rPr lang="tr-TR" sz="4700" dirty="0"/>
              <a:t> bir yüzey aktif madde eklenir.</a:t>
            </a:r>
          </a:p>
        </p:txBody>
      </p:sp>
    </p:spTree>
    <p:extLst>
      <p:ext uri="{BB962C8B-B14F-4D97-AF65-F5344CB8AC3E}">
        <p14:creationId xmlns:p14="http://schemas.microsoft.com/office/powerpoint/2010/main" val="5645852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89DC319-E327-4EEA-B34A-B0C601F9817C}"/>
              </a:ext>
            </a:extLst>
          </p:cNvPr>
          <p:cNvSpPr>
            <a:spLocks noGrp="1"/>
          </p:cNvSpPr>
          <p:nvPr>
            <p:ph idx="1"/>
          </p:nvPr>
        </p:nvSpPr>
        <p:spPr>
          <a:xfrm>
            <a:off x="119270" y="185530"/>
            <a:ext cx="11913704" cy="6533322"/>
          </a:xfrm>
        </p:spPr>
        <p:txBody>
          <a:bodyPr>
            <a:normAutofit/>
          </a:bodyPr>
          <a:lstStyle/>
          <a:p>
            <a:pPr marL="0" indent="0" algn="just">
              <a:buNone/>
            </a:pPr>
            <a:r>
              <a:rPr lang="en-GB" sz="4800" dirty="0" err="1"/>
              <a:t>Kütiküla</a:t>
            </a:r>
            <a:r>
              <a:rPr lang="en-GB" sz="4800" dirty="0"/>
              <a:t> </a:t>
            </a:r>
            <a:r>
              <a:rPr lang="en-GB" sz="4800" dirty="0" err="1"/>
              <a:t>üzerinde</a:t>
            </a:r>
            <a:r>
              <a:rPr lang="en-GB" sz="4800" dirty="0"/>
              <a:t> </a:t>
            </a:r>
            <a:r>
              <a:rPr lang="en-GB" sz="4800" dirty="0" err="1"/>
              <a:t>bulunan</a:t>
            </a:r>
            <a:r>
              <a:rPr lang="en-GB" sz="4800" dirty="0"/>
              <a:t> </a:t>
            </a:r>
            <a:r>
              <a:rPr lang="en-GB" sz="4800" dirty="0" err="1"/>
              <a:t>epikutiküler</a:t>
            </a:r>
            <a:r>
              <a:rPr lang="en-GB" sz="4800" dirty="0"/>
              <a:t> </a:t>
            </a:r>
            <a:r>
              <a:rPr lang="en-GB" sz="4800" dirty="0" err="1"/>
              <a:t>mumun</a:t>
            </a:r>
            <a:r>
              <a:rPr lang="en-GB" sz="4800" dirty="0"/>
              <a:t> </a:t>
            </a:r>
            <a:r>
              <a:rPr lang="en-GB" sz="4800" dirty="0" err="1"/>
              <a:t>miktarı</a:t>
            </a:r>
            <a:r>
              <a:rPr lang="en-GB" sz="4800" dirty="0"/>
              <a:t> </a:t>
            </a:r>
            <a:r>
              <a:rPr lang="en-GB" sz="4800" dirty="0" err="1"/>
              <a:t>ve</a:t>
            </a:r>
            <a:r>
              <a:rPr lang="en-GB" sz="4800" dirty="0"/>
              <a:t> </a:t>
            </a:r>
            <a:r>
              <a:rPr lang="en-GB" sz="4800" dirty="0" err="1"/>
              <a:t>türleri</a:t>
            </a:r>
            <a:r>
              <a:rPr lang="en-GB" sz="4800" dirty="0"/>
              <a:t> </a:t>
            </a:r>
            <a:r>
              <a:rPr lang="tr-TR" sz="4800" dirty="0"/>
              <a:t>bitkiye, </a:t>
            </a:r>
            <a:r>
              <a:rPr lang="en-GB" sz="4800" dirty="0" err="1"/>
              <a:t>bitkideki</a:t>
            </a:r>
            <a:r>
              <a:rPr lang="en-GB" sz="4800" dirty="0"/>
              <a:t> </a:t>
            </a:r>
            <a:r>
              <a:rPr lang="en-GB" sz="4800" dirty="0" err="1"/>
              <a:t>yaprak</a:t>
            </a:r>
            <a:r>
              <a:rPr lang="en-GB" sz="4800" dirty="0"/>
              <a:t> </a:t>
            </a:r>
            <a:r>
              <a:rPr lang="en-GB" sz="4800" dirty="0" err="1"/>
              <a:t>pozisyonuna</a:t>
            </a:r>
            <a:r>
              <a:rPr lang="en-GB" sz="4800" dirty="0"/>
              <a:t> </a:t>
            </a:r>
            <a:r>
              <a:rPr lang="en-GB" sz="4800" dirty="0" err="1"/>
              <a:t>ve</a:t>
            </a:r>
            <a:r>
              <a:rPr lang="en-GB" sz="4800" dirty="0"/>
              <a:t> </a:t>
            </a:r>
            <a:r>
              <a:rPr lang="en-GB" sz="4800" dirty="0" err="1"/>
              <a:t>çevresel</a:t>
            </a:r>
            <a:r>
              <a:rPr lang="en-GB" sz="4800" dirty="0"/>
              <a:t> </a:t>
            </a:r>
            <a:r>
              <a:rPr lang="en-GB" sz="4800" dirty="0" err="1"/>
              <a:t>koşullara</a:t>
            </a:r>
            <a:r>
              <a:rPr lang="en-GB" sz="4800" dirty="0"/>
              <a:t> </a:t>
            </a:r>
            <a:r>
              <a:rPr lang="en-GB" sz="4800" dirty="0" err="1"/>
              <a:t>göre</a:t>
            </a:r>
            <a:r>
              <a:rPr lang="en-GB" sz="4800" dirty="0"/>
              <a:t> </a:t>
            </a:r>
            <a:r>
              <a:rPr lang="en-GB" sz="4800" dirty="0" err="1"/>
              <a:t>değişir</a:t>
            </a:r>
            <a:r>
              <a:rPr lang="en-GB" sz="4800" dirty="0"/>
              <a:t>. </a:t>
            </a:r>
            <a:r>
              <a:rPr lang="en-GB" sz="4800" dirty="0" err="1"/>
              <a:t>Bitkiler</a:t>
            </a:r>
            <a:r>
              <a:rPr lang="en-GB" sz="4800" dirty="0"/>
              <a:t>, </a:t>
            </a:r>
            <a:r>
              <a:rPr lang="en-GB" sz="4800" dirty="0" err="1"/>
              <a:t>su</a:t>
            </a:r>
            <a:r>
              <a:rPr lang="en-GB" sz="4800" dirty="0"/>
              <a:t> </a:t>
            </a:r>
            <a:r>
              <a:rPr lang="en-GB" sz="4800" dirty="0" err="1"/>
              <a:t>stresi</a:t>
            </a:r>
            <a:r>
              <a:rPr lang="en-GB" sz="4800" dirty="0"/>
              <a:t> </a:t>
            </a:r>
            <a:r>
              <a:rPr lang="en-GB" sz="4800" dirty="0" err="1"/>
              <a:t>altındayken</a:t>
            </a:r>
            <a:r>
              <a:rPr lang="en-GB" sz="4800" dirty="0"/>
              <a:t> </a:t>
            </a:r>
            <a:r>
              <a:rPr lang="en-GB" sz="4800" dirty="0" err="1"/>
              <a:t>yaprak</a:t>
            </a:r>
            <a:r>
              <a:rPr lang="en-GB" sz="4800" dirty="0"/>
              <a:t> </a:t>
            </a:r>
            <a:r>
              <a:rPr lang="en-GB" sz="4800" dirty="0" err="1"/>
              <a:t>yüzeyine</a:t>
            </a:r>
            <a:r>
              <a:rPr lang="en-GB" sz="4800" dirty="0"/>
              <a:t> </a:t>
            </a:r>
            <a:r>
              <a:rPr lang="en-GB" sz="4800" dirty="0" err="1"/>
              <a:t>daha</a:t>
            </a:r>
            <a:r>
              <a:rPr lang="en-GB" sz="4800" dirty="0"/>
              <a:t> </a:t>
            </a:r>
            <a:r>
              <a:rPr lang="en-GB" sz="4800" dirty="0" err="1"/>
              <a:t>fazla</a:t>
            </a:r>
            <a:r>
              <a:rPr lang="en-GB" sz="4800" dirty="0"/>
              <a:t> mum </a:t>
            </a:r>
            <a:r>
              <a:rPr lang="en-GB" sz="4800" dirty="0" err="1"/>
              <a:t>salgılar</a:t>
            </a:r>
            <a:r>
              <a:rPr lang="tr-TR" sz="4800" dirty="0"/>
              <a:t>. B</a:t>
            </a:r>
            <a:r>
              <a:rPr lang="en-GB" sz="4800" dirty="0"/>
              <a:t>u, </a:t>
            </a:r>
            <a:r>
              <a:rPr lang="tr-TR" sz="4800" dirty="0"/>
              <a:t>bitkinin </a:t>
            </a:r>
            <a:r>
              <a:rPr lang="en-GB" sz="4800" dirty="0" err="1"/>
              <a:t>su</a:t>
            </a:r>
            <a:r>
              <a:rPr lang="en-GB" sz="4800" dirty="0"/>
              <a:t> </a:t>
            </a:r>
            <a:r>
              <a:rPr lang="en-GB" sz="4800" dirty="0" err="1"/>
              <a:t>kaybını</a:t>
            </a:r>
            <a:r>
              <a:rPr lang="en-GB" sz="4800" dirty="0"/>
              <a:t> </a:t>
            </a:r>
            <a:r>
              <a:rPr lang="en-GB" sz="4800" dirty="0" err="1"/>
              <a:t>sınırlamak</a:t>
            </a:r>
            <a:r>
              <a:rPr lang="en-GB" sz="4800" dirty="0"/>
              <a:t> </a:t>
            </a:r>
            <a:r>
              <a:rPr lang="en-GB" sz="4800" dirty="0" err="1"/>
              <a:t>için</a:t>
            </a:r>
            <a:r>
              <a:rPr lang="en-GB" sz="4800" dirty="0"/>
              <a:t> </a:t>
            </a:r>
            <a:r>
              <a:rPr lang="tr-TR" sz="4800" dirty="0"/>
              <a:t>kullandığı bir </a:t>
            </a:r>
            <a:r>
              <a:rPr lang="en-GB" sz="4800" dirty="0" err="1"/>
              <a:t>savunma</a:t>
            </a:r>
            <a:r>
              <a:rPr lang="tr-TR" sz="4800" dirty="0"/>
              <a:t> </a:t>
            </a:r>
            <a:r>
              <a:rPr lang="en-GB" sz="4800" dirty="0" err="1"/>
              <a:t>tepki</a:t>
            </a:r>
            <a:r>
              <a:rPr lang="tr-TR" sz="4800" dirty="0"/>
              <a:t>si</a:t>
            </a:r>
            <a:r>
              <a:rPr lang="en-GB" sz="4800" dirty="0"/>
              <a:t>dir. </a:t>
            </a:r>
            <a:endParaRPr lang="tr-TR" sz="4800" dirty="0"/>
          </a:p>
        </p:txBody>
      </p:sp>
    </p:spTree>
    <p:extLst>
      <p:ext uri="{BB962C8B-B14F-4D97-AF65-F5344CB8AC3E}">
        <p14:creationId xmlns:p14="http://schemas.microsoft.com/office/powerpoint/2010/main" val="3557094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4691" y="133004"/>
            <a:ext cx="11912137" cy="6625243"/>
          </a:xfrm>
        </p:spPr>
        <p:txBody>
          <a:bodyPr>
            <a:normAutofit/>
          </a:bodyPr>
          <a:lstStyle/>
          <a:p>
            <a:pPr marL="0" indent="0" algn="just">
              <a:buNone/>
            </a:pPr>
            <a:r>
              <a:rPr lang="tr-TR" sz="5400" dirty="0">
                <a:solidFill>
                  <a:srgbClr val="FF0000"/>
                </a:solidFill>
              </a:rPr>
              <a:t>Peki herbisitler bu engeli nasıl aşar.</a:t>
            </a:r>
          </a:p>
          <a:p>
            <a:pPr marL="0" indent="0" algn="just">
              <a:buNone/>
            </a:pPr>
            <a:r>
              <a:rPr lang="tr-TR" sz="5400" dirty="0"/>
              <a:t>Çıkış sonrası herbisitler tipik olarak </a:t>
            </a:r>
            <a:r>
              <a:rPr lang="tr-TR" sz="5400" b="1" dirty="0"/>
              <a:t>zayıf asitlerdir</a:t>
            </a:r>
            <a:r>
              <a:rPr lang="tr-TR" sz="5400" dirty="0"/>
              <a:t>. Bu kimyasallar içinde bulundukları çözeltinin </a:t>
            </a:r>
            <a:r>
              <a:rPr lang="tr-TR" sz="5400" dirty="0" err="1"/>
              <a:t>pH‘sına</a:t>
            </a:r>
            <a:r>
              <a:rPr lang="tr-TR" sz="5400" dirty="0"/>
              <a:t> bağlı olarak hidrojen iyonlarını alma veya verme yeteneğine sahiptir. </a:t>
            </a:r>
          </a:p>
          <a:p>
            <a:pPr marL="0" indent="0">
              <a:buNone/>
            </a:pPr>
            <a:endParaRPr lang="tr-TR" sz="4400" dirty="0"/>
          </a:p>
        </p:txBody>
      </p:sp>
    </p:spTree>
    <p:extLst>
      <p:ext uri="{BB962C8B-B14F-4D97-AF65-F5344CB8AC3E}">
        <p14:creationId xmlns:p14="http://schemas.microsoft.com/office/powerpoint/2010/main" val="94487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9753" y="99753"/>
            <a:ext cx="11978639" cy="6683431"/>
          </a:xfrm>
        </p:spPr>
        <p:txBody>
          <a:bodyPr>
            <a:normAutofit/>
          </a:bodyPr>
          <a:lstStyle/>
          <a:p>
            <a:pPr marL="0" indent="0" algn="just">
              <a:buNone/>
            </a:pPr>
            <a:r>
              <a:rPr lang="tr-TR" sz="4200" dirty="0"/>
              <a:t>Hücre dışında </a:t>
            </a:r>
            <a:r>
              <a:rPr lang="tr-TR" sz="4200" dirty="0" err="1"/>
              <a:t>pH</a:t>
            </a:r>
            <a:r>
              <a:rPr lang="tr-TR" sz="4200" dirty="0"/>
              <a:t> 5,0 - 5,5 (yüksek H</a:t>
            </a:r>
            <a:r>
              <a:rPr lang="tr-TR" sz="4200" baseline="30000" dirty="0"/>
              <a:t>+</a:t>
            </a:r>
            <a:r>
              <a:rPr lang="tr-TR" sz="4200" dirty="0"/>
              <a:t> konsantrasyonu, asidik), hücre içinde ise  7,2 - 8,0 arasındadır (düşük H</a:t>
            </a:r>
            <a:r>
              <a:rPr lang="tr-TR" sz="4200" baseline="30000" dirty="0"/>
              <a:t>+</a:t>
            </a:r>
            <a:r>
              <a:rPr lang="tr-TR" sz="4200" dirty="0"/>
              <a:t> konsantrasyonu, bazik). Hücre dışındaki zayıf asitli herbisit ortamdan bir H</a:t>
            </a:r>
            <a:r>
              <a:rPr lang="tr-TR" sz="4200" baseline="30000" dirty="0"/>
              <a:t>+</a:t>
            </a:r>
            <a:r>
              <a:rPr lang="tr-TR" sz="4200" dirty="0"/>
              <a:t> alır ve negatif yükünü kaybeder. Herbisit artık yüksüzdür (moleküler form) ve bu durum herbisiti </a:t>
            </a:r>
            <a:r>
              <a:rPr lang="tr-TR" sz="4200" dirty="0" err="1"/>
              <a:t>lipofilik</a:t>
            </a:r>
            <a:r>
              <a:rPr lang="tr-TR" sz="4200" dirty="0"/>
              <a:t> yapar. Lipofilik durumdaki herbisit </a:t>
            </a:r>
            <a:r>
              <a:rPr lang="tr-TR" sz="4200" dirty="0" err="1"/>
              <a:t>epikütiküler</a:t>
            </a:r>
            <a:r>
              <a:rPr lang="tr-TR" sz="4200" dirty="0"/>
              <a:t> mum veya hücre zarından taşınmak için çok uygundur. </a:t>
            </a:r>
          </a:p>
          <a:p>
            <a:pPr marL="0" indent="0" algn="just">
              <a:buNone/>
            </a:pPr>
            <a:endParaRPr lang="tr-TR" sz="3900" dirty="0"/>
          </a:p>
          <a:p>
            <a:pPr marL="0" indent="0" algn="just">
              <a:buNone/>
            </a:pPr>
            <a:endParaRPr lang="tr-TR" sz="4800" dirty="0"/>
          </a:p>
        </p:txBody>
      </p:sp>
    </p:spTree>
    <p:extLst>
      <p:ext uri="{BB962C8B-B14F-4D97-AF65-F5344CB8AC3E}">
        <p14:creationId xmlns:p14="http://schemas.microsoft.com/office/powerpoint/2010/main" val="2046059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1440" y="99753"/>
            <a:ext cx="12003578" cy="6675119"/>
          </a:xfrm>
        </p:spPr>
        <p:txBody>
          <a:bodyPr>
            <a:normAutofit/>
          </a:bodyPr>
          <a:lstStyle/>
          <a:p>
            <a:pPr marL="0" indent="0" algn="just">
              <a:buNone/>
            </a:pPr>
            <a:r>
              <a:rPr lang="tr-TR" sz="5400" dirty="0"/>
              <a:t>Herbisit </a:t>
            </a:r>
            <a:r>
              <a:rPr lang="tr-TR" sz="5400" dirty="0" err="1"/>
              <a:t>pH‘nın</a:t>
            </a:r>
            <a:r>
              <a:rPr lang="tr-TR" sz="5400" dirty="0"/>
              <a:t> daha yüksek olduğu (7,2 - 8,0) sitoplazmaya girdikten sonra H</a:t>
            </a:r>
            <a:r>
              <a:rPr lang="tr-TR" sz="5400" baseline="30000" dirty="0"/>
              <a:t>+</a:t>
            </a:r>
            <a:r>
              <a:rPr lang="tr-TR" sz="5400" dirty="0"/>
              <a:t> herbisitten sıyrılır ve herbisit artık yüklenmiş ve suda daha fazla çözünür hale gelmiştir (</a:t>
            </a:r>
            <a:r>
              <a:rPr lang="tr-TR" sz="5400" dirty="0" err="1"/>
              <a:t>hidrofilik</a:t>
            </a:r>
            <a:r>
              <a:rPr lang="tr-TR" sz="5400" dirty="0"/>
              <a:t> olmuştur). Artık hedef </a:t>
            </a:r>
            <a:r>
              <a:rPr lang="tr-TR" sz="5400" dirty="0" err="1"/>
              <a:t>organellere</a:t>
            </a:r>
            <a:r>
              <a:rPr lang="tr-TR" sz="5400" dirty="0"/>
              <a:t> girebilir durumdadır.</a:t>
            </a:r>
          </a:p>
          <a:p>
            <a:pPr marL="0" indent="0" algn="just">
              <a:buNone/>
            </a:pPr>
            <a:endParaRPr lang="tr-TR" sz="5400" dirty="0"/>
          </a:p>
        </p:txBody>
      </p:sp>
    </p:spTree>
    <p:extLst>
      <p:ext uri="{BB962C8B-B14F-4D97-AF65-F5344CB8AC3E}">
        <p14:creationId xmlns:p14="http://schemas.microsoft.com/office/powerpoint/2010/main" val="15805689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9753" y="91440"/>
            <a:ext cx="11970327" cy="6683433"/>
          </a:xfrm>
        </p:spPr>
        <p:txBody>
          <a:bodyPr>
            <a:normAutofit/>
          </a:bodyPr>
          <a:lstStyle/>
          <a:p>
            <a:pPr marL="0" indent="0" algn="just">
              <a:buNone/>
            </a:pPr>
            <a:r>
              <a:rPr lang="tr-TR" sz="4000" dirty="0"/>
              <a:t>Hidrofilik bileşiklerin </a:t>
            </a:r>
            <a:r>
              <a:rPr lang="tr-TR" sz="4000" dirty="0" err="1"/>
              <a:t>kutikula</a:t>
            </a:r>
            <a:r>
              <a:rPr lang="tr-TR" sz="4000" dirty="0"/>
              <a:t> mumlarına geçişi yavaştır ve </a:t>
            </a:r>
            <a:r>
              <a:rPr lang="tr-TR" sz="4000" dirty="0" err="1"/>
              <a:t>absorpsiyon</a:t>
            </a:r>
            <a:r>
              <a:rPr lang="tr-TR" sz="4000" dirty="0"/>
              <a:t> genellikle yüzey mumlarını çözmeye yardımcı olan ve sprey damlacıklarının kuruma süresini yavaşlatan yüzey aktif maddeler (</a:t>
            </a:r>
            <a:r>
              <a:rPr lang="tr-TR" sz="4000" dirty="0" err="1"/>
              <a:t>surfaktantlar</a:t>
            </a:r>
            <a:r>
              <a:rPr lang="tr-TR" sz="4000" dirty="0"/>
              <a:t>) ve sıvı gübre katkıları ile artırılır. Hidrofilik herbisitler mumlardan çok kitin içerisinde daha kolay hareket ederler. Bu herbisitler pektin ve hücre duvarı katmanlarına yaklaştıkça hareketleri kolaylaşır. </a:t>
            </a:r>
          </a:p>
        </p:txBody>
      </p:sp>
    </p:spTree>
    <p:extLst>
      <p:ext uri="{BB962C8B-B14F-4D97-AF65-F5344CB8AC3E}">
        <p14:creationId xmlns:p14="http://schemas.microsoft.com/office/powerpoint/2010/main" val="9295708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54E294-D180-4240-8A4C-FE0C8CD01151}"/>
              </a:ext>
            </a:extLst>
          </p:cNvPr>
          <p:cNvSpPr>
            <a:spLocks noGrp="1"/>
          </p:cNvSpPr>
          <p:nvPr>
            <p:ph idx="1"/>
          </p:nvPr>
        </p:nvSpPr>
        <p:spPr>
          <a:xfrm>
            <a:off x="198783" y="159026"/>
            <a:ext cx="11820939" cy="6559826"/>
          </a:xfrm>
        </p:spPr>
        <p:txBody>
          <a:bodyPr>
            <a:normAutofit/>
          </a:bodyPr>
          <a:lstStyle/>
          <a:p>
            <a:pPr marL="0" indent="0" algn="just">
              <a:buNone/>
            </a:pPr>
            <a:r>
              <a:rPr lang="tr-TR" sz="3000" dirty="0"/>
              <a:t>Herbisit bitki yüzeyine temas ettiğinde, aktif bileşene 5 şey olabilir. Bunlar:</a:t>
            </a:r>
          </a:p>
          <a:p>
            <a:pPr marL="0" indent="0" algn="just">
              <a:buNone/>
            </a:pPr>
            <a:r>
              <a:rPr lang="tr-TR" sz="3000" b="1" dirty="0"/>
              <a:t>1</a:t>
            </a:r>
            <a:r>
              <a:rPr lang="tr-TR" sz="3000" dirty="0"/>
              <a:t>. Buharlaşır ve atmosferde kaybolur ya da yağmurla yıkanır.</a:t>
            </a:r>
          </a:p>
          <a:p>
            <a:pPr marL="0" indent="0" algn="just">
              <a:buNone/>
            </a:pPr>
            <a:r>
              <a:rPr lang="tr-TR" sz="3000" b="1" dirty="0"/>
              <a:t>2</a:t>
            </a:r>
            <a:r>
              <a:rPr lang="tr-TR" sz="3000" dirty="0"/>
              <a:t>. Dış yüzeyde viskoz sıvı veya kristal formda kalır</a:t>
            </a:r>
          </a:p>
          <a:p>
            <a:pPr marL="0" indent="0" algn="just">
              <a:buNone/>
            </a:pPr>
            <a:r>
              <a:rPr lang="tr-TR" sz="3000" b="1" dirty="0"/>
              <a:t>3</a:t>
            </a:r>
            <a:r>
              <a:rPr lang="tr-TR" sz="3000" dirty="0"/>
              <a:t>. </a:t>
            </a:r>
            <a:r>
              <a:rPr lang="tr-TR" sz="3000" dirty="0" err="1"/>
              <a:t>Kütikülaya</a:t>
            </a:r>
            <a:r>
              <a:rPr lang="tr-TR" sz="3000" dirty="0"/>
              <a:t> nüfuz eder (</a:t>
            </a:r>
            <a:r>
              <a:rPr lang="tr-TR" sz="3000" dirty="0" err="1"/>
              <a:t>penetre</a:t>
            </a:r>
            <a:r>
              <a:rPr lang="tr-TR" sz="3000" dirty="0"/>
              <a:t> olur), ancak </a:t>
            </a:r>
            <a:r>
              <a:rPr lang="tr-TR" sz="3000" dirty="0" err="1"/>
              <a:t>kütikülanın</a:t>
            </a:r>
            <a:r>
              <a:rPr lang="tr-TR" sz="3000" dirty="0"/>
              <a:t> </a:t>
            </a:r>
            <a:r>
              <a:rPr lang="tr-TR" sz="3000" dirty="0" err="1"/>
              <a:t>lipid</a:t>
            </a:r>
            <a:r>
              <a:rPr lang="tr-TR" sz="3000" dirty="0"/>
              <a:t> (mum) bileşenlerine </a:t>
            </a:r>
            <a:r>
              <a:rPr lang="tr-TR" sz="3000" dirty="0" err="1"/>
              <a:t>absorbe</a:t>
            </a:r>
            <a:r>
              <a:rPr lang="tr-TR" sz="3000" dirty="0"/>
              <a:t> olmuş  olarak kalır.</a:t>
            </a:r>
          </a:p>
          <a:p>
            <a:pPr marL="0" indent="0" algn="just">
              <a:buNone/>
            </a:pPr>
            <a:r>
              <a:rPr lang="tr-TR" sz="3000" b="1" dirty="0"/>
              <a:t>4</a:t>
            </a:r>
            <a:r>
              <a:rPr lang="tr-TR" sz="3000" dirty="0"/>
              <a:t>. </a:t>
            </a:r>
            <a:r>
              <a:rPr lang="tr-TR" sz="3000" dirty="0" err="1"/>
              <a:t>Kütikülaya</a:t>
            </a:r>
            <a:r>
              <a:rPr lang="tr-TR" sz="3000" dirty="0"/>
              <a:t> </a:t>
            </a:r>
            <a:r>
              <a:rPr lang="tr-TR" sz="3000" dirty="0" err="1"/>
              <a:t>penetre</a:t>
            </a:r>
            <a:r>
              <a:rPr lang="tr-TR" sz="3000" dirty="0"/>
              <a:t> olur, hücre duvarlarına girer ve sonra </a:t>
            </a:r>
            <a:r>
              <a:rPr lang="tr-TR" sz="3000" dirty="0" err="1"/>
              <a:t>simplasma</a:t>
            </a:r>
            <a:r>
              <a:rPr lang="tr-TR" sz="3000" dirty="0"/>
              <a:t> girmeden önce taşınır. Buna </a:t>
            </a:r>
            <a:r>
              <a:rPr lang="tr-TR" sz="3000" dirty="0" err="1"/>
              <a:t>ksilemde</a:t>
            </a:r>
            <a:r>
              <a:rPr lang="tr-TR" sz="3000" dirty="0"/>
              <a:t> hareketi içeren </a:t>
            </a:r>
            <a:r>
              <a:rPr lang="tr-TR" sz="3000" b="1" dirty="0" err="1"/>
              <a:t>apoplastik</a:t>
            </a:r>
            <a:r>
              <a:rPr lang="tr-TR" sz="3000" b="1" dirty="0"/>
              <a:t> </a:t>
            </a:r>
            <a:r>
              <a:rPr lang="tr-TR" sz="3000" b="1" dirty="0" err="1"/>
              <a:t>translokasyon</a:t>
            </a:r>
            <a:r>
              <a:rPr lang="tr-TR" sz="3000" b="1" dirty="0"/>
              <a:t> (taşınma) </a:t>
            </a:r>
            <a:r>
              <a:rPr lang="tr-TR" sz="3000" dirty="0"/>
              <a:t>denir.</a:t>
            </a:r>
          </a:p>
          <a:p>
            <a:pPr marL="0" indent="0" algn="just">
              <a:buNone/>
            </a:pPr>
            <a:r>
              <a:rPr lang="tr-TR" sz="3000" b="1" dirty="0"/>
              <a:t>5</a:t>
            </a:r>
            <a:r>
              <a:rPr lang="tr-TR" sz="3000" dirty="0"/>
              <a:t>. </a:t>
            </a:r>
            <a:r>
              <a:rPr lang="tr-TR" sz="3000" dirty="0" err="1"/>
              <a:t>Kütikülaya</a:t>
            </a:r>
            <a:r>
              <a:rPr lang="tr-TR" sz="3000" dirty="0"/>
              <a:t> </a:t>
            </a:r>
            <a:r>
              <a:rPr lang="tr-TR" sz="3000" dirty="0" err="1"/>
              <a:t>penetre</a:t>
            </a:r>
            <a:r>
              <a:rPr lang="tr-TR" sz="3000" dirty="0"/>
              <a:t> olur, hücre duvarlarına girer ve ardından </a:t>
            </a:r>
            <a:r>
              <a:rPr lang="tr-TR" sz="3000" dirty="0" err="1"/>
              <a:t>floem</a:t>
            </a:r>
            <a:r>
              <a:rPr lang="tr-TR" sz="3000" dirty="0"/>
              <a:t> hareketini içeren </a:t>
            </a:r>
            <a:r>
              <a:rPr lang="tr-TR" sz="3000" b="1" dirty="0" err="1"/>
              <a:t>simplastik</a:t>
            </a:r>
            <a:r>
              <a:rPr lang="tr-TR" sz="3000" b="1" dirty="0"/>
              <a:t> </a:t>
            </a:r>
            <a:r>
              <a:rPr lang="tr-TR" sz="3000" b="1" dirty="0" err="1"/>
              <a:t>translokasyon</a:t>
            </a:r>
            <a:r>
              <a:rPr lang="tr-TR" sz="3000" b="1" dirty="0"/>
              <a:t> (taşınma) </a:t>
            </a:r>
            <a:r>
              <a:rPr lang="tr-TR" sz="3000" dirty="0"/>
              <a:t>için iç hücresel sisteme (</a:t>
            </a:r>
            <a:r>
              <a:rPr lang="tr-TR" sz="3000" dirty="0" err="1"/>
              <a:t>plazmalemma</a:t>
            </a:r>
            <a:r>
              <a:rPr lang="tr-TR" sz="3000" dirty="0"/>
              <a:t> yoluyla) hareket eder.</a:t>
            </a:r>
          </a:p>
          <a:p>
            <a:pPr marL="0" indent="0">
              <a:buNone/>
            </a:pPr>
            <a:endParaRPr lang="tr-TR" sz="3000" dirty="0"/>
          </a:p>
        </p:txBody>
      </p:sp>
    </p:spTree>
    <p:extLst>
      <p:ext uri="{BB962C8B-B14F-4D97-AF65-F5344CB8AC3E}">
        <p14:creationId xmlns:p14="http://schemas.microsoft.com/office/powerpoint/2010/main" val="30316470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4380" y="154004"/>
            <a:ext cx="11877574" cy="6583680"/>
          </a:xfrm>
        </p:spPr>
        <p:txBody>
          <a:bodyPr>
            <a:normAutofit/>
          </a:bodyPr>
          <a:lstStyle/>
          <a:p>
            <a:pPr algn="just">
              <a:buNone/>
            </a:pPr>
            <a:r>
              <a:rPr lang="tr-TR" b="1" dirty="0"/>
              <a:t>	</a:t>
            </a:r>
            <a:r>
              <a:rPr lang="tr-TR" sz="6000" b="1" dirty="0" err="1"/>
              <a:t>Apoplast</a:t>
            </a:r>
            <a:r>
              <a:rPr lang="tr-TR" sz="6000" dirty="0"/>
              <a:t> suyun ve çözünen maddelerin hareket edebildiği hücre duvarları, hücreler arası boşluklar ve </a:t>
            </a:r>
            <a:r>
              <a:rPr lang="tr-TR" sz="6000" dirty="0" err="1"/>
              <a:t>ksilem</a:t>
            </a:r>
            <a:r>
              <a:rPr lang="tr-TR" sz="6000" dirty="0"/>
              <a:t> dahil olmak üzere bir grup </a:t>
            </a:r>
            <a:r>
              <a:rPr lang="tr-TR" sz="6000" b="1" dirty="0"/>
              <a:t>ölü hücredir</a:t>
            </a:r>
            <a:r>
              <a:rPr lang="tr-TR" sz="6000" dirty="0"/>
              <a:t>. </a:t>
            </a:r>
          </a:p>
          <a:p>
            <a:pPr>
              <a:buNone/>
            </a:pP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8065" y="108065"/>
            <a:ext cx="11953701" cy="6666807"/>
          </a:xfrm>
        </p:spPr>
        <p:txBody>
          <a:bodyPr>
            <a:normAutofit fontScale="92500" lnSpcReduction="10000"/>
          </a:bodyPr>
          <a:lstStyle/>
          <a:p>
            <a:pPr marL="0" indent="0" algn="just">
              <a:buNone/>
            </a:pPr>
            <a:r>
              <a:rPr lang="tr-TR" sz="6000" b="1" dirty="0"/>
              <a:t>Simplast</a:t>
            </a:r>
            <a:r>
              <a:rPr lang="tr-TR" sz="6000" dirty="0"/>
              <a:t> hem </a:t>
            </a:r>
            <a:r>
              <a:rPr lang="tr-TR" sz="6000" dirty="0" err="1"/>
              <a:t>floem</a:t>
            </a:r>
            <a:r>
              <a:rPr lang="tr-TR" sz="6000" dirty="0"/>
              <a:t>, hem de bitkideki toplam </a:t>
            </a:r>
            <a:r>
              <a:rPr lang="tr-TR" sz="6000" b="1" dirty="0"/>
              <a:t>canlı hücre </a:t>
            </a:r>
            <a:r>
              <a:rPr lang="tr-TR" sz="6000" dirty="0"/>
              <a:t>kütlesidir. </a:t>
            </a:r>
            <a:r>
              <a:rPr lang="tr-TR" sz="6000" b="1" dirty="0" err="1"/>
              <a:t>Apoplast</a:t>
            </a:r>
            <a:r>
              <a:rPr lang="tr-TR" sz="6000" dirty="0"/>
              <a:t> ve </a:t>
            </a:r>
            <a:r>
              <a:rPr lang="tr-TR" sz="6000" b="1" dirty="0" err="1"/>
              <a:t>simplast</a:t>
            </a:r>
            <a:r>
              <a:rPr lang="tr-TR" sz="6000" dirty="0" err="1"/>
              <a:t>ın</a:t>
            </a:r>
            <a:r>
              <a:rPr lang="tr-TR" sz="6000" dirty="0"/>
              <a:t> ana temsilcileri sırasıyla </a:t>
            </a:r>
            <a:r>
              <a:rPr lang="tr-TR" sz="6000" b="1" dirty="0" err="1"/>
              <a:t>ksilem</a:t>
            </a:r>
            <a:r>
              <a:rPr lang="tr-TR" sz="6000" dirty="0"/>
              <a:t> ve </a:t>
            </a:r>
            <a:r>
              <a:rPr lang="tr-TR" sz="6000" b="1" dirty="0" err="1"/>
              <a:t>floem</a:t>
            </a:r>
            <a:r>
              <a:rPr lang="tr-TR" sz="6000" dirty="0" err="1"/>
              <a:t>dir</a:t>
            </a:r>
            <a:r>
              <a:rPr lang="tr-TR" sz="6000" dirty="0"/>
              <a:t>.</a:t>
            </a:r>
          </a:p>
          <a:p>
            <a:pPr marL="0" indent="0" algn="just">
              <a:buNone/>
            </a:pPr>
            <a:r>
              <a:rPr lang="tr-TR" sz="6000" dirty="0"/>
              <a:t>Herbisitler ve diğer moleküller, </a:t>
            </a:r>
            <a:r>
              <a:rPr lang="tr-TR" sz="6000" b="1" dirty="0" err="1"/>
              <a:t>plazmodesmata</a:t>
            </a:r>
            <a:r>
              <a:rPr lang="tr-TR" sz="6000" dirty="0"/>
              <a:t> yoluyla canlı hücreden canlı hücreye geçebilir. </a:t>
            </a:r>
          </a:p>
          <a:p>
            <a:pPr marL="0" indent="0" algn="just">
              <a:buNone/>
            </a:pPr>
            <a:endParaRPr lang="tr-TR" sz="6000" dirty="0"/>
          </a:p>
          <a:p>
            <a:pPr marL="0" indent="0" algn="just">
              <a:buNone/>
            </a:pPr>
            <a:endParaRPr lang="tr-TR" sz="4400" dirty="0"/>
          </a:p>
        </p:txBody>
      </p:sp>
    </p:spTree>
    <p:extLst>
      <p:ext uri="{BB962C8B-B14F-4D97-AF65-F5344CB8AC3E}">
        <p14:creationId xmlns:p14="http://schemas.microsoft.com/office/powerpoint/2010/main" val="30234125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4380" y="163629"/>
            <a:ext cx="11819822" cy="6516303"/>
          </a:xfrm>
        </p:spPr>
        <p:txBody>
          <a:bodyPr>
            <a:normAutofit lnSpcReduction="10000"/>
          </a:bodyPr>
          <a:lstStyle/>
          <a:p>
            <a:pPr algn="just">
              <a:buNone/>
            </a:pPr>
            <a:r>
              <a:rPr lang="tr-TR" sz="4200" dirty="0"/>
              <a:t>	</a:t>
            </a:r>
            <a:r>
              <a:rPr lang="en-GB" sz="4400" dirty="0"/>
              <a:t>Herbisit </a:t>
            </a:r>
            <a:r>
              <a:rPr lang="en-GB" sz="4400" dirty="0" err="1"/>
              <a:t>uygulamalarının</a:t>
            </a:r>
            <a:r>
              <a:rPr lang="en-GB" sz="4400" dirty="0"/>
              <a:t> </a:t>
            </a:r>
            <a:r>
              <a:rPr lang="en-GB" sz="4400" dirty="0" err="1"/>
              <a:t>çoğu</a:t>
            </a:r>
            <a:r>
              <a:rPr lang="en-GB" sz="4400" dirty="0"/>
              <a:t> </a:t>
            </a:r>
            <a:r>
              <a:rPr lang="en-GB" sz="4400" dirty="0" err="1"/>
              <a:t>taşıyıcı</a:t>
            </a:r>
            <a:r>
              <a:rPr lang="en-GB" sz="4400" dirty="0"/>
              <a:t> </a:t>
            </a:r>
            <a:r>
              <a:rPr lang="en-GB" sz="4400" dirty="0" err="1"/>
              <a:t>olarak</a:t>
            </a:r>
            <a:r>
              <a:rPr lang="en-GB" sz="4400" dirty="0"/>
              <a:t> </a:t>
            </a:r>
            <a:r>
              <a:rPr lang="en-GB" sz="4400" dirty="0" err="1"/>
              <a:t>su</a:t>
            </a:r>
            <a:r>
              <a:rPr lang="en-GB" sz="4400" dirty="0"/>
              <a:t> </a:t>
            </a:r>
            <a:r>
              <a:rPr lang="en-GB" sz="4400" dirty="0" err="1"/>
              <a:t>ile</a:t>
            </a:r>
            <a:r>
              <a:rPr lang="en-GB" sz="4400" dirty="0"/>
              <a:t> </a:t>
            </a:r>
            <a:r>
              <a:rPr lang="en-GB" sz="4400" dirty="0" err="1"/>
              <a:t>yapılır</a:t>
            </a:r>
            <a:r>
              <a:rPr lang="en-GB" sz="4400" dirty="0"/>
              <a:t>. Su </a:t>
            </a:r>
            <a:r>
              <a:rPr lang="en-GB" sz="4400" dirty="0" err="1"/>
              <a:t>molekülleri</a:t>
            </a:r>
            <a:r>
              <a:rPr lang="en-GB" sz="4400" dirty="0"/>
              <a:t> </a:t>
            </a:r>
            <a:r>
              <a:rPr lang="en-GB" sz="4400" dirty="0" err="1"/>
              <a:t>arasındaki</a:t>
            </a:r>
            <a:r>
              <a:rPr lang="en-GB" sz="4400" dirty="0"/>
              <a:t> </a:t>
            </a:r>
            <a:r>
              <a:rPr lang="en-GB" sz="4400" dirty="0" err="1"/>
              <a:t>hidrojen</a:t>
            </a:r>
            <a:r>
              <a:rPr lang="en-GB" sz="4400" dirty="0"/>
              <a:t> </a:t>
            </a:r>
            <a:r>
              <a:rPr lang="en-GB" sz="4400" dirty="0" err="1"/>
              <a:t>bağı</a:t>
            </a:r>
            <a:r>
              <a:rPr lang="en-GB" sz="4400" dirty="0"/>
              <a:t> </a:t>
            </a:r>
            <a:r>
              <a:rPr lang="en-GB" sz="4400" dirty="0" err="1"/>
              <a:t>nedeniyle</a:t>
            </a:r>
            <a:r>
              <a:rPr lang="en-GB" sz="4400" dirty="0"/>
              <a:t> </a:t>
            </a:r>
            <a:r>
              <a:rPr lang="en-GB" sz="4400" dirty="0" err="1"/>
              <a:t>su</a:t>
            </a:r>
            <a:r>
              <a:rPr lang="en-GB" sz="4400" dirty="0"/>
              <a:t> </a:t>
            </a:r>
            <a:r>
              <a:rPr lang="en-GB" sz="4400" dirty="0" err="1"/>
              <a:t>çok</a:t>
            </a:r>
            <a:r>
              <a:rPr lang="en-GB" sz="4400" dirty="0"/>
              <a:t> </a:t>
            </a:r>
            <a:r>
              <a:rPr lang="en-GB" sz="4400" dirty="0" err="1"/>
              <a:t>yüksek</a:t>
            </a:r>
            <a:r>
              <a:rPr lang="en-GB" sz="4400" dirty="0"/>
              <a:t> </a:t>
            </a:r>
            <a:r>
              <a:rPr lang="en-GB" sz="4400" dirty="0" err="1"/>
              <a:t>bir</a:t>
            </a:r>
            <a:r>
              <a:rPr lang="en-GB" sz="4400" dirty="0"/>
              <a:t> </a:t>
            </a:r>
            <a:r>
              <a:rPr lang="en-GB" sz="4400" dirty="0" err="1"/>
              <a:t>yüzey</a:t>
            </a:r>
            <a:r>
              <a:rPr lang="en-GB" sz="4400" dirty="0"/>
              <a:t> </a:t>
            </a:r>
            <a:r>
              <a:rPr lang="en-GB" sz="4400" dirty="0" err="1"/>
              <a:t>gerilimine</a:t>
            </a:r>
            <a:r>
              <a:rPr lang="en-GB" sz="4400" dirty="0"/>
              <a:t> </a:t>
            </a:r>
            <a:r>
              <a:rPr lang="en-GB" sz="4400" dirty="0" err="1"/>
              <a:t>sahiptir</a:t>
            </a:r>
            <a:r>
              <a:rPr lang="en-GB" sz="4400" dirty="0"/>
              <a:t>. Bu </a:t>
            </a:r>
            <a:r>
              <a:rPr lang="en-GB" sz="4400" dirty="0" err="1"/>
              <a:t>nedenle</a:t>
            </a:r>
            <a:r>
              <a:rPr lang="en-GB" sz="4400" dirty="0"/>
              <a:t> </a:t>
            </a:r>
            <a:r>
              <a:rPr lang="en-GB" sz="4400" dirty="0" err="1"/>
              <a:t>su</a:t>
            </a:r>
            <a:r>
              <a:rPr lang="en-GB" sz="4400" dirty="0"/>
              <a:t> </a:t>
            </a:r>
            <a:r>
              <a:rPr lang="en-GB" sz="4400" dirty="0" err="1"/>
              <a:t>bazlı</a:t>
            </a:r>
            <a:r>
              <a:rPr lang="en-GB" sz="4400" dirty="0"/>
              <a:t> </a:t>
            </a:r>
            <a:r>
              <a:rPr lang="en-GB" sz="4400" dirty="0" err="1"/>
              <a:t>bir</a:t>
            </a:r>
            <a:r>
              <a:rPr lang="en-GB" sz="4400" dirty="0"/>
              <a:t> </a:t>
            </a:r>
            <a:r>
              <a:rPr lang="tr-TR" sz="4400" dirty="0"/>
              <a:t>ilaçlama</a:t>
            </a:r>
            <a:r>
              <a:rPr lang="en-GB" sz="4400" dirty="0"/>
              <a:t> </a:t>
            </a:r>
            <a:r>
              <a:rPr lang="en-GB" sz="4400" dirty="0" err="1"/>
              <a:t>çözeltisi</a:t>
            </a:r>
            <a:r>
              <a:rPr lang="en-GB" sz="4400" dirty="0"/>
              <a:t> </a:t>
            </a:r>
            <a:r>
              <a:rPr lang="en-GB" sz="4400" dirty="0" err="1"/>
              <a:t>yabancı</a:t>
            </a:r>
            <a:r>
              <a:rPr lang="en-GB" sz="4400" dirty="0"/>
              <a:t> </a:t>
            </a:r>
            <a:r>
              <a:rPr lang="en-GB" sz="4400" dirty="0" err="1"/>
              <a:t>otların</a:t>
            </a:r>
            <a:r>
              <a:rPr lang="en-GB" sz="4400" dirty="0"/>
              <a:t> </a:t>
            </a:r>
            <a:r>
              <a:rPr lang="en-GB" sz="4400" dirty="0" err="1"/>
              <a:t>mumsu</a:t>
            </a:r>
            <a:r>
              <a:rPr lang="en-GB" sz="4400" dirty="0"/>
              <a:t> </a:t>
            </a:r>
            <a:r>
              <a:rPr lang="en-GB" sz="4400" dirty="0" err="1"/>
              <a:t>yüzeyini</a:t>
            </a:r>
            <a:r>
              <a:rPr lang="en-GB" sz="4400" dirty="0"/>
              <a:t> </a:t>
            </a:r>
            <a:r>
              <a:rPr lang="en-GB" sz="4400" dirty="0" err="1"/>
              <a:t>ıslatmakta</a:t>
            </a:r>
            <a:r>
              <a:rPr lang="en-GB" sz="4400" dirty="0"/>
              <a:t> </a:t>
            </a:r>
            <a:r>
              <a:rPr lang="en-GB" sz="4400" dirty="0" err="1"/>
              <a:t>güçlük</a:t>
            </a:r>
            <a:r>
              <a:rPr lang="en-GB" sz="4400" dirty="0"/>
              <a:t> </a:t>
            </a:r>
            <a:r>
              <a:rPr lang="en-GB" sz="4400" dirty="0" err="1"/>
              <a:t>çeker</a:t>
            </a:r>
            <a:r>
              <a:rPr lang="en-GB" sz="4400" dirty="0"/>
              <a:t>. Suyun </a:t>
            </a:r>
            <a:r>
              <a:rPr lang="en-GB" sz="4400" dirty="0" err="1"/>
              <a:t>yüzey</a:t>
            </a:r>
            <a:r>
              <a:rPr lang="en-GB" sz="4400" dirty="0"/>
              <a:t> </a:t>
            </a:r>
            <a:r>
              <a:rPr lang="en-GB" sz="4400" dirty="0" err="1"/>
              <a:t>gerilimi</a:t>
            </a:r>
            <a:r>
              <a:rPr lang="en-GB" sz="4400" dirty="0"/>
              <a:t> </a:t>
            </a:r>
            <a:r>
              <a:rPr lang="en-GB" sz="4400" dirty="0" err="1"/>
              <a:t>bir</a:t>
            </a:r>
            <a:r>
              <a:rPr lang="en-GB" sz="4400" dirty="0"/>
              <a:t> </a:t>
            </a:r>
            <a:r>
              <a:rPr lang="en-GB" sz="4400" b="1" dirty="0" err="1"/>
              <a:t>yüzey</a:t>
            </a:r>
            <a:r>
              <a:rPr lang="en-GB" sz="4400" b="1" dirty="0"/>
              <a:t> </a:t>
            </a:r>
            <a:r>
              <a:rPr lang="en-GB" sz="4400" b="1" dirty="0" err="1"/>
              <a:t>aktif</a:t>
            </a:r>
            <a:r>
              <a:rPr lang="en-GB" sz="4400" b="1" dirty="0"/>
              <a:t> </a:t>
            </a:r>
            <a:r>
              <a:rPr lang="en-GB" sz="4400" b="1" dirty="0" err="1"/>
              <a:t>maddenin</a:t>
            </a:r>
            <a:r>
              <a:rPr lang="tr-TR" sz="4400" b="1" dirty="0"/>
              <a:t> (</a:t>
            </a:r>
            <a:r>
              <a:rPr lang="tr-TR" sz="4400" b="1" dirty="0" err="1"/>
              <a:t>surfaktant</a:t>
            </a:r>
            <a:r>
              <a:rPr lang="tr-TR" sz="4400" b="1" dirty="0"/>
              <a:t>)</a:t>
            </a:r>
            <a:r>
              <a:rPr lang="en-GB" sz="4400" dirty="0"/>
              <a:t> </a:t>
            </a:r>
            <a:r>
              <a:rPr lang="en-GB" sz="4400" dirty="0" err="1"/>
              <a:t>eklenmesiyle</a:t>
            </a:r>
            <a:r>
              <a:rPr lang="en-GB" sz="4400" dirty="0"/>
              <a:t> </a:t>
            </a:r>
            <a:r>
              <a:rPr lang="en-GB" sz="4400" dirty="0" err="1"/>
              <a:t>kolayca</a:t>
            </a:r>
            <a:r>
              <a:rPr lang="en-GB" sz="4400" dirty="0"/>
              <a:t> </a:t>
            </a:r>
            <a:r>
              <a:rPr lang="en-GB" sz="4400" dirty="0" err="1"/>
              <a:t>azaltılabilir</a:t>
            </a:r>
            <a:r>
              <a:rPr lang="en-GB" sz="4400" dirty="0"/>
              <a:t>.</a:t>
            </a:r>
            <a:endParaRPr lang="tr-TR" sz="4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502" y="99754"/>
            <a:ext cx="11995265" cy="6666806"/>
          </a:xfrm>
        </p:spPr>
        <p:txBody>
          <a:bodyPr>
            <a:normAutofit fontScale="92500" lnSpcReduction="10000"/>
          </a:bodyPr>
          <a:lstStyle/>
          <a:p>
            <a:pPr marL="0" indent="0" algn="just">
              <a:buNone/>
            </a:pPr>
            <a:r>
              <a:rPr lang="tr-TR" sz="5400" dirty="0">
                <a:solidFill>
                  <a:srgbClr val="FF0000"/>
                </a:solidFill>
              </a:rPr>
              <a:t>Yapraklara uygulanan herbisitler, </a:t>
            </a:r>
          </a:p>
          <a:p>
            <a:pPr marL="0" indent="0" algn="just">
              <a:buNone/>
            </a:pPr>
            <a:r>
              <a:rPr lang="tr-TR" sz="5400" dirty="0"/>
              <a:t>1. Yaprak </a:t>
            </a:r>
            <a:r>
              <a:rPr lang="tr-TR" sz="5400" dirty="0" err="1"/>
              <a:t>kütikülası</a:t>
            </a:r>
            <a:r>
              <a:rPr lang="tr-TR" sz="5400" dirty="0"/>
              <a:t> </a:t>
            </a:r>
          </a:p>
          <a:p>
            <a:pPr marL="0" indent="0" algn="just">
              <a:buNone/>
            </a:pPr>
            <a:r>
              <a:rPr lang="tr-TR" sz="5400" dirty="0"/>
              <a:t>2. Açık </a:t>
            </a:r>
            <a:r>
              <a:rPr lang="tr-TR" sz="5400" dirty="0" err="1"/>
              <a:t>stomalar</a:t>
            </a:r>
            <a:r>
              <a:rPr lang="tr-TR" sz="5400" dirty="0"/>
              <a:t> veya </a:t>
            </a:r>
          </a:p>
          <a:p>
            <a:pPr marL="0" indent="0" algn="just">
              <a:buNone/>
            </a:pPr>
            <a:r>
              <a:rPr lang="tr-TR" sz="5400" dirty="0"/>
              <a:t>3. Yaprak yüzeyindeki çatlaklar </a:t>
            </a:r>
          </a:p>
          <a:p>
            <a:pPr marL="0" indent="0" algn="just">
              <a:buNone/>
            </a:pPr>
            <a:r>
              <a:rPr lang="tr-TR" sz="5400" dirty="0"/>
              <a:t>yoluyla bitkiye geçebilir. Bunlarla birlikte </a:t>
            </a:r>
            <a:r>
              <a:rPr lang="tr-TR" sz="5400" b="1" dirty="0" err="1"/>
              <a:t>kütiküla</a:t>
            </a:r>
            <a:r>
              <a:rPr lang="tr-TR" sz="5400" dirty="0"/>
              <a:t> herbisitlerin yaprağa doğrudan </a:t>
            </a:r>
            <a:r>
              <a:rPr lang="tr-TR" sz="5400" dirty="0" err="1"/>
              <a:t>penetrasyonunun</a:t>
            </a:r>
            <a:r>
              <a:rPr lang="tr-TR" sz="5400" dirty="0"/>
              <a:t> en önemli yoludur.</a:t>
            </a:r>
          </a:p>
        </p:txBody>
      </p:sp>
    </p:spTree>
    <p:extLst>
      <p:ext uri="{BB962C8B-B14F-4D97-AF65-F5344CB8AC3E}">
        <p14:creationId xmlns:p14="http://schemas.microsoft.com/office/powerpoint/2010/main" val="11435513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89DC319-E327-4EEA-B34A-B0C601F9817C}"/>
              </a:ext>
            </a:extLst>
          </p:cNvPr>
          <p:cNvSpPr>
            <a:spLocks noGrp="1"/>
          </p:cNvSpPr>
          <p:nvPr>
            <p:ph idx="1"/>
          </p:nvPr>
        </p:nvSpPr>
        <p:spPr>
          <a:xfrm>
            <a:off x="119270" y="185530"/>
            <a:ext cx="11913704" cy="6533322"/>
          </a:xfrm>
        </p:spPr>
        <p:txBody>
          <a:bodyPr>
            <a:normAutofit/>
          </a:bodyPr>
          <a:lstStyle/>
          <a:p>
            <a:pPr marL="0" indent="0" algn="just">
              <a:buNone/>
            </a:pPr>
            <a:r>
              <a:rPr lang="en-GB" sz="3200" b="1" dirty="0" err="1"/>
              <a:t>Difüzyonla</a:t>
            </a:r>
            <a:r>
              <a:rPr lang="en-GB" sz="3200" b="1" dirty="0"/>
              <a:t> </a:t>
            </a:r>
            <a:r>
              <a:rPr lang="en-GB" sz="3200" b="1" dirty="0" err="1"/>
              <a:t>hücre</a:t>
            </a:r>
            <a:r>
              <a:rPr lang="en-GB" sz="3200" b="1" dirty="0"/>
              <a:t> </a:t>
            </a:r>
            <a:r>
              <a:rPr lang="en-GB" sz="3200" b="1" dirty="0" err="1"/>
              <a:t>zarından</a:t>
            </a:r>
            <a:r>
              <a:rPr lang="en-GB" sz="3200" b="1" dirty="0"/>
              <a:t> </a:t>
            </a:r>
            <a:r>
              <a:rPr lang="en-GB" sz="3200" b="1" dirty="0" err="1"/>
              <a:t>pasif</a:t>
            </a:r>
            <a:r>
              <a:rPr lang="en-GB" sz="3200" b="1" dirty="0"/>
              <a:t> </a:t>
            </a:r>
            <a:r>
              <a:rPr lang="en-GB" sz="3200" b="1" dirty="0" err="1"/>
              <a:t>hareket</a:t>
            </a:r>
            <a:r>
              <a:rPr lang="en-GB" sz="3200" dirty="0"/>
              <a:t> - </a:t>
            </a:r>
            <a:r>
              <a:rPr lang="en-GB" sz="3200" dirty="0" err="1"/>
              <a:t>herbisit</a:t>
            </a:r>
            <a:r>
              <a:rPr lang="en-GB" sz="3200" dirty="0"/>
              <a:t> </a:t>
            </a:r>
            <a:r>
              <a:rPr lang="en-GB" sz="3200" dirty="0" err="1"/>
              <a:t>konsantrasyonu</a:t>
            </a:r>
            <a:r>
              <a:rPr lang="en-GB" sz="3200" dirty="0"/>
              <a:t> </a:t>
            </a:r>
            <a:r>
              <a:rPr lang="en-GB" sz="3200" dirty="0" err="1"/>
              <a:t>hücre</a:t>
            </a:r>
            <a:r>
              <a:rPr lang="en-GB" sz="3200" dirty="0"/>
              <a:t> </a:t>
            </a:r>
            <a:r>
              <a:rPr lang="en-GB" sz="3200" dirty="0" err="1"/>
              <a:t>dışında</a:t>
            </a:r>
            <a:r>
              <a:rPr lang="en-GB" sz="3200" dirty="0"/>
              <a:t> </a:t>
            </a:r>
            <a:r>
              <a:rPr lang="en-GB" sz="3200" dirty="0" err="1"/>
              <a:t>içeridekinden</a:t>
            </a:r>
            <a:r>
              <a:rPr lang="en-GB" sz="3200" dirty="0"/>
              <a:t> </a:t>
            </a:r>
            <a:r>
              <a:rPr lang="en-GB" sz="3200" dirty="0" err="1"/>
              <a:t>daha</a:t>
            </a:r>
            <a:r>
              <a:rPr lang="en-GB" sz="3200" dirty="0"/>
              <a:t> </a:t>
            </a:r>
            <a:r>
              <a:rPr lang="en-GB" sz="3200" dirty="0" err="1"/>
              <a:t>yüksek</a:t>
            </a:r>
            <a:r>
              <a:rPr lang="en-GB" sz="3200" dirty="0"/>
              <a:t> </a:t>
            </a:r>
            <a:r>
              <a:rPr lang="en-GB" sz="3200" dirty="0" err="1"/>
              <a:t>olduğunda</a:t>
            </a:r>
            <a:r>
              <a:rPr lang="en-GB" sz="3200" dirty="0"/>
              <a:t> </a:t>
            </a:r>
            <a:r>
              <a:rPr lang="en-GB" sz="3200" dirty="0" err="1"/>
              <a:t>bu</a:t>
            </a:r>
            <a:r>
              <a:rPr lang="en-GB" sz="3200" dirty="0"/>
              <a:t> durum </a:t>
            </a:r>
            <a:r>
              <a:rPr lang="en-GB" sz="3200" dirty="0" err="1"/>
              <a:t>söz</a:t>
            </a:r>
            <a:r>
              <a:rPr lang="en-GB" sz="3200" dirty="0"/>
              <a:t> </a:t>
            </a:r>
            <a:r>
              <a:rPr lang="en-GB" sz="3200" dirty="0" err="1"/>
              <a:t>konusudur</a:t>
            </a:r>
            <a:r>
              <a:rPr lang="en-GB" sz="3200" dirty="0"/>
              <a:t>; bitki </a:t>
            </a:r>
            <a:r>
              <a:rPr lang="en-GB" sz="3200" dirty="0" err="1"/>
              <a:t>tarafından</a:t>
            </a:r>
            <a:r>
              <a:rPr lang="en-GB" sz="3200" dirty="0"/>
              <a:t> </a:t>
            </a:r>
            <a:r>
              <a:rPr lang="en-GB" sz="3200" dirty="0" err="1"/>
              <a:t>enerji</a:t>
            </a:r>
            <a:r>
              <a:rPr lang="en-GB" sz="3200" dirty="0"/>
              <a:t> </a:t>
            </a:r>
            <a:r>
              <a:rPr lang="en-GB" sz="3200" dirty="0" err="1"/>
              <a:t>harcanmaz</a:t>
            </a:r>
            <a:r>
              <a:rPr lang="en-GB" sz="3200" dirty="0"/>
              <a:t>. </a:t>
            </a:r>
            <a:r>
              <a:rPr lang="en-GB" sz="3200" dirty="0" err="1"/>
              <a:t>Lipofilik</a:t>
            </a:r>
            <a:r>
              <a:rPr lang="en-GB" sz="3200" dirty="0"/>
              <a:t> </a:t>
            </a:r>
            <a:r>
              <a:rPr lang="en-GB" sz="3200" dirty="0" err="1"/>
              <a:t>herbisitler</a:t>
            </a:r>
            <a:r>
              <a:rPr lang="en-GB" sz="3200" dirty="0"/>
              <a:t> </a:t>
            </a:r>
            <a:r>
              <a:rPr lang="en-GB" sz="3200" dirty="0" err="1"/>
              <a:t>plazma</a:t>
            </a:r>
            <a:r>
              <a:rPr lang="en-GB" sz="3200" dirty="0"/>
              <a:t> </a:t>
            </a:r>
            <a:r>
              <a:rPr lang="en-GB" sz="3200" dirty="0" err="1"/>
              <a:t>zarı</a:t>
            </a:r>
            <a:r>
              <a:rPr lang="en-GB" sz="3200" dirty="0"/>
              <a:t> </a:t>
            </a:r>
            <a:r>
              <a:rPr lang="en-GB" sz="3200" dirty="0" err="1"/>
              <a:t>lipofilik</a:t>
            </a:r>
            <a:r>
              <a:rPr lang="en-GB" sz="3200" dirty="0"/>
              <a:t> </a:t>
            </a:r>
            <a:r>
              <a:rPr lang="en-GB" sz="3200" dirty="0" err="1"/>
              <a:t>olduğundan</a:t>
            </a:r>
            <a:r>
              <a:rPr lang="en-GB" sz="3200" dirty="0"/>
              <a:t> </a:t>
            </a:r>
            <a:r>
              <a:rPr lang="en-GB" sz="3200" dirty="0" err="1"/>
              <a:t>plazma</a:t>
            </a:r>
            <a:r>
              <a:rPr lang="en-GB" sz="3200" dirty="0"/>
              <a:t> </a:t>
            </a:r>
            <a:r>
              <a:rPr lang="en-GB" sz="3200" dirty="0" err="1"/>
              <a:t>zarına</a:t>
            </a:r>
            <a:r>
              <a:rPr lang="en-GB" sz="3200" dirty="0"/>
              <a:t> </a:t>
            </a:r>
            <a:r>
              <a:rPr lang="en-GB" sz="3200" dirty="0" err="1"/>
              <a:t>hidrofilik</a:t>
            </a:r>
            <a:r>
              <a:rPr lang="en-GB" sz="3200" dirty="0"/>
              <a:t> </a:t>
            </a:r>
            <a:r>
              <a:rPr lang="en-GB" sz="3200" dirty="0" err="1"/>
              <a:t>herbisitlere</a:t>
            </a:r>
            <a:r>
              <a:rPr lang="en-GB" sz="3200" dirty="0"/>
              <a:t> </a:t>
            </a:r>
            <a:r>
              <a:rPr lang="en-GB" sz="3200" dirty="0" err="1"/>
              <a:t>göre</a:t>
            </a:r>
            <a:r>
              <a:rPr lang="en-GB" sz="3200" dirty="0"/>
              <a:t> </a:t>
            </a:r>
            <a:r>
              <a:rPr lang="en-GB" sz="3200" dirty="0" err="1"/>
              <a:t>daha</a:t>
            </a:r>
            <a:r>
              <a:rPr lang="en-GB" sz="3200" dirty="0"/>
              <a:t> </a:t>
            </a:r>
            <a:r>
              <a:rPr lang="en-GB" sz="3200" dirty="0" err="1"/>
              <a:t>rahat</a:t>
            </a:r>
            <a:r>
              <a:rPr lang="en-GB" sz="3200" dirty="0"/>
              <a:t> </a:t>
            </a:r>
            <a:r>
              <a:rPr lang="en-GB" sz="3200" dirty="0" err="1"/>
              <a:t>bir</a:t>
            </a:r>
            <a:r>
              <a:rPr lang="en-GB" sz="3200" dirty="0"/>
              <a:t> </a:t>
            </a:r>
            <a:r>
              <a:rPr lang="en-GB" sz="3200" dirty="0" err="1"/>
              <a:t>şekilde</a:t>
            </a:r>
            <a:r>
              <a:rPr lang="en-GB" sz="3200" dirty="0"/>
              <a:t> </a:t>
            </a:r>
            <a:r>
              <a:rPr lang="en-GB" sz="3200" dirty="0" err="1"/>
              <a:t>difüze</a:t>
            </a:r>
            <a:r>
              <a:rPr lang="en-GB" sz="3200" dirty="0"/>
              <a:t> </a:t>
            </a:r>
            <a:r>
              <a:rPr lang="en-GB" sz="3200" dirty="0" err="1"/>
              <a:t>olurlar</a:t>
            </a:r>
            <a:r>
              <a:rPr lang="en-GB" sz="3200" dirty="0"/>
              <a:t>. </a:t>
            </a:r>
            <a:endParaRPr lang="tr-TR" sz="3200" dirty="0"/>
          </a:p>
        </p:txBody>
      </p:sp>
    </p:spTree>
    <p:extLst>
      <p:ext uri="{BB962C8B-B14F-4D97-AF65-F5344CB8AC3E}">
        <p14:creationId xmlns:p14="http://schemas.microsoft.com/office/powerpoint/2010/main" val="39392658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89DC319-E327-4EEA-B34A-B0C601F9817C}"/>
              </a:ext>
            </a:extLst>
          </p:cNvPr>
          <p:cNvSpPr>
            <a:spLocks noGrp="1"/>
          </p:cNvSpPr>
          <p:nvPr>
            <p:ph idx="1"/>
          </p:nvPr>
        </p:nvSpPr>
        <p:spPr>
          <a:xfrm>
            <a:off x="119270" y="185530"/>
            <a:ext cx="11913704" cy="6533322"/>
          </a:xfrm>
        </p:spPr>
        <p:txBody>
          <a:bodyPr>
            <a:noAutofit/>
          </a:bodyPr>
          <a:lstStyle/>
          <a:p>
            <a:pPr marL="0" indent="0" algn="just">
              <a:buNone/>
            </a:pPr>
            <a:r>
              <a:rPr lang="en-GB" sz="4000" b="1" dirty="0" err="1"/>
              <a:t>Aktif</a:t>
            </a:r>
            <a:r>
              <a:rPr lang="en-GB" sz="4000" b="1" dirty="0"/>
              <a:t> </a:t>
            </a:r>
            <a:r>
              <a:rPr lang="en-GB" sz="4000" b="1" dirty="0" err="1"/>
              <a:t>hareket</a:t>
            </a:r>
            <a:r>
              <a:rPr lang="en-GB" sz="4000" dirty="0"/>
              <a:t> konsantrasyon </a:t>
            </a:r>
            <a:r>
              <a:rPr lang="en-GB" sz="4000" dirty="0" err="1"/>
              <a:t>hücre</a:t>
            </a:r>
            <a:r>
              <a:rPr lang="en-GB" sz="4000" dirty="0"/>
              <a:t> </a:t>
            </a:r>
            <a:r>
              <a:rPr lang="en-GB" sz="4000" dirty="0" err="1"/>
              <a:t>içinde</a:t>
            </a:r>
            <a:r>
              <a:rPr lang="en-GB" sz="4000" dirty="0"/>
              <a:t> </a:t>
            </a:r>
            <a:r>
              <a:rPr lang="en-GB" sz="4000" dirty="0" err="1"/>
              <a:t>dışarıya</a:t>
            </a:r>
            <a:r>
              <a:rPr lang="en-GB" sz="4000" dirty="0"/>
              <a:t> </a:t>
            </a:r>
            <a:r>
              <a:rPr lang="en-GB" sz="4000" dirty="0" err="1"/>
              <a:t>göre</a:t>
            </a:r>
            <a:r>
              <a:rPr lang="en-GB" sz="4000" dirty="0"/>
              <a:t> </a:t>
            </a:r>
            <a:r>
              <a:rPr lang="en-GB" sz="4000" dirty="0" err="1"/>
              <a:t>daha</a:t>
            </a:r>
            <a:r>
              <a:rPr lang="en-GB" sz="4000" dirty="0"/>
              <a:t> </a:t>
            </a:r>
            <a:r>
              <a:rPr lang="en-GB" sz="4000" dirty="0" err="1"/>
              <a:t>büyük</a:t>
            </a:r>
            <a:r>
              <a:rPr lang="en-GB" sz="4000" dirty="0"/>
              <a:t> </a:t>
            </a:r>
            <a:r>
              <a:rPr lang="en-GB" sz="4000" dirty="0" err="1"/>
              <a:t>veya</a:t>
            </a:r>
            <a:r>
              <a:rPr lang="en-GB" sz="4000" dirty="0"/>
              <a:t> </a:t>
            </a:r>
            <a:r>
              <a:rPr lang="en-GB" sz="4000" dirty="0" err="1"/>
              <a:t>eşit</a:t>
            </a:r>
            <a:r>
              <a:rPr lang="en-GB" sz="4000" dirty="0"/>
              <a:t> </a:t>
            </a:r>
            <a:r>
              <a:rPr lang="en-GB" sz="4000" dirty="0" err="1"/>
              <a:t>olduğunda</a:t>
            </a:r>
            <a:r>
              <a:rPr lang="en-GB" sz="4000" dirty="0"/>
              <a:t> (</a:t>
            </a:r>
            <a:r>
              <a:rPr lang="en-GB" sz="4000" dirty="0" err="1"/>
              <a:t>pasif</a:t>
            </a:r>
            <a:r>
              <a:rPr lang="en-GB" sz="4000" dirty="0"/>
              <a:t> </a:t>
            </a:r>
            <a:r>
              <a:rPr lang="en-GB" sz="4000" dirty="0" err="1"/>
              <a:t>difüzyona</a:t>
            </a:r>
            <a:r>
              <a:rPr lang="en-GB" sz="4000" dirty="0"/>
              <a:t> </a:t>
            </a:r>
            <a:r>
              <a:rPr lang="en-GB" sz="4000" dirty="0" err="1"/>
              <a:t>göre</a:t>
            </a:r>
            <a:r>
              <a:rPr lang="en-GB" sz="4000" dirty="0"/>
              <a:t> </a:t>
            </a:r>
            <a:r>
              <a:rPr lang="en-GB" sz="4000" dirty="0" err="1"/>
              <a:t>daha</a:t>
            </a:r>
            <a:r>
              <a:rPr lang="en-GB" sz="4000" dirty="0"/>
              <a:t> </a:t>
            </a:r>
            <a:r>
              <a:rPr lang="en-GB" sz="4000" dirty="0" err="1"/>
              <a:t>yaygın</a:t>
            </a:r>
            <a:r>
              <a:rPr lang="en-GB" sz="4000" dirty="0"/>
              <a:t>), </a:t>
            </a:r>
            <a:r>
              <a:rPr lang="en-GB" sz="4000" dirty="0" err="1"/>
              <a:t>yani</a:t>
            </a:r>
            <a:r>
              <a:rPr lang="en-GB" sz="4000" dirty="0"/>
              <a:t> </a:t>
            </a:r>
            <a:r>
              <a:rPr lang="en-GB" sz="4000" dirty="0" err="1"/>
              <a:t>herbisitler</a:t>
            </a:r>
            <a:r>
              <a:rPr lang="en-GB" sz="4000" dirty="0"/>
              <a:t> </a:t>
            </a:r>
            <a:r>
              <a:rPr lang="en-GB" sz="4000" dirty="0" err="1"/>
              <a:t>bir</a:t>
            </a:r>
            <a:r>
              <a:rPr lang="en-GB" sz="4000" dirty="0"/>
              <a:t> konsantrasyon </a:t>
            </a:r>
            <a:r>
              <a:rPr lang="en-GB" sz="4000" dirty="0" err="1"/>
              <a:t>gradyanına</a:t>
            </a:r>
            <a:r>
              <a:rPr lang="en-GB" sz="4000" dirty="0"/>
              <a:t> </a:t>
            </a:r>
            <a:r>
              <a:rPr lang="en-GB" sz="4000" dirty="0" err="1"/>
              <a:t>karşı</a:t>
            </a:r>
            <a:r>
              <a:rPr lang="en-GB" sz="4000" dirty="0"/>
              <a:t> </a:t>
            </a:r>
            <a:r>
              <a:rPr lang="en-GB" sz="4000" dirty="0" err="1"/>
              <a:t>hareket</a:t>
            </a:r>
            <a:r>
              <a:rPr lang="en-GB" sz="4000" dirty="0"/>
              <a:t> </a:t>
            </a:r>
            <a:r>
              <a:rPr lang="en-GB" sz="4000" dirty="0" err="1"/>
              <a:t>ettiğinde</a:t>
            </a:r>
            <a:r>
              <a:rPr lang="en-GB" sz="4000" dirty="0"/>
              <a:t> </a:t>
            </a:r>
            <a:r>
              <a:rPr lang="en-GB" sz="4000" dirty="0" err="1"/>
              <a:t>meydana</a:t>
            </a:r>
            <a:r>
              <a:rPr lang="en-GB" sz="4000" dirty="0"/>
              <a:t> </a:t>
            </a:r>
            <a:r>
              <a:rPr lang="en-GB" sz="4000" dirty="0" err="1"/>
              <a:t>gelir</a:t>
            </a:r>
            <a:r>
              <a:rPr lang="en-GB" sz="4000" dirty="0"/>
              <a:t>. Bu </a:t>
            </a:r>
            <a:r>
              <a:rPr lang="en-GB" sz="4000" dirty="0" err="1"/>
              <a:t>şekilde</a:t>
            </a:r>
            <a:r>
              <a:rPr lang="en-GB" sz="4000" dirty="0"/>
              <a:t> </a:t>
            </a:r>
            <a:r>
              <a:rPr lang="en-GB" sz="4000" dirty="0" err="1"/>
              <a:t>hareket</a:t>
            </a:r>
            <a:r>
              <a:rPr lang="en-GB" sz="4000" dirty="0"/>
              <a:t> </a:t>
            </a:r>
            <a:r>
              <a:rPr lang="en-GB" sz="4000" dirty="0" err="1"/>
              <a:t>eden</a:t>
            </a:r>
            <a:r>
              <a:rPr lang="en-GB" sz="4000" dirty="0"/>
              <a:t> </a:t>
            </a:r>
            <a:r>
              <a:rPr lang="en-GB" sz="4000" dirty="0" err="1"/>
              <a:t>herbisitler</a:t>
            </a:r>
            <a:r>
              <a:rPr lang="en-GB" sz="4000" dirty="0"/>
              <a:t> </a:t>
            </a:r>
            <a:r>
              <a:rPr lang="en-GB" sz="4000" dirty="0" err="1"/>
              <a:t>çoğunlukla</a:t>
            </a:r>
            <a:r>
              <a:rPr lang="en-GB" sz="4000" dirty="0"/>
              <a:t> </a:t>
            </a:r>
            <a:r>
              <a:rPr lang="en-GB" sz="4000" dirty="0" err="1"/>
              <a:t>bentazon</a:t>
            </a:r>
            <a:r>
              <a:rPr lang="en-GB" sz="4000" dirty="0"/>
              <a:t>, </a:t>
            </a:r>
            <a:r>
              <a:rPr lang="en-GB" sz="4000" dirty="0" err="1"/>
              <a:t>pyridinler</a:t>
            </a:r>
            <a:r>
              <a:rPr lang="en-GB" sz="4000" dirty="0"/>
              <a:t>, </a:t>
            </a:r>
            <a:r>
              <a:rPr lang="en-GB" sz="4000" dirty="0" err="1"/>
              <a:t>sulfonylüreler</a:t>
            </a:r>
            <a:r>
              <a:rPr lang="en-GB" sz="4000" dirty="0"/>
              <a:t>, </a:t>
            </a:r>
            <a:r>
              <a:rPr lang="en-GB" sz="4000" dirty="0" err="1"/>
              <a:t>imidazolinonlar</a:t>
            </a:r>
            <a:r>
              <a:rPr lang="en-GB" sz="4000" dirty="0"/>
              <a:t>, </a:t>
            </a:r>
            <a:r>
              <a:rPr lang="en-GB" sz="4000" dirty="0" err="1"/>
              <a:t>sethoxydim</a:t>
            </a:r>
            <a:r>
              <a:rPr lang="en-GB" sz="4000" dirty="0"/>
              <a:t>, </a:t>
            </a:r>
            <a:r>
              <a:rPr lang="en-GB" sz="4000" dirty="0" err="1"/>
              <a:t>phenoxyler</a:t>
            </a:r>
            <a:r>
              <a:rPr lang="en-GB" sz="4000" dirty="0"/>
              <a:t>, </a:t>
            </a:r>
            <a:r>
              <a:rPr lang="en-GB" sz="4000" dirty="0" err="1"/>
              <a:t>benzoik</a:t>
            </a:r>
            <a:r>
              <a:rPr lang="en-GB" sz="4000" dirty="0"/>
              <a:t> </a:t>
            </a:r>
            <a:r>
              <a:rPr lang="en-GB" sz="4000" dirty="0" err="1"/>
              <a:t>asitler</a:t>
            </a:r>
            <a:r>
              <a:rPr lang="en-GB" sz="4000" dirty="0"/>
              <a:t> </a:t>
            </a:r>
            <a:r>
              <a:rPr lang="en-GB" sz="4000" dirty="0" err="1"/>
              <a:t>gibi</a:t>
            </a:r>
            <a:r>
              <a:rPr lang="en-GB" sz="4000" dirty="0"/>
              <a:t> </a:t>
            </a:r>
            <a:r>
              <a:rPr lang="en-GB" sz="4000" dirty="0" err="1"/>
              <a:t>bir</a:t>
            </a:r>
            <a:r>
              <a:rPr lang="en-GB" sz="4000" dirty="0"/>
              <a:t> </a:t>
            </a:r>
            <a:r>
              <a:rPr lang="en-GB" sz="4000" dirty="0" err="1"/>
              <a:t>karboksilik</a:t>
            </a:r>
            <a:r>
              <a:rPr lang="en-GB" sz="4000" dirty="0"/>
              <a:t> </a:t>
            </a:r>
            <a:r>
              <a:rPr lang="en-GB" sz="4000" dirty="0" err="1"/>
              <a:t>asit</a:t>
            </a:r>
            <a:r>
              <a:rPr lang="en-GB" sz="4000" dirty="0"/>
              <a:t> </a:t>
            </a:r>
            <a:r>
              <a:rPr lang="en-GB" sz="4000" dirty="0" err="1"/>
              <a:t>grubu</a:t>
            </a:r>
            <a:r>
              <a:rPr lang="en-GB" sz="4000" dirty="0"/>
              <a:t> (R-COO -) </a:t>
            </a:r>
            <a:r>
              <a:rPr lang="en-GB" sz="4000" dirty="0" err="1"/>
              <a:t>içeren</a:t>
            </a:r>
            <a:r>
              <a:rPr lang="en-GB" sz="4000" dirty="0"/>
              <a:t> </a:t>
            </a:r>
            <a:r>
              <a:rPr lang="en-GB" sz="4000" dirty="0" err="1"/>
              <a:t>zayıf</a:t>
            </a:r>
            <a:r>
              <a:rPr lang="en-GB" sz="4000" dirty="0"/>
              <a:t> </a:t>
            </a:r>
            <a:r>
              <a:rPr lang="en-GB" sz="4000" dirty="0" err="1"/>
              <a:t>asitli</a:t>
            </a:r>
            <a:r>
              <a:rPr lang="en-GB" sz="4000" dirty="0"/>
              <a:t> </a:t>
            </a:r>
            <a:r>
              <a:rPr lang="en-GB" sz="4000" dirty="0" err="1"/>
              <a:t>herbisitlerdir</a:t>
            </a:r>
            <a:r>
              <a:rPr lang="en-GB" sz="4000" dirty="0"/>
              <a:t>. </a:t>
            </a:r>
            <a:endParaRPr lang="tr-TR" sz="4000" dirty="0"/>
          </a:p>
        </p:txBody>
      </p:sp>
    </p:spTree>
    <p:extLst>
      <p:ext uri="{BB962C8B-B14F-4D97-AF65-F5344CB8AC3E}">
        <p14:creationId xmlns:p14="http://schemas.microsoft.com/office/powerpoint/2010/main" val="19586047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127" y="133004"/>
            <a:ext cx="11953701" cy="6658494"/>
          </a:xfrm>
        </p:spPr>
        <p:txBody>
          <a:bodyPr/>
          <a:lstStyle/>
          <a:p>
            <a:pPr marL="0" indent="0" algn="just">
              <a:buNone/>
            </a:pPr>
            <a:r>
              <a:rPr lang="en-GB" sz="5400" dirty="0" err="1"/>
              <a:t>Bunun</a:t>
            </a:r>
            <a:r>
              <a:rPr lang="en-GB" sz="5400" dirty="0"/>
              <a:t> </a:t>
            </a:r>
            <a:r>
              <a:rPr lang="en-GB" sz="5400" dirty="0" err="1"/>
              <a:t>gerçekleşmesi</a:t>
            </a:r>
            <a:r>
              <a:rPr lang="en-GB" sz="5400" dirty="0"/>
              <a:t> </a:t>
            </a:r>
            <a:r>
              <a:rPr lang="en-GB" sz="5400" dirty="0" err="1"/>
              <a:t>için</a:t>
            </a:r>
            <a:r>
              <a:rPr lang="en-GB" sz="5400" dirty="0"/>
              <a:t> </a:t>
            </a:r>
            <a:r>
              <a:rPr lang="en-GB" sz="5400" dirty="0" err="1"/>
              <a:t>bitki</a:t>
            </a:r>
            <a:r>
              <a:rPr lang="en-GB" sz="5400" dirty="0"/>
              <a:t> ATP</a:t>
            </a:r>
            <a:r>
              <a:rPr lang="tr-TR" sz="5400" dirty="0"/>
              <a:t> (</a:t>
            </a:r>
            <a:r>
              <a:rPr lang="en-GB" sz="5400" dirty="0" err="1"/>
              <a:t>adenozin</a:t>
            </a:r>
            <a:r>
              <a:rPr lang="en-GB" sz="5400" dirty="0"/>
              <a:t> </a:t>
            </a:r>
            <a:r>
              <a:rPr lang="en-GB" sz="5400" dirty="0" err="1"/>
              <a:t>trifosfat</a:t>
            </a:r>
            <a:r>
              <a:rPr lang="tr-TR" sz="5400" dirty="0"/>
              <a:t>)</a:t>
            </a:r>
            <a:r>
              <a:rPr lang="en-GB" sz="5400" dirty="0"/>
              <a:t> </a:t>
            </a:r>
            <a:r>
              <a:rPr lang="en-GB" sz="5400" dirty="0" err="1"/>
              <a:t>formunda</a:t>
            </a:r>
            <a:r>
              <a:rPr lang="en-GB" sz="5400" dirty="0"/>
              <a:t> </a:t>
            </a:r>
            <a:r>
              <a:rPr lang="en-GB" sz="5400" dirty="0" err="1"/>
              <a:t>enerji</a:t>
            </a:r>
            <a:r>
              <a:rPr lang="en-GB" sz="5400" dirty="0"/>
              <a:t> </a:t>
            </a:r>
            <a:r>
              <a:rPr lang="en-GB" sz="5400" dirty="0" err="1"/>
              <a:t>harcar</a:t>
            </a:r>
            <a:r>
              <a:rPr lang="en-GB" sz="5400" dirty="0"/>
              <a:t>. Bu </a:t>
            </a:r>
            <a:r>
              <a:rPr lang="en-GB" sz="5400" dirty="0" err="1"/>
              <a:t>enerji</a:t>
            </a:r>
            <a:r>
              <a:rPr lang="en-GB" sz="5400" dirty="0"/>
              <a:t> </a:t>
            </a:r>
            <a:r>
              <a:rPr lang="en-GB" sz="5400" dirty="0" err="1"/>
              <a:t>hidrojen</a:t>
            </a:r>
            <a:r>
              <a:rPr lang="en-GB" sz="5400" dirty="0"/>
              <a:t> (H</a:t>
            </a:r>
            <a:r>
              <a:rPr lang="en-GB" sz="5400" baseline="30000" dirty="0"/>
              <a:t>+</a:t>
            </a:r>
            <a:r>
              <a:rPr lang="en-GB" sz="5400" dirty="0"/>
              <a:t>) </a:t>
            </a:r>
            <a:r>
              <a:rPr lang="en-GB" sz="5400" dirty="0" err="1"/>
              <a:t>iyonlarını</a:t>
            </a:r>
            <a:r>
              <a:rPr lang="en-GB" sz="5400" dirty="0"/>
              <a:t> </a:t>
            </a:r>
            <a:r>
              <a:rPr lang="en-GB" sz="5400" dirty="0" err="1"/>
              <a:t>hücrenin</a:t>
            </a:r>
            <a:r>
              <a:rPr lang="en-GB" sz="5400" dirty="0"/>
              <a:t> </a:t>
            </a:r>
            <a:r>
              <a:rPr lang="en-GB" sz="5400" dirty="0" err="1"/>
              <a:t>dışına</a:t>
            </a:r>
            <a:r>
              <a:rPr lang="en-GB" sz="5400" dirty="0"/>
              <a:t> </a:t>
            </a:r>
            <a:r>
              <a:rPr lang="en-GB" sz="5400" dirty="0" err="1"/>
              <a:t>pompalamak</a:t>
            </a:r>
            <a:r>
              <a:rPr lang="en-GB" sz="5400" dirty="0"/>
              <a:t> </a:t>
            </a:r>
            <a:r>
              <a:rPr lang="en-GB" sz="5400" dirty="0" err="1"/>
              <a:t>için</a:t>
            </a:r>
            <a:r>
              <a:rPr lang="en-GB" sz="5400" dirty="0"/>
              <a:t> ATPase </a:t>
            </a:r>
            <a:r>
              <a:rPr lang="en-GB" sz="5400" dirty="0" err="1"/>
              <a:t>tarafından</a:t>
            </a:r>
            <a:r>
              <a:rPr lang="en-GB" sz="5400" dirty="0"/>
              <a:t> </a:t>
            </a:r>
            <a:r>
              <a:rPr lang="en-GB" sz="5400" dirty="0" err="1"/>
              <a:t>ATP'nin</a:t>
            </a:r>
            <a:r>
              <a:rPr lang="en-GB" sz="5400" dirty="0"/>
              <a:t> </a:t>
            </a:r>
            <a:r>
              <a:rPr lang="en-GB" sz="5400" dirty="0" err="1"/>
              <a:t>ADP'ye</a:t>
            </a:r>
            <a:r>
              <a:rPr lang="en-GB" sz="5400" dirty="0"/>
              <a:t> </a:t>
            </a:r>
            <a:r>
              <a:rPr lang="en-GB" sz="5400" dirty="0" err="1"/>
              <a:t>dönüştürülmesinden</a:t>
            </a:r>
            <a:r>
              <a:rPr lang="en-GB" sz="5400" dirty="0"/>
              <a:t> </a:t>
            </a:r>
            <a:r>
              <a:rPr lang="en-GB" sz="5400" dirty="0" err="1"/>
              <a:t>açığa</a:t>
            </a:r>
            <a:r>
              <a:rPr lang="en-GB" sz="5400" dirty="0"/>
              <a:t> </a:t>
            </a:r>
            <a:r>
              <a:rPr lang="en-GB" sz="5400" dirty="0" err="1"/>
              <a:t>çıkar</a:t>
            </a:r>
            <a:r>
              <a:rPr lang="en-GB" sz="5400" dirty="0"/>
              <a:t>. </a:t>
            </a:r>
            <a:endParaRPr lang="tr-TR" sz="5400" dirty="0"/>
          </a:p>
          <a:p>
            <a:pPr marL="0" indent="0">
              <a:buNone/>
            </a:pPr>
            <a:endParaRPr lang="tr-TR" dirty="0"/>
          </a:p>
        </p:txBody>
      </p:sp>
    </p:spTree>
    <p:extLst>
      <p:ext uri="{BB962C8B-B14F-4D97-AF65-F5344CB8AC3E}">
        <p14:creationId xmlns:p14="http://schemas.microsoft.com/office/powerpoint/2010/main" val="39295885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AAD0384-A2CC-465A-A5BB-36B098D177B3}"/>
              </a:ext>
            </a:extLst>
          </p:cNvPr>
          <p:cNvSpPr>
            <a:spLocks noGrp="1"/>
          </p:cNvSpPr>
          <p:nvPr>
            <p:ph idx="1"/>
          </p:nvPr>
        </p:nvSpPr>
        <p:spPr>
          <a:xfrm>
            <a:off x="172278" y="132522"/>
            <a:ext cx="11807687" cy="6559826"/>
          </a:xfrm>
        </p:spPr>
        <p:txBody>
          <a:bodyPr>
            <a:normAutofit/>
          </a:bodyPr>
          <a:lstStyle/>
          <a:p>
            <a:pPr marL="0" indent="0" algn="just">
              <a:buNone/>
            </a:pPr>
            <a:r>
              <a:rPr lang="en-GB" sz="4800" b="1" dirty="0" err="1"/>
              <a:t>Diğer</a:t>
            </a:r>
            <a:r>
              <a:rPr lang="en-GB" sz="4800" b="1" dirty="0"/>
              <a:t> </a:t>
            </a:r>
            <a:r>
              <a:rPr lang="en-GB" sz="4800" b="1" dirty="0" err="1"/>
              <a:t>aktif</a:t>
            </a:r>
            <a:r>
              <a:rPr lang="en-GB" sz="4800" b="1" dirty="0"/>
              <a:t> </a:t>
            </a:r>
            <a:r>
              <a:rPr lang="en-GB" sz="4800" b="1" dirty="0" err="1"/>
              <a:t>taşıma</a:t>
            </a:r>
            <a:r>
              <a:rPr lang="en-GB" sz="4800" b="1" dirty="0"/>
              <a:t> </a:t>
            </a:r>
            <a:r>
              <a:rPr lang="en-GB" sz="4800" b="1" dirty="0" err="1"/>
              <a:t>mekanizmaları</a:t>
            </a:r>
            <a:r>
              <a:rPr lang="en-GB" sz="4800" b="1" dirty="0"/>
              <a:t> (</a:t>
            </a:r>
            <a:r>
              <a:rPr lang="en-GB" sz="4800" b="1" dirty="0" err="1"/>
              <a:t>hücre</a:t>
            </a:r>
            <a:r>
              <a:rPr lang="en-GB" sz="4800" b="1" dirty="0"/>
              <a:t> </a:t>
            </a:r>
            <a:r>
              <a:rPr lang="en-GB" sz="4800" b="1" dirty="0" err="1"/>
              <a:t>zarından</a:t>
            </a:r>
            <a:r>
              <a:rPr lang="en-GB" sz="4800" b="1" dirty="0"/>
              <a:t> </a:t>
            </a:r>
            <a:r>
              <a:rPr lang="en-GB" sz="4800" b="1" dirty="0" err="1"/>
              <a:t>geçerek</a:t>
            </a:r>
            <a:r>
              <a:rPr lang="en-GB" sz="4800" b="1" dirty="0"/>
              <a:t>).</a:t>
            </a:r>
            <a:r>
              <a:rPr lang="en-GB" sz="4800" dirty="0"/>
              <a:t> </a:t>
            </a:r>
            <a:r>
              <a:rPr lang="en-GB" sz="4800" dirty="0" err="1"/>
              <a:t>Taşıyıcı</a:t>
            </a:r>
            <a:r>
              <a:rPr lang="en-GB" sz="4800" dirty="0"/>
              <a:t> </a:t>
            </a:r>
            <a:r>
              <a:rPr lang="en-GB" sz="4800" dirty="0" err="1"/>
              <a:t>moleküller</a:t>
            </a:r>
            <a:r>
              <a:rPr lang="en-GB" sz="4800" dirty="0"/>
              <a:t> (</a:t>
            </a:r>
            <a:r>
              <a:rPr lang="en-GB" sz="4800" dirty="0" err="1"/>
              <a:t>plazma</a:t>
            </a:r>
            <a:r>
              <a:rPr lang="en-GB" sz="4800" dirty="0"/>
              <a:t> </a:t>
            </a:r>
            <a:r>
              <a:rPr lang="en-GB" sz="4800" dirty="0" err="1"/>
              <a:t>membranına</a:t>
            </a:r>
            <a:r>
              <a:rPr lang="en-GB" sz="4800" dirty="0"/>
              <a:t> </a:t>
            </a:r>
            <a:r>
              <a:rPr lang="en-GB" sz="4800" dirty="0" err="1"/>
              <a:t>gömülü</a:t>
            </a:r>
            <a:r>
              <a:rPr lang="en-GB" sz="4800" dirty="0"/>
              <a:t> </a:t>
            </a:r>
            <a:r>
              <a:rPr lang="en-GB" sz="4800" dirty="0" err="1"/>
              <a:t>özel</a:t>
            </a:r>
            <a:r>
              <a:rPr lang="en-GB" sz="4800" dirty="0"/>
              <a:t> </a:t>
            </a:r>
            <a:r>
              <a:rPr lang="en-GB" sz="4800" dirty="0" err="1"/>
              <a:t>proteinler</a:t>
            </a:r>
            <a:r>
              <a:rPr lang="en-GB" sz="4800" dirty="0"/>
              <a:t>) </a:t>
            </a:r>
            <a:r>
              <a:rPr lang="en-GB" sz="4800" dirty="0" err="1"/>
              <a:t>herbisiti</a:t>
            </a:r>
            <a:r>
              <a:rPr lang="en-GB" sz="4800" dirty="0"/>
              <a:t> </a:t>
            </a:r>
            <a:r>
              <a:rPr lang="en-GB" sz="4800" dirty="0" err="1"/>
              <a:t>alır</a:t>
            </a:r>
            <a:r>
              <a:rPr lang="en-GB" sz="4800" dirty="0"/>
              <a:t> </a:t>
            </a:r>
            <a:r>
              <a:rPr lang="en-GB" sz="4800" dirty="0" err="1"/>
              <a:t>ve</a:t>
            </a:r>
            <a:r>
              <a:rPr lang="en-GB" sz="4800" dirty="0"/>
              <a:t> </a:t>
            </a:r>
            <a:r>
              <a:rPr lang="en-GB" sz="4800" dirty="0" err="1"/>
              <a:t>adsorbe</a:t>
            </a:r>
            <a:r>
              <a:rPr lang="en-GB" sz="4800" dirty="0"/>
              <a:t> </a:t>
            </a:r>
            <a:r>
              <a:rPr lang="en-GB" sz="4800" dirty="0" err="1"/>
              <a:t>edilmiş</a:t>
            </a:r>
            <a:r>
              <a:rPr lang="en-GB" sz="4800" dirty="0"/>
              <a:t> </a:t>
            </a:r>
            <a:r>
              <a:rPr lang="en-GB" sz="4800" dirty="0" err="1"/>
              <a:t>iyonları</a:t>
            </a:r>
            <a:r>
              <a:rPr lang="en-GB" sz="4800" dirty="0"/>
              <a:t> </a:t>
            </a:r>
            <a:r>
              <a:rPr lang="en-GB" sz="4800" dirty="0" err="1"/>
              <a:t>veya</a:t>
            </a:r>
            <a:r>
              <a:rPr lang="en-GB" sz="4800" dirty="0"/>
              <a:t> </a:t>
            </a:r>
            <a:r>
              <a:rPr lang="en-GB" sz="4800" dirty="0" err="1"/>
              <a:t>molekülleri</a:t>
            </a:r>
            <a:r>
              <a:rPr lang="en-GB" sz="4800" dirty="0"/>
              <a:t> </a:t>
            </a:r>
            <a:r>
              <a:rPr lang="en-GB" sz="4800" dirty="0" err="1"/>
              <a:t>hücre</a:t>
            </a:r>
            <a:r>
              <a:rPr lang="en-GB" sz="4800" dirty="0"/>
              <a:t> </a:t>
            </a:r>
            <a:r>
              <a:rPr lang="en-GB" sz="4800" dirty="0" err="1"/>
              <a:t>zarından</a:t>
            </a:r>
            <a:r>
              <a:rPr lang="en-GB" sz="4800" dirty="0"/>
              <a:t> </a:t>
            </a:r>
            <a:r>
              <a:rPr lang="en-GB" sz="4800" dirty="0" err="1"/>
              <a:t>taşır</a:t>
            </a:r>
            <a:r>
              <a:rPr lang="en-GB" sz="4800" dirty="0"/>
              <a:t>. Bu </a:t>
            </a:r>
            <a:r>
              <a:rPr lang="en-GB" sz="4800" dirty="0" err="1"/>
              <a:t>yaygın</a:t>
            </a:r>
            <a:r>
              <a:rPr lang="en-GB" sz="4800" dirty="0"/>
              <a:t> </a:t>
            </a:r>
            <a:r>
              <a:rPr lang="en-GB" sz="4800" dirty="0" err="1"/>
              <a:t>olarak</a:t>
            </a:r>
            <a:r>
              <a:rPr lang="en-GB" sz="4800" dirty="0"/>
              <a:t> </a:t>
            </a:r>
            <a:r>
              <a:rPr lang="en-GB" sz="4800" dirty="0" err="1"/>
              <a:t>kabul</a:t>
            </a:r>
            <a:r>
              <a:rPr lang="en-GB" sz="4800" dirty="0"/>
              <a:t> </a:t>
            </a:r>
            <a:r>
              <a:rPr lang="en-GB" sz="4800" dirty="0" err="1"/>
              <a:t>edilen</a:t>
            </a:r>
            <a:r>
              <a:rPr lang="en-GB" sz="4800" dirty="0"/>
              <a:t> </a:t>
            </a:r>
            <a:r>
              <a:rPr lang="en-GB" sz="4800" dirty="0" err="1"/>
              <a:t>taşınma</a:t>
            </a:r>
            <a:r>
              <a:rPr lang="en-GB" sz="4800" dirty="0"/>
              <a:t> </a:t>
            </a:r>
            <a:r>
              <a:rPr lang="en-GB" sz="4800" dirty="0" err="1"/>
              <a:t>mekanizmasıdır</a:t>
            </a:r>
            <a:r>
              <a:rPr lang="en-GB" sz="4800" dirty="0"/>
              <a:t>.  </a:t>
            </a:r>
            <a:endParaRPr lang="tr-TR" sz="4800" dirty="0"/>
          </a:p>
        </p:txBody>
      </p:sp>
    </p:spTree>
    <p:extLst>
      <p:ext uri="{BB962C8B-B14F-4D97-AF65-F5344CB8AC3E}">
        <p14:creationId xmlns:p14="http://schemas.microsoft.com/office/powerpoint/2010/main" val="3490547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9AC3E70-6041-4191-95EE-B64735EB9E79}"/>
              </a:ext>
            </a:extLst>
          </p:cNvPr>
          <p:cNvSpPr>
            <a:spLocks noGrp="1"/>
          </p:cNvSpPr>
          <p:nvPr>
            <p:ph idx="1"/>
          </p:nvPr>
        </p:nvSpPr>
        <p:spPr>
          <a:xfrm>
            <a:off x="145774" y="152401"/>
            <a:ext cx="11887200" cy="6553199"/>
          </a:xfrm>
        </p:spPr>
        <p:txBody>
          <a:bodyPr>
            <a:normAutofit/>
          </a:bodyPr>
          <a:lstStyle/>
          <a:p>
            <a:pPr marL="0" indent="0" algn="just">
              <a:buNone/>
            </a:pPr>
            <a:r>
              <a:rPr lang="tr-TR" sz="4100" b="1" dirty="0"/>
              <a:t>Bitki </a:t>
            </a:r>
            <a:r>
              <a:rPr lang="tr-TR" sz="4100" b="1" dirty="0" err="1"/>
              <a:t>kütikülası</a:t>
            </a:r>
            <a:r>
              <a:rPr lang="tr-TR" sz="4100" b="1" dirty="0"/>
              <a:t> </a:t>
            </a:r>
            <a:r>
              <a:rPr lang="tr-TR" sz="4100" dirty="0"/>
              <a:t>yaprakları, meyveleri, çiçekleri ve yüksek bitkilerin odunsu olmayan gövdelerini kaplayan en dıştaki bitki tabakasıdır. Bitkileri kuraklığa, aşırı sıcaklıklara, UV radyasyonuna, kimyasal saldırılara, mekanik yaralanmalara ve patojen/zararlı enfeksiyonuna karşı korur. Ayrıca mekanik destek sağlar. </a:t>
            </a:r>
            <a:r>
              <a:rPr lang="tr-TR" sz="4100" dirty="0" err="1"/>
              <a:t>Kütikülanın</a:t>
            </a:r>
            <a:r>
              <a:rPr lang="tr-TR" sz="4100" dirty="0"/>
              <a:t> kalınlığı bitki dokusuna ve bitkinin yaşadığı ortamın kuraklık derecesine göre değişmektedir. </a:t>
            </a:r>
            <a:r>
              <a:rPr lang="en-GB" sz="4100" dirty="0"/>
              <a:t> </a:t>
            </a:r>
            <a:endParaRPr lang="tr-TR" sz="4100" dirty="0"/>
          </a:p>
        </p:txBody>
      </p:sp>
    </p:spTree>
    <p:extLst>
      <p:ext uri="{BB962C8B-B14F-4D97-AF65-F5344CB8AC3E}">
        <p14:creationId xmlns:p14="http://schemas.microsoft.com/office/powerpoint/2010/main" val="224089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8066" y="166256"/>
            <a:ext cx="11945390" cy="6600304"/>
          </a:xfrm>
        </p:spPr>
        <p:txBody>
          <a:bodyPr/>
          <a:lstStyle/>
          <a:p>
            <a:pPr marL="0" indent="0" algn="just">
              <a:buNone/>
            </a:pPr>
            <a:r>
              <a:rPr lang="en-GB" sz="4000" dirty="0"/>
              <a:t>Kütikülanın </a:t>
            </a:r>
            <a:r>
              <a:rPr lang="en-GB" sz="4000" dirty="0" err="1"/>
              <a:t>birincil</a:t>
            </a:r>
            <a:r>
              <a:rPr lang="en-GB" sz="4000" dirty="0"/>
              <a:t> </a:t>
            </a:r>
            <a:r>
              <a:rPr lang="en-GB" sz="4000" dirty="0" err="1"/>
              <a:t>işlevi</a:t>
            </a:r>
            <a:r>
              <a:rPr lang="en-GB" sz="4000" dirty="0"/>
              <a:t> </a:t>
            </a:r>
            <a:r>
              <a:rPr lang="en-GB" sz="4000" dirty="0" err="1"/>
              <a:t>yaprak</a:t>
            </a:r>
            <a:r>
              <a:rPr lang="en-GB" sz="4000" dirty="0"/>
              <a:t> </a:t>
            </a:r>
            <a:r>
              <a:rPr lang="en-GB" sz="4000" dirty="0" err="1"/>
              <a:t>yüzeylerinden</a:t>
            </a:r>
            <a:r>
              <a:rPr lang="en-GB" sz="4000" dirty="0"/>
              <a:t> </a:t>
            </a:r>
            <a:r>
              <a:rPr lang="en-GB" sz="4000" dirty="0" err="1"/>
              <a:t>kontrolsüz</a:t>
            </a:r>
            <a:r>
              <a:rPr lang="en-GB" sz="4000" dirty="0"/>
              <a:t> </a:t>
            </a:r>
            <a:r>
              <a:rPr lang="en-GB" sz="4000" dirty="0" err="1"/>
              <a:t>su</a:t>
            </a:r>
            <a:r>
              <a:rPr lang="en-GB" sz="4000" dirty="0"/>
              <a:t> </a:t>
            </a:r>
            <a:r>
              <a:rPr lang="tr-TR" sz="4000" dirty="0"/>
              <a:t>kaybını </a:t>
            </a:r>
            <a:r>
              <a:rPr lang="en-GB" sz="4000" dirty="0" err="1"/>
              <a:t>önlemektir</a:t>
            </a:r>
            <a:r>
              <a:rPr lang="en-GB" sz="4000" dirty="0"/>
              <a:t>. </a:t>
            </a:r>
            <a:r>
              <a:rPr lang="en-GB" sz="4000" dirty="0" err="1"/>
              <a:t>Kütiküla</a:t>
            </a:r>
            <a:r>
              <a:rPr lang="en-GB" sz="4000" dirty="0"/>
              <a:t> 0,1</a:t>
            </a:r>
            <a:r>
              <a:rPr lang="tr-TR" sz="4000" dirty="0"/>
              <a:t>-</a:t>
            </a:r>
            <a:r>
              <a:rPr lang="en-GB" sz="4000" dirty="0"/>
              <a:t> </a:t>
            </a:r>
            <a:r>
              <a:rPr lang="tr-TR" sz="4000" dirty="0"/>
              <a:t>20</a:t>
            </a:r>
            <a:r>
              <a:rPr lang="en-GB" sz="4000" dirty="0"/>
              <a:t> µ</a:t>
            </a:r>
            <a:r>
              <a:rPr lang="tr-TR" sz="4000" dirty="0"/>
              <a:t>m</a:t>
            </a:r>
            <a:r>
              <a:rPr lang="en-GB" sz="4000" dirty="0"/>
              <a:t> </a:t>
            </a:r>
            <a:r>
              <a:rPr lang="en-GB" sz="4000" dirty="0" err="1"/>
              <a:t>kalınlığında</a:t>
            </a:r>
            <a:r>
              <a:rPr lang="en-GB" sz="4000" dirty="0"/>
              <a:t> </a:t>
            </a:r>
            <a:r>
              <a:rPr lang="en-GB" sz="4000" dirty="0" err="1"/>
              <a:t>olup</a:t>
            </a:r>
            <a:r>
              <a:rPr lang="en-GB" sz="4000" dirty="0"/>
              <a:t> </a:t>
            </a:r>
            <a:r>
              <a:rPr lang="en-GB" sz="4000" dirty="0" err="1"/>
              <a:t>esas</a:t>
            </a:r>
            <a:r>
              <a:rPr lang="en-GB" sz="4000" dirty="0"/>
              <a:t> </a:t>
            </a:r>
            <a:r>
              <a:rPr lang="en-GB" sz="4000" dirty="0" err="1"/>
              <a:t>olarak</a:t>
            </a:r>
            <a:r>
              <a:rPr lang="en-GB" sz="4000" dirty="0"/>
              <a:t> </a:t>
            </a:r>
            <a:r>
              <a:rPr lang="tr-TR" sz="4000" b="1" dirty="0"/>
              <a:t>mum</a:t>
            </a:r>
            <a:r>
              <a:rPr lang="tr-TR" sz="4000" dirty="0"/>
              <a:t> ve </a:t>
            </a:r>
            <a:r>
              <a:rPr lang="tr-TR" sz="4000" b="1" dirty="0"/>
              <a:t>kitin</a:t>
            </a:r>
            <a:r>
              <a:rPr lang="en-GB" sz="4000" dirty="0"/>
              <a:t> </a:t>
            </a:r>
            <a:r>
              <a:rPr lang="en-GB" sz="4000" dirty="0" err="1"/>
              <a:t>matrisinden</a:t>
            </a:r>
            <a:r>
              <a:rPr lang="en-GB" sz="4000" dirty="0"/>
              <a:t> </a:t>
            </a:r>
            <a:r>
              <a:rPr lang="en-GB" sz="4000" dirty="0" err="1"/>
              <a:t>oluşur</a:t>
            </a:r>
            <a:r>
              <a:rPr lang="en-GB" sz="4000" dirty="0"/>
              <a:t>. </a:t>
            </a:r>
            <a:endParaRPr lang="tr-TR" sz="4000" dirty="0"/>
          </a:p>
          <a:p>
            <a:pPr marL="0" indent="0" algn="just">
              <a:buNone/>
            </a:pPr>
            <a:r>
              <a:rPr lang="en-GB" sz="4000" dirty="0" err="1"/>
              <a:t>Toprak</a:t>
            </a:r>
            <a:r>
              <a:rPr lang="en-GB" sz="4000" dirty="0"/>
              <a:t> </a:t>
            </a:r>
            <a:r>
              <a:rPr lang="en-GB" sz="4000" dirty="0" err="1"/>
              <a:t>üstü</a:t>
            </a:r>
            <a:r>
              <a:rPr lang="en-GB" sz="4000" dirty="0"/>
              <a:t> </a:t>
            </a:r>
            <a:r>
              <a:rPr lang="en-GB" sz="4000" dirty="0" err="1"/>
              <a:t>aksama</a:t>
            </a:r>
            <a:r>
              <a:rPr lang="en-GB" sz="4000" dirty="0"/>
              <a:t> </a:t>
            </a:r>
            <a:r>
              <a:rPr lang="en-GB" sz="4000" dirty="0" err="1"/>
              <a:t>uygulanan</a:t>
            </a:r>
            <a:r>
              <a:rPr lang="en-GB" sz="4000" dirty="0"/>
              <a:t> </a:t>
            </a:r>
            <a:r>
              <a:rPr lang="en-GB" sz="4000" dirty="0" err="1"/>
              <a:t>herbisitler</a:t>
            </a:r>
            <a:r>
              <a:rPr lang="en-GB" sz="4000" dirty="0"/>
              <a:t> </a:t>
            </a:r>
            <a:r>
              <a:rPr lang="en-GB" sz="4000" dirty="0" err="1"/>
              <a:t>için</a:t>
            </a:r>
            <a:r>
              <a:rPr lang="en-GB" sz="4000" dirty="0"/>
              <a:t> </a:t>
            </a:r>
            <a:r>
              <a:rPr lang="en-GB" sz="4000" dirty="0" err="1"/>
              <a:t>süreç</a:t>
            </a:r>
            <a:r>
              <a:rPr lang="en-GB" sz="4000" dirty="0"/>
              <a:t> epidermal </a:t>
            </a:r>
            <a:r>
              <a:rPr lang="en-GB" sz="4000" dirty="0" err="1"/>
              <a:t>hücreleri</a:t>
            </a:r>
            <a:r>
              <a:rPr lang="en-GB" sz="4000" dirty="0"/>
              <a:t> </a:t>
            </a:r>
            <a:r>
              <a:rPr lang="en-GB" sz="4000" dirty="0" err="1"/>
              <a:t>örten</a:t>
            </a:r>
            <a:r>
              <a:rPr lang="en-GB" sz="4000" dirty="0"/>
              <a:t> </a:t>
            </a:r>
            <a:r>
              <a:rPr lang="en-GB" sz="4000" dirty="0" err="1"/>
              <a:t>mumsu</a:t>
            </a:r>
            <a:r>
              <a:rPr lang="en-GB" sz="4000" dirty="0"/>
              <a:t> </a:t>
            </a:r>
            <a:r>
              <a:rPr lang="en-GB" sz="4000" dirty="0" err="1"/>
              <a:t>kütikülaya</a:t>
            </a:r>
            <a:r>
              <a:rPr lang="en-GB" sz="4000" dirty="0"/>
              <a:t> </a:t>
            </a:r>
            <a:r>
              <a:rPr lang="en-GB" sz="4000" dirty="0" err="1"/>
              <a:t>penetrasyon</a:t>
            </a:r>
            <a:r>
              <a:rPr lang="en-GB" sz="4000" dirty="0"/>
              <a:t> → epidermal </a:t>
            </a:r>
            <a:r>
              <a:rPr lang="en-GB" sz="4000" dirty="0" err="1"/>
              <a:t>hücrelerin</a:t>
            </a:r>
            <a:r>
              <a:rPr lang="en-GB" sz="4000" dirty="0"/>
              <a:t> </a:t>
            </a:r>
            <a:r>
              <a:rPr lang="en-GB" sz="4000" dirty="0" err="1"/>
              <a:t>hücre</a:t>
            </a:r>
            <a:r>
              <a:rPr lang="en-GB" sz="4000" dirty="0"/>
              <a:t> </a:t>
            </a:r>
            <a:r>
              <a:rPr lang="en-GB" sz="4000" dirty="0" err="1"/>
              <a:t>duvarlarına</a:t>
            </a:r>
            <a:r>
              <a:rPr lang="en-GB" sz="4000" dirty="0"/>
              <a:t> </a:t>
            </a:r>
            <a:r>
              <a:rPr lang="en-GB" sz="4000" dirty="0" err="1"/>
              <a:t>penetrasyon</a:t>
            </a:r>
            <a:r>
              <a:rPr lang="en-GB" sz="4000" dirty="0"/>
              <a:t> → </a:t>
            </a:r>
            <a:r>
              <a:rPr lang="en-GB" sz="4000" dirty="0" err="1"/>
              <a:t>yaprak</a:t>
            </a:r>
            <a:r>
              <a:rPr lang="en-GB" sz="4000" dirty="0"/>
              <a:t> </a:t>
            </a:r>
            <a:r>
              <a:rPr lang="en-GB" sz="4000" dirty="0" err="1"/>
              <a:t>hücre</a:t>
            </a:r>
            <a:r>
              <a:rPr lang="en-GB" sz="4000" dirty="0"/>
              <a:t> </a:t>
            </a:r>
            <a:r>
              <a:rPr lang="en-GB" sz="4000" dirty="0" err="1"/>
              <a:t>zarına</a:t>
            </a:r>
            <a:r>
              <a:rPr lang="en-GB" sz="4000" dirty="0"/>
              <a:t> </a:t>
            </a:r>
            <a:r>
              <a:rPr lang="en-GB" sz="4000" dirty="0" err="1"/>
              <a:t>penetrasyon</a:t>
            </a:r>
            <a:r>
              <a:rPr lang="en-GB" sz="4000" dirty="0"/>
              <a:t>  </a:t>
            </a:r>
            <a:r>
              <a:rPr lang="en-GB" sz="4000" dirty="0" err="1"/>
              <a:t>ve</a:t>
            </a:r>
            <a:r>
              <a:rPr lang="en-GB" sz="4000" dirty="0"/>
              <a:t>  → </a:t>
            </a:r>
            <a:r>
              <a:rPr lang="en-GB" sz="4000" dirty="0" err="1"/>
              <a:t>hücre</a:t>
            </a:r>
            <a:r>
              <a:rPr lang="en-GB" sz="4000" dirty="0"/>
              <a:t> </a:t>
            </a:r>
            <a:r>
              <a:rPr lang="en-GB" sz="4000" dirty="0" err="1"/>
              <a:t>içindeki</a:t>
            </a:r>
            <a:r>
              <a:rPr lang="en-GB" sz="4000" dirty="0"/>
              <a:t> </a:t>
            </a:r>
            <a:r>
              <a:rPr lang="en-GB" sz="4000" dirty="0" err="1"/>
              <a:t>sitoplazmaya</a:t>
            </a:r>
            <a:r>
              <a:rPr lang="en-GB" sz="4000" dirty="0"/>
              <a:t> </a:t>
            </a:r>
            <a:r>
              <a:rPr lang="en-GB" sz="4000" dirty="0" err="1"/>
              <a:t>salınma</a:t>
            </a:r>
            <a:r>
              <a:rPr lang="en-GB" sz="4000" dirty="0"/>
              <a:t> </a:t>
            </a:r>
            <a:r>
              <a:rPr lang="en-GB" sz="4000" dirty="0" err="1"/>
              <a:t>şeklindedir</a:t>
            </a:r>
            <a:r>
              <a:rPr lang="en-GB" sz="4000" dirty="0"/>
              <a:t>. </a:t>
            </a:r>
            <a:endParaRPr lang="tr-TR" sz="4000" dirty="0"/>
          </a:p>
          <a:p>
            <a:pPr marL="0" indent="0">
              <a:buNone/>
            </a:pPr>
            <a:endParaRPr lang="tr-TR" dirty="0"/>
          </a:p>
        </p:txBody>
      </p:sp>
    </p:spTree>
    <p:extLst>
      <p:ext uri="{BB962C8B-B14F-4D97-AF65-F5344CB8AC3E}">
        <p14:creationId xmlns:p14="http://schemas.microsoft.com/office/powerpoint/2010/main" val="2958642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128" y="133004"/>
            <a:ext cx="12028516" cy="6616931"/>
          </a:xfrm>
        </p:spPr>
        <p:txBody>
          <a:bodyPr>
            <a:normAutofit/>
          </a:bodyPr>
          <a:lstStyle/>
          <a:p>
            <a:pPr marL="0" indent="0" algn="just">
              <a:buNone/>
            </a:pPr>
            <a:r>
              <a:rPr lang="tr-TR" sz="4500" dirty="0"/>
              <a:t>Bir çıkış sonrası herbisitin etkili olabilmesi için yaprak yüzeyinden hedef bölgeye ulaşması gerekir. Tüm herbisitler için hedef bölgeler bitki hücrelerinin sitoplazmasındadır. Sitoplazma yaşam için gerekli olan </a:t>
            </a:r>
            <a:r>
              <a:rPr lang="tr-TR" sz="4500" dirty="0" err="1"/>
              <a:t>organelleri</a:t>
            </a:r>
            <a:r>
              <a:rPr lang="tr-TR" sz="4500" dirty="0"/>
              <a:t> (çekirdek, kloroplast, mitokondri vb.) içeren hücre zarı ve hücre duvarı içindeki sıvı kısımdır. </a:t>
            </a:r>
          </a:p>
        </p:txBody>
      </p:sp>
    </p:spTree>
    <p:extLst>
      <p:ext uri="{BB962C8B-B14F-4D97-AF65-F5344CB8AC3E}">
        <p14:creationId xmlns:p14="http://schemas.microsoft.com/office/powerpoint/2010/main" val="2171126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2880" y="99753"/>
            <a:ext cx="11895513" cy="6658493"/>
          </a:xfrm>
        </p:spPr>
        <p:txBody>
          <a:bodyPr/>
          <a:lstStyle/>
          <a:p>
            <a:pPr marL="0" indent="0" algn="just">
              <a:buNone/>
            </a:pPr>
            <a:r>
              <a:rPr lang="tr-TR" sz="4200" dirty="0"/>
              <a:t>Yaprakta herbisit emilimini sağlayan süreç basit bir </a:t>
            </a:r>
            <a:r>
              <a:rPr lang="tr-TR" sz="4200" b="1" dirty="0"/>
              <a:t>difüzyondu</a:t>
            </a:r>
            <a:r>
              <a:rPr lang="tr-TR" sz="4200" dirty="0"/>
              <a:t>r. Sprey damlası yaprak yüzeyine düştüğünde yaprak yüzeyine yüksek  konsantrasyonda bir kimyasal yerleşmiş olur ve yaprağın içinde doğal olarak herbisit yoktur. Kimyasallar yüksek konsantrasyonlu alanlardan düşük konsantrasyona doğru hareket eder, böylece sprey damlası yaprağa temas eder etmez kimyasalın </a:t>
            </a:r>
            <a:r>
              <a:rPr lang="tr-TR" sz="4200" dirty="0" err="1"/>
              <a:t>kütiküladan</a:t>
            </a:r>
            <a:r>
              <a:rPr lang="tr-TR" sz="4200" dirty="0"/>
              <a:t> emilimi başlar. </a:t>
            </a:r>
          </a:p>
          <a:p>
            <a:pPr marL="0" indent="0">
              <a:buNone/>
            </a:pPr>
            <a:endParaRPr lang="tr-TR" dirty="0"/>
          </a:p>
        </p:txBody>
      </p:sp>
    </p:spTree>
    <p:extLst>
      <p:ext uri="{BB962C8B-B14F-4D97-AF65-F5344CB8AC3E}">
        <p14:creationId xmlns:p14="http://schemas.microsoft.com/office/powerpoint/2010/main" val="288417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9753" y="91440"/>
            <a:ext cx="11986951" cy="6683433"/>
          </a:xfrm>
        </p:spPr>
        <p:txBody>
          <a:bodyPr>
            <a:normAutofit/>
          </a:bodyPr>
          <a:lstStyle/>
          <a:p>
            <a:pPr marL="0" indent="0" algn="just">
              <a:buNone/>
            </a:pPr>
            <a:r>
              <a:rPr lang="tr-TR" sz="4500" dirty="0"/>
              <a:t>Bitki yaprakları herbisit hareketine birkaç engel oluşturan karmaşık bir yapıdır. Bir herbisitin sitoplazmaya ulaşabilmesi için önce </a:t>
            </a:r>
            <a:r>
              <a:rPr lang="tr-TR" sz="4500" b="1" dirty="0" err="1"/>
              <a:t>kütiküladan</a:t>
            </a:r>
            <a:r>
              <a:rPr lang="tr-TR" sz="4500" dirty="0"/>
              <a:t>, sonra </a:t>
            </a:r>
            <a:r>
              <a:rPr lang="tr-TR" sz="4500" b="1" dirty="0"/>
              <a:t>hücre duvarından </a:t>
            </a:r>
            <a:r>
              <a:rPr lang="tr-TR" sz="4500" dirty="0"/>
              <a:t>ve son olarak da </a:t>
            </a:r>
            <a:r>
              <a:rPr lang="tr-TR" sz="4500" b="1" dirty="0"/>
              <a:t>hücre zarından</a:t>
            </a:r>
            <a:r>
              <a:rPr lang="tr-TR" sz="4500" dirty="0"/>
              <a:t> geçmesi gerekir. Bazı bitki bileşenleri </a:t>
            </a:r>
            <a:r>
              <a:rPr lang="tr-TR" sz="4500" b="1" dirty="0" err="1"/>
              <a:t>lipofiliktir</a:t>
            </a:r>
            <a:r>
              <a:rPr lang="tr-TR" sz="4500" dirty="0"/>
              <a:t> (yağda çözünen veya </a:t>
            </a:r>
            <a:r>
              <a:rPr lang="tr-TR" sz="4500" dirty="0" err="1"/>
              <a:t>apolar</a:t>
            </a:r>
            <a:r>
              <a:rPr lang="tr-TR" sz="4500" dirty="0"/>
              <a:t>), diğerleri ise </a:t>
            </a:r>
            <a:r>
              <a:rPr lang="tr-TR" sz="4500" b="1" dirty="0" err="1"/>
              <a:t>hidrofiliktir</a:t>
            </a:r>
            <a:r>
              <a:rPr lang="tr-TR" sz="4500" dirty="0"/>
              <a:t> (suda çözünen veya polar).</a:t>
            </a:r>
          </a:p>
        </p:txBody>
      </p:sp>
    </p:spTree>
    <p:extLst>
      <p:ext uri="{BB962C8B-B14F-4D97-AF65-F5344CB8AC3E}">
        <p14:creationId xmlns:p14="http://schemas.microsoft.com/office/powerpoint/2010/main" val="3688079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502" y="116378"/>
            <a:ext cx="12028516" cy="6666807"/>
          </a:xfrm>
        </p:spPr>
        <p:txBody>
          <a:bodyPr>
            <a:normAutofit/>
          </a:bodyPr>
          <a:lstStyle/>
          <a:p>
            <a:pPr marL="0" indent="0" algn="just">
              <a:buNone/>
            </a:pPr>
            <a:r>
              <a:rPr lang="tr-TR" sz="4400" dirty="0" err="1"/>
              <a:t>Kütikülanın</a:t>
            </a:r>
            <a:r>
              <a:rPr lang="tr-TR" sz="4400" dirty="0"/>
              <a:t> </a:t>
            </a:r>
            <a:r>
              <a:rPr lang="tr-TR" sz="4400" b="1" dirty="0"/>
              <a:t>mum</a:t>
            </a:r>
            <a:r>
              <a:rPr lang="tr-TR" sz="4400" dirty="0"/>
              <a:t> </a:t>
            </a:r>
            <a:r>
              <a:rPr lang="tr-TR" sz="4400" b="1" dirty="0"/>
              <a:t>kısmı </a:t>
            </a:r>
            <a:r>
              <a:rPr lang="tr-TR" sz="4400" b="1" dirty="0" err="1"/>
              <a:t>lipofiliktir</a:t>
            </a:r>
            <a:r>
              <a:rPr lang="tr-TR" sz="4400" b="1" dirty="0"/>
              <a:t> </a:t>
            </a:r>
            <a:r>
              <a:rPr lang="tr-TR" sz="4400" dirty="0"/>
              <a:t>ve yapraktan su kaybını azaltmaya yardımcı olur. </a:t>
            </a:r>
            <a:r>
              <a:rPr lang="tr-TR" sz="4400" b="1" dirty="0"/>
              <a:t>Kitin, </a:t>
            </a:r>
            <a:r>
              <a:rPr lang="tr-TR" sz="4400" dirty="0" err="1"/>
              <a:t>kütikülaya</a:t>
            </a:r>
            <a:r>
              <a:rPr lang="tr-TR" sz="4400" dirty="0"/>
              <a:t> temel sağlayan </a:t>
            </a:r>
            <a:r>
              <a:rPr lang="tr-TR" sz="4400" b="1" dirty="0" err="1"/>
              <a:t>hidrofilik</a:t>
            </a:r>
            <a:r>
              <a:rPr lang="tr-TR" sz="4400" b="1" dirty="0"/>
              <a:t> bir maddedir</a:t>
            </a:r>
            <a:r>
              <a:rPr lang="tr-TR" sz="4400" dirty="0"/>
              <a:t>. </a:t>
            </a:r>
            <a:r>
              <a:rPr lang="tr-TR" sz="4400" dirty="0" err="1"/>
              <a:t>Kütikülanın</a:t>
            </a:r>
            <a:r>
              <a:rPr lang="tr-TR" sz="4400" dirty="0"/>
              <a:t> altında selüloz, </a:t>
            </a:r>
            <a:r>
              <a:rPr lang="tr-TR" sz="4400" dirty="0" err="1"/>
              <a:t>hemiselüloz</a:t>
            </a:r>
            <a:r>
              <a:rPr lang="tr-TR" sz="4400" dirty="0"/>
              <a:t> ve diğer </a:t>
            </a:r>
            <a:r>
              <a:rPr lang="tr-TR" sz="4400" dirty="0" err="1"/>
              <a:t>hidrofilik</a:t>
            </a:r>
            <a:r>
              <a:rPr lang="tr-TR" sz="4400" dirty="0"/>
              <a:t> maddelerin bir karışımı olan hücre duvarı bulunur. Son bariyer </a:t>
            </a:r>
            <a:r>
              <a:rPr lang="tr-TR" sz="4400" b="1" dirty="0" err="1"/>
              <a:t>lipofilik</a:t>
            </a:r>
            <a:r>
              <a:rPr lang="tr-TR" sz="4400" b="1" dirty="0"/>
              <a:t> bir yapı olan hücre zarıdır</a:t>
            </a:r>
            <a:r>
              <a:rPr lang="tr-TR" sz="4400" dirty="0"/>
              <a:t> (plazma zarı).</a:t>
            </a:r>
          </a:p>
        </p:txBody>
      </p:sp>
    </p:spTree>
    <p:extLst>
      <p:ext uri="{BB962C8B-B14F-4D97-AF65-F5344CB8AC3E}">
        <p14:creationId xmlns:p14="http://schemas.microsoft.com/office/powerpoint/2010/main" val="782368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7692EAD-CE4A-4A27-8C07-049A81B033FA}"/>
              </a:ext>
            </a:extLst>
          </p:cNvPr>
          <p:cNvSpPr>
            <a:spLocks noGrp="1"/>
          </p:cNvSpPr>
          <p:nvPr>
            <p:ph idx="1"/>
          </p:nvPr>
        </p:nvSpPr>
        <p:spPr>
          <a:xfrm>
            <a:off x="145774" y="132522"/>
            <a:ext cx="11887200" cy="6573078"/>
          </a:xfrm>
        </p:spPr>
        <p:txBody>
          <a:bodyPr>
            <a:noAutofit/>
          </a:bodyPr>
          <a:lstStyle/>
          <a:p>
            <a:pPr marL="0" indent="0" algn="just">
              <a:buNone/>
            </a:pPr>
            <a:r>
              <a:rPr lang="en-GB" sz="4500" b="1" dirty="0" err="1"/>
              <a:t>Mumlar</a:t>
            </a:r>
            <a:r>
              <a:rPr lang="en-GB" sz="4500" dirty="0"/>
              <a:t> </a:t>
            </a:r>
            <a:r>
              <a:rPr lang="en-GB" sz="4500" dirty="0" err="1"/>
              <a:t>çok</a:t>
            </a:r>
            <a:r>
              <a:rPr lang="en-GB" sz="4500" dirty="0"/>
              <a:t> </a:t>
            </a:r>
            <a:r>
              <a:rPr lang="en-GB" sz="4500" b="1" dirty="0" err="1"/>
              <a:t>lipofiliktir</a:t>
            </a:r>
            <a:r>
              <a:rPr lang="en-GB" sz="4500" b="1" dirty="0"/>
              <a:t> </a:t>
            </a:r>
            <a:r>
              <a:rPr lang="en-GB" sz="4500" dirty="0" err="1"/>
              <a:t>ve</a:t>
            </a:r>
            <a:r>
              <a:rPr lang="en-GB" sz="4500" b="1" dirty="0"/>
              <a:t> </a:t>
            </a:r>
            <a:r>
              <a:rPr lang="tr-TR" sz="4500" b="1" dirty="0"/>
              <a:t>a</a:t>
            </a:r>
            <a:r>
              <a:rPr lang="en-GB" sz="4500" b="1" dirty="0"/>
              <a:t>polar</a:t>
            </a:r>
            <a:r>
              <a:rPr lang="tr-TR" sz="4500" b="1" dirty="0" err="1"/>
              <a:t>dır</a:t>
            </a:r>
            <a:r>
              <a:rPr lang="en-GB" sz="4500" dirty="0"/>
              <a:t>. K</a:t>
            </a:r>
            <a:r>
              <a:rPr lang="tr-TR" sz="4500" dirty="0"/>
              <a:t>ü</a:t>
            </a:r>
            <a:r>
              <a:rPr lang="en-GB" sz="4500" dirty="0" err="1"/>
              <a:t>tikül</a:t>
            </a:r>
            <a:r>
              <a:rPr lang="tr-TR" sz="4500" dirty="0"/>
              <a:t>a</a:t>
            </a:r>
            <a:r>
              <a:rPr lang="en-GB" sz="4500" dirty="0"/>
              <a:t> </a:t>
            </a:r>
            <a:r>
              <a:rPr lang="en-GB" sz="4500" dirty="0" err="1"/>
              <a:t>mumlar</a:t>
            </a:r>
            <a:r>
              <a:rPr lang="tr-TR" sz="4500" dirty="0"/>
              <a:t>ı</a:t>
            </a:r>
            <a:r>
              <a:rPr lang="en-GB" sz="4500" dirty="0"/>
              <a:t> </a:t>
            </a:r>
            <a:r>
              <a:rPr lang="en-GB" sz="4500" b="1" dirty="0" err="1"/>
              <a:t>epikutiküler</a:t>
            </a:r>
            <a:r>
              <a:rPr lang="en-GB" sz="4500" dirty="0"/>
              <a:t> </a:t>
            </a:r>
            <a:r>
              <a:rPr lang="en-GB" sz="4500" dirty="0" err="1"/>
              <a:t>ve</a:t>
            </a:r>
            <a:r>
              <a:rPr lang="en-GB" sz="4500" dirty="0"/>
              <a:t> </a:t>
            </a:r>
            <a:r>
              <a:rPr lang="en-GB" sz="4500" b="1" dirty="0" err="1"/>
              <a:t>gömülü</a:t>
            </a:r>
            <a:r>
              <a:rPr lang="en-GB" sz="4500" dirty="0"/>
              <a:t> </a:t>
            </a:r>
            <a:r>
              <a:rPr lang="en-GB" sz="4500" dirty="0" err="1"/>
              <a:t>olmak</a:t>
            </a:r>
            <a:r>
              <a:rPr lang="en-GB" sz="4500" dirty="0"/>
              <a:t> </a:t>
            </a:r>
            <a:r>
              <a:rPr lang="en-GB" sz="4500" dirty="0" err="1"/>
              <a:t>üzere</a:t>
            </a:r>
            <a:r>
              <a:rPr lang="en-GB" sz="4500" dirty="0"/>
              <a:t> </a:t>
            </a:r>
            <a:r>
              <a:rPr lang="en-GB" sz="4500" dirty="0" err="1"/>
              <a:t>iki</a:t>
            </a:r>
            <a:r>
              <a:rPr lang="en-GB" sz="4500" dirty="0"/>
              <a:t> </a:t>
            </a:r>
            <a:r>
              <a:rPr lang="en-GB" sz="4500" dirty="0" err="1"/>
              <a:t>tipt</a:t>
            </a:r>
            <a:r>
              <a:rPr lang="tr-TR" sz="4500" dirty="0"/>
              <a:t>ir. </a:t>
            </a:r>
            <a:r>
              <a:rPr lang="en-GB" sz="4500" dirty="0" err="1"/>
              <a:t>Epikutiküler</a:t>
            </a:r>
            <a:r>
              <a:rPr lang="en-GB" sz="4500" dirty="0"/>
              <a:t> mum </a:t>
            </a:r>
            <a:r>
              <a:rPr lang="en-GB" sz="4500" dirty="0" err="1"/>
              <a:t>suda</a:t>
            </a:r>
            <a:r>
              <a:rPr lang="en-GB" sz="4500" dirty="0"/>
              <a:t> </a:t>
            </a:r>
            <a:r>
              <a:rPr lang="en-GB" sz="4500" dirty="0" err="1"/>
              <a:t>çözünür</a:t>
            </a:r>
            <a:r>
              <a:rPr lang="en-GB" sz="4500" dirty="0"/>
              <a:t> </a:t>
            </a:r>
            <a:r>
              <a:rPr lang="en-GB" sz="4500" dirty="0" err="1"/>
              <a:t>herbisitlerin</a:t>
            </a:r>
            <a:r>
              <a:rPr lang="en-GB" sz="4500" dirty="0"/>
              <a:t> </a:t>
            </a:r>
            <a:r>
              <a:rPr lang="tr-TR" sz="4500" dirty="0" err="1"/>
              <a:t>penetrasyonuna</a:t>
            </a:r>
            <a:r>
              <a:rPr lang="tr-TR" sz="4500" dirty="0"/>
              <a:t> </a:t>
            </a:r>
            <a:r>
              <a:rPr lang="en-GB" sz="4500" dirty="0" err="1"/>
              <a:t>en</a:t>
            </a:r>
            <a:r>
              <a:rPr lang="en-GB" sz="4500" dirty="0"/>
              <a:t> </a:t>
            </a:r>
            <a:r>
              <a:rPr lang="en-GB" sz="4500" dirty="0" err="1"/>
              <a:t>önemli</a:t>
            </a:r>
            <a:r>
              <a:rPr lang="en-GB" sz="4500" dirty="0"/>
              <a:t> </a:t>
            </a:r>
            <a:r>
              <a:rPr lang="en-GB" sz="4500" dirty="0" err="1"/>
              <a:t>engeldir</a:t>
            </a:r>
            <a:r>
              <a:rPr lang="en-GB" sz="4500" dirty="0"/>
              <a:t>. </a:t>
            </a:r>
            <a:r>
              <a:rPr lang="en-GB" sz="4500" dirty="0" err="1"/>
              <a:t>Aksine</a:t>
            </a:r>
            <a:r>
              <a:rPr lang="en-GB" sz="4500" dirty="0"/>
              <a:t>, </a:t>
            </a:r>
            <a:r>
              <a:rPr lang="en-GB" sz="4500" dirty="0" err="1"/>
              <a:t>lipofilik</a:t>
            </a:r>
            <a:r>
              <a:rPr lang="en-GB" sz="4500" dirty="0"/>
              <a:t> </a:t>
            </a:r>
            <a:r>
              <a:rPr lang="tr-TR" sz="4500" dirty="0"/>
              <a:t>(</a:t>
            </a:r>
            <a:r>
              <a:rPr lang="en-GB" sz="4500" dirty="0" err="1"/>
              <a:t>yağda</a:t>
            </a:r>
            <a:r>
              <a:rPr lang="en-GB" sz="4500" dirty="0"/>
              <a:t> </a:t>
            </a:r>
            <a:r>
              <a:rPr lang="en-GB" sz="4500" dirty="0" err="1"/>
              <a:t>çözünür</a:t>
            </a:r>
            <a:r>
              <a:rPr lang="tr-TR" sz="4500" dirty="0"/>
              <a:t>)</a:t>
            </a:r>
            <a:r>
              <a:rPr lang="en-GB" sz="4500" dirty="0"/>
              <a:t> </a:t>
            </a:r>
            <a:r>
              <a:rPr lang="en-GB" sz="4500" dirty="0" err="1"/>
              <a:t>veya</a:t>
            </a:r>
            <a:r>
              <a:rPr lang="en-GB" sz="4500" dirty="0"/>
              <a:t> ester </a:t>
            </a:r>
            <a:r>
              <a:rPr lang="en-GB" sz="4500" dirty="0" err="1"/>
              <a:t>herbisit</a:t>
            </a:r>
            <a:r>
              <a:rPr lang="en-GB" sz="4500" dirty="0"/>
              <a:t> </a:t>
            </a:r>
            <a:r>
              <a:rPr lang="en-GB" sz="4500" dirty="0" err="1"/>
              <a:t>formülasyonları</a:t>
            </a:r>
            <a:r>
              <a:rPr lang="en-GB" sz="4500" dirty="0"/>
              <a:t> </a:t>
            </a:r>
            <a:r>
              <a:rPr lang="en-GB" sz="4500" dirty="0" err="1"/>
              <a:t>basit</a:t>
            </a:r>
            <a:r>
              <a:rPr lang="en-GB" sz="4500" dirty="0"/>
              <a:t> </a:t>
            </a:r>
            <a:r>
              <a:rPr lang="en-GB" sz="4500" dirty="0" err="1"/>
              <a:t>difüzyonla</a:t>
            </a:r>
            <a:r>
              <a:rPr lang="en-GB" sz="4500" dirty="0"/>
              <a:t> </a:t>
            </a:r>
            <a:r>
              <a:rPr lang="en-GB" sz="4500" dirty="0" err="1"/>
              <a:t>bu</a:t>
            </a:r>
            <a:r>
              <a:rPr lang="en-GB" sz="4500" dirty="0"/>
              <a:t> </a:t>
            </a:r>
            <a:r>
              <a:rPr lang="en-GB" sz="4500" dirty="0" err="1"/>
              <a:t>mumsu</a:t>
            </a:r>
            <a:r>
              <a:rPr lang="en-GB" sz="4500" dirty="0"/>
              <a:t> </a:t>
            </a:r>
            <a:r>
              <a:rPr lang="en-GB" sz="4500" dirty="0" err="1"/>
              <a:t>tabakaya</a:t>
            </a:r>
            <a:r>
              <a:rPr lang="en-GB" sz="4500" dirty="0"/>
              <a:t> </a:t>
            </a:r>
            <a:r>
              <a:rPr lang="en-GB" sz="4500" dirty="0" err="1"/>
              <a:t>kolayca</a:t>
            </a:r>
            <a:r>
              <a:rPr lang="en-GB" sz="4500" dirty="0"/>
              <a:t> </a:t>
            </a:r>
            <a:r>
              <a:rPr lang="en-GB" sz="4500" dirty="0" err="1"/>
              <a:t>penetre</a:t>
            </a:r>
            <a:r>
              <a:rPr lang="en-GB" sz="4500" dirty="0"/>
              <a:t> </a:t>
            </a:r>
            <a:r>
              <a:rPr lang="en-GB" sz="4500" dirty="0" err="1"/>
              <a:t>olur</a:t>
            </a:r>
            <a:r>
              <a:rPr lang="en-GB" sz="4500" dirty="0"/>
              <a:t>. </a:t>
            </a:r>
            <a:endParaRPr lang="tr-TR" sz="4500" dirty="0"/>
          </a:p>
        </p:txBody>
      </p:sp>
    </p:spTree>
    <p:extLst>
      <p:ext uri="{BB962C8B-B14F-4D97-AF65-F5344CB8AC3E}">
        <p14:creationId xmlns:p14="http://schemas.microsoft.com/office/powerpoint/2010/main" val="18751917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3177</TotalTime>
  <Words>1088</Words>
  <Application>Microsoft Office PowerPoint</Application>
  <PresentationFormat>Geniş ekran</PresentationFormat>
  <Paragraphs>35</Paragraphs>
  <Slides>23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23</vt:i4>
      </vt:variant>
    </vt:vector>
  </HeadingPairs>
  <TitlesOfParts>
    <vt:vector size="27" baseType="lpstr">
      <vt:lpstr>Arial</vt:lpstr>
      <vt:lpstr>Century Gothic</vt:lpstr>
      <vt:lpstr>Wingdings 3</vt:lpstr>
      <vt:lpstr>İyon</vt:lpstr>
      <vt:lpstr>Herbisitlerin Bitkilerce Alınımı ve  Bitkilerdeki Hareketi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Herbisitlerin Bitkilerce Alınımı ve Bitkilerdeki Hareketi</dc:title>
  <dc:creator>user</dc:creator>
  <cp:lastModifiedBy>Özer</cp:lastModifiedBy>
  <cp:revision>297</cp:revision>
  <dcterms:created xsi:type="dcterms:W3CDTF">2021-03-02T19:44:37Z</dcterms:created>
  <dcterms:modified xsi:type="dcterms:W3CDTF">2024-04-30T12:03:06Z</dcterms:modified>
</cp:coreProperties>
</file>