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tmp" ContentType="image/png"/>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3"/>
  </p:notesMasterIdLst>
  <p:handoutMasterIdLst>
    <p:handoutMasterId r:id="rId34"/>
  </p:handoutMasterIdLst>
  <p:sldIdLst>
    <p:sldId id="437" r:id="rId2"/>
    <p:sldId id="349" r:id="rId3"/>
    <p:sldId id="351" r:id="rId4"/>
    <p:sldId id="406" r:id="rId5"/>
    <p:sldId id="408" r:id="rId6"/>
    <p:sldId id="407" r:id="rId7"/>
    <p:sldId id="434" r:id="rId8"/>
    <p:sldId id="409" r:id="rId9"/>
    <p:sldId id="410" r:id="rId10"/>
    <p:sldId id="411" r:id="rId11"/>
    <p:sldId id="412" r:id="rId12"/>
    <p:sldId id="413" r:id="rId13"/>
    <p:sldId id="414" r:id="rId14"/>
    <p:sldId id="415" r:id="rId15"/>
    <p:sldId id="416" r:id="rId16"/>
    <p:sldId id="417" r:id="rId17"/>
    <p:sldId id="418" r:id="rId18"/>
    <p:sldId id="419" r:id="rId19"/>
    <p:sldId id="420" r:id="rId20"/>
    <p:sldId id="421" r:id="rId21"/>
    <p:sldId id="422" r:id="rId22"/>
    <p:sldId id="423" r:id="rId23"/>
    <p:sldId id="424" r:id="rId24"/>
    <p:sldId id="425" r:id="rId25"/>
    <p:sldId id="426" r:id="rId26"/>
    <p:sldId id="427" r:id="rId27"/>
    <p:sldId id="428" r:id="rId28"/>
    <p:sldId id="395" r:id="rId29"/>
    <p:sldId id="432" r:id="rId30"/>
    <p:sldId id="399" r:id="rId31"/>
    <p:sldId id="401" r:id="rId3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208" userDrawn="1">
          <p15:clr>
            <a:srgbClr val="A4A3A4"/>
          </p15:clr>
        </p15:guide>
        <p15:guide id="2" pos="2880">
          <p15:clr>
            <a:srgbClr val="A4A3A4"/>
          </p15:clr>
        </p15:guide>
        <p15:guide id="3" pos="288" userDrawn="1">
          <p15:clr>
            <a:srgbClr val="A4A3A4"/>
          </p15:clr>
        </p15:guide>
        <p15:guide id="4" pos="5472" userDrawn="1">
          <p15:clr>
            <a:srgbClr val="A4A3A4"/>
          </p15:clr>
        </p15:guide>
        <p15:guide id="5" orient="horz" pos="384" userDrawn="1">
          <p15:clr>
            <a:srgbClr val="A4A3A4"/>
          </p15:clr>
        </p15:guide>
        <p15:guide id="6" orient="horz" pos="672" userDrawn="1">
          <p15:clr>
            <a:srgbClr val="A4A3A4"/>
          </p15:clr>
        </p15:guide>
        <p15:guide id="7" orient="horz" pos="1968" userDrawn="1">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7FA3"/>
    <a:srgbClr val="D4EAE4"/>
    <a:srgbClr val="00158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3B4B98B0-60AC-42C2-AFA5-B58CD77FA1E5}">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3023" autoAdjust="0"/>
    <p:restoredTop sz="92764" autoAdjust="0"/>
  </p:normalViewPr>
  <p:slideViewPr>
    <p:cSldViewPr>
      <p:cViewPr varScale="1">
        <p:scale>
          <a:sx n="67" d="100"/>
          <a:sy n="67" d="100"/>
        </p:scale>
        <p:origin x="1578" y="60"/>
      </p:cViewPr>
      <p:guideLst>
        <p:guide orient="horz" pos="2208"/>
        <p:guide pos="2880"/>
        <p:guide pos="288"/>
        <p:guide pos="5472"/>
        <p:guide orient="horz" pos="384"/>
        <p:guide orient="horz" pos="672"/>
        <p:guide orient="horz" pos="1968"/>
      </p:guideLst>
    </p:cSldViewPr>
  </p:slideViewPr>
  <p:outlineViewPr>
    <p:cViewPr>
      <p:scale>
        <a:sx n="33" d="100"/>
        <a:sy n="33" d="100"/>
      </p:scale>
      <p:origin x="0" y="-14832"/>
    </p:cViewPr>
  </p:outlineViewPr>
  <p:notesTextViewPr>
    <p:cViewPr>
      <p:scale>
        <a:sx n="1" d="1"/>
        <a:sy n="1" d="1"/>
      </p:scale>
      <p:origin x="0" y="0"/>
    </p:cViewPr>
  </p:notesTextViewPr>
  <p:sorterViewPr>
    <p:cViewPr>
      <p:scale>
        <a:sx n="66" d="100"/>
        <a:sy n="66" d="100"/>
      </p:scale>
      <p:origin x="0" y="0"/>
    </p:cViewPr>
  </p:sorterViewPr>
  <p:notesViewPr>
    <p:cSldViewPr>
      <p:cViewPr varScale="1">
        <p:scale>
          <a:sx n="54" d="100"/>
          <a:sy n="54" d="100"/>
        </p:scale>
        <p:origin x="1794" y="78"/>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notesMaster" Target="notesMasters/notesMaster1.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 Id="rId8" Type="http://schemas.openxmlformats.org/officeDocument/2006/relationships/slide" Target="slides/slide7.xml"/><Relationship Id="rId3" Type="http://schemas.openxmlformats.org/officeDocument/2006/relationships/slide" Target="slides/slide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8D8D874E-E9D5-433B-A149-BDF6BFDD40A8}" type="datetimeFigureOut">
              <a:rPr lang="en-US" smtClean="0"/>
              <a:pPr/>
              <a:t>5/21/2020</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20DCAA22-461C-45B4-A301-BFCA580174EF}" type="slidenum">
              <a:rPr lang="en-US" smtClean="0"/>
              <a:pPr/>
              <a:t>‹#›</a:t>
            </a:fld>
            <a:endParaRPr lang="en-US" dirty="0"/>
          </a:p>
        </p:txBody>
      </p:sp>
    </p:spTree>
    <p:extLst>
      <p:ext uri="{BB962C8B-B14F-4D97-AF65-F5344CB8AC3E}">
        <p14:creationId xmlns:p14="http://schemas.microsoft.com/office/powerpoint/2010/main" val="49019226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A051F04-9E25-42C3-8BC5-EC2E8469D95E}" type="datetimeFigureOut">
              <a:rPr lang="en-US" smtClean="0"/>
              <a:pPr/>
              <a:t>5/21/2020</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73D6722-9B4D-4E29-B226-C325925A8118}" type="slidenum">
              <a:rPr lang="en-US" smtClean="0"/>
              <a:pPr/>
              <a:t>‹#›</a:t>
            </a:fld>
            <a:endParaRPr lang="en-US" dirty="0"/>
          </a:p>
        </p:txBody>
      </p:sp>
    </p:spTree>
    <p:extLst>
      <p:ext uri="{BB962C8B-B14F-4D97-AF65-F5344CB8AC3E}">
        <p14:creationId xmlns:p14="http://schemas.microsoft.com/office/powerpoint/2010/main" val="35295983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IN" dirty="0"/>
              <a:t>If this PowerPoint presentation contains mathematical equations, you may need to check that your computer has the following installed:</a:t>
            </a:r>
          </a:p>
          <a:p>
            <a:pPr marL="0" marR="0" indent="0" algn="l" defTabSz="914400" rtl="0" eaLnBrk="1" fontAlgn="auto" latinLnBrk="0" hangingPunct="1">
              <a:lnSpc>
                <a:spcPct val="100000"/>
              </a:lnSpc>
              <a:spcBef>
                <a:spcPts val="0"/>
              </a:spcBef>
              <a:spcAft>
                <a:spcPts val="0"/>
              </a:spcAft>
              <a:buClrTx/>
              <a:buSzTx/>
              <a:buFontTx/>
              <a:buNone/>
              <a:tabLst/>
              <a:defRPr/>
            </a:pPr>
            <a:r>
              <a:rPr lang="en-IN" dirty="0"/>
              <a:t>1) </a:t>
            </a:r>
            <a:r>
              <a:rPr lang="en-IN" dirty="0" err="1"/>
              <a:t>MathType</a:t>
            </a:r>
            <a:r>
              <a:rPr lang="en-IN" dirty="0"/>
              <a:t> Plugin</a:t>
            </a:r>
          </a:p>
          <a:p>
            <a:pPr marL="0" marR="0" indent="0" algn="l" defTabSz="914400" rtl="0" eaLnBrk="1" fontAlgn="auto" latinLnBrk="0" hangingPunct="1">
              <a:lnSpc>
                <a:spcPct val="100000"/>
              </a:lnSpc>
              <a:spcBef>
                <a:spcPts val="0"/>
              </a:spcBef>
              <a:spcAft>
                <a:spcPts val="0"/>
              </a:spcAft>
              <a:buClrTx/>
              <a:buSzTx/>
              <a:buFontTx/>
              <a:buNone/>
              <a:tabLst/>
              <a:defRPr/>
            </a:pPr>
            <a:r>
              <a:rPr lang="en-IN" dirty="0"/>
              <a:t>2) Math Player (free versions available)</a:t>
            </a:r>
          </a:p>
          <a:p>
            <a:pPr marL="0" marR="0" indent="0" algn="l" defTabSz="914400" rtl="0" eaLnBrk="1" fontAlgn="auto" latinLnBrk="0" hangingPunct="1">
              <a:lnSpc>
                <a:spcPct val="100000"/>
              </a:lnSpc>
              <a:spcBef>
                <a:spcPts val="0"/>
              </a:spcBef>
              <a:spcAft>
                <a:spcPts val="0"/>
              </a:spcAft>
              <a:buClrTx/>
              <a:buSzTx/>
              <a:buFontTx/>
              <a:buNone/>
              <a:tabLst/>
              <a:defRPr/>
            </a:pPr>
            <a:r>
              <a:rPr lang="en-IN" dirty="0"/>
              <a:t>3) NVDA Reader (free versions available)</a:t>
            </a:r>
            <a:endParaRPr lang="en-US"/>
          </a:p>
          <a:p>
            <a:endParaRPr lang="en-IN"/>
          </a:p>
        </p:txBody>
      </p:sp>
      <p:sp>
        <p:nvSpPr>
          <p:cNvPr id="4" name="Slide Number Placeholder 3"/>
          <p:cNvSpPr>
            <a:spLocks noGrp="1"/>
          </p:cNvSpPr>
          <p:nvPr>
            <p:ph type="sldNum" sz="quarter" idx="10"/>
          </p:nvPr>
        </p:nvSpPr>
        <p:spPr/>
        <p:txBody>
          <a:bodyPr/>
          <a:lstStyle/>
          <a:p>
            <a:fld id="{A73D6722-9B4D-4E29-B226-C325925A8118}" type="slidenum">
              <a:rPr lang="en-US" smtClean="0"/>
              <a:pPr/>
              <a:t>1</a:t>
            </a:fld>
            <a:endParaRPr lang="en-US" dirty="0"/>
          </a:p>
        </p:txBody>
      </p:sp>
    </p:spTree>
    <p:extLst>
      <p:ext uri="{BB962C8B-B14F-4D97-AF65-F5344CB8AC3E}">
        <p14:creationId xmlns:p14="http://schemas.microsoft.com/office/powerpoint/2010/main" val="272428917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After completing an internal analysis, managers should be able to identify organizational strengths and weaknesses. Any activities the organization does well or any unique resources that it has are called </a:t>
            </a:r>
            <a:r>
              <a:rPr lang="en-US" sz="1200" b="1" kern="1200" dirty="0">
                <a:solidFill>
                  <a:schemeClr val="tx1"/>
                </a:solidFill>
                <a:effectLst/>
                <a:latin typeface="+mn-lt"/>
                <a:ea typeface="+mn-ea"/>
                <a:cs typeface="+mn-cs"/>
              </a:rPr>
              <a:t>strengths</a:t>
            </a:r>
            <a:r>
              <a:rPr lang="en-US" sz="1200" kern="1200" dirty="0">
                <a:solidFill>
                  <a:schemeClr val="tx1"/>
                </a:solidFill>
                <a:effectLst/>
                <a:latin typeface="+mn-lt"/>
                <a:ea typeface="+mn-ea"/>
                <a:cs typeface="+mn-cs"/>
              </a:rPr>
              <a:t>. </a:t>
            </a:r>
            <a:r>
              <a:rPr lang="en-US" sz="1200" b="1" kern="1200" dirty="0">
                <a:solidFill>
                  <a:schemeClr val="tx1"/>
                </a:solidFill>
                <a:effectLst/>
                <a:latin typeface="+mn-lt"/>
                <a:ea typeface="+mn-ea"/>
                <a:cs typeface="+mn-cs"/>
              </a:rPr>
              <a:t>Weaknesses </a:t>
            </a:r>
            <a:r>
              <a:rPr lang="en-US" sz="1200" kern="1200" dirty="0">
                <a:solidFill>
                  <a:schemeClr val="tx1"/>
                </a:solidFill>
                <a:effectLst/>
                <a:latin typeface="+mn-lt"/>
                <a:ea typeface="+mn-ea"/>
                <a:cs typeface="+mn-cs"/>
              </a:rPr>
              <a:t>are activities the organization doesn’t do well or resources it needs but doesn’t possess. </a:t>
            </a:r>
          </a:p>
          <a:p>
            <a:endParaRPr lang="en-US" sz="1200" kern="1200" dirty="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combined external and internal analyses are called the </a:t>
            </a:r>
            <a:r>
              <a:rPr lang="en-US" sz="1200" b="1" kern="1200" dirty="0">
                <a:solidFill>
                  <a:schemeClr val="tx1"/>
                </a:solidFill>
                <a:effectLst/>
                <a:latin typeface="+mn-lt"/>
                <a:ea typeface="+mn-ea"/>
                <a:cs typeface="+mn-cs"/>
              </a:rPr>
              <a:t>SWOT analysis</a:t>
            </a:r>
            <a:r>
              <a:rPr lang="en-US" sz="1200" kern="1200" dirty="0">
                <a:solidFill>
                  <a:schemeClr val="tx1"/>
                </a:solidFill>
                <a:effectLst/>
                <a:latin typeface="+mn-lt"/>
                <a:ea typeface="+mn-ea"/>
                <a:cs typeface="+mn-cs"/>
              </a:rPr>
              <a:t>, an analysis of the organization’s </a:t>
            </a:r>
            <a:r>
              <a:rPr lang="en-US" sz="1200" i="1" kern="1200" dirty="0">
                <a:solidFill>
                  <a:schemeClr val="tx1"/>
                </a:solidFill>
                <a:effectLst/>
                <a:latin typeface="+mn-lt"/>
                <a:ea typeface="+mn-ea"/>
                <a:cs typeface="+mn-cs"/>
              </a:rPr>
              <a:t>s</a:t>
            </a:r>
            <a:r>
              <a:rPr lang="en-US" sz="1200" kern="1200" dirty="0">
                <a:solidFill>
                  <a:schemeClr val="tx1"/>
                </a:solidFill>
                <a:effectLst/>
                <a:latin typeface="+mn-lt"/>
                <a:ea typeface="+mn-ea"/>
                <a:cs typeface="+mn-cs"/>
              </a:rPr>
              <a:t>trengths, </a:t>
            </a:r>
            <a:r>
              <a:rPr lang="en-US" sz="1200" i="1" kern="1200" dirty="0">
                <a:solidFill>
                  <a:schemeClr val="tx1"/>
                </a:solidFill>
                <a:effectLst/>
                <a:latin typeface="+mn-lt"/>
                <a:ea typeface="+mn-ea"/>
                <a:cs typeface="+mn-cs"/>
              </a:rPr>
              <a:t>w</a:t>
            </a:r>
            <a:r>
              <a:rPr lang="en-US" sz="1200" kern="1200" dirty="0">
                <a:solidFill>
                  <a:schemeClr val="tx1"/>
                </a:solidFill>
                <a:effectLst/>
                <a:latin typeface="+mn-lt"/>
                <a:ea typeface="+mn-ea"/>
                <a:cs typeface="+mn-cs"/>
              </a:rPr>
              <a:t>eaknesses, </a:t>
            </a:r>
            <a:r>
              <a:rPr lang="en-US" sz="1200" i="1" kern="1200" dirty="0">
                <a:solidFill>
                  <a:schemeClr val="tx1"/>
                </a:solidFill>
                <a:effectLst/>
                <a:latin typeface="+mn-lt"/>
                <a:ea typeface="+mn-ea"/>
                <a:cs typeface="+mn-cs"/>
              </a:rPr>
              <a:t>o</a:t>
            </a:r>
            <a:r>
              <a:rPr lang="en-US" sz="1200" kern="1200" dirty="0">
                <a:solidFill>
                  <a:schemeClr val="tx1"/>
                </a:solidFill>
                <a:effectLst/>
                <a:latin typeface="+mn-lt"/>
                <a:ea typeface="+mn-ea"/>
                <a:cs typeface="+mn-cs"/>
              </a:rPr>
              <a:t>pportunities, and </a:t>
            </a:r>
            <a:r>
              <a:rPr lang="en-US" sz="1200" i="0" kern="1200" dirty="0">
                <a:solidFill>
                  <a:schemeClr val="tx1"/>
                </a:solidFill>
                <a:effectLst/>
                <a:latin typeface="+mn-lt"/>
                <a:ea typeface="+mn-ea"/>
                <a:cs typeface="+mn-cs"/>
              </a:rPr>
              <a:t>t</a:t>
            </a:r>
            <a:r>
              <a:rPr lang="en-US" sz="1200" kern="1200" dirty="0">
                <a:solidFill>
                  <a:schemeClr val="tx1"/>
                </a:solidFill>
                <a:effectLst/>
                <a:latin typeface="+mn-lt"/>
                <a:ea typeface="+mn-ea"/>
                <a:cs typeface="+mn-cs"/>
              </a:rPr>
              <a:t>hreats. After completing the SWOT analysis, managers are ready to formulate appropriate strategies—that is, strategies that (1) exploit an organization’s strengths and external opportunities, (2) buffer or protect the organization from external threats, or (3) correct critical weaknesses. </a:t>
            </a:r>
            <a:endParaRPr lang="en-US" dirty="0"/>
          </a:p>
          <a:p>
            <a:endParaRPr lang="en-US" dirty="0"/>
          </a:p>
        </p:txBody>
      </p:sp>
      <p:sp>
        <p:nvSpPr>
          <p:cNvPr id="4" name="Slide Number Placeholder 3"/>
          <p:cNvSpPr>
            <a:spLocks noGrp="1"/>
          </p:cNvSpPr>
          <p:nvPr>
            <p:ph type="sldNum" sz="quarter" idx="10"/>
          </p:nvPr>
        </p:nvSpPr>
        <p:spPr/>
        <p:txBody>
          <a:bodyPr/>
          <a:lstStyle/>
          <a:p>
            <a:fld id="{A73D6722-9B4D-4E29-B226-C325925A8118}" type="slidenum">
              <a:rPr lang="en-US" smtClean="0"/>
              <a:pPr/>
              <a:t>10</a:t>
            </a:fld>
            <a:endParaRPr lang="en-US" dirty="0"/>
          </a:p>
        </p:txBody>
      </p:sp>
    </p:spTree>
    <p:extLst>
      <p:ext uri="{BB962C8B-B14F-4D97-AF65-F5344CB8AC3E}">
        <p14:creationId xmlns:p14="http://schemas.microsoft.com/office/powerpoint/2010/main" val="132670278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As managers formulate strategies, they should consider the realities of the external environment and their available resources and capabilities in order to design strategies that will help an organization achieve its goals. The three main types of strategies managers will formulate include corporate, competitive, and functional. We’ll describe each shortly. </a:t>
            </a:r>
            <a:endParaRPr lang="en-US" dirty="0"/>
          </a:p>
        </p:txBody>
      </p:sp>
      <p:sp>
        <p:nvSpPr>
          <p:cNvPr id="4" name="Slide Number Placeholder 3"/>
          <p:cNvSpPr>
            <a:spLocks noGrp="1"/>
          </p:cNvSpPr>
          <p:nvPr>
            <p:ph type="sldNum" sz="quarter" idx="10"/>
          </p:nvPr>
        </p:nvSpPr>
        <p:spPr/>
        <p:txBody>
          <a:bodyPr/>
          <a:lstStyle/>
          <a:p>
            <a:fld id="{A73D6722-9B4D-4E29-B226-C325925A8118}" type="slidenum">
              <a:rPr lang="en-US" smtClean="0"/>
              <a:pPr/>
              <a:t>11</a:t>
            </a:fld>
            <a:endParaRPr lang="en-US" dirty="0"/>
          </a:p>
        </p:txBody>
      </p:sp>
    </p:spTree>
    <p:extLst>
      <p:ext uri="{BB962C8B-B14F-4D97-AF65-F5344CB8AC3E}">
        <p14:creationId xmlns:p14="http://schemas.microsoft.com/office/powerpoint/2010/main" val="47991078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Once strategies are formulated, they must be implemented. No matter how effectively an organization has planned its strategies, performance will suffer if the strategies aren’t implemented properly. </a:t>
            </a:r>
            <a:endParaRPr lang="en-US" dirty="0"/>
          </a:p>
        </p:txBody>
      </p:sp>
      <p:sp>
        <p:nvSpPr>
          <p:cNvPr id="4" name="Slide Number Placeholder 3"/>
          <p:cNvSpPr>
            <a:spLocks noGrp="1"/>
          </p:cNvSpPr>
          <p:nvPr>
            <p:ph type="sldNum" sz="quarter" idx="10"/>
          </p:nvPr>
        </p:nvSpPr>
        <p:spPr/>
        <p:txBody>
          <a:bodyPr/>
          <a:lstStyle/>
          <a:p>
            <a:fld id="{A73D6722-9B4D-4E29-B226-C325925A8118}" type="slidenum">
              <a:rPr lang="en-US" smtClean="0"/>
              <a:pPr/>
              <a:t>12</a:t>
            </a:fld>
            <a:endParaRPr lang="en-US" dirty="0"/>
          </a:p>
        </p:txBody>
      </p:sp>
    </p:spTree>
    <p:extLst>
      <p:ext uri="{BB962C8B-B14F-4D97-AF65-F5344CB8AC3E}">
        <p14:creationId xmlns:p14="http://schemas.microsoft.com/office/powerpoint/2010/main" val="117432987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final step in the strategic management process is evaluating results. How effective have the strategies been at helping the organization reach its goals? What adjustments are necessary? </a:t>
            </a:r>
            <a:endParaRPr lang="en-US" dirty="0"/>
          </a:p>
          <a:p>
            <a:endParaRPr lang="en-US" dirty="0">
              <a:effectLst/>
            </a:endParaRPr>
          </a:p>
        </p:txBody>
      </p:sp>
      <p:sp>
        <p:nvSpPr>
          <p:cNvPr id="4" name="Slide Number Placeholder 3"/>
          <p:cNvSpPr>
            <a:spLocks noGrp="1"/>
          </p:cNvSpPr>
          <p:nvPr>
            <p:ph type="sldNum" sz="quarter" idx="10"/>
          </p:nvPr>
        </p:nvSpPr>
        <p:spPr/>
        <p:txBody>
          <a:bodyPr/>
          <a:lstStyle/>
          <a:p>
            <a:fld id="{A73D6722-9B4D-4E29-B226-C325925A8118}" type="slidenum">
              <a:rPr lang="en-US" smtClean="0"/>
              <a:pPr/>
              <a:t>13</a:t>
            </a:fld>
            <a:endParaRPr lang="en-US" dirty="0"/>
          </a:p>
        </p:txBody>
      </p:sp>
    </p:spTree>
    <p:extLst>
      <p:ext uri="{BB962C8B-B14F-4D97-AF65-F5344CB8AC3E}">
        <p14:creationId xmlns:p14="http://schemas.microsoft.com/office/powerpoint/2010/main" val="156520840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As we said earlier, organizations use three types of strategies: corporate, competitive, and functional (see Exhibit 9-3). Top-level managers typically are responsible for corporate strategies, middle-level managers for competitive strategies, and lower-level managers for the functional strategies. In this section, we’ll look at corporate strategies. </a:t>
            </a:r>
            <a:endParaRPr lang="en-US" dirty="0"/>
          </a:p>
          <a:p>
            <a:endParaRPr lang="en-US" sz="1200" b="0" kern="1200" dirty="0">
              <a:solidFill>
                <a:schemeClr val="tx1"/>
              </a:solidFill>
              <a:effectLst/>
              <a:latin typeface="+mn-lt"/>
              <a:ea typeface="+mn-ea"/>
              <a:cs typeface="+mn-cs"/>
            </a:endParaRPr>
          </a:p>
          <a:p>
            <a:r>
              <a:rPr lang="en-US" sz="1200" b="0" kern="1200" dirty="0">
                <a:solidFill>
                  <a:schemeClr val="tx1"/>
                </a:solidFill>
                <a:effectLst/>
                <a:latin typeface="+mn-lt"/>
                <a:ea typeface="+mn-ea"/>
                <a:cs typeface="+mn-cs"/>
              </a:rPr>
              <a:t>Long Description:</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chart begins with “Multi-business corporation” (Corporate strategy) that branches out into competitive strategies of “Strategic Business Unit 1”, “Strategic Business Unit 2”, and “Strategic Business Unit 3.” “Strategic Business Unit 2” leads to functional strategies of “Research and Development”, “Manufacturing”, “Marketing”, “Human Resources” and “Finance.”</a:t>
            </a:r>
          </a:p>
        </p:txBody>
      </p:sp>
      <p:sp>
        <p:nvSpPr>
          <p:cNvPr id="4" name="Slide Number Placeholder 3"/>
          <p:cNvSpPr>
            <a:spLocks noGrp="1"/>
          </p:cNvSpPr>
          <p:nvPr>
            <p:ph type="sldNum" sz="quarter" idx="10"/>
          </p:nvPr>
        </p:nvSpPr>
        <p:spPr/>
        <p:txBody>
          <a:bodyPr/>
          <a:lstStyle/>
          <a:p>
            <a:fld id="{A73D6722-9B4D-4E29-B226-C325925A8118}" type="slidenum">
              <a:rPr lang="en-US" smtClean="0"/>
              <a:pPr/>
              <a:t>14</a:t>
            </a:fld>
            <a:endParaRPr lang="en-US" dirty="0"/>
          </a:p>
        </p:txBody>
      </p:sp>
    </p:spTree>
    <p:extLst>
      <p:ext uri="{BB962C8B-B14F-4D97-AF65-F5344CB8AC3E}">
        <p14:creationId xmlns:p14="http://schemas.microsoft.com/office/powerpoint/2010/main" val="74410445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A </a:t>
            </a:r>
            <a:r>
              <a:rPr lang="en-US" sz="1200" b="1" kern="1200" dirty="0">
                <a:solidFill>
                  <a:schemeClr val="tx1"/>
                </a:solidFill>
                <a:effectLst/>
                <a:latin typeface="+mn-lt"/>
                <a:ea typeface="+mn-ea"/>
                <a:cs typeface="+mn-cs"/>
              </a:rPr>
              <a:t>corporate strategy </a:t>
            </a:r>
            <a:r>
              <a:rPr lang="en-US" sz="1200" kern="1200" dirty="0">
                <a:solidFill>
                  <a:schemeClr val="tx1"/>
                </a:solidFill>
                <a:effectLst/>
                <a:latin typeface="+mn-lt"/>
                <a:ea typeface="+mn-ea"/>
                <a:cs typeface="+mn-cs"/>
              </a:rPr>
              <a:t>is one that determines what businesses a company is in or wants to be in and what it wants to do with those businesses. It’s based on the mission and goals of the organization and the roles that each business unit of the organization will play. </a:t>
            </a:r>
            <a:endParaRPr lang="en-US" dirty="0"/>
          </a:p>
        </p:txBody>
      </p:sp>
      <p:sp>
        <p:nvSpPr>
          <p:cNvPr id="4" name="Slide Number Placeholder 3"/>
          <p:cNvSpPr>
            <a:spLocks noGrp="1"/>
          </p:cNvSpPr>
          <p:nvPr>
            <p:ph type="sldNum" sz="quarter" idx="10"/>
          </p:nvPr>
        </p:nvSpPr>
        <p:spPr/>
        <p:txBody>
          <a:bodyPr/>
          <a:lstStyle/>
          <a:p>
            <a:fld id="{A73D6722-9B4D-4E29-B226-C325925A8118}" type="slidenum">
              <a:rPr lang="en-US" smtClean="0"/>
              <a:pPr/>
              <a:t>15</a:t>
            </a:fld>
            <a:endParaRPr lang="en-US" dirty="0"/>
          </a:p>
        </p:txBody>
      </p:sp>
    </p:spTree>
    <p:extLst>
      <p:ext uri="{BB962C8B-B14F-4D97-AF65-F5344CB8AC3E}">
        <p14:creationId xmlns:p14="http://schemas.microsoft.com/office/powerpoint/2010/main" val="155070947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Organizations grow by using concentration, vertical integration, horizontal integration, or diversification. </a:t>
            </a:r>
            <a:endParaRPr lang="en-US" dirty="0"/>
          </a:p>
          <a:p>
            <a:r>
              <a:rPr lang="en-US" sz="1200" kern="1200" dirty="0">
                <a:solidFill>
                  <a:schemeClr val="tx1"/>
                </a:solidFill>
                <a:effectLst/>
                <a:latin typeface="+mn-lt"/>
                <a:ea typeface="+mn-ea"/>
                <a:cs typeface="+mn-cs"/>
              </a:rPr>
              <a:t>An organization that grows using </a:t>
            </a:r>
            <a:r>
              <a:rPr lang="en-US" sz="1200" i="1" kern="1200" dirty="0">
                <a:solidFill>
                  <a:schemeClr val="tx1"/>
                </a:solidFill>
                <a:effectLst/>
                <a:latin typeface="+mn-lt"/>
                <a:ea typeface="+mn-ea"/>
                <a:cs typeface="+mn-cs"/>
              </a:rPr>
              <a:t>concentration </a:t>
            </a:r>
            <a:r>
              <a:rPr lang="en-US" sz="1200" kern="1200" dirty="0">
                <a:solidFill>
                  <a:schemeClr val="tx1"/>
                </a:solidFill>
                <a:effectLst/>
                <a:latin typeface="+mn-lt"/>
                <a:ea typeface="+mn-ea"/>
                <a:cs typeface="+mn-cs"/>
              </a:rPr>
              <a:t>focuses on its primary line of business and increases the number of products offered or markets served in this primary business. </a:t>
            </a:r>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 company also might choose to grow by </a:t>
            </a:r>
            <a:r>
              <a:rPr lang="en-US" sz="1200" i="1" kern="1200" dirty="0">
                <a:solidFill>
                  <a:schemeClr val="tx1"/>
                </a:solidFill>
                <a:effectLst/>
                <a:latin typeface="+mn-lt"/>
                <a:ea typeface="+mn-ea"/>
                <a:cs typeface="+mn-cs"/>
              </a:rPr>
              <a:t>vertical integration</a:t>
            </a:r>
            <a:r>
              <a:rPr lang="en-US" sz="1200" kern="1200" dirty="0">
                <a:solidFill>
                  <a:schemeClr val="tx1"/>
                </a:solidFill>
                <a:effectLst/>
                <a:latin typeface="+mn-lt"/>
                <a:ea typeface="+mn-ea"/>
                <a:cs typeface="+mn-cs"/>
              </a:rPr>
              <a:t>, either backward, forward, or both. In backward vertical integration, the organization becomes its own supplier so it can control its inputs. </a:t>
            </a:r>
            <a:endParaRPr lang="en-US" dirty="0"/>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In </a:t>
            </a:r>
            <a:r>
              <a:rPr lang="en-US" sz="1200" i="1" kern="1200" dirty="0">
                <a:solidFill>
                  <a:schemeClr val="tx1"/>
                </a:solidFill>
                <a:effectLst/>
                <a:latin typeface="+mn-lt"/>
                <a:ea typeface="+mn-ea"/>
                <a:cs typeface="+mn-cs"/>
              </a:rPr>
              <a:t>horizontal integration</a:t>
            </a:r>
            <a:r>
              <a:rPr lang="en-US" sz="1200" kern="1200" dirty="0">
                <a:solidFill>
                  <a:schemeClr val="tx1"/>
                </a:solidFill>
                <a:effectLst/>
                <a:latin typeface="+mn-lt"/>
                <a:ea typeface="+mn-ea"/>
                <a:cs typeface="+mn-cs"/>
              </a:rPr>
              <a:t>, a company grows by combining with competitors. </a:t>
            </a:r>
            <a:endParaRPr lang="en-US" dirty="0"/>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Finally, an organization can grow through </a:t>
            </a:r>
            <a:r>
              <a:rPr lang="en-US" sz="1200" i="1" kern="1200" dirty="0">
                <a:solidFill>
                  <a:schemeClr val="tx1"/>
                </a:solidFill>
                <a:effectLst/>
                <a:latin typeface="+mn-lt"/>
                <a:ea typeface="+mn-ea"/>
                <a:cs typeface="+mn-cs"/>
              </a:rPr>
              <a:t>diversification</a:t>
            </a:r>
            <a:r>
              <a:rPr lang="en-US" sz="1200" kern="1200" dirty="0">
                <a:solidFill>
                  <a:schemeClr val="tx1"/>
                </a:solidFill>
                <a:effectLst/>
                <a:latin typeface="+mn-lt"/>
                <a:ea typeface="+mn-ea"/>
                <a:cs typeface="+mn-cs"/>
              </a:rPr>
              <a:t>, either related or unrelated. Related diversification happens when a company combines with other companies in different, but related, industries. Unrelated diversification is when a company combines with firms in different and unrelated industries. </a:t>
            </a:r>
            <a:endParaRPr lang="en-US" dirty="0"/>
          </a:p>
          <a:p>
            <a:endParaRPr lang="en-US" dirty="0"/>
          </a:p>
        </p:txBody>
      </p:sp>
      <p:sp>
        <p:nvSpPr>
          <p:cNvPr id="4" name="Slide Number Placeholder 3"/>
          <p:cNvSpPr>
            <a:spLocks noGrp="1"/>
          </p:cNvSpPr>
          <p:nvPr>
            <p:ph type="sldNum" sz="quarter" idx="10"/>
          </p:nvPr>
        </p:nvSpPr>
        <p:spPr/>
        <p:txBody>
          <a:bodyPr/>
          <a:lstStyle/>
          <a:p>
            <a:fld id="{A73D6722-9B4D-4E29-B226-C325925A8118}" type="slidenum">
              <a:rPr lang="en-US" smtClean="0"/>
              <a:pPr/>
              <a:t>16</a:t>
            </a:fld>
            <a:endParaRPr lang="en-US" dirty="0"/>
          </a:p>
        </p:txBody>
      </p:sp>
    </p:spTree>
    <p:extLst>
      <p:ext uri="{BB962C8B-B14F-4D97-AF65-F5344CB8AC3E}">
        <p14:creationId xmlns:p14="http://schemas.microsoft.com/office/powerpoint/2010/main" val="178785026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Examples of a stability strategy include continuing to serve the same clients by offering the same product or service, maintaining market share, and sustaining the organization’s current business operations. The organization doesn’t grow, but doesn’t fall behind, either. </a:t>
            </a:r>
          </a:p>
          <a:p>
            <a:endParaRPr lang="en-US" sz="1200" kern="1200" dirty="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Managers need to develop strategies, called </a:t>
            </a:r>
            <a:r>
              <a:rPr lang="en-US" sz="1200" b="1" kern="1200" dirty="0">
                <a:solidFill>
                  <a:schemeClr val="tx1"/>
                </a:solidFill>
                <a:effectLst/>
                <a:latin typeface="+mn-lt"/>
                <a:ea typeface="+mn-ea"/>
                <a:cs typeface="+mn-cs"/>
              </a:rPr>
              <a:t>renewal strategies</a:t>
            </a:r>
            <a:r>
              <a:rPr lang="en-US" sz="1200" kern="1200" dirty="0">
                <a:solidFill>
                  <a:schemeClr val="tx1"/>
                </a:solidFill>
                <a:effectLst/>
                <a:latin typeface="+mn-lt"/>
                <a:ea typeface="+mn-ea"/>
                <a:cs typeface="+mn-cs"/>
              </a:rPr>
              <a:t>, that address declining performance. The two main types of renewal strategies are retrenchment and turnaround strategies. </a:t>
            </a:r>
            <a:endParaRPr lang="en-US" dirty="0"/>
          </a:p>
          <a:p>
            <a:endParaRPr lang="en-US" dirty="0"/>
          </a:p>
        </p:txBody>
      </p:sp>
      <p:sp>
        <p:nvSpPr>
          <p:cNvPr id="4" name="Slide Number Placeholder 3"/>
          <p:cNvSpPr>
            <a:spLocks noGrp="1"/>
          </p:cNvSpPr>
          <p:nvPr>
            <p:ph type="sldNum" sz="quarter" idx="10"/>
          </p:nvPr>
        </p:nvSpPr>
        <p:spPr/>
        <p:txBody>
          <a:bodyPr/>
          <a:lstStyle/>
          <a:p>
            <a:fld id="{A73D6722-9B4D-4E29-B226-C325925A8118}" type="slidenum">
              <a:rPr lang="en-US" smtClean="0"/>
              <a:pPr/>
              <a:t>17</a:t>
            </a:fld>
            <a:endParaRPr lang="en-US" dirty="0"/>
          </a:p>
        </p:txBody>
      </p:sp>
    </p:spTree>
    <p:extLst>
      <p:ext uri="{BB962C8B-B14F-4D97-AF65-F5344CB8AC3E}">
        <p14:creationId xmlns:p14="http://schemas.microsoft.com/office/powerpoint/2010/main" val="38628633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When an organization’s corporate strategy encompasses a number of businesses, managers can manage this collection, or portfolio, of businesses using a tool called a corporate portfolio matrix. This matrix provides a framework for understanding diverse businesses and helps managers establish priorities for allocating resources. The first portfolio matrix—the </a:t>
            </a:r>
            <a:r>
              <a:rPr lang="en-US" sz="1200" b="1" kern="1200" dirty="0">
                <a:solidFill>
                  <a:schemeClr val="tx1"/>
                </a:solidFill>
                <a:effectLst/>
                <a:latin typeface="+mn-lt"/>
                <a:ea typeface="+mn-ea"/>
                <a:cs typeface="+mn-cs"/>
              </a:rPr>
              <a:t>BCG matrix</a:t>
            </a:r>
            <a:r>
              <a:rPr lang="en-US" sz="1200" kern="1200" dirty="0">
                <a:solidFill>
                  <a:schemeClr val="tx1"/>
                </a:solidFill>
                <a:effectLst/>
                <a:latin typeface="+mn-lt"/>
                <a:ea typeface="+mn-ea"/>
                <a:cs typeface="+mn-cs"/>
              </a:rPr>
              <a:t>—was developed by the Boston Consulting Group and introduced the idea that an organization’s various businesses could be evaluated and plotted using a 2 × 2 matrix to identify which ones offered high potential and which were a drain on organizational resources. The horizontal axis represents market share (low or high), and the vertical axis indicates anticipated market growth (low or high). A business unit is evaluated using a SWOT analysis and placed in one of the four categories listed.</a:t>
            </a:r>
            <a:endParaRPr lang="en-US" dirty="0"/>
          </a:p>
          <a:p>
            <a:endParaRPr lang="en-US" dirty="0"/>
          </a:p>
        </p:txBody>
      </p:sp>
      <p:sp>
        <p:nvSpPr>
          <p:cNvPr id="4" name="Slide Number Placeholder 3"/>
          <p:cNvSpPr>
            <a:spLocks noGrp="1"/>
          </p:cNvSpPr>
          <p:nvPr>
            <p:ph type="sldNum" sz="quarter" idx="10"/>
          </p:nvPr>
        </p:nvSpPr>
        <p:spPr/>
        <p:txBody>
          <a:bodyPr/>
          <a:lstStyle/>
          <a:p>
            <a:fld id="{A73D6722-9B4D-4E29-B226-C325925A8118}" type="slidenum">
              <a:rPr lang="en-US" smtClean="0"/>
              <a:pPr/>
              <a:t>18</a:t>
            </a:fld>
            <a:endParaRPr lang="en-US" dirty="0"/>
          </a:p>
        </p:txBody>
      </p:sp>
    </p:spTree>
    <p:extLst>
      <p:ext uri="{BB962C8B-B14F-4D97-AF65-F5344CB8AC3E}">
        <p14:creationId xmlns:p14="http://schemas.microsoft.com/office/powerpoint/2010/main" val="136404822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For a small organization in only one line of business or a large organization that has not diversified into different products or markets, its competitive strategy describes how it will compete in its primary or main market. For organizations in multiple businesses, however, each business will have its own competitive strategy that defines its competitive advantage, the products or services it will offer, the customers it wants to reach, and the like. </a:t>
            </a:r>
          </a:p>
          <a:p>
            <a:endParaRPr lang="en-US" sz="1200" kern="1200" dirty="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When an organization is in several different businesses, those single businesses that are independent and that have their own competitive strategies are referred to as </a:t>
            </a:r>
            <a:r>
              <a:rPr lang="en-US" sz="1200" b="1" kern="1200" dirty="0">
                <a:solidFill>
                  <a:schemeClr val="tx1"/>
                </a:solidFill>
                <a:effectLst/>
                <a:latin typeface="+mn-lt"/>
                <a:ea typeface="+mn-ea"/>
                <a:cs typeface="+mn-cs"/>
              </a:rPr>
              <a:t>strategic business units (SBUs)</a:t>
            </a:r>
            <a:r>
              <a:rPr lang="en-US" sz="1200" kern="1200" dirty="0">
                <a:solidFill>
                  <a:schemeClr val="tx1"/>
                </a:solidFill>
                <a:effectLst/>
                <a:latin typeface="+mn-lt"/>
                <a:ea typeface="+mn-ea"/>
                <a:cs typeface="+mn-cs"/>
              </a:rPr>
              <a:t>. </a:t>
            </a:r>
            <a:endParaRPr lang="en-US" dirty="0"/>
          </a:p>
          <a:p>
            <a:endParaRPr lang="en-US" sz="1200" kern="1200" dirty="0">
              <a:solidFill>
                <a:schemeClr val="tx1"/>
              </a:solidFill>
              <a:effectLst/>
              <a:latin typeface="+mn-lt"/>
              <a:ea typeface="+mn-ea"/>
              <a:cs typeface="+mn-cs"/>
            </a:endParaRPr>
          </a:p>
          <a:p>
            <a:endParaRPr lang="en-US" sz="1200" kern="1200" dirty="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A73D6722-9B4D-4E29-B226-C325925A8118}" type="slidenum">
              <a:rPr lang="en-US" smtClean="0"/>
              <a:pPr/>
              <a:t>19</a:t>
            </a:fld>
            <a:endParaRPr lang="en-US" dirty="0"/>
          </a:p>
        </p:txBody>
      </p:sp>
    </p:spTree>
    <p:extLst>
      <p:ext uri="{BB962C8B-B14F-4D97-AF65-F5344CB8AC3E}">
        <p14:creationId xmlns:p14="http://schemas.microsoft.com/office/powerpoint/2010/main" val="112506868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73D6722-9B4D-4E29-B226-C325925A8118}" type="slidenum">
              <a:rPr lang="en-US" smtClean="0"/>
              <a:pPr/>
              <a:t>2</a:t>
            </a:fld>
            <a:endParaRPr lang="en-US" dirty="0"/>
          </a:p>
        </p:txBody>
      </p:sp>
    </p:spTree>
    <p:extLst>
      <p:ext uri="{BB962C8B-B14F-4D97-AF65-F5344CB8AC3E}">
        <p14:creationId xmlns:p14="http://schemas.microsoft.com/office/powerpoint/2010/main" val="549718557"/>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Developing an effective competitive strategy requires an understanding of </a:t>
            </a:r>
            <a:r>
              <a:rPr lang="en-US" sz="1200" b="1" kern="1200" dirty="0">
                <a:solidFill>
                  <a:schemeClr val="tx1"/>
                </a:solidFill>
                <a:effectLst/>
                <a:latin typeface="+mn-lt"/>
                <a:ea typeface="+mn-ea"/>
                <a:cs typeface="+mn-cs"/>
              </a:rPr>
              <a:t>competitive advantage</a:t>
            </a:r>
            <a:r>
              <a:rPr lang="en-US" sz="1200" kern="1200" dirty="0">
                <a:solidFill>
                  <a:schemeClr val="tx1"/>
                </a:solidFill>
                <a:effectLst/>
                <a:latin typeface="+mn-lt"/>
                <a:ea typeface="+mn-ea"/>
                <a:cs typeface="+mn-cs"/>
              </a:rPr>
              <a:t>, which is what sets an organization apart—that is, its distinctive edge. That distinctive edge can come from the organization’s core competencies by doing something that others cannot do or doing it better than others can do it. </a:t>
            </a:r>
            <a:endParaRPr lang="en-US" dirty="0"/>
          </a:p>
        </p:txBody>
      </p:sp>
      <p:sp>
        <p:nvSpPr>
          <p:cNvPr id="4" name="Slide Number Placeholder 3"/>
          <p:cNvSpPr>
            <a:spLocks noGrp="1"/>
          </p:cNvSpPr>
          <p:nvPr>
            <p:ph type="sldNum" sz="quarter" idx="10"/>
          </p:nvPr>
        </p:nvSpPr>
        <p:spPr/>
        <p:txBody>
          <a:bodyPr/>
          <a:lstStyle/>
          <a:p>
            <a:fld id="{A73D6722-9B4D-4E29-B226-C325925A8118}" type="slidenum">
              <a:rPr lang="en-US" smtClean="0"/>
              <a:pPr/>
              <a:t>20</a:t>
            </a:fld>
            <a:endParaRPr lang="en-US" dirty="0"/>
          </a:p>
        </p:txBody>
      </p:sp>
    </p:spTree>
    <p:extLst>
      <p:ext uri="{BB962C8B-B14F-4D97-AF65-F5344CB8AC3E}">
        <p14:creationId xmlns:p14="http://schemas.microsoft.com/office/powerpoint/2010/main" val="1147472399"/>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If a business is able to continuously improve the quality and reliability of its products, it may have a competitive advantage that can’t be taken away. </a:t>
            </a:r>
          </a:p>
          <a:p>
            <a:endParaRPr lang="en-US" sz="1200" kern="1200" dirty="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Many organizations are making substantial investments in social media because its use can provide a competitive advantage. </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Anything that can help a firm build a moat around its business can help it sustain a competitive advantage. A patent or high-switching costs are examples of moats.</a:t>
            </a:r>
            <a:endParaRPr lang="en-US" dirty="0"/>
          </a:p>
          <a:p>
            <a:pPr marL="0" marR="0" indent="0" algn="l" defTabSz="914400" rtl="0" eaLnBrk="1" fontAlgn="auto" latinLnBrk="0" hangingPunct="1">
              <a:lnSpc>
                <a:spcPct val="100000"/>
              </a:lnSpc>
              <a:spcBef>
                <a:spcPts val="0"/>
              </a:spcBef>
              <a:spcAft>
                <a:spcPts val="0"/>
              </a:spcAft>
              <a:buClrTx/>
              <a:buSzTx/>
              <a:buFontTx/>
              <a:buNone/>
              <a:tabLst/>
              <a:defRPr/>
            </a:pPr>
            <a:endParaRPr lang="en-US" dirty="0"/>
          </a:p>
          <a:p>
            <a:endParaRPr lang="en-US" dirty="0"/>
          </a:p>
          <a:p>
            <a:endParaRPr lang="en-US" dirty="0"/>
          </a:p>
        </p:txBody>
      </p:sp>
      <p:sp>
        <p:nvSpPr>
          <p:cNvPr id="4" name="Slide Number Placeholder 3"/>
          <p:cNvSpPr>
            <a:spLocks noGrp="1"/>
          </p:cNvSpPr>
          <p:nvPr>
            <p:ph type="sldNum" sz="quarter" idx="10"/>
          </p:nvPr>
        </p:nvSpPr>
        <p:spPr/>
        <p:txBody>
          <a:bodyPr/>
          <a:lstStyle/>
          <a:p>
            <a:fld id="{A73D6722-9B4D-4E29-B226-C325925A8118}" type="slidenum">
              <a:rPr lang="en-US" smtClean="0"/>
              <a:pPr/>
              <a:t>21</a:t>
            </a:fld>
            <a:endParaRPr lang="en-US" dirty="0"/>
          </a:p>
        </p:txBody>
      </p:sp>
    </p:spTree>
    <p:extLst>
      <p:ext uri="{BB962C8B-B14F-4D97-AF65-F5344CB8AC3E}">
        <p14:creationId xmlns:p14="http://schemas.microsoft.com/office/powerpoint/2010/main" val="1788359713"/>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Many important ideas in strategic management have come from the work of Michael Porter.</a:t>
            </a:r>
            <a:r>
              <a:rPr lang="en-US" sz="1200" kern="1200" baseline="0" dirty="0">
                <a:solidFill>
                  <a:schemeClr val="tx1"/>
                </a:solidFill>
                <a:effectLst/>
                <a:latin typeface="+mn-lt"/>
                <a:ea typeface="+mn-ea"/>
                <a:cs typeface="+mn-cs"/>
              </a:rPr>
              <a:t> </a:t>
            </a:r>
            <a:r>
              <a:rPr lang="en-US" sz="1200" kern="1200" dirty="0">
                <a:solidFill>
                  <a:schemeClr val="tx1"/>
                </a:solidFill>
                <a:effectLst/>
                <a:latin typeface="+mn-lt"/>
                <a:ea typeface="+mn-ea"/>
                <a:cs typeface="+mn-cs"/>
              </a:rPr>
              <a:t>One of his major contributions was explaining how managers can create a sustainable competitive advantage. An important part of doing this is an industry analysis, which is done using the five forces model. </a:t>
            </a:r>
          </a:p>
          <a:p>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In any industry, five competitive forces dictate the rules of competition. Together, these five forces determine industry attractiveness and profitability, which managers assess using the five factors</a:t>
            </a:r>
            <a:r>
              <a:rPr lang="en-US" sz="1200" kern="1200" baseline="0" dirty="0">
                <a:solidFill>
                  <a:schemeClr val="tx1"/>
                </a:solidFill>
                <a:effectLst/>
                <a:latin typeface="+mn-lt"/>
                <a:ea typeface="+mn-ea"/>
                <a:cs typeface="+mn-cs"/>
              </a:rPr>
              <a:t> listed.</a:t>
            </a:r>
            <a:endParaRPr lang="en-US" dirty="0"/>
          </a:p>
        </p:txBody>
      </p:sp>
      <p:sp>
        <p:nvSpPr>
          <p:cNvPr id="4" name="Slide Number Placeholder 3"/>
          <p:cNvSpPr>
            <a:spLocks noGrp="1"/>
          </p:cNvSpPr>
          <p:nvPr>
            <p:ph type="sldNum" sz="quarter" idx="10"/>
          </p:nvPr>
        </p:nvSpPr>
        <p:spPr/>
        <p:txBody>
          <a:bodyPr/>
          <a:lstStyle/>
          <a:p>
            <a:fld id="{A73D6722-9B4D-4E29-B226-C325925A8118}" type="slidenum">
              <a:rPr lang="en-US" smtClean="0"/>
              <a:pPr/>
              <a:t>22</a:t>
            </a:fld>
            <a:endParaRPr lang="en-US" dirty="0"/>
          </a:p>
        </p:txBody>
      </p:sp>
    </p:spTree>
    <p:extLst>
      <p:ext uri="{BB962C8B-B14F-4D97-AF65-F5344CB8AC3E}">
        <p14:creationId xmlns:p14="http://schemas.microsoft.com/office/powerpoint/2010/main" val="1562999920"/>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r>
              <a:rPr lang="en-US" dirty="0">
                <a:cs typeface="Arial" charset="0"/>
              </a:rPr>
              <a:t>When an organization competes on the basis of having the lowest costs (costs or expenses, not prices) in its industry, it’s following a </a:t>
            </a:r>
            <a:r>
              <a:rPr lang="en-US" i="1" dirty="0">
                <a:cs typeface="Arial" charset="0"/>
              </a:rPr>
              <a:t>cost leadership strategy</a:t>
            </a:r>
            <a:r>
              <a:rPr lang="en-US" dirty="0">
                <a:cs typeface="Arial" charset="0"/>
              </a:rPr>
              <a:t>. A low-cost leader is highly efficient. Overhead is kept to a minimum, and the firm does everything it can to cut costs.</a:t>
            </a:r>
          </a:p>
          <a:p>
            <a:pPr eaLnBrk="1" hangingPunct="1"/>
            <a:endParaRPr lang="en-US" dirty="0">
              <a:cs typeface="Arial" charset="0"/>
            </a:endParaRPr>
          </a:p>
          <a:p>
            <a:pPr eaLnBrk="1" hangingPunct="1"/>
            <a:r>
              <a:rPr lang="en-US" dirty="0">
                <a:cs typeface="Arial" charset="0"/>
              </a:rPr>
              <a:t>A company that competes by offering unique products that are widely valued by customers is following a </a:t>
            </a:r>
            <a:r>
              <a:rPr lang="en-US" i="1" dirty="0">
                <a:cs typeface="Arial" charset="0"/>
              </a:rPr>
              <a:t>differentiation strategy</a:t>
            </a:r>
            <a:r>
              <a:rPr lang="en-US" dirty="0">
                <a:cs typeface="Arial" charset="0"/>
              </a:rPr>
              <a:t>. Product differences might come from exceptionally high quality, extraordinary service, innovative design, technological capability, or an unusually positive brand image. Practically any successful consumer product or service can be identified as an example of the differentiation strategy.</a:t>
            </a:r>
          </a:p>
          <a:p>
            <a:pPr eaLnBrk="1" hangingPunct="1"/>
            <a:endParaRPr lang="en-US" dirty="0">
              <a:cs typeface="Arial" charset="0"/>
            </a:endParaRPr>
          </a:p>
          <a:p>
            <a:pPr eaLnBrk="1" hangingPunct="1"/>
            <a:r>
              <a:rPr lang="en-US" dirty="0">
                <a:cs typeface="Arial" charset="0"/>
              </a:rPr>
              <a:t>Although these two competitive strategies are aimed at the broad market, the final type of competitive strategy—the </a:t>
            </a:r>
            <a:r>
              <a:rPr lang="en-US" i="1" dirty="0">
                <a:cs typeface="Arial" charset="0"/>
              </a:rPr>
              <a:t>focus strategy</a:t>
            </a:r>
            <a:r>
              <a:rPr lang="en-US" dirty="0">
                <a:cs typeface="Arial" charset="0"/>
              </a:rPr>
              <a:t>—involves a cost advantage (cost focus) or a differentiation advantage (differentiation focus) in a narrow segment or niche. Segments can be based on product variety, customer type, distribution channel, or geographical location.</a:t>
            </a:r>
          </a:p>
          <a:p>
            <a:pPr eaLnBrk="1" hangingPunct="1"/>
            <a:endParaRPr lang="en-US" dirty="0">
              <a:cs typeface="Arial" charset="0"/>
            </a:endParaRPr>
          </a:p>
          <a:p>
            <a:pPr eaLnBrk="1" hangingPunct="1"/>
            <a:r>
              <a:rPr lang="en-US" dirty="0">
                <a:cs typeface="Arial" charset="0"/>
              </a:rPr>
              <a:t>What happens if an organization can’t develop a cost or a differentiation advantage? Porter called that being </a:t>
            </a:r>
            <a:r>
              <a:rPr lang="en-US" i="1" dirty="0">
                <a:cs typeface="Arial" charset="0"/>
              </a:rPr>
              <a:t>stuck in the middle </a:t>
            </a:r>
            <a:r>
              <a:rPr lang="en-US" dirty="0">
                <a:cs typeface="Arial" charset="0"/>
              </a:rPr>
              <a:t>and warned that’s not a good place to be. An organization becomes stuck in the middle when its costs are too high to compete with the low-cost leader or when its products and services aren’t differentiated enough to compete with the differentiator. Getting unstuck means choosing which competitive advantage to pursue and then doing so by aligning resource, capabilities, and core competencies.</a:t>
            </a:r>
          </a:p>
          <a:p>
            <a:pPr eaLnBrk="1" hangingPunct="1"/>
            <a:endParaRPr lang="en-US" dirty="0">
              <a:cs typeface="Arial" charset="0"/>
            </a:endParaRPr>
          </a:p>
        </p:txBody>
      </p:sp>
      <p:sp>
        <p:nvSpPr>
          <p:cNvPr id="4" name="Slide Number Placeholder 3"/>
          <p:cNvSpPr>
            <a:spLocks noGrp="1"/>
          </p:cNvSpPr>
          <p:nvPr>
            <p:ph type="sldNum" sz="quarter" idx="10"/>
          </p:nvPr>
        </p:nvSpPr>
        <p:spPr/>
        <p:txBody>
          <a:bodyPr/>
          <a:lstStyle/>
          <a:p>
            <a:fld id="{A73D6722-9B4D-4E29-B226-C325925A8118}" type="slidenum">
              <a:rPr lang="en-US" smtClean="0"/>
              <a:pPr/>
              <a:t>23</a:t>
            </a:fld>
            <a:endParaRPr lang="en-US" dirty="0"/>
          </a:p>
        </p:txBody>
      </p:sp>
    </p:spTree>
    <p:extLst>
      <p:ext uri="{BB962C8B-B14F-4D97-AF65-F5344CB8AC3E}">
        <p14:creationId xmlns:p14="http://schemas.microsoft.com/office/powerpoint/2010/main" val="805070845"/>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We don’t cover specific functional strategies in this book because you’ll cover them in other business courses you take. </a:t>
            </a:r>
            <a:endParaRPr lang="en-US" dirty="0"/>
          </a:p>
        </p:txBody>
      </p:sp>
      <p:sp>
        <p:nvSpPr>
          <p:cNvPr id="4" name="Slide Number Placeholder 3"/>
          <p:cNvSpPr>
            <a:spLocks noGrp="1"/>
          </p:cNvSpPr>
          <p:nvPr>
            <p:ph type="sldNum" sz="quarter" idx="10"/>
          </p:nvPr>
        </p:nvSpPr>
        <p:spPr/>
        <p:txBody>
          <a:bodyPr/>
          <a:lstStyle/>
          <a:p>
            <a:fld id="{A73D6722-9B4D-4E29-B226-C325925A8118}" type="slidenum">
              <a:rPr lang="en-US" smtClean="0"/>
              <a:pPr/>
              <a:t>24</a:t>
            </a:fld>
            <a:endParaRPr lang="en-US" dirty="0"/>
          </a:p>
        </p:txBody>
      </p:sp>
    </p:spTree>
    <p:extLst>
      <p:ext uri="{BB962C8B-B14F-4D97-AF65-F5344CB8AC3E}">
        <p14:creationId xmlns:p14="http://schemas.microsoft.com/office/powerpoint/2010/main" val="531245646"/>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Some firms such as Rolex, Nordstrom, and others use quality as a way to create a sustainable competitive advantage. Other firms, such as Procter &amp; Gamble, search for ways to transfer technology from one division to another to gain competitive advantage. Some firms invest heavily in R&amp;D and others attempt to improve processes. Being the first one to bring an innovation to market is also one way to gain competitive advantage. </a:t>
            </a:r>
            <a:endParaRPr lang="en-US" dirty="0"/>
          </a:p>
        </p:txBody>
      </p:sp>
      <p:sp>
        <p:nvSpPr>
          <p:cNvPr id="4" name="Slide Number Placeholder 3"/>
          <p:cNvSpPr>
            <a:spLocks noGrp="1"/>
          </p:cNvSpPr>
          <p:nvPr>
            <p:ph type="sldNum" sz="quarter" idx="10"/>
          </p:nvPr>
        </p:nvSpPr>
        <p:spPr/>
        <p:txBody>
          <a:bodyPr/>
          <a:lstStyle/>
          <a:p>
            <a:fld id="{A73D6722-9B4D-4E29-B226-C325925A8118}" type="slidenum">
              <a:rPr lang="en-US" smtClean="0"/>
              <a:pPr/>
              <a:t>25</a:t>
            </a:fld>
            <a:endParaRPr lang="en-US" dirty="0"/>
          </a:p>
        </p:txBody>
      </p:sp>
    </p:spTree>
    <p:extLst>
      <p:ext uri="{BB962C8B-B14F-4D97-AF65-F5344CB8AC3E}">
        <p14:creationId xmlns:p14="http://schemas.microsoft.com/office/powerpoint/2010/main" val="2018205415"/>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cs typeface="Arial" charset="0"/>
              </a:rPr>
              <a:t>Exhibit 9.4 shows that there are also disadvantages to being the first mover.</a:t>
            </a:r>
          </a:p>
          <a:p>
            <a:pPr eaLnBrk="1" hangingPunct="1"/>
            <a:endParaRPr lang="en-US" sz="1200" b="0" kern="1200" dirty="0">
              <a:solidFill>
                <a:schemeClr val="tx1"/>
              </a:solidFill>
              <a:effectLst/>
              <a:latin typeface="+mn-lt"/>
              <a:ea typeface="+mn-ea"/>
              <a:cs typeface="+mn-cs"/>
            </a:endParaRPr>
          </a:p>
          <a:p>
            <a:pPr eaLnBrk="1" hangingPunct="1"/>
            <a:r>
              <a:rPr lang="en-US" sz="1200" b="0" kern="1200" dirty="0">
                <a:solidFill>
                  <a:schemeClr val="tx1"/>
                </a:solidFill>
                <a:effectLst/>
                <a:latin typeface="+mn-lt"/>
                <a:ea typeface="+mn-ea"/>
                <a:cs typeface="+mn-cs"/>
              </a:rPr>
              <a:t>Long Description:</a:t>
            </a:r>
          </a:p>
          <a:p>
            <a:r>
              <a:rPr lang="en-US" sz="1200" kern="1200" dirty="0">
                <a:solidFill>
                  <a:schemeClr val="tx1"/>
                </a:solidFill>
                <a:effectLst/>
                <a:latin typeface="+mn-lt"/>
                <a:ea typeface="+mn-ea"/>
                <a:cs typeface="+mn-cs"/>
              </a:rPr>
              <a:t>The advantages are as follows:</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Reputation for being innovative and industry leader</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Cost and learning benefits.</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Control over scarce resources and keeping competitors from having access to them.</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Opportunity to begin building customer relationships and customer loyalty</a:t>
            </a:r>
          </a:p>
          <a:p>
            <a:r>
              <a:rPr lang="en-US" sz="1200" kern="1200" dirty="0">
                <a:solidFill>
                  <a:schemeClr val="tx1"/>
                </a:solidFill>
                <a:effectLst/>
                <a:latin typeface="+mn-lt"/>
                <a:ea typeface="+mn-ea"/>
                <a:cs typeface="+mn-cs"/>
              </a:rPr>
              <a:t>The disadvantages are as follows:</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Uncertainty over exact direction technology and market will go</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Risk of competitors imitating innovations</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Financial and strategic risks</a:t>
            </a:r>
          </a:p>
          <a:p>
            <a:pPr marL="171450" indent="-171450">
              <a:buFont typeface="Arial" panose="020B0604020202020204" pitchFamily="34" charset="0"/>
              <a:buChar char="•"/>
            </a:pPr>
            <a:r>
              <a:rPr lang="en-US" sz="1200" kern="1200" dirty="0">
                <a:solidFill>
                  <a:schemeClr val="tx1"/>
                </a:solidFill>
                <a:effectLst/>
                <a:latin typeface="+mn-lt"/>
                <a:ea typeface="+mn-ea"/>
                <a:cs typeface="+mn-cs"/>
              </a:rPr>
              <a:t>High development costs</a:t>
            </a:r>
            <a:endParaRPr lang="en-US" b="0" dirty="0">
              <a:cs typeface="Arial" charset="0"/>
            </a:endParaRPr>
          </a:p>
        </p:txBody>
      </p:sp>
      <p:sp>
        <p:nvSpPr>
          <p:cNvPr id="4" name="Slide Number Placeholder 3"/>
          <p:cNvSpPr>
            <a:spLocks noGrp="1"/>
          </p:cNvSpPr>
          <p:nvPr>
            <p:ph type="sldNum" sz="quarter" idx="10"/>
          </p:nvPr>
        </p:nvSpPr>
        <p:spPr/>
        <p:txBody>
          <a:bodyPr/>
          <a:lstStyle/>
          <a:p>
            <a:fld id="{A73D6722-9B4D-4E29-B226-C325925A8118}" type="slidenum">
              <a:rPr lang="en-US" smtClean="0"/>
              <a:pPr/>
              <a:t>26</a:t>
            </a:fld>
            <a:endParaRPr lang="en-US" dirty="0"/>
          </a:p>
        </p:txBody>
      </p:sp>
    </p:spTree>
    <p:extLst>
      <p:ext uri="{BB962C8B-B14F-4D97-AF65-F5344CB8AC3E}">
        <p14:creationId xmlns:p14="http://schemas.microsoft.com/office/powerpoint/2010/main" val="318375970"/>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r>
              <a:rPr lang="en-US" dirty="0">
                <a:cs typeface="Arial" charset="0"/>
              </a:rPr>
              <a:t>Firms can also differentiate themselves by providing outstanding customer service, allowing numerous ways for customers to create their own product, and use social media to their advantage. </a:t>
            </a:r>
          </a:p>
          <a:p>
            <a:pPr eaLnBrk="1" hangingPunct="1"/>
            <a:endParaRPr lang="en-US" dirty="0">
              <a:cs typeface="Arial" charset="0"/>
            </a:endParaRPr>
          </a:p>
          <a:p>
            <a:pPr eaLnBrk="1" hangingPunct="1"/>
            <a:r>
              <a:rPr lang="en-US" dirty="0">
                <a:cs typeface="Arial" charset="0"/>
              </a:rPr>
              <a:t>Successful social media strategies should help people connect and either reduce costs, increase revenues, or both. </a:t>
            </a:r>
          </a:p>
        </p:txBody>
      </p:sp>
      <p:sp>
        <p:nvSpPr>
          <p:cNvPr id="4" name="Slide Number Placeholder 3"/>
          <p:cNvSpPr>
            <a:spLocks noGrp="1"/>
          </p:cNvSpPr>
          <p:nvPr>
            <p:ph type="sldNum" sz="quarter" idx="10"/>
          </p:nvPr>
        </p:nvSpPr>
        <p:spPr/>
        <p:txBody>
          <a:bodyPr/>
          <a:lstStyle/>
          <a:p>
            <a:fld id="{A73D6722-9B4D-4E29-B226-C325925A8118}" type="slidenum">
              <a:rPr lang="en-US" smtClean="0"/>
              <a:pPr/>
              <a:t>27</a:t>
            </a:fld>
            <a:endParaRPr lang="en-US" dirty="0"/>
          </a:p>
        </p:txBody>
      </p:sp>
    </p:spTree>
    <p:extLst>
      <p:ext uri="{BB962C8B-B14F-4D97-AF65-F5344CB8AC3E}">
        <p14:creationId xmlns:p14="http://schemas.microsoft.com/office/powerpoint/2010/main" val="1456483173"/>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Strategic management is what managers do to develop the organization’s strategies. Strategies are the plans for how the organization will do whatever it’s in business to do, how it will compete successfully, and how it will attract and satisfy its customers in order to achieve its goals. A business model is how a company is going to make money. Strategic management is important for three reasons. First, it makes a difference in how well organizations perform. Second, it’s important for helping managers cope with continually changing situations. Finally, strategic management helps coordinate and focus employee efforts on what’s important.</a:t>
            </a:r>
            <a:endParaRPr lang="en-US" dirty="0"/>
          </a:p>
        </p:txBody>
      </p:sp>
      <p:sp>
        <p:nvSpPr>
          <p:cNvPr id="4" name="Slide Number Placeholder 3"/>
          <p:cNvSpPr>
            <a:spLocks noGrp="1"/>
          </p:cNvSpPr>
          <p:nvPr>
            <p:ph type="sldNum" sz="quarter" idx="10"/>
          </p:nvPr>
        </p:nvSpPr>
        <p:spPr/>
        <p:txBody>
          <a:bodyPr/>
          <a:lstStyle/>
          <a:p>
            <a:fld id="{A73D6722-9B4D-4E29-B226-C325925A8118}" type="slidenum">
              <a:rPr lang="en-US" smtClean="0"/>
              <a:pPr/>
              <a:t>28</a:t>
            </a:fld>
            <a:endParaRPr lang="en-US" dirty="0"/>
          </a:p>
        </p:txBody>
      </p:sp>
    </p:spTree>
    <p:extLst>
      <p:ext uri="{BB962C8B-B14F-4D97-AF65-F5344CB8AC3E}">
        <p14:creationId xmlns:p14="http://schemas.microsoft.com/office/powerpoint/2010/main" val="1722588768"/>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The six steps in the strategic management process encompass strategy planning, implementation, and evaluation. These steps include the following: (1) identify the current mission, goals, and strategies; (2) do an external analysis; (3) do an internal analysis (steps 2 and 3 collectively are known as SWOT analysis); (4) formulate strategies; (5) implement strategies; and (6) evaluate strategies. Strengths are any activities the organization does well or its unique resources. Weaknesses are activities the organization doesn’t do well or resources it needs. Opportunities are positive trends in the external environment. Threats are negative trends. </a:t>
            </a:r>
            <a:endParaRPr lang="en-US" dirty="0"/>
          </a:p>
        </p:txBody>
      </p:sp>
      <p:sp>
        <p:nvSpPr>
          <p:cNvPr id="4" name="Slide Number Placeholder 3"/>
          <p:cNvSpPr>
            <a:spLocks noGrp="1"/>
          </p:cNvSpPr>
          <p:nvPr>
            <p:ph type="sldNum" sz="quarter" idx="10"/>
          </p:nvPr>
        </p:nvSpPr>
        <p:spPr/>
        <p:txBody>
          <a:bodyPr/>
          <a:lstStyle/>
          <a:p>
            <a:fld id="{A73D6722-9B4D-4E29-B226-C325925A8118}" type="slidenum">
              <a:rPr lang="en-US" smtClean="0"/>
              <a:pPr/>
              <a:t>29</a:t>
            </a:fld>
            <a:endParaRPr lang="en-US" dirty="0"/>
          </a:p>
        </p:txBody>
      </p:sp>
    </p:spTree>
    <p:extLst>
      <p:ext uri="{BB962C8B-B14F-4D97-AF65-F5344CB8AC3E}">
        <p14:creationId xmlns:p14="http://schemas.microsoft.com/office/powerpoint/2010/main" val="27320447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r>
              <a:rPr lang="en-US" b="1" dirty="0">
                <a:cs typeface="Arial" charset="0"/>
              </a:rPr>
              <a:t>Strategic management </a:t>
            </a:r>
            <a:r>
              <a:rPr lang="en-US" dirty="0">
                <a:cs typeface="Arial" charset="0"/>
              </a:rPr>
              <a:t>is what managers do to develop the organization’s strategies. It’s an important task involving all the basic management functions—planning, organizing, leading, and controlling. What are an organization’s </a:t>
            </a:r>
            <a:r>
              <a:rPr lang="en-US" b="1" dirty="0">
                <a:cs typeface="Arial" charset="0"/>
              </a:rPr>
              <a:t>strategies</a:t>
            </a:r>
            <a:r>
              <a:rPr lang="en-US" dirty="0">
                <a:cs typeface="Arial" charset="0"/>
              </a:rPr>
              <a:t>? They’re the plans for how the organization will do whatever it’s in business to do, how it will compete successfully, and how it will attract and satisfy its customers in order</a:t>
            </a:r>
            <a:r>
              <a:rPr lang="en-US" baseline="0" dirty="0">
                <a:cs typeface="Arial" charset="0"/>
              </a:rPr>
              <a:t> </a:t>
            </a:r>
            <a:r>
              <a:rPr lang="en-US" dirty="0">
                <a:cs typeface="Arial" charset="0"/>
              </a:rPr>
              <a:t>to achieve its goals. </a:t>
            </a:r>
          </a:p>
          <a:p>
            <a:pPr eaLnBrk="1" hangingPunct="1"/>
            <a:endParaRPr lang="en-US" dirty="0">
              <a:cs typeface="Arial" charset="0"/>
            </a:endParaRPr>
          </a:p>
          <a:p>
            <a:pPr eaLnBrk="1" hangingPunct="1"/>
            <a:r>
              <a:rPr lang="en-US" dirty="0">
                <a:cs typeface="Arial" charset="0"/>
              </a:rPr>
              <a:t>One term often used in strategic management is </a:t>
            </a:r>
            <a:r>
              <a:rPr lang="en-US" b="1" dirty="0">
                <a:cs typeface="Arial" charset="0"/>
              </a:rPr>
              <a:t>business model</a:t>
            </a:r>
            <a:r>
              <a:rPr lang="en-US" dirty="0">
                <a:cs typeface="Arial" charset="0"/>
              </a:rPr>
              <a:t>, which simply is how a company is going to make money. It focuses on two things: (1) whether customers will value what the company is providing and (2) whether the company can make any money doing that.</a:t>
            </a:r>
          </a:p>
        </p:txBody>
      </p:sp>
      <p:sp>
        <p:nvSpPr>
          <p:cNvPr id="4" name="Slide Number Placeholder 3"/>
          <p:cNvSpPr>
            <a:spLocks noGrp="1"/>
          </p:cNvSpPr>
          <p:nvPr>
            <p:ph type="sldNum" sz="quarter" idx="10"/>
          </p:nvPr>
        </p:nvSpPr>
        <p:spPr/>
        <p:txBody>
          <a:bodyPr/>
          <a:lstStyle/>
          <a:p>
            <a:fld id="{A73D6722-9B4D-4E29-B226-C325925A8118}" type="slidenum">
              <a:rPr lang="en-US" smtClean="0"/>
              <a:pPr/>
              <a:t>3</a:t>
            </a:fld>
            <a:endParaRPr lang="en-US" dirty="0"/>
          </a:p>
        </p:txBody>
      </p:sp>
    </p:spTree>
    <p:extLst>
      <p:ext uri="{BB962C8B-B14F-4D97-AF65-F5344CB8AC3E}">
        <p14:creationId xmlns:p14="http://schemas.microsoft.com/office/powerpoint/2010/main" val="1100985251"/>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A growth strategy is when an organization expands the number of markets served or products offered, either through current or new businesses. The types of growth strategies include concentration, vertical integration (backward and forward), horizontal integration, and diversification (related and unrelated). A stability strategy is when an organization makes no significant changes in what it’s doing. Both renewal strategies—retrenchment and turnaround—address organizational weaknesses leading to performance declines. The BCG matrix is a way to analyze a company’s portfolio of businesses by looking at a business’s market share and its industry’s anticipated growth rate. The four categories of the BCG matrix are cash cows, stars, question marks, and dogs. </a:t>
            </a:r>
            <a:endParaRPr lang="en-US" dirty="0"/>
          </a:p>
        </p:txBody>
      </p:sp>
      <p:sp>
        <p:nvSpPr>
          <p:cNvPr id="4" name="Slide Number Placeholder 3"/>
          <p:cNvSpPr>
            <a:spLocks noGrp="1"/>
          </p:cNvSpPr>
          <p:nvPr>
            <p:ph type="sldNum" sz="quarter" idx="10"/>
          </p:nvPr>
        </p:nvSpPr>
        <p:spPr/>
        <p:txBody>
          <a:bodyPr/>
          <a:lstStyle/>
          <a:p>
            <a:fld id="{A73D6722-9B4D-4E29-B226-C325925A8118}" type="slidenum">
              <a:rPr lang="en-US" smtClean="0"/>
              <a:pPr/>
              <a:t>30</a:t>
            </a:fld>
            <a:endParaRPr lang="en-US" dirty="0"/>
          </a:p>
        </p:txBody>
      </p:sp>
    </p:spTree>
    <p:extLst>
      <p:ext uri="{BB962C8B-B14F-4D97-AF65-F5344CB8AC3E}">
        <p14:creationId xmlns:p14="http://schemas.microsoft.com/office/powerpoint/2010/main" val="1401690705"/>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An organization’s competitive advantage is what sets it apart, its distinctive edge. A company’s competitive advantage becomes the basis for choosing an appropriate competitive strategy. Porter’s five forces model assesses the five competitive forces that dictate the rules of competition in an industry: threat of new entrants, threat of substitutes, bargaining power of buyers, bargaining power of suppliers, and current rivalry. Porter’s three competitive strategies are as follows: cost leadership (competing on the basis of having the lowest costs in the industry), differentiation (competing on the basis of having unique products that are widely valued by customers), and focus (competing in a narrow segment with either a cost advantage or a differentiation advantage). </a:t>
            </a:r>
            <a:endParaRPr lang="en-US" dirty="0"/>
          </a:p>
        </p:txBody>
      </p:sp>
      <p:sp>
        <p:nvSpPr>
          <p:cNvPr id="4" name="Slide Number Placeholder 3"/>
          <p:cNvSpPr>
            <a:spLocks noGrp="1"/>
          </p:cNvSpPr>
          <p:nvPr>
            <p:ph type="sldNum" sz="quarter" idx="10"/>
          </p:nvPr>
        </p:nvSpPr>
        <p:spPr/>
        <p:txBody>
          <a:bodyPr/>
          <a:lstStyle/>
          <a:p>
            <a:fld id="{A73D6722-9B4D-4E29-B226-C325925A8118}" type="slidenum">
              <a:rPr lang="en-US" smtClean="0"/>
              <a:pPr/>
              <a:t>31</a:t>
            </a:fld>
            <a:endParaRPr lang="en-US" dirty="0"/>
          </a:p>
        </p:txBody>
      </p:sp>
    </p:spTree>
    <p:extLst>
      <p:ext uri="{BB962C8B-B14F-4D97-AF65-F5344CB8AC3E}">
        <p14:creationId xmlns:p14="http://schemas.microsoft.com/office/powerpoint/2010/main" val="114706132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r>
              <a:rPr lang="en-US" dirty="0">
                <a:cs typeface="Arial" charset="0"/>
              </a:rPr>
              <a:t>Why is strategic management so important? There are three reasons. The most significant one is that it can make a difference in how well an organization performs. In other words, it appears that organizations that use strategic management do have higher levels of performance. And that fact makes it pretty important for managers.</a:t>
            </a:r>
          </a:p>
          <a:p>
            <a:pPr eaLnBrk="1" hangingPunct="1"/>
            <a:endParaRPr lang="en-US" dirty="0">
              <a:cs typeface="Arial" charset="0"/>
            </a:endParaRPr>
          </a:p>
          <a:p>
            <a:pPr eaLnBrk="1" hangingPunct="1"/>
            <a:r>
              <a:rPr lang="en-US" dirty="0">
                <a:cs typeface="Arial" charset="0"/>
              </a:rPr>
              <a:t>Another reason it’s important has to do with the fact that managers in organizations of all types and sizes face continually changing situations. They cope with this uncertainty by using the strategic management process to examine relevant factors and decide what actions to take.</a:t>
            </a:r>
          </a:p>
          <a:p>
            <a:pPr eaLnBrk="1" hangingPunct="1"/>
            <a:endParaRPr lang="en-US" dirty="0">
              <a:cs typeface="Arial" charset="0"/>
            </a:endParaRPr>
          </a:p>
          <a:p>
            <a:pPr eaLnBrk="1" hangingPunct="1"/>
            <a:r>
              <a:rPr lang="en-US" dirty="0">
                <a:cs typeface="Arial" charset="0"/>
              </a:rPr>
              <a:t>Finally, strategic management is important because organizations are complex and diverse. Each part needs to work together toward achieving the organization’s goals; strategic management helps do this.</a:t>
            </a:r>
            <a:endParaRPr lang="en-US" dirty="0"/>
          </a:p>
        </p:txBody>
      </p:sp>
      <p:sp>
        <p:nvSpPr>
          <p:cNvPr id="4" name="Slide Number Placeholder 3"/>
          <p:cNvSpPr>
            <a:spLocks noGrp="1"/>
          </p:cNvSpPr>
          <p:nvPr>
            <p:ph type="sldNum" sz="quarter" idx="10"/>
          </p:nvPr>
        </p:nvSpPr>
        <p:spPr/>
        <p:txBody>
          <a:bodyPr/>
          <a:lstStyle/>
          <a:p>
            <a:fld id="{A73D6722-9B4D-4E29-B226-C325925A8118}" type="slidenum">
              <a:rPr lang="en-US" smtClean="0"/>
              <a:pPr/>
              <a:t>4</a:t>
            </a:fld>
            <a:endParaRPr lang="en-US" dirty="0"/>
          </a:p>
        </p:txBody>
      </p:sp>
    </p:spTree>
    <p:extLst>
      <p:ext uri="{BB962C8B-B14F-4D97-AF65-F5344CB8AC3E}">
        <p14:creationId xmlns:p14="http://schemas.microsoft.com/office/powerpoint/2010/main" val="149327855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Although the first four steps describe the planning that must take place, implementation and evaluation are just as important! Even the best strategies can fail if management doesn’t implement or evaluate them properly. </a:t>
            </a:r>
            <a:endParaRPr lang="en-US" dirty="0"/>
          </a:p>
          <a:p>
            <a:endParaRPr lang="en-US" sz="1200" b="0" kern="1200" dirty="0">
              <a:solidFill>
                <a:schemeClr val="tx1"/>
              </a:solidFill>
              <a:effectLst/>
              <a:latin typeface="+mn-lt"/>
              <a:ea typeface="+mn-ea"/>
              <a:cs typeface="+mn-cs"/>
            </a:endParaRPr>
          </a:p>
          <a:p>
            <a:r>
              <a:rPr lang="en-US" sz="1200" b="0" kern="1200" dirty="0">
                <a:solidFill>
                  <a:schemeClr val="tx1"/>
                </a:solidFill>
                <a:effectLst/>
                <a:latin typeface="+mn-lt"/>
                <a:ea typeface="+mn-ea"/>
                <a:cs typeface="+mn-cs"/>
              </a:rPr>
              <a:t>Long Description:</a:t>
            </a:r>
          </a:p>
          <a:p>
            <a:r>
              <a:rPr lang="en-US" sz="1200" kern="1200" dirty="0">
                <a:solidFill>
                  <a:schemeClr val="tx1"/>
                </a:solidFill>
                <a:effectLst/>
                <a:latin typeface="+mn-lt"/>
                <a:ea typeface="+mn-ea"/>
                <a:cs typeface="+mn-cs"/>
              </a:rPr>
              <a:t>The first step “Identify the organization’s current mission, goals, and strategies” leads to “SWOT Analysis” which includes:</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External Analysis: Opportunities; Threats</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Internal Analysis: Strengths; Weaknesses</a:t>
            </a:r>
          </a:p>
          <a:p>
            <a:r>
              <a:rPr lang="en-US" sz="1200" kern="1200" dirty="0">
                <a:solidFill>
                  <a:schemeClr val="tx1"/>
                </a:solidFill>
                <a:effectLst/>
                <a:latin typeface="+mn-lt"/>
                <a:ea typeface="+mn-ea"/>
                <a:cs typeface="+mn-cs"/>
              </a:rPr>
              <a:t>The steps that follow, in sequence are:</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Formulate strategies </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Implement strategies</a:t>
            </a:r>
          </a:p>
          <a:p>
            <a:pPr marL="171450" indent="-171450">
              <a:buFont typeface="Arial" panose="020B0604020202020204" pitchFamily="34" charset="0"/>
              <a:buChar char="•"/>
            </a:pPr>
            <a:r>
              <a:rPr lang="en-US" sz="1200" kern="1200" dirty="0">
                <a:solidFill>
                  <a:schemeClr val="tx1"/>
                </a:solidFill>
                <a:effectLst/>
                <a:latin typeface="+mn-lt"/>
                <a:ea typeface="+mn-ea"/>
                <a:cs typeface="+mn-cs"/>
              </a:rPr>
              <a:t>Evaluate results</a:t>
            </a:r>
            <a:endParaRPr lang="en-US" b="0" dirty="0"/>
          </a:p>
        </p:txBody>
      </p:sp>
      <p:sp>
        <p:nvSpPr>
          <p:cNvPr id="4" name="Slide Number Placeholder 3"/>
          <p:cNvSpPr>
            <a:spLocks noGrp="1"/>
          </p:cNvSpPr>
          <p:nvPr>
            <p:ph type="sldNum" sz="quarter" idx="10"/>
          </p:nvPr>
        </p:nvSpPr>
        <p:spPr/>
        <p:txBody>
          <a:bodyPr/>
          <a:lstStyle/>
          <a:p>
            <a:fld id="{A73D6722-9B4D-4E29-B226-C325925A8118}" type="slidenum">
              <a:rPr lang="en-US" smtClean="0"/>
              <a:pPr/>
              <a:t>5</a:t>
            </a:fld>
            <a:endParaRPr lang="en-US" dirty="0"/>
          </a:p>
        </p:txBody>
      </p:sp>
    </p:spTree>
    <p:extLst>
      <p:ext uri="{BB962C8B-B14F-4D97-AF65-F5344CB8AC3E}">
        <p14:creationId xmlns:p14="http://schemas.microsoft.com/office/powerpoint/2010/main" val="79916495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Every organization needs a </a:t>
            </a:r>
            <a:r>
              <a:rPr lang="en-US" sz="1200" b="1" kern="1200" dirty="0">
                <a:solidFill>
                  <a:schemeClr val="tx1"/>
                </a:solidFill>
                <a:effectLst/>
                <a:latin typeface="+mn-lt"/>
                <a:ea typeface="+mn-ea"/>
                <a:cs typeface="+mn-cs"/>
              </a:rPr>
              <a:t>mission</a:t>
            </a:r>
            <a:r>
              <a:rPr lang="en-US" sz="1200" kern="1200" dirty="0">
                <a:solidFill>
                  <a:schemeClr val="tx1"/>
                </a:solidFill>
                <a:effectLst/>
                <a:latin typeface="+mn-lt"/>
                <a:ea typeface="+mn-ea"/>
                <a:cs typeface="+mn-cs"/>
              </a:rPr>
              <a:t>—a statement of its purpose. Defining the mission forces managers to identify what it’s in business to do. But sometimes that mission statement can be too limiting. </a:t>
            </a:r>
            <a:endParaRPr lang="en-US" dirty="0"/>
          </a:p>
        </p:txBody>
      </p:sp>
      <p:sp>
        <p:nvSpPr>
          <p:cNvPr id="4" name="Slide Number Placeholder 3"/>
          <p:cNvSpPr>
            <a:spLocks noGrp="1"/>
          </p:cNvSpPr>
          <p:nvPr>
            <p:ph type="sldNum" sz="quarter" idx="10"/>
          </p:nvPr>
        </p:nvSpPr>
        <p:spPr/>
        <p:txBody>
          <a:bodyPr/>
          <a:lstStyle/>
          <a:p>
            <a:fld id="{A73D6722-9B4D-4E29-B226-C325925A8118}" type="slidenum">
              <a:rPr lang="en-US" smtClean="0"/>
              <a:pPr/>
              <a:t>6</a:t>
            </a:fld>
            <a:endParaRPr lang="en-US" dirty="0"/>
          </a:p>
        </p:txBody>
      </p:sp>
    </p:spTree>
    <p:extLst>
      <p:ext uri="{BB962C8B-B14F-4D97-AF65-F5344CB8AC3E}">
        <p14:creationId xmlns:p14="http://schemas.microsoft.com/office/powerpoint/2010/main" val="72160128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What </a:t>
            </a:r>
            <a:r>
              <a:rPr lang="en-US" sz="1200" i="1" kern="1200" dirty="0">
                <a:solidFill>
                  <a:schemeClr val="tx1"/>
                </a:solidFill>
                <a:effectLst/>
                <a:latin typeface="+mn-lt"/>
                <a:ea typeface="+mn-ea"/>
                <a:cs typeface="+mn-cs"/>
              </a:rPr>
              <a:t>should </a:t>
            </a:r>
            <a:r>
              <a:rPr lang="en-US" sz="1200" kern="1200" dirty="0">
                <a:solidFill>
                  <a:schemeClr val="tx1"/>
                </a:solidFill>
                <a:effectLst/>
                <a:latin typeface="+mn-lt"/>
                <a:ea typeface="+mn-ea"/>
                <a:cs typeface="+mn-cs"/>
              </a:rPr>
              <a:t>a mission statement include? Exhibit 9-2 describes some typical components. </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i="1" kern="1200" dirty="0">
                <a:solidFill>
                  <a:schemeClr val="tx1"/>
                </a:solidFill>
                <a:effectLst/>
                <a:latin typeface="+mn-lt"/>
                <a:ea typeface="+mn-ea"/>
                <a:cs typeface="+mn-cs"/>
              </a:rPr>
              <a:t>Source: </a:t>
            </a:r>
            <a:r>
              <a:rPr lang="en-US" sz="1200" kern="1200" dirty="0">
                <a:solidFill>
                  <a:schemeClr val="tx1"/>
                </a:solidFill>
                <a:effectLst/>
                <a:latin typeface="+mn-lt"/>
                <a:ea typeface="+mn-ea"/>
                <a:cs typeface="+mn-cs"/>
              </a:rPr>
              <a:t>Based on R. R. </a:t>
            </a:r>
            <a:r>
              <a:rPr lang="en-US" sz="1200" kern="1200" dirty="0" err="1">
                <a:solidFill>
                  <a:schemeClr val="tx1"/>
                </a:solidFill>
                <a:effectLst/>
                <a:latin typeface="+mn-lt"/>
                <a:ea typeface="+mn-ea"/>
                <a:cs typeface="+mn-cs"/>
              </a:rPr>
              <a:t>Davic</a:t>
            </a:r>
            <a:r>
              <a:rPr lang="en-US" sz="1200" kern="1200" dirty="0">
                <a:solidFill>
                  <a:schemeClr val="tx1"/>
                </a:solidFill>
                <a:effectLst/>
                <a:latin typeface="+mn-lt"/>
                <a:ea typeface="+mn-ea"/>
                <a:cs typeface="+mn-cs"/>
              </a:rPr>
              <a:t>, </a:t>
            </a:r>
            <a:r>
              <a:rPr lang="en-US" sz="1200" i="1" kern="1200" dirty="0">
                <a:solidFill>
                  <a:schemeClr val="tx1"/>
                </a:solidFill>
                <a:effectLst/>
                <a:latin typeface="+mn-lt"/>
                <a:ea typeface="+mn-ea"/>
                <a:cs typeface="+mn-cs"/>
              </a:rPr>
              <a:t>Strategic Management</a:t>
            </a:r>
            <a:r>
              <a:rPr lang="en-US" sz="1200" kern="1200" dirty="0">
                <a:solidFill>
                  <a:schemeClr val="tx1"/>
                </a:solidFill>
                <a:effectLst/>
                <a:latin typeface="+mn-lt"/>
                <a:ea typeface="+mn-ea"/>
                <a:cs typeface="+mn-cs"/>
              </a:rPr>
              <a:t>, 13th ed. (Upper Saddle River, NJ: Pearson Education, Inc., 2011.) </a:t>
            </a:r>
            <a:endParaRPr lang="en-US" dirty="0"/>
          </a:p>
          <a:p>
            <a:endParaRPr lang="en-US" sz="1200" b="0" kern="1200" dirty="0">
              <a:solidFill>
                <a:schemeClr val="tx1"/>
              </a:solidFill>
              <a:effectLst/>
              <a:latin typeface="+mn-lt"/>
              <a:ea typeface="+mn-ea"/>
              <a:cs typeface="+mn-cs"/>
            </a:endParaRPr>
          </a:p>
          <a:p>
            <a:r>
              <a:rPr lang="en-US" sz="1200" b="0" kern="1200" dirty="0">
                <a:solidFill>
                  <a:schemeClr val="tx1"/>
                </a:solidFill>
                <a:effectLst/>
                <a:latin typeface="+mn-lt"/>
                <a:ea typeface="+mn-ea"/>
                <a:cs typeface="+mn-cs"/>
              </a:rPr>
              <a:t>Long Description:</a:t>
            </a:r>
          </a:p>
          <a:p>
            <a:r>
              <a:rPr lang="en-US" sz="1200" kern="1200" dirty="0">
                <a:solidFill>
                  <a:schemeClr val="tx1"/>
                </a:solidFill>
                <a:effectLst/>
                <a:latin typeface="+mn-lt"/>
                <a:ea typeface="+mn-ea"/>
                <a:cs typeface="+mn-cs"/>
              </a:rPr>
              <a:t>The components are:</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Customers: Who are the firm’s customers?</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Markets: Where does the firm compete geographically?</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Concern for survival, growth, and probability: Is the firm committed to growth and financially stability?</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Philosophy: what are the firm’s basic beliefs, values, and ethical priorities?</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Concern for public image: how responsive is the firm to societal and environmental concerns?</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Products or services: what are the firm’s major products or services?</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Technology: if the firm technologically current?</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Self-concept: what are the firm’s major products or services?</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Concern for employees: are employees a valuable asset or a firm?</a:t>
            </a:r>
          </a:p>
        </p:txBody>
      </p:sp>
      <p:sp>
        <p:nvSpPr>
          <p:cNvPr id="4" name="Slide Number Placeholder 3"/>
          <p:cNvSpPr>
            <a:spLocks noGrp="1"/>
          </p:cNvSpPr>
          <p:nvPr>
            <p:ph type="sldNum" sz="quarter" idx="5"/>
          </p:nvPr>
        </p:nvSpPr>
        <p:spPr/>
        <p:txBody>
          <a:bodyPr/>
          <a:lstStyle/>
          <a:p>
            <a:fld id="{A73D6722-9B4D-4E29-B226-C325925A8118}" type="slidenum">
              <a:rPr lang="en-US" smtClean="0"/>
              <a:pPr/>
              <a:t>7</a:t>
            </a:fld>
            <a:endParaRPr lang="en-US" dirty="0"/>
          </a:p>
        </p:txBody>
      </p:sp>
    </p:spTree>
    <p:extLst>
      <p:ext uri="{BB962C8B-B14F-4D97-AF65-F5344CB8AC3E}">
        <p14:creationId xmlns:p14="http://schemas.microsoft.com/office/powerpoint/2010/main" val="201300808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Analyzing that environment is a critical step in the strategic management process. Managers do an external analysis so they know, for instance, what the competition is doing, what pending legislation might affect the organization, or what the labor supply is like in locations where it operates. In an external analysis, managers should examine the economic, demographic, political/legal, sociocultural, technological, and global components to see the trends and changes. </a:t>
            </a:r>
          </a:p>
          <a:p>
            <a:endParaRPr lang="en-US" sz="1200" kern="1200" dirty="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Once they’ve analyzed the environment, managers need to pinpoint opportunities that the organization can exploit and threats that it must counteract or buffer against. </a:t>
            </a:r>
            <a:r>
              <a:rPr lang="en-US" sz="1200" b="1" kern="1200" dirty="0">
                <a:solidFill>
                  <a:schemeClr val="tx1"/>
                </a:solidFill>
                <a:effectLst/>
                <a:latin typeface="+mn-lt"/>
                <a:ea typeface="+mn-ea"/>
                <a:cs typeface="+mn-cs"/>
              </a:rPr>
              <a:t>Opportunities </a:t>
            </a:r>
            <a:r>
              <a:rPr lang="en-US" sz="1200" kern="1200" dirty="0">
                <a:solidFill>
                  <a:schemeClr val="tx1"/>
                </a:solidFill>
                <a:effectLst/>
                <a:latin typeface="+mn-lt"/>
                <a:ea typeface="+mn-ea"/>
                <a:cs typeface="+mn-cs"/>
              </a:rPr>
              <a:t>are positive trends in the external environment; </a:t>
            </a:r>
            <a:r>
              <a:rPr lang="en-US" sz="1200" b="1" kern="1200" dirty="0">
                <a:solidFill>
                  <a:schemeClr val="tx1"/>
                </a:solidFill>
                <a:effectLst/>
                <a:latin typeface="+mn-lt"/>
                <a:ea typeface="+mn-ea"/>
                <a:cs typeface="+mn-cs"/>
              </a:rPr>
              <a:t>threats </a:t>
            </a:r>
            <a:r>
              <a:rPr lang="en-US" sz="1200" kern="1200" dirty="0">
                <a:solidFill>
                  <a:schemeClr val="tx1"/>
                </a:solidFill>
                <a:effectLst/>
                <a:latin typeface="+mn-lt"/>
                <a:ea typeface="+mn-ea"/>
                <a:cs typeface="+mn-cs"/>
              </a:rPr>
              <a:t>are negative trends. </a:t>
            </a:r>
            <a:endParaRPr lang="en-US" dirty="0">
              <a:effectLst/>
            </a:endParaRPr>
          </a:p>
          <a:p>
            <a:endParaRPr lang="en-US" dirty="0">
              <a:effectLst/>
            </a:endParaRPr>
          </a:p>
        </p:txBody>
      </p:sp>
      <p:sp>
        <p:nvSpPr>
          <p:cNvPr id="4" name="Slide Number Placeholder 3"/>
          <p:cNvSpPr>
            <a:spLocks noGrp="1"/>
          </p:cNvSpPr>
          <p:nvPr>
            <p:ph type="sldNum" sz="quarter" idx="10"/>
          </p:nvPr>
        </p:nvSpPr>
        <p:spPr/>
        <p:txBody>
          <a:bodyPr/>
          <a:lstStyle/>
          <a:p>
            <a:fld id="{A73D6722-9B4D-4E29-B226-C325925A8118}" type="slidenum">
              <a:rPr lang="en-US" smtClean="0"/>
              <a:pPr/>
              <a:t>8</a:t>
            </a:fld>
            <a:endParaRPr lang="en-US" dirty="0"/>
          </a:p>
        </p:txBody>
      </p:sp>
    </p:spTree>
    <p:extLst>
      <p:ext uri="{BB962C8B-B14F-4D97-AF65-F5344CB8AC3E}">
        <p14:creationId xmlns:p14="http://schemas.microsoft.com/office/powerpoint/2010/main" val="64314828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Now we move to the internal analysis, which provides important information about an organization’s specific resources and capabilities. An organization’s </a:t>
            </a:r>
            <a:r>
              <a:rPr lang="en-US" sz="1200" b="1" kern="1200" dirty="0">
                <a:solidFill>
                  <a:schemeClr val="tx1"/>
                </a:solidFill>
                <a:effectLst/>
                <a:latin typeface="+mn-lt"/>
                <a:ea typeface="+mn-ea"/>
                <a:cs typeface="+mn-cs"/>
              </a:rPr>
              <a:t>resources </a:t>
            </a:r>
            <a:r>
              <a:rPr lang="en-US" sz="1200" kern="1200" dirty="0">
                <a:solidFill>
                  <a:schemeClr val="tx1"/>
                </a:solidFill>
                <a:effectLst/>
                <a:latin typeface="+mn-lt"/>
                <a:ea typeface="+mn-ea"/>
                <a:cs typeface="+mn-cs"/>
              </a:rPr>
              <a:t>are its assets—financial, physical, human, and intangible—that it uses to develop, manufacture, and deliver products to its customers. They’re “what” the organization has. On the other hand, its </a:t>
            </a:r>
            <a:r>
              <a:rPr lang="en-US" sz="1200" b="1" kern="1200" dirty="0">
                <a:solidFill>
                  <a:schemeClr val="tx1"/>
                </a:solidFill>
                <a:effectLst/>
                <a:latin typeface="+mn-lt"/>
                <a:ea typeface="+mn-ea"/>
                <a:cs typeface="+mn-cs"/>
              </a:rPr>
              <a:t>capabilities </a:t>
            </a:r>
            <a:r>
              <a:rPr lang="en-US" sz="1200" kern="1200" dirty="0">
                <a:solidFill>
                  <a:schemeClr val="tx1"/>
                </a:solidFill>
                <a:effectLst/>
                <a:latin typeface="+mn-lt"/>
                <a:ea typeface="+mn-ea"/>
                <a:cs typeface="+mn-cs"/>
              </a:rPr>
              <a:t>are its skills and abilities in doing the work activities needed in its business—“how” it does its work. The major value-creating capabilities of the organization are known as its </a:t>
            </a:r>
            <a:r>
              <a:rPr lang="en-US" sz="1200" b="1" kern="1200" dirty="0">
                <a:solidFill>
                  <a:schemeClr val="tx1"/>
                </a:solidFill>
                <a:effectLst/>
                <a:latin typeface="+mn-lt"/>
                <a:ea typeface="+mn-ea"/>
                <a:cs typeface="+mn-cs"/>
              </a:rPr>
              <a:t>core competencies</a:t>
            </a:r>
            <a:r>
              <a:rPr lang="en-US" sz="1200" kern="1200" dirty="0">
                <a:solidFill>
                  <a:schemeClr val="tx1"/>
                </a:solidFill>
                <a:effectLst/>
                <a:latin typeface="+mn-lt"/>
                <a:ea typeface="+mn-ea"/>
                <a:cs typeface="+mn-cs"/>
              </a:rPr>
              <a:t>. Both resources and core competencies determine the organization’s competitive weapons. </a:t>
            </a:r>
            <a:endParaRPr lang="en-US" dirty="0"/>
          </a:p>
          <a:p>
            <a:pPr marL="0" marR="0" indent="0" algn="l" defTabSz="914400" rtl="0" eaLnBrk="1" fontAlgn="auto" latinLnBrk="0" hangingPunct="1">
              <a:lnSpc>
                <a:spcPct val="100000"/>
              </a:lnSpc>
              <a:spcBef>
                <a:spcPts val="0"/>
              </a:spcBef>
              <a:spcAft>
                <a:spcPts val="0"/>
              </a:spcAft>
              <a:buClrTx/>
              <a:buSzTx/>
              <a:buFontTx/>
              <a:buNone/>
              <a:tabLst/>
              <a:defRPr/>
            </a:pPr>
            <a:endParaRPr lang="en-US" dirty="0">
              <a:effectLst/>
            </a:endParaRPr>
          </a:p>
          <a:p>
            <a:endParaRPr lang="en-US" dirty="0">
              <a:effectLst/>
            </a:endParaRPr>
          </a:p>
        </p:txBody>
      </p:sp>
      <p:sp>
        <p:nvSpPr>
          <p:cNvPr id="4" name="Slide Number Placeholder 3"/>
          <p:cNvSpPr>
            <a:spLocks noGrp="1"/>
          </p:cNvSpPr>
          <p:nvPr>
            <p:ph type="sldNum" sz="quarter" idx="10"/>
          </p:nvPr>
        </p:nvSpPr>
        <p:spPr/>
        <p:txBody>
          <a:bodyPr/>
          <a:lstStyle/>
          <a:p>
            <a:fld id="{A73D6722-9B4D-4E29-B226-C325925A8118}" type="slidenum">
              <a:rPr lang="en-US" smtClean="0"/>
              <a:pPr/>
              <a:t>9</a:t>
            </a:fld>
            <a:endParaRPr lang="en-US" dirty="0"/>
          </a:p>
        </p:txBody>
      </p:sp>
    </p:spTree>
    <p:extLst>
      <p:ext uri="{BB962C8B-B14F-4D97-AF65-F5344CB8AC3E}">
        <p14:creationId xmlns:p14="http://schemas.microsoft.com/office/powerpoint/2010/main" val="1101632973"/>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ectangle 9"/>
          <p:cNvSpPr/>
          <p:nvPr/>
        </p:nvSpPr>
        <p:spPr bwMode="white">
          <a:xfrm>
            <a:off x="0" y="0"/>
            <a:ext cx="9144000" cy="3886200"/>
          </a:xfrm>
          <a:prstGeom prst="rect">
            <a:avLst/>
          </a:prstGeom>
          <a:solidFill>
            <a:srgbClr val="007FA3"/>
          </a:solidFill>
          <a:ln>
            <a:solidFill>
              <a:srgbClr val="007FA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ctrTitle"/>
          </p:nvPr>
        </p:nvSpPr>
        <p:spPr>
          <a:xfrm>
            <a:off x="685800" y="762000"/>
            <a:ext cx="7772400" cy="2838451"/>
          </a:xfrm>
        </p:spPr>
        <p:txBody>
          <a:bodyPr anchor="b">
            <a:noAutofit/>
          </a:bodyPr>
          <a:lstStyle>
            <a:lvl1pPr algn="l">
              <a:defRPr sz="3600">
                <a:solidFill>
                  <a:schemeClr val="bg1"/>
                </a:solidFill>
              </a:defRPr>
            </a:lvl1pPr>
          </a:lstStyle>
          <a:p>
            <a:r>
              <a:rPr lang="en-US" dirty="0"/>
              <a:t>Click to edit Master title style</a:t>
            </a:r>
          </a:p>
        </p:txBody>
      </p:sp>
      <p:sp>
        <p:nvSpPr>
          <p:cNvPr id="3" name="Subtitle 2"/>
          <p:cNvSpPr>
            <a:spLocks noGrp="1"/>
          </p:cNvSpPr>
          <p:nvPr>
            <p:ph type="subTitle" idx="1"/>
          </p:nvPr>
        </p:nvSpPr>
        <p:spPr>
          <a:xfrm>
            <a:off x="674687" y="3962400"/>
            <a:ext cx="7794626" cy="1752600"/>
          </a:xfrm>
        </p:spPr>
        <p:txBody>
          <a:bodyPr>
            <a:noAutofit/>
          </a:bodyPr>
          <a:lstStyle>
            <a:lvl1pPr marL="0" indent="0" algn="l">
              <a:spcBef>
                <a:spcPts val="0"/>
              </a:spcBef>
              <a:buNone/>
              <a:defRPr sz="18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sp>
        <p:nvSpPr>
          <p:cNvPr id="12" name="Footer Placeholder 4"/>
          <p:cNvSpPr>
            <a:spLocks noGrp="1"/>
          </p:cNvSpPr>
          <p:nvPr>
            <p:ph type="ftr" sz="quarter" idx="11"/>
          </p:nvPr>
        </p:nvSpPr>
        <p:spPr>
          <a:xfrm>
            <a:off x="93969" y="6172200"/>
            <a:ext cx="8595360" cy="235463"/>
          </a:xfrm>
        </p:spPr>
        <p:txBody>
          <a:bodyPr/>
          <a:lstStyle/>
          <a:p>
            <a:r>
              <a:rPr lang="en-US" dirty="0"/>
              <a:t>Copyright © 2018 Pearson Education, Inc.</a:t>
            </a:r>
          </a:p>
        </p:txBody>
      </p:sp>
      <p:sp>
        <p:nvSpPr>
          <p:cNvPr id="4" name="Date Placeholder 3"/>
          <p:cNvSpPr>
            <a:spLocks noGrp="1"/>
          </p:cNvSpPr>
          <p:nvPr>
            <p:ph type="dt" sz="half" idx="10"/>
          </p:nvPr>
        </p:nvSpPr>
        <p:spPr/>
        <p:txBody>
          <a:bodyPr/>
          <a:lstStyle/>
          <a:p>
            <a:fld id="{BDF791E7-750C-8341-AAFB-569D9EBD860C}" type="datetime1">
              <a:rPr lang="en-US" smtClean="0"/>
              <a:pPr/>
              <a:t>5/21/2020</a:t>
            </a:fld>
            <a:endParaRPr lang="en-US" dirty="0"/>
          </a:p>
        </p:txBody>
      </p:sp>
      <p:pic>
        <p:nvPicPr>
          <p:cNvPr id="9" name="Picture 8" descr="Pearson Logo"/>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57200" y="6376789"/>
            <a:ext cx="918000" cy="279915"/>
          </a:xfrm>
          <a:prstGeom prst="rect">
            <a:avLst/>
          </a:prstGeom>
        </p:spPr>
      </p:pic>
      <p:sp>
        <p:nvSpPr>
          <p:cNvPr id="11" name="TextBox 10"/>
          <p:cNvSpPr txBox="1"/>
          <p:nvPr userDrawn="1"/>
        </p:nvSpPr>
        <p:spPr>
          <a:xfrm>
            <a:off x="1600200" y="6382512"/>
            <a:ext cx="7162800" cy="276999"/>
          </a:xfrm>
          <a:prstGeom prst="rect">
            <a:avLst/>
          </a:prstGeom>
          <a:noFill/>
        </p:spPr>
        <p:txBody>
          <a:bodyPr wrap="square" rtlCol="0">
            <a:spAutoFit/>
          </a:bodyPr>
          <a:lstStyle/>
          <a:p>
            <a:pPr marL="0" indent="0" algn="r" defTabSz="914400" rtl="0" eaLnBrk="1" latinLnBrk="0" hangingPunct="1">
              <a:spcBef>
                <a:spcPts val="0"/>
              </a:spcBef>
              <a:buClrTx/>
              <a:buFont typeface="Arial" panose="020B0604020202020204" pitchFamily="34" charset="0"/>
              <a:buNone/>
              <a:defRPr/>
            </a:pPr>
            <a:r>
              <a:rPr lang="en-US" altLang="en-US" sz="1200" kern="1200" dirty="0">
                <a:solidFill>
                  <a:schemeClr val="tx1"/>
                </a:solidFill>
                <a:latin typeface="Verdana" pitchFamily="34" charset="0"/>
                <a:ea typeface="Verdana" pitchFamily="34" charset="0"/>
                <a:cs typeface="Verdana" pitchFamily="34" charset="0"/>
              </a:rPr>
              <a:t>Copyright © 2021 Pearson Education Ltd.</a:t>
            </a:r>
          </a:p>
        </p:txBody>
      </p:sp>
    </p:spTree>
    <p:extLst>
      <p:ext uri="{BB962C8B-B14F-4D97-AF65-F5344CB8AC3E}">
        <p14:creationId xmlns:p14="http://schemas.microsoft.com/office/powerpoint/2010/main" val="88798069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userDrawn="1">
  <p:cSld name="Blank">
    <p:spTree>
      <p:nvGrpSpPr>
        <p:cNvPr id="1" name=""/>
        <p:cNvGrpSpPr/>
        <p:nvPr/>
      </p:nvGrpSpPr>
      <p:grpSpPr>
        <a:xfrm>
          <a:off x="0" y="0"/>
          <a:ext cx="0" cy="0"/>
          <a:chOff x="0" y="0"/>
          <a:chExt cx="0" cy="0"/>
        </a:xfrm>
      </p:grpSpPr>
      <p:sp>
        <p:nvSpPr>
          <p:cNvPr id="8" name="Footer Placeholder 2"/>
          <p:cNvSpPr>
            <a:spLocks noGrp="1"/>
          </p:cNvSpPr>
          <p:nvPr>
            <p:ph type="ftr" sz="quarter" idx="11"/>
          </p:nvPr>
        </p:nvSpPr>
        <p:spPr>
          <a:xfrm>
            <a:off x="93969" y="6172200"/>
            <a:ext cx="8595360" cy="235463"/>
          </a:xfrm>
        </p:spPr>
        <p:txBody>
          <a:bodyPr/>
          <a:lstStyle/>
          <a:p>
            <a:r>
              <a:rPr lang="en-US" dirty="0"/>
              <a:t>Copyright © 2018 Pearson Education, Inc.</a:t>
            </a:r>
          </a:p>
        </p:txBody>
      </p:sp>
      <p:sp>
        <p:nvSpPr>
          <p:cNvPr id="2" name="Date Placeholder 1"/>
          <p:cNvSpPr>
            <a:spLocks noGrp="1"/>
          </p:cNvSpPr>
          <p:nvPr>
            <p:ph type="dt" sz="half" idx="10"/>
          </p:nvPr>
        </p:nvSpPr>
        <p:spPr/>
        <p:txBody>
          <a:bodyPr/>
          <a:lstStyle>
            <a:lvl1pPr>
              <a:defRPr>
                <a:solidFill>
                  <a:schemeClr val="tx1"/>
                </a:solidFill>
              </a:defRPr>
            </a:lvl1pPr>
          </a:lstStyle>
          <a:p>
            <a:fld id="{E1C2AD04-9B57-CD4E-ACCE-94DAA54D9932}" type="datetime1">
              <a:rPr lang="en-US" smtClean="0"/>
              <a:pPr/>
              <a:t>5/21/2020</a:t>
            </a:fld>
            <a:endParaRPr lang="en-US" dirty="0"/>
          </a:p>
        </p:txBody>
      </p:sp>
      <p:sp>
        <p:nvSpPr>
          <p:cNvPr id="10" name="TextBox 9"/>
          <p:cNvSpPr txBox="1"/>
          <p:nvPr userDrawn="1"/>
        </p:nvSpPr>
        <p:spPr>
          <a:xfrm>
            <a:off x="1600200" y="6382512"/>
            <a:ext cx="7162800" cy="276999"/>
          </a:xfrm>
          <a:prstGeom prst="rect">
            <a:avLst/>
          </a:prstGeom>
          <a:noFill/>
        </p:spPr>
        <p:txBody>
          <a:bodyPr wrap="square" rtlCol="0">
            <a:spAutoFit/>
          </a:bodyPr>
          <a:lstStyle/>
          <a:p>
            <a:pPr marL="0" indent="0" algn="r" defTabSz="914400" rtl="0" eaLnBrk="1" latinLnBrk="0" hangingPunct="1">
              <a:spcBef>
                <a:spcPts val="0"/>
              </a:spcBef>
              <a:buClrTx/>
              <a:buFont typeface="Arial" panose="020B0604020202020204" pitchFamily="34" charset="0"/>
              <a:buNone/>
              <a:defRPr/>
            </a:pPr>
            <a:r>
              <a:rPr lang="en-US" altLang="en-US" sz="1200" kern="1200" dirty="0">
                <a:solidFill>
                  <a:schemeClr val="tx1"/>
                </a:solidFill>
                <a:latin typeface="Verdana" pitchFamily="34" charset="0"/>
                <a:ea typeface="Verdana" pitchFamily="34" charset="0"/>
                <a:cs typeface="Verdana" pitchFamily="34" charset="0"/>
              </a:rPr>
              <a:t>Copyright © 2021 Pearson Education Ltd.</a:t>
            </a:r>
          </a:p>
        </p:txBody>
      </p:sp>
      <p:pic>
        <p:nvPicPr>
          <p:cNvPr id="11" name="Picture 10" descr="Pearson Logo"/>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57200" y="6376789"/>
            <a:ext cx="918000" cy="279915"/>
          </a:xfrm>
          <a:prstGeom prst="rect">
            <a:avLst/>
          </a:prstGeom>
        </p:spPr>
      </p:pic>
    </p:spTree>
    <p:extLst>
      <p:ext uri="{BB962C8B-B14F-4D97-AF65-F5344CB8AC3E}">
        <p14:creationId xmlns:p14="http://schemas.microsoft.com/office/powerpoint/2010/main" val="371113668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userDrawn="1">
  <p:cSld name="1_Chapter Opener">
    <p:spTree>
      <p:nvGrpSpPr>
        <p:cNvPr id="1" name=""/>
        <p:cNvGrpSpPr/>
        <p:nvPr/>
      </p:nvGrpSpPr>
      <p:grpSpPr>
        <a:xfrm>
          <a:off x="0" y="0"/>
          <a:ext cx="0" cy="0"/>
          <a:chOff x="0" y="0"/>
          <a:chExt cx="0" cy="0"/>
        </a:xfrm>
      </p:grpSpPr>
      <p:sp>
        <p:nvSpPr>
          <p:cNvPr id="7" name="Text Placeholder 6"/>
          <p:cNvSpPr>
            <a:spLocks noGrp="1"/>
          </p:cNvSpPr>
          <p:nvPr>
            <p:ph type="body" sz="quarter" idx="13" hasCustomPrompt="1"/>
          </p:nvPr>
        </p:nvSpPr>
        <p:spPr>
          <a:xfrm>
            <a:off x="457200" y="816430"/>
            <a:ext cx="8229600" cy="478970"/>
          </a:xfrm>
        </p:spPr>
        <p:txBody>
          <a:bodyPr>
            <a:noAutofit/>
          </a:bodyPr>
          <a:lstStyle>
            <a:lvl1pPr marL="0" indent="0">
              <a:spcBef>
                <a:spcPts val="0"/>
              </a:spcBef>
              <a:buNone/>
              <a:defRPr sz="2000">
                <a:solidFill>
                  <a:srgbClr val="007FA3"/>
                </a:solidFill>
              </a:defRPr>
            </a:lvl1pPr>
            <a:lvl2pPr marL="0" indent="0">
              <a:spcBef>
                <a:spcPts val="0"/>
              </a:spcBef>
              <a:buNone/>
              <a:defRPr sz="2400">
                <a:solidFill>
                  <a:schemeClr val="bg1"/>
                </a:solidFill>
              </a:defRPr>
            </a:lvl2pPr>
            <a:lvl3pPr marL="0" indent="0">
              <a:spcBef>
                <a:spcPts val="0"/>
              </a:spcBef>
              <a:buNone/>
              <a:defRPr sz="2400">
                <a:solidFill>
                  <a:schemeClr val="bg1"/>
                </a:solidFill>
              </a:defRPr>
            </a:lvl3pPr>
            <a:lvl4pPr marL="0" indent="0">
              <a:spcBef>
                <a:spcPts val="0"/>
              </a:spcBef>
              <a:buNone/>
              <a:defRPr sz="2400">
                <a:solidFill>
                  <a:schemeClr val="bg1"/>
                </a:solidFill>
              </a:defRPr>
            </a:lvl4pPr>
            <a:lvl5pPr marL="0" indent="0">
              <a:spcBef>
                <a:spcPts val="0"/>
              </a:spcBef>
              <a:buNone/>
              <a:defRPr sz="2400">
                <a:solidFill>
                  <a:schemeClr val="bg1"/>
                </a:solidFill>
              </a:defRPr>
            </a:lvl5pPr>
            <a:lvl6pPr marL="0" indent="0">
              <a:spcBef>
                <a:spcPts val="0"/>
              </a:spcBef>
              <a:buNone/>
              <a:defRPr sz="2400">
                <a:solidFill>
                  <a:schemeClr val="bg1"/>
                </a:solidFill>
              </a:defRPr>
            </a:lvl6pPr>
            <a:lvl7pPr marL="0" indent="0">
              <a:spcBef>
                <a:spcPts val="0"/>
              </a:spcBef>
              <a:buNone/>
              <a:defRPr sz="2400">
                <a:solidFill>
                  <a:schemeClr val="bg1"/>
                </a:solidFill>
              </a:defRPr>
            </a:lvl7pPr>
            <a:lvl8pPr marL="0" indent="0">
              <a:spcBef>
                <a:spcPts val="0"/>
              </a:spcBef>
              <a:buNone/>
              <a:defRPr sz="2400">
                <a:solidFill>
                  <a:schemeClr val="bg1"/>
                </a:solidFill>
              </a:defRPr>
            </a:lvl8pPr>
            <a:lvl9pPr marL="0" indent="0">
              <a:spcBef>
                <a:spcPts val="0"/>
              </a:spcBef>
              <a:buNone/>
              <a:defRPr sz="2400">
                <a:solidFill>
                  <a:schemeClr val="bg1"/>
                </a:solidFill>
              </a:defRPr>
            </a:lvl9pPr>
          </a:lstStyle>
          <a:p>
            <a:pPr lvl="0"/>
            <a:r>
              <a:rPr lang="en-US" dirty="0"/>
              <a:t>Add edition here</a:t>
            </a:r>
          </a:p>
        </p:txBody>
      </p:sp>
      <p:sp>
        <p:nvSpPr>
          <p:cNvPr id="9" name="Text Placeholder 8"/>
          <p:cNvSpPr>
            <a:spLocks noGrp="1"/>
          </p:cNvSpPr>
          <p:nvPr>
            <p:ph type="body" sz="quarter" idx="14" hasCustomPrompt="1"/>
          </p:nvPr>
        </p:nvSpPr>
        <p:spPr>
          <a:xfrm>
            <a:off x="5029200" y="1600201"/>
            <a:ext cx="3657600" cy="1600199"/>
          </a:xfrm>
        </p:spPr>
        <p:txBody>
          <a:bodyPr anchor="b">
            <a:noAutofit/>
          </a:bodyPr>
          <a:lstStyle>
            <a:lvl1pPr marL="0" indent="0">
              <a:spcBef>
                <a:spcPts val="0"/>
              </a:spcBef>
              <a:buNone/>
              <a:defRPr sz="3000" baseline="0"/>
            </a:lvl1pPr>
            <a:lvl2pPr marL="0" indent="0">
              <a:spcBef>
                <a:spcPts val="0"/>
              </a:spcBef>
              <a:buNone/>
              <a:defRPr sz="4400"/>
            </a:lvl2pPr>
            <a:lvl3pPr marL="0" indent="0">
              <a:spcBef>
                <a:spcPts val="0"/>
              </a:spcBef>
              <a:buNone/>
              <a:defRPr sz="4400"/>
            </a:lvl3pPr>
            <a:lvl4pPr marL="0" indent="0">
              <a:spcBef>
                <a:spcPts val="0"/>
              </a:spcBef>
              <a:buNone/>
              <a:defRPr sz="4400"/>
            </a:lvl4pPr>
            <a:lvl5pPr marL="0" indent="0">
              <a:spcBef>
                <a:spcPts val="0"/>
              </a:spcBef>
              <a:buNone/>
              <a:defRPr sz="4400"/>
            </a:lvl5pPr>
            <a:lvl6pPr marL="0" indent="0">
              <a:spcBef>
                <a:spcPts val="0"/>
              </a:spcBef>
              <a:buNone/>
              <a:defRPr sz="4400"/>
            </a:lvl6pPr>
            <a:lvl7pPr marL="0" indent="0">
              <a:spcBef>
                <a:spcPts val="0"/>
              </a:spcBef>
              <a:buNone/>
              <a:defRPr sz="4400"/>
            </a:lvl7pPr>
            <a:lvl8pPr marL="0" indent="0">
              <a:spcBef>
                <a:spcPts val="0"/>
              </a:spcBef>
              <a:buNone/>
              <a:defRPr sz="4400"/>
            </a:lvl8pPr>
            <a:lvl9pPr marL="0" indent="0">
              <a:spcBef>
                <a:spcPts val="0"/>
              </a:spcBef>
              <a:buNone/>
              <a:defRPr sz="4400"/>
            </a:lvl9pPr>
          </a:lstStyle>
          <a:p>
            <a:pPr lvl="0"/>
            <a:r>
              <a:rPr lang="en-US" dirty="0"/>
              <a:t>Chapter ##</a:t>
            </a:r>
          </a:p>
        </p:txBody>
      </p:sp>
      <p:sp>
        <p:nvSpPr>
          <p:cNvPr id="10" name="Text Placeholder 8"/>
          <p:cNvSpPr>
            <a:spLocks noGrp="1"/>
          </p:cNvSpPr>
          <p:nvPr>
            <p:ph type="body" sz="quarter" idx="15" hasCustomPrompt="1"/>
          </p:nvPr>
        </p:nvSpPr>
        <p:spPr>
          <a:xfrm>
            <a:off x="5029200" y="3200400"/>
            <a:ext cx="3657600" cy="2925763"/>
          </a:xfrm>
        </p:spPr>
        <p:txBody>
          <a:bodyPr>
            <a:noAutofit/>
          </a:bodyPr>
          <a:lstStyle>
            <a:lvl1pPr marL="0" indent="0">
              <a:spcBef>
                <a:spcPts val="0"/>
              </a:spcBef>
              <a:buNone/>
              <a:defRPr sz="2200"/>
            </a:lvl1pPr>
            <a:lvl2pPr marL="0" indent="0">
              <a:spcBef>
                <a:spcPts val="0"/>
              </a:spcBef>
              <a:buNone/>
              <a:defRPr/>
            </a:lvl2pPr>
            <a:lvl3pPr marL="0" indent="0">
              <a:spcBef>
                <a:spcPts val="0"/>
              </a:spcBef>
              <a:buNone/>
              <a:defRPr/>
            </a:lvl3pPr>
            <a:lvl4pPr marL="0" indent="0">
              <a:spcBef>
                <a:spcPts val="0"/>
              </a:spcBef>
              <a:buNone/>
              <a:defRPr/>
            </a:lvl4pPr>
            <a:lvl5pPr marL="0" indent="0">
              <a:spcBef>
                <a:spcPts val="0"/>
              </a:spcBef>
              <a:buNone/>
              <a:defRPr/>
            </a:lvl5pPr>
            <a:lvl6pPr marL="0" indent="0">
              <a:spcBef>
                <a:spcPts val="0"/>
              </a:spcBef>
              <a:buNone/>
              <a:defRPr/>
            </a:lvl6pPr>
            <a:lvl7pPr marL="0" indent="0">
              <a:spcBef>
                <a:spcPts val="0"/>
              </a:spcBef>
              <a:buNone/>
              <a:defRPr/>
            </a:lvl7pPr>
            <a:lvl8pPr marL="0" indent="0">
              <a:spcBef>
                <a:spcPts val="0"/>
              </a:spcBef>
              <a:buNone/>
              <a:defRPr/>
            </a:lvl8pPr>
            <a:lvl9pPr marL="0" indent="0">
              <a:spcBef>
                <a:spcPts val="0"/>
              </a:spcBef>
              <a:buNone/>
              <a:defRPr/>
            </a:lvl9pPr>
          </a:lstStyle>
          <a:p>
            <a:pPr lvl="0"/>
            <a:r>
              <a:rPr lang="en-US" dirty="0"/>
              <a:t>Chapter title</a:t>
            </a:r>
          </a:p>
        </p:txBody>
      </p:sp>
      <p:sp>
        <p:nvSpPr>
          <p:cNvPr id="14" name="Title 13"/>
          <p:cNvSpPr>
            <a:spLocks noGrp="1"/>
          </p:cNvSpPr>
          <p:nvPr>
            <p:ph type="title"/>
          </p:nvPr>
        </p:nvSpPr>
        <p:spPr>
          <a:xfrm>
            <a:off x="457200" y="215372"/>
            <a:ext cx="8229600" cy="621792"/>
          </a:xfrm>
        </p:spPr>
        <p:txBody>
          <a:bodyPr anchor="t" anchorCtr="0"/>
          <a:lstStyle/>
          <a:p>
            <a:r>
              <a:rPr lang="en-US" dirty="0"/>
              <a:t>Click to edit Master title style</a:t>
            </a:r>
          </a:p>
        </p:txBody>
      </p:sp>
      <p:sp>
        <p:nvSpPr>
          <p:cNvPr id="15" name="Date Placeholder 14"/>
          <p:cNvSpPr>
            <a:spLocks noGrp="1"/>
          </p:cNvSpPr>
          <p:nvPr>
            <p:ph type="dt" sz="half" idx="16"/>
          </p:nvPr>
        </p:nvSpPr>
        <p:spPr/>
        <p:txBody>
          <a:bodyPr/>
          <a:lstStyle/>
          <a:p>
            <a:fld id="{A9DF6EFB-3F44-496C-A842-1E0B3D3B975A}" type="datetimeFigureOut">
              <a:rPr lang="en-US" smtClean="0"/>
              <a:pPr/>
              <a:t>5/21/2020</a:t>
            </a:fld>
            <a:endParaRPr lang="en-US" dirty="0"/>
          </a:p>
        </p:txBody>
      </p:sp>
      <p:sp>
        <p:nvSpPr>
          <p:cNvPr id="18" name="Footer Placeholder 17"/>
          <p:cNvSpPr>
            <a:spLocks noGrp="1"/>
          </p:cNvSpPr>
          <p:nvPr>
            <p:ph type="ftr" sz="quarter" idx="18"/>
          </p:nvPr>
        </p:nvSpPr>
        <p:spPr/>
        <p:txBody>
          <a:bodyPr/>
          <a:lstStyle/>
          <a:p>
            <a:endParaRPr lang="en-US" dirty="0"/>
          </a:p>
        </p:txBody>
      </p:sp>
      <p:pic>
        <p:nvPicPr>
          <p:cNvPr id="11" name="Picture 10" descr="Pearson Logo"/>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457200" y="6376789"/>
            <a:ext cx="918000" cy="279915"/>
          </a:xfrm>
          <a:prstGeom prst="rect">
            <a:avLst/>
          </a:prstGeom>
        </p:spPr>
      </p:pic>
      <p:sp>
        <p:nvSpPr>
          <p:cNvPr id="3" name="Picture Placeholder 2"/>
          <p:cNvSpPr>
            <a:spLocks noGrp="1"/>
          </p:cNvSpPr>
          <p:nvPr>
            <p:ph type="pic" sz="quarter" idx="19"/>
          </p:nvPr>
        </p:nvSpPr>
        <p:spPr>
          <a:xfrm>
            <a:off x="838200" y="2209800"/>
            <a:ext cx="4419600" cy="2743200"/>
          </a:xfrm>
        </p:spPr>
        <p:txBody>
          <a:bodyPr/>
          <a:lstStyle/>
          <a:p>
            <a:endParaRPr lang="en-IN"/>
          </a:p>
        </p:txBody>
      </p:sp>
    </p:spTree>
    <p:extLst>
      <p:ext uri="{BB962C8B-B14F-4D97-AF65-F5344CB8AC3E}">
        <p14:creationId xmlns:p14="http://schemas.microsoft.com/office/powerpoint/2010/main" val="31666924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Chapter Opener">
    <p:spTree>
      <p:nvGrpSpPr>
        <p:cNvPr id="1" name=""/>
        <p:cNvGrpSpPr/>
        <p:nvPr/>
      </p:nvGrpSpPr>
      <p:grpSpPr>
        <a:xfrm>
          <a:off x="0" y="0"/>
          <a:ext cx="0" cy="0"/>
          <a:chOff x="0" y="0"/>
          <a:chExt cx="0" cy="0"/>
        </a:xfrm>
      </p:grpSpPr>
      <p:sp>
        <p:nvSpPr>
          <p:cNvPr id="11" name="Title 10"/>
          <p:cNvSpPr>
            <a:spLocks noGrp="1"/>
          </p:cNvSpPr>
          <p:nvPr>
            <p:ph type="title"/>
          </p:nvPr>
        </p:nvSpPr>
        <p:spPr>
          <a:xfrm>
            <a:off x="457200" y="215372"/>
            <a:ext cx="8229600" cy="622828"/>
          </a:xfrm>
        </p:spPr>
        <p:txBody>
          <a:bodyPr anchor="t"/>
          <a:lstStyle/>
          <a:p>
            <a:r>
              <a:rPr lang="en-US" dirty="0"/>
              <a:t>Click to edit Master title style</a:t>
            </a:r>
          </a:p>
        </p:txBody>
      </p:sp>
      <p:sp>
        <p:nvSpPr>
          <p:cNvPr id="7" name="Text Placeholder 6"/>
          <p:cNvSpPr>
            <a:spLocks noGrp="1"/>
          </p:cNvSpPr>
          <p:nvPr>
            <p:ph type="body" sz="quarter" idx="13" hasCustomPrompt="1"/>
          </p:nvPr>
        </p:nvSpPr>
        <p:spPr>
          <a:xfrm>
            <a:off x="457200" y="816430"/>
            <a:ext cx="8229600" cy="478970"/>
          </a:xfrm>
        </p:spPr>
        <p:txBody>
          <a:bodyPr>
            <a:noAutofit/>
          </a:bodyPr>
          <a:lstStyle>
            <a:lvl1pPr marL="0" indent="0">
              <a:spcBef>
                <a:spcPts val="0"/>
              </a:spcBef>
              <a:buNone/>
              <a:defRPr sz="2000">
                <a:solidFill>
                  <a:srgbClr val="007FA3"/>
                </a:solidFill>
              </a:defRPr>
            </a:lvl1pPr>
            <a:lvl2pPr marL="0" indent="0">
              <a:spcBef>
                <a:spcPts val="0"/>
              </a:spcBef>
              <a:buNone/>
              <a:defRPr sz="2400">
                <a:solidFill>
                  <a:schemeClr val="bg1"/>
                </a:solidFill>
              </a:defRPr>
            </a:lvl2pPr>
            <a:lvl3pPr marL="0" indent="0">
              <a:spcBef>
                <a:spcPts val="0"/>
              </a:spcBef>
              <a:buNone/>
              <a:defRPr sz="2400">
                <a:solidFill>
                  <a:schemeClr val="bg1"/>
                </a:solidFill>
              </a:defRPr>
            </a:lvl3pPr>
            <a:lvl4pPr marL="0" indent="0">
              <a:spcBef>
                <a:spcPts val="0"/>
              </a:spcBef>
              <a:buNone/>
              <a:defRPr sz="2400">
                <a:solidFill>
                  <a:schemeClr val="bg1"/>
                </a:solidFill>
              </a:defRPr>
            </a:lvl4pPr>
            <a:lvl5pPr marL="0" indent="0">
              <a:spcBef>
                <a:spcPts val="0"/>
              </a:spcBef>
              <a:buNone/>
              <a:defRPr sz="2400">
                <a:solidFill>
                  <a:schemeClr val="bg1"/>
                </a:solidFill>
              </a:defRPr>
            </a:lvl5pPr>
            <a:lvl6pPr marL="0" indent="0">
              <a:spcBef>
                <a:spcPts val="0"/>
              </a:spcBef>
              <a:buNone/>
              <a:defRPr sz="2400">
                <a:solidFill>
                  <a:schemeClr val="bg1"/>
                </a:solidFill>
              </a:defRPr>
            </a:lvl6pPr>
            <a:lvl7pPr marL="0" indent="0">
              <a:spcBef>
                <a:spcPts val="0"/>
              </a:spcBef>
              <a:buNone/>
              <a:defRPr sz="2400">
                <a:solidFill>
                  <a:schemeClr val="bg1"/>
                </a:solidFill>
              </a:defRPr>
            </a:lvl7pPr>
            <a:lvl8pPr marL="0" indent="0">
              <a:spcBef>
                <a:spcPts val="0"/>
              </a:spcBef>
              <a:buNone/>
              <a:defRPr sz="2400">
                <a:solidFill>
                  <a:schemeClr val="bg1"/>
                </a:solidFill>
              </a:defRPr>
            </a:lvl8pPr>
            <a:lvl9pPr marL="0" indent="0">
              <a:spcBef>
                <a:spcPts val="0"/>
              </a:spcBef>
              <a:buNone/>
              <a:defRPr sz="2400">
                <a:solidFill>
                  <a:schemeClr val="bg1"/>
                </a:solidFill>
              </a:defRPr>
            </a:lvl9pPr>
          </a:lstStyle>
          <a:p>
            <a:pPr lvl="0"/>
            <a:r>
              <a:rPr lang="en-US" dirty="0"/>
              <a:t>Add edition here</a:t>
            </a:r>
          </a:p>
        </p:txBody>
      </p:sp>
      <p:sp>
        <p:nvSpPr>
          <p:cNvPr id="9" name="Text Placeholder 8"/>
          <p:cNvSpPr>
            <a:spLocks noGrp="1"/>
          </p:cNvSpPr>
          <p:nvPr>
            <p:ph type="body" sz="quarter" idx="14" hasCustomPrompt="1"/>
          </p:nvPr>
        </p:nvSpPr>
        <p:spPr>
          <a:xfrm>
            <a:off x="5029200" y="1600201"/>
            <a:ext cx="3657600" cy="1600199"/>
          </a:xfrm>
        </p:spPr>
        <p:txBody>
          <a:bodyPr anchor="b">
            <a:noAutofit/>
          </a:bodyPr>
          <a:lstStyle>
            <a:lvl1pPr marL="0" indent="0">
              <a:spcBef>
                <a:spcPts val="0"/>
              </a:spcBef>
              <a:buNone/>
              <a:defRPr sz="3000" baseline="0"/>
            </a:lvl1pPr>
            <a:lvl2pPr marL="0" indent="0">
              <a:spcBef>
                <a:spcPts val="0"/>
              </a:spcBef>
              <a:buNone/>
              <a:defRPr sz="4400"/>
            </a:lvl2pPr>
            <a:lvl3pPr marL="0" indent="0">
              <a:spcBef>
                <a:spcPts val="0"/>
              </a:spcBef>
              <a:buNone/>
              <a:defRPr sz="4400"/>
            </a:lvl3pPr>
            <a:lvl4pPr marL="0" indent="0">
              <a:spcBef>
                <a:spcPts val="0"/>
              </a:spcBef>
              <a:buNone/>
              <a:defRPr sz="4400"/>
            </a:lvl4pPr>
            <a:lvl5pPr marL="0" indent="0">
              <a:spcBef>
                <a:spcPts val="0"/>
              </a:spcBef>
              <a:buNone/>
              <a:defRPr sz="4400"/>
            </a:lvl5pPr>
            <a:lvl6pPr marL="0" indent="0">
              <a:spcBef>
                <a:spcPts val="0"/>
              </a:spcBef>
              <a:buNone/>
              <a:defRPr sz="4400"/>
            </a:lvl6pPr>
            <a:lvl7pPr marL="0" indent="0">
              <a:spcBef>
                <a:spcPts val="0"/>
              </a:spcBef>
              <a:buNone/>
              <a:defRPr sz="4400"/>
            </a:lvl7pPr>
            <a:lvl8pPr marL="0" indent="0">
              <a:spcBef>
                <a:spcPts val="0"/>
              </a:spcBef>
              <a:buNone/>
              <a:defRPr sz="4400"/>
            </a:lvl8pPr>
            <a:lvl9pPr marL="0" indent="0">
              <a:spcBef>
                <a:spcPts val="0"/>
              </a:spcBef>
              <a:buNone/>
              <a:defRPr sz="4400"/>
            </a:lvl9pPr>
          </a:lstStyle>
          <a:p>
            <a:pPr lvl="0"/>
            <a:r>
              <a:rPr lang="en-US" dirty="0"/>
              <a:t>Chapter ##</a:t>
            </a:r>
          </a:p>
        </p:txBody>
      </p:sp>
      <p:sp>
        <p:nvSpPr>
          <p:cNvPr id="10" name="Text Placeholder 8"/>
          <p:cNvSpPr>
            <a:spLocks noGrp="1"/>
          </p:cNvSpPr>
          <p:nvPr>
            <p:ph type="body" sz="quarter" idx="15" hasCustomPrompt="1"/>
          </p:nvPr>
        </p:nvSpPr>
        <p:spPr>
          <a:xfrm>
            <a:off x="5029200" y="3200400"/>
            <a:ext cx="3657600" cy="2925763"/>
          </a:xfrm>
        </p:spPr>
        <p:txBody>
          <a:bodyPr>
            <a:noAutofit/>
          </a:bodyPr>
          <a:lstStyle>
            <a:lvl1pPr marL="0" indent="0">
              <a:spcBef>
                <a:spcPts val="0"/>
              </a:spcBef>
              <a:buNone/>
              <a:defRPr sz="2200"/>
            </a:lvl1pPr>
            <a:lvl2pPr marL="0" indent="0">
              <a:spcBef>
                <a:spcPts val="0"/>
              </a:spcBef>
              <a:buNone/>
              <a:defRPr/>
            </a:lvl2pPr>
            <a:lvl3pPr marL="0" indent="0">
              <a:spcBef>
                <a:spcPts val="0"/>
              </a:spcBef>
              <a:buNone/>
              <a:defRPr/>
            </a:lvl3pPr>
            <a:lvl4pPr marL="0" indent="0">
              <a:spcBef>
                <a:spcPts val="0"/>
              </a:spcBef>
              <a:buNone/>
              <a:defRPr/>
            </a:lvl4pPr>
            <a:lvl5pPr marL="0" indent="0">
              <a:spcBef>
                <a:spcPts val="0"/>
              </a:spcBef>
              <a:buNone/>
              <a:defRPr/>
            </a:lvl5pPr>
            <a:lvl6pPr marL="0" indent="0">
              <a:spcBef>
                <a:spcPts val="0"/>
              </a:spcBef>
              <a:buNone/>
              <a:defRPr/>
            </a:lvl6pPr>
            <a:lvl7pPr marL="0" indent="0">
              <a:spcBef>
                <a:spcPts val="0"/>
              </a:spcBef>
              <a:buNone/>
              <a:defRPr/>
            </a:lvl7pPr>
            <a:lvl8pPr marL="0" indent="0">
              <a:spcBef>
                <a:spcPts val="0"/>
              </a:spcBef>
              <a:buNone/>
              <a:defRPr/>
            </a:lvl8pPr>
            <a:lvl9pPr marL="0" indent="0">
              <a:spcBef>
                <a:spcPts val="0"/>
              </a:spcBef>
              <a:buNone/>
              <a:defRPr/>
            </a:lvl9pPr>
          </a:lstStyle>
          <a:p>
            <a:pPr lvl="0"/>
            <a:r>
              <a:rPr lang="en-US" dirty="0"/>
              <a:t>Chapter title</a:t>
            </a:r>
          </a:p>
        </p:txBody>
      </p:sp>
      <p:sp>
        <p:nvSpPr>
          <p:cNvPr id="16" name="Footer Placeholder 2"/>
          <p:cNvSpPr>
            <a:spLocks noGrp="1"/>
          </p:cNvSpPr>
          <p:nvPr>
            <p:ph type="ftr" sz="quarter" idx="10"/>
          </p:nvPr>
        </p:nvSpPr>
        <p:spPr>
          <a:xfrm>
            <a:off x="93969" y="6165337"/>
            <a:ext cx="8595360" cy="235463"/>
          </a:xfrm>
        </p:spPr>
        <p:txBody>
          <a:bodyPr/>
          <a:lstStyle/>
          <a:p>
            <a:r>
              <a:rPr lang="en-US" dirty="0"/>
              <a:t>Copyright © 2018 Pearson Education, Inc.</a:t>
            </a:r>
          </a:p>
        </p:txBody>
      </p:sp>
      <p:sp>
        <p:nvSpPr>
          <p:cNvPr id="4" name="Date Placeholder 3"/>
          <p:cNvSpPr>
            <a:spLocks noGrp="1"/>
          </p:cNvSpPr>
          <p:nvPr>
            <p:ph type="dt" sz="half" idx="11"/>
          </p:nvPr>
        </p:nvSpPr>
        <p:spPr/>
        <p:txBody>
          <a:bodyPr/>
          <a:lstStyle/>
          <a:p>
            <a:fld id="{42FB9264-E59D-4043-9483-B863A08BF7FA}" type="datetime1">
              <a:rPr lang="en-US" smtClean="0"/>
              <a:pPr/>
              <a:t>5/21/2020</a:t>
            </a:fld>
            <a:endParaRPr lang="en-US" dirty="0"/>
          </a:p>
        </p:txBody>
      </p:sp>
      <p:pic>
        <p:nvPicPr>
          <p:cNvPr id="12" name="Picture 11" descr="Pearson Logo"/>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57200" y="6376789"/>
            <a:ext cx="918000" cy="279915"/>
          </a:xfrm>
          <a:prstGeom prst="rect">
            <a:avLst/>
          </a:prstGeom>
        </p:spPr>
      </p:pic>
      <p:sp>
        <p:nvSpPr>
          <p:cNvPr id="13" name="TextBox 12"/>
          <p:cNvSpPr txBox="1"/>
          <p:nvPr userDrawn="1"/>
        </p:nvSpPr>
        <p:spPr>
          <a:xfrm>
            <a:off x="1600200" y="6382512"/>
            <a:ext cx="7162800" cy="276999"/>
          </a:xfrm>
          <a:prstGeom prst="rect">
            <a:avLst/>
          </a:prstGeom>
          <a:noFill/>
        </p:spPr>
        <p:txBody>
          <a:bodyPr wrap="square" rtlCol="0">
            <a:spAutoFit/>
          </a:bodyPr>
          <a:lstStyle/>
          <a:p>
            <a:pPr marL="0" indent="0" algn="r" defTabSz="914400" rtl="0" eaLnBrk="1" latinLnBrk="0" hangingPunct="1">
              <a:spcBef>
                <a:spcPts val="0"/>
              </a:spcBef>
              <a:buClrTx/>
              <a:buFont typeface="Arial" panose="020B0604020202020204" pitchFamily="34" charset="0"/>
              <a:buNone/>
              <a:defRPr/>
            </a:pPr>
            <a:r>
              <a:rPr lang="en-US" altLang="en-US" sz="1200" kern="1200" dirty="0">
                <a:solidFill>
                  <a:schemeClr val="tx1"/>
                </a:solidFill>
                <a:latin typeface="Verdana" pitchFamily="34" charset="0"/>
                <a:ea typeface="Verdana" pitchFamily="34" charset="0"/>
                <a:cs typeface="Verdana" pitchFamily="34" charset="0"/>
              </a:rPr>
              <a:t>Copyright © 2021 Pearson Education Ltd.</a:t>
            </a:r>
          </a:p>
        </p:txBody>
      </p:sp>
    </p:spTree>
    <p:extLst>
      <p:ext uri="{BB962C8B-B14F-4D97-AF65-F5344CB8AC3E}">
        <p14:creationId xmlns:p14="http://schemas.microsoft.com/office/powerpoint/2010/main" val="29810628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 Learning Objectives and Content">
    <p:spTree>
      <p:nvGrpSpPr>
        <p:cNvPr id="1" name=""/>
        <p:cNvGrpSpPr/>
        <p:nvPr/>
      </p:nvGrpSpPr>
      <p:grpSpPr>
        <a:xfrm>
          <a:off x="0" y="0"/>
          <a:ext cx="0" cy="0"/>
          <a:chOff x="0" y="0"/>
          <a:chExt cx="0" cy="0"/>
        </a:xfrm>
      </p:grpSpPr>
      <p:sp>
        <p:nvSpPr>
          <p:cNvPr id="8" name="Title 7"/>
          <p:cNvSpPr>
            <a:spLocks noGrp="1"/>
          </p:cNvSpPr>
          <p:nvPr>
            <p:ph type="title"/>
          </p:nvPr>
        </p:nvSpPr>
        <p:spPr>
          <a:xfrm>
            <a:off x="457200" y="215372"/>
            <a:ext cx="8229600" cy="622828"/>
          </a:xfrm>
        </p:spPr>
        <p:txBody>
          <a:bodyPr anchor="t"/>
          <a:lstStyle/>
          <a:p>
            <a:r>
              <a:rPr lang="en-US" dirty="0"/>
              <a:t>Click to edit Master title style</a:t>
            </a:r>
          </a:p>
        </p:txBody>
      </p:sp>
      <p:sp>
        <p:nvSpPr>
          <p:cNvPr id="7" name="Learning Objectives Placeholder 6"/>
          <p:cNvSpPr>
            <a:spLocks noGrp="1"/>
          </p:cNvSpPr>
          <p:nvPr>
            <p:ph type="body" sz="quarter" idx="13" hasCustomPrompt="1"/>
          </p:nvPr>
        </p:nvSpPr>
        <p:spPr>
          <a:xfrm>
            <a:off x="457200" y="816430"/>
            <a:ext cx="8229600" cy="402770"/>
          </a:xfrm>
        </p:spPr>
        <p:txBody>
          <a:bodyPr>
            <a:noAutofit/>
          </a:bodyPr>
          <a:lstStyle>
            <a:lvl1pPr marL="0" indent="0">
              <a:spcBef>
                <a:spcPts val="0"/>
              </a:spcBef>
              <a:buNone/>
              <a:defRPr sz="1600">
                <a:solidFill>
                  <a:srgbClr val="007FA3"/>
                </a:solidFill>
              </a:defRPr>
            </a:lvl1pPr>
            <a:lvl2pPr marL="0" indent="0">
              <a:spcBef>
                <a:spcPts val="0"/>
              </a:spcBef>
              <a:buNone/>
              <a:defRPr sz="2400">
                <a:solidFill>
                  <a:schemeClr val="bg1"/>
                </a:solidFill>
              </a:defRPr>
            </a:lvl2pPr>
            <a:lvl3pPr marL="0" indent="0">
              <a:spcBef>
                <a:spcPts val="0"/>
              </a:spcBef>
              <a:buNone/>
              <a:defRPr sz="2400">
                <a:solidFill>
                  <a:schemeClr val="bg1"/>
                </a:solidFill>
              </a:defRPr>
            </a:lvl3pPr>
            <a:lvl4pPr marL="0" indent="0">
              <a:spcBef>
                <a:spcPts val="0"/>
              </a:spcBef>
              <a:buNone/>
              <a:defRPr sz="2400">
                <a:solidFill>
                  <a:schemeClr val="bg1"/>
                </a:solidFill>
              </a:defRPr>
            </a:lvl4pPr>
            <a:lvl5pPr marL="0" indent="0">
              <a:spcBef>
                <a:spcPts val="0"/>
              </a:spcBef>
              <a:buNone/>
              <a:defRPr sz="2400">
                <a:solidFill>
                  <a:schemeClr val="bg1"/>
                </a:solidFill>
              </a:defRPr>
            </a:lvl5pPr>
            <a:lvl6pPr marL="0" indent="0">
              <a:spcBef>
                <a:spcPts val="0"/>
              </a:spcBef>
              <a:buNone/>
              <a:defRPr sz="2400">
                <a:solidFill>
                  <a:schemeClr val="bg1"/>
                </a:solidFill>
              </a:defRPr>
            </a:lvl6pPr>
            <a:lvl7pPr marL="0" indent="0">
              <a:spcBef>
                <a:spcPts val="0"/>
              </a:spcBef>
              <a:buNone/>
              <a:defRPr sz="2400">
                <a:solidFill>
                  <a:schemeClr val="bg1"/>
                </a:solidFill>
              </a:defRPr>
            </a:lvl7pPr>
            <a:lvl8pPr marL="0" indent="0">
              <a:spcBef>
                <a:spcPts val="0"/>
              </a:spcBef>
              <a:buNone/>
              <a:defRPr sz="2400">
                <a:solidFill>
                  <a:schemeClr val="bg1"/>
                </a:solidFill>
              </a:defRPr>
            </a:lvl8pPr>
            <a:lvl9pPr marL="0" indent="0">
              <a:spcBef>
                <a:spcPts val="0"/>
              </a:spcBef>
              <a:buNone/>
              <a:defRPr sz="2400">
                <a:solidFill>
                  <a:schemeClr val="bg1"/>
                </a:solidFill>
              </a:defRPr>
            </a:lvl9pPr>
          </a:lstStyle>
          <a:p>
            <a:pPr lvl="0"/>
            <a:r>
              <a:rPr lang="en-US" dirty="0"/>
              <a:t>Click to add Learning Objective(s)</a:t>
            </a:r>
          </a:p>
        </p:txBody>
      </p:sp>
      <p:sp>
        <p:nvSpPr>
          <p:cNvPr id="9" name="Content Placeholder 8"/>
          <p:cNvSpPr>
            <a:spLocks noGrp="1"/>
          </p:cNvSpPr>
          <p:nvPr>
            <p:ph sz="quarter" idx="14"/>
          </p:nvPr>
        </p:nvSpPr>
        <p:spPr>
          <a:xfrm>
            <a:off x="457200" y="1600200"/>
            <a:ext cx="8229600" cy="4525963"/>
          </a:xfrm>
        </p:spPr>
        <p:txBody>
          <a:bodyPr/>
          <a:lstStyle>
            <a:lvl5pPr>
              <a:defRPr/>
            </a:lvl5pPr>
            <a:lvl6pPr>
              <a:defRPr/>
            </a:lvl6pPr>
            <a:lvl7pPr>
              <a:defRPr/>
            </a:lvl7pPr>
            <a:lvl8pPr>
              <a:defRPr/>
            </a:lvl8pPr>
            <a:lvl9pPr>
              <a:defRPr/>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a:t>
            </a:r>
          </a:p>
          <a:p>
            <a:pPr lvl="6"/>
            <a:r>
              <a:rPr lang="en-US" dirty="0"/>
              <a:t>Seventh</a:t>
            </a:r>
          </a:p>
          <a:p>
            <a:pPr lvl="7"/>
            <a:r>
              <a:rPr lang="en-US" dirty="0"/>
              <a:t>Eighth</a:t>
            </a:r>
          </a:p>
          <a:p>
            <a:pPr lvl="8"/>
            <a:r>
              <a:rPr lang="en-US" dirty="0"/>
              <a:t>Ninth</a:t>
            </a:r>
          </a:p>
        </p:txBody>
      </p:sp>
      <p:sp>
        <p:nvSpPr>
          <p:cNvPr id="12" name="Footer Placeholder 2"/>
          <p:cNvSpPr>
            <a:spLocks noGrp="1"/>
          </p:cNvSpPr>
          <p:nvPr>
            <p:ph type="ftr" sz="quarter" idx="10"/>
          </p:nvPr>
        </p:nvSpPr>
        <p:spPr>
          <a:xfrm>
            <a:off x="93969" y="6172200"/>
            <a:ext cx="8595360" cy="235463"/>
          </a:xfrm>
        </p:spPr>
        <p:txBody>
          <a:bodyPr/>
          <a:lstStyle/>
          <a:p>
            <a:r>
              <a:rPr lang="en-US" dirty="0"/>
              <a:t>Copyright © 2018 Pearson Education, Inc.</a:t>
            </a:r>
          </a:p>
        </p:txBody>
      </p:sp>
      <p:sp>
        <p:nvSpPr>
          <p:cNvPr id="4" name="Date Placeholder 3"/>
          <p:cNvSpPr>
            <a:spLocks noGrp="1"/>
          </p:cNvSpPr>
          <p:nvPr>
            <p:ph type="dt" sz="half" idx="11"/>
          </p:nvPr>
        </p:nvSpPr>
        <p:spPr/>
        <p:txBody>
          <a:bodyPr/>
          <a:lstStyle/>
          <a:p>
            <a:fld id="{2C3A0B96-8BDC-3940-87A4-7335ADF41F82}" type="datetime1">
              <a:rPr lang="en-US" smtClean="0"/>
              <a:pPr/>
              <a:t>5/21/2020</a:t>
            </a:fld>
            <a:endParaRPr lang="en-US" dirty="0"/>
          </a:p>
        </p:txBody>
      </p:sp>
    </p:spTree>
    <p:extLst>
      <p:ext uri="{BB962C8B-B14F-4D97-AF65-F5344CB8AC3E}">
        <p14:creationId xmlns:p14="http://schemas.microsoft.com/office/powerpoint/2010/main" val="11524630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lstStyle>
            <a:lvl1pPr>
              <a:buClr>
                <a:srgbClr val="007FA3"/>
              </a:buClr>
              <a:buSzPct val="100000"/>
              <a:defRPr/>
            </a:lvl1pPr>
            <a:lvl2pPr>
              <a:buClr>
                <a:srgbClr val="007FA3"/>
              </a:buClr>
              <a:defRPr/>
            </a:lvl2pPr>
            <a:lvl3pPr>
              <a:buClr>
                <a:srgbClr val="007FA3"/>
              </a:buClr>
              <a:defRPr/>
            </a:lvl3pPr>
            <a:lvl4pPr>
              <a:buClr>
                <a:srgbClr val="007FA3"/>
              </a:buClr>
              <a:defRPr/>
            </a:lvl4pPr>
            <a:lvl5pPr>
              <a:buClr>
                <a:srgbClr val="007FA3"/>
              </a:buClr>
              <a:defRPr/>
            </a:lvl5pPr>
            <a:lvl6pPr>
              <a:buClr>
                <a:srgbClr val="007FA3"/>
              </a:buClr>
              <a:defRPr/>
            </a:lvl6pPr>
            <a:lvl7pPr>
              <a:buClr>
                <a:srgbClr val="007FA3"/>
              </a:buClr>
              <a:defRPr/>
            </a:lvl7pPr>
            <a:lvl8pPr>
              <a:buClr>
                <a:srgbClr val="007FA3"/>
              </a:buClr>
              <a:defRPr/>
            </a:lvl8pPr>
            <a:lvl9pPr>
              <a:buClr>
                <a:srgbClr val="007FA3"/>
              </a:buClr>
              <a:defRPr/>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a:t>
            </a:r>
          </a:p>
          <a:p>
            <a:pPr lvl="6"/>
            <a:r>
              <a:rPr lang="en-US" dirty="0"/>
              <a:t>Seventh</a:t>
            </a:r>
          </a:p>
          <a:p>
            <a:pPr lvl="7"/>
            <a:r>
              <a:rPr lang="en-US" dirty="0"/>
              <a:t>Eighth</a:t>
            </a:r>
          </a:p>
          <a:p>
            <a:pPr lvl="8"/>
            <a:r>
              <a:rPr lang="en-US" dirty="0"/>
              <a:t>Ninth</a:t>
            </a:r>
          </a:p>
        </p:txBody>
      </p:sp>
      <p:sp>
        <p:nvSpPr>
          <p:cNvPr id="6" name="Footer Placeholder 4"/>
          <p:cNvSpPr>
            <a:spLocks noGrp="1"/>
          </p:cNvSpPr>
          <p:nvPr>
            <p:ph type="ftr" sz="quarter" idx="11"/>
          </p:nvPr>
        </p:nvSpPr>
        <p:spPr>
          <a:xfrm>
            <a:off x="93969" y="6172200"/>
            <a:ext cx="8595360" cy="235463"/>
          </a:xfrm>
        </p:spPr>
        <p:txBody>
          <a:bodyPr/>
          <a:lstStyle/>
          <a:p>
            <a:r>
              <a:rPr lang="en-US" dirty="0"/>
              <a:t>Copyright © 2018 Pearson Education, Inc.</a:t>
            </a:r>
          </a:p>
        </p:txBody>
      </p:sp>
      <p:sp>
        <p:nvSpPr>
          <p:cNvPr id="9" name="Date Placeholder 3"/>
          <p:cNvSpPr>
            <a:spLocks noGrp="1"/>
          </p:cNvSpPr>
          <p:nvPr>
            <p:ph type="dt" sz="half" idx="10"/>
          </p:nvPr>
        </p:nvSpPr>
        <p:spPr>
          <a:xfrm>
            <a:off x="6335713" y="113072"/>
            <a:ext cx="2133600" cy="182880"/>
          </a:xfrm>
        </p:spPr>
        <p:txBody>
          <a:bodyPr/>
          <a:lstStyle/>
          <a:p>
            <a:fld id="{69344A15-F0EB-274C-BCBE-62AA675174CC}" type="datetime1">
              <a:rPr lang="en-US" smtClean="0"/>
              <a:pPr/>
              <a:t>5/21/2020</a:t>
            </a:fld>
            <a:endParaRPr lang="en-US" dirty="0"/>
          </a:p>
        </p:txBody>
      </p:sp>
    </p:spTree>
    <p:extLst>
      <p:ext uri="{BB962C8B-B14F-4D97-AF65-F5344CB8AC3E}">
        <p14:creationId xmlns:p14="http://schemas.microsoft.com/office/powerpoint/2010/main" val="12109093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Learning Objectives">
    <p:spTree>
      <p:nvGrpSpPr>
        <p:cNvPr id="1" name=""/>
        <p:cNvGrpSpPr/>
        <p:nvPr/>
      </p:nvGrpSpPr>
      <p:grpSpPr>
        <a:xfrm>
          <a:off x="0" y="0"/>
          <a:ext cx="0" cy="0"/>
          <a:chOff x="0" y="0"/>
          <a:chExt cx="0" cy="0"/>
        </a:xfrm>
      </p:grpSpPr>
      <p:sp>
        <p:nvSpPr>
          <p:cNvPr id="8" name="Title 7"/>
          <p:cNvSpPr>
            <a:spLocks noGrp="1"/>
          </p:cNvSpPr>
          <p:nvPr>
            <p:ph type="title"/>
          </p:nvPr>
        </p:nvSpPr>
        <p:spPr>
          <a:xfrm>
            <a:off x="457200" y="259080"/>
            <a:ext cx="8305800" cy="1053572"/>
          </a:xfrm>
        </p:spPr>
        <p:txBody>
          <a:bodyPr/>
          <a:lstStyle/>
          <a:p>
            <a:r>
              <a:rPr lang="en-US"/>
              <a:t>Click to edit Master title style</a:t>
            </a:r>
          </a:p>
        </p:txBody>
      </p:sp>
      <p:sp>
        <p:nvSpPr>
          <p:cNvPr id="3" name="Content Placeholder 2"/>
          <p:cNvSpPr>
            <a:spLocks noGrp="1"/>
          </p:cNvSpPr>
          <p:nvPr>
            <p:ph idx="1"/>
          </p:nvPr>
        </p:nvSpPr>
        <p:spPr/>
        <p:txBody>
          <a:bodyPr/>
          <a:lstStyle>
            <a:lvl1pPr marL="118872" indent="-118872">
              <a:buClr>
                <a:srgbClr val="007FA3"/>
              </a:buClr>
              <a:buSzPct val="25000"/>
              <a:defRPr sz="1600"/>
            </a:lvl1pPr>
            <a:lvl2pPr marL="569913" indent="-285750">
              <a:buClr>
                <a:srgbClr val="007FA3"/>
              </a:buClr>
              <a:defRPr sz="1600"/>
            </a:lvl2pPr>
            <a:lvl3pPr>
              <a:buClr>
                <a:srgbClr val="007FA3"/>
              </a:buClr>
              <a:defRPr sz="1600"/>
            </a:lvl3pPr>
            <a:lvl4pPr>
              <a:buClr>
                <a:srgbClr val="007FA3"/>
              </a:buClr>
              <a:defRPr sz="1600"/>
            </a:lvl4pPr>
            <a:lvl5pPr>
              <a:buClr>
                <a:srgbClr val="007FA3"/>
              </a:buClr>
              <a:defRPr sz="1600"/>
            </a:lvl5pPr>
            <a:lvl6pPr>
              <a:buClr>
                <a:srgbClr val="007FA3"/>
              </a:buClr>
              <a:defRPr sz="1600"/>
            </a:lvl6pPr>
            <a:lvl7pPr>
              <a:buClr>
                <a:srgbClr val="007FA3"/>
              </a:buClr>
              <a:defRPr sz="1600"/>
            </a:lvl7pPr>
            <a:lvl8pPr>
              <a:buClr>
                <a:srgbClr val="007FA3"/>
              </a:buClr>
              <a:defRPr sz="1600"/>
            </a:lvl8pPr>
            <a:lvl9pPr>
              <a:buClr>
                <a:srgbClr val="007FA3"/>
              </a:buCl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a:t>
            </a:r>
          </a:p>
          <a:p>
            <a:pPr lvl="6"/>
            <a:r>
              <a:rPr lang="en-US" dirty="0"/>
              <a:t>Seventh</a:t>
            </a:r>
          </a:p>
          <a:p>
            <a:pPr lvl="7"/>
            <a:r>
              <a:rPr lang="en-US" dirty="0"/>
              <a:t>Eighth</a:t>
            </a:r>
          </a:p>
          <a:p>
            <a:pPr lvl="8"/>
            <a:r>
              <a:rPr lang="en-US" dirty="0"/>
              <a:t>Ninth</a:t>
            </a:r>
          </a:p>
        </p:txBody>
      </p:sp>
      <p:sp>
        <p:nvSpPr>
          <p:cNvPr id="10" name="Footer Placeholder 4"/>
          <p:cNvSpPr>
            <a:spLocks noGrp="1"/>
          </p:cNvSpPr>
          <p:nvPr>
            <p:ph type="ftr" sz="quarter" idx="11"/>
          </p:nvPr>
        </p:nvSpPr>
        <p:spPr>
          <a:xfrm>
            <a:off x="93969" y="6172200"/>
            <a:ext cx="8595360" cy="235463"/>
          </a:xfrm>
        </p:spPr>
        <p:txBody>
          <a:bodyPr/>
          <a:lstStyle/>
          <a:p>
            <a:r>
              <a:rPr lang="en-US" dirty="0"/>
              <a:t>Copyright © 2018 Pearson Education, Inc.</a:t>
            </a:r>
          </a:p>
        </p:txBody>
      </p:sp>
      <p:sp>
        <p:nvSpPr>
          <p:cNvPr id="4" name="Date Placeholder 3"/>
          <p:cNvSpPr>
            <a:spLocks noGrp="1"/>
          </p:cNvSpPr>
          <p:nvPr>
            <p:ph type="dt" sz="half" idx="10"/>
          </p:nvPr>
        </p:nvSpPr>
        <p:spPr/>
        <p:txBody>
          <a:bodyPr/>
          <a:lstStyle/>
          <a:p>
            <a:fld id="{309878BC-7C7D-8B4D-8C72-5012D25A75FF}" type="datetime1">
              <a:rPr lang="en-US" smtClean="0"/>
              <a:pPr/>
              <a:t>5/21/2020</a:t>
            </a:fld>
            <a:endParaRPr lang="en-US" dirty="0"/>
          </a:p>
        </p:txBody>
      </p:sp>
    </p:spTree>
    <p:extLst>
      <p:ext uri="{BB962C8B-B14F-4D97-AF65-F5344CB8AC3E}">
        <p14:creationId xmlns:p14="http://schemas.microsoft.com/office/powerpoint/2010/main" val="2752008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userDrawn="1">
  <p:cSld name="Figure + Caption">
    <p:spTree>
      <p:nvGrpSpPr>
        <p:cNvPr id="1" name=""/>
        <p:cNvGrpSpPr/>
        <p:nvPr/>
      </p:nvGrpSpPr>
      <p:grpSpPr>
        <a:xfrm>
          <a:off x="0" y="0"/>
          <a:ext cx="0" cy="0"/>
          <a:chOff x="0" y="0"/>
          <a:chExt cx="0" cy="0"/>
        </a:xfrm>
      </p:grpSpPr>
      <p:sp>
        <p:nvSpPr>
          <p:cNvPr id="8" name="Title 7"/>
          <p:cNvSpPr>
            <a:spLocks noGrp="1"/>
          </p:cNvSpPr>
          <p:nvPr>
            <p:ph type="title" hasCustomPrompt="1"/>
          </p:nvPr>
        </p:nvSpPr>
        <p:spPr>
          <a:xfrm>
            <a:off x="457200" y="228600"/>
            <a:ext cx="8229600" cy="1066800"/>
          </a:xfrm>
        </p:spPr>
        <p:txBody>
          <a:bodyPr anchor="t"/>
          <a:lstStyle>
            <a:lvl1pPr>
              <a:defRPr sz="3400">
                <a:solidFill>
                  <a:srgbClr val="007FA3"/>
                </a:solidFill>
              </a:defRPr>
            </a:lvl1pPr>
          </a:lstStyle>
          <a:p>
            <a:r>
              <a:rPr lang="en-US" dirty="0"/>
              <a:t>Click to add figure number and title</a:t>
            </a:r>
          </a:p>
        </p:txBody>
      </p:sp>
      <p:sp>
        <p:nvSpPr>
          <p:cNvPr id="10" name="Text Placeholder 9"/>
          <p:cNvSpPr>
            <a:spLocks noGrp="1"/>
          </p:cNvSpPr>
          <p:nvPr>
            <p:ph type="body" sz="quarter" idx="13" hasCustomPrompt="1"/>
          </p:nvPr>
        </p:nvSpPr>
        <p:spPr>
          <a:xfrm>
            <a:off x="457200" y="5368160"/>
            <a:ext cx="8229600" cy="916856"/>
          </a:xfrm>
        </p:spPr>
        <p:txBody>
          <a:bodyPr anchor="b"/>
          <a:lstStyle>
            <a:lvl1pPr marL="0" indent="0">
              <a:spcBef>
                <a:spcPts val="0"/>
              </a:spcBef>
              <a:buNone/>
              <a:defRPr sz="800"/>
            </a:lvl1pPr>
            <a:lvl2pPr marL="0" indent="0">
              <a:spcBef>
                <a:spcPts val="0"/>
              </a:spcBef>
              <a:buNone/>
              <a:defRPr sz="1600"/>
            </a:lvl2pPr>
            <a:lvl3pPr marL="0" indent="0">
              <a:spcBef>
                <a:spcPts val="0"/>
              </a:spcBef>
              <a:buNone/>
              <a:defRPr sz="1600"/>
            </a:lvl3pPr>
            <a:lvl4pPr marL="0" indent="0">
              <a:spcBef>
                <a:spcPts val="0"/>
              </a:spcBef>
              <a:buNone/>
              <a:defRPr sz="1600"/>
            </a:lvl4pPr>
            <a:lvl5pPr marL="0" indent="0">
              <a:spcBef>
                <a:spcPts val="0"/>
              </a:spcBef>
              <a:buNone/>
              <a:defRPr sz="1600"/>
            </a:lvl5pPr>
            <a:lvl6pPr marL="0" indent="0">
              <a:spcBef>
                <a:spcPts val="0"/>
              </a:spcBef>
              <a:buNone/>
              <a:defRPr sz="1600"/>
            </a:lvl6pPr>
            <a:lvl7pPr marL="0" indent="0">
              <a:spcBef>
                <a:spcPts val="0"/>
              </a:spcBef>
              <a:buNone/>
              <a:defRPr sz="1600"/>
            </a:lvl7pPr>
            <a:lvl8pPr marL="0" indent="0">
              <a:spcBef>
                <a:spcPts val="0"/>
              </a:spcBef>
              <a:buNone/>
              <a:defRPr sz="1600"/>
            </a:lvl8pPr>
            <a:lvl9pPr marL="0" indent="0">
              <a:spcBef>
                <a:spcPts val="0"/>
              </a:spcBef>
              <a:buNone/>
              <a:defRPr sz="1600"/>
            </a:lvl9pPr>
          </a:lstStyle>
          <a:p>
            <a:pPr lvl="0"/>
            <a:r>
              <a:rPr lang="en-US" dirty="0"/>
              <a:t>Click to add caption</a:t>
            </a:r>
          </a:p>
        </p:txBody>
      </p:sp>
      <p:sp>
        <p:nvSpPr>
          <p:cNvPr id="11" name="Footer Placeholder 2"/>
          <p:cNvSpPr>
            <a:spLocks noGrp="1"/>
          </p:cNvSpPr>
          <p:nvPr>
            <p:ph type="ftr" sz="quarter" idx="11"/>
          </p:nvPr>
        </p:nvSpPr>
        <p:spPr>
          <a:xfrm>
            <a:off x="93969" y="6172200"/>
            <a:ext cx="8595360" cy="235463"/>
          </a:xfrm>
        </p:spPr>
        <p:txBody>
          <a:bodyPr/>
          <a:lstStyle/>
          <a:p>
            <a:endParaRPr lang="en-US" dirty="0"/>
          </a:p>
        </p:txBody>
      </p:sp>
      <p:sp>
        <p:nvSpPr>
          <p:cNvPr id="2" name="Date Placeholder 1"/>
          <p:cNvSpPr>
            <a:spLocks noGrp="1"/>
          </p:cNvSpPr>
          <p:nvPr>
            <p:ph type="dt" sz="half" idx="10"/>
          </p:nvPr>
        </p:nvSpPr>
        <p:spPr>
          <a:xfrm>
            <a:off x="6335713" y="137160"/>
            <a:ext cx="2133600" cy="182880"/>
          </a:xfrm>
        </p:spPr>
        <p:txBody>
          <a:bodyPr/>
          <a:lstStyle>
            <a:lvl1pPr>
              <a:defRPr>
                <a:solidFill>
                  <a:schemeClr val="tx1"/>
                </a:solidFill>
              </a:defRPr>
            </a:lvl1pPr>
          </a:lstStyle>
          <a:p>
            <a:endParaRPr lang="en-US" dirty="0"/>
          </a:p>
        </p:txBody>
      </p:sp>
      <p:sp>
        <p:nvSpPr>
          <p:cNvPr id="9" name="TextBox 8"/>
          <p:cNvSpPr txBox="1"/>
          <p:nvPr userDrawn="1"/>
        </p:nvSpPr>
        <p:spPr>
          <a:xfrm>
            <a:off x="1600200" y="6382512"/>
            <a:ext cx="7162800" cy="276999"/>
          </a:xfrm>
          <a:prstGeom prst="rect">
            <a:avLst/>
          </a:prstGeom>
          <a:noFill/>
        </p:spPr>
        <p:txBody>
          <a:bodyPr wrap="square" rtlCol="0">
            <a:spAutoFit/>
          </a:bodyPr>
          <a:lstStyle/>
          <a:p>
            <a:pPr marL="0" indent="0" algn="r" defTabSz="914400" rtl="0" eaLnBrk="1" latinLnBrk="0" hangingPunct="1">
              <a:spcBef>
                <a:spcPts val="0"/>
              </a:spcBef>
              <a:buClrTx/>
              <a:buFont typeface="Arial" panose="020B0604020202020204" pitchFamily="34" charset="0"/>
              <a:buNone/>
              <a:defRPr/>
            </a:pPr>
            <a:r>
              <a:rPr lang="en-US" altLang="en-US" sz="1200" kern="1200" dirty="0">
                <a:solidFill>
                  <a:schemeClr val="tx1"/>
                </a:solidFill>
                <a:latin typeface="Verdana" pitchFamily="34" charset="0"/>
                <a:ea typeface="Verdana" pitchFamily="34" charset="0"/>
                <a:cs typeface="Verdana" pitchFamily="34" charset="0"/>
              </a:rPr>
              <a:t>Copyright © 2021 Pearson Education Ltd.</a:t>
            </a:r>
          </a:p>
        </p:txBody>
      </p:sp>
      <p:pic>
        <p:nvPicPr>
          <p:cNvPr id="13" name="Picture 12" descr="Pearson Logo"/>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57200" y="6376789"/>
            <a:ext cx="918000" cy="279915"/>
          </a:xfrm>
          <a:prstGeom prst="rect">
            <a:avLst/>
          </a:prstGeom>
        </p:spPr>
      </p:pic>
      <p:sp>
        <p:nvSpPr>
          <p:cNvPr id="4" name="Picture Placeholder 3">
            <a:extLst>
              <a:ext uri="{FF2B5EF4-FFF2-40B4-BE49-F238E27FC236}">
                <a16:creationId xmlns:a16="http://schemas.microsoft.com/office/drawing/2014/main" id="{471C00D2-6396-40DD-B80B-B19ACF34A8EB}"/>
              </a:ext>
            </a:extLst>
          </p:cNvPr>
          <p:cNvSpPr>
            <a:spLocks noGrp="1"/>
          </p:cNvSpPr>
          <p:nvPr>
            <p:ph type="pic" sz="quarter" idx="14"/>
          </p:nvPr>
        </p:nvSpPr>
        <p:spPr>
          <a:xfrm>
            <a:off x="1600200" y="2057400"/>
            <a:ext cx="5715000" cy="1524000"/>
          </a:xfrm>
        </p:spPr>
        <p:txBody>
          <a:bodyPr/>
          <a:lstStyle/>
          <a:p>
            <a:endParaRPr lang="en-US"/>
          </a:p>
        </p:txBody>
      </p:sp>
      <p:sp>
        <p:nvSpPr>
          <p:cNvPr id="6" name="Content Placeholder 5">
            <a:extLst>
              <a:ext uri="{FF2B5EF4-FFF2-40B4-BE49-F238E27FC236}">
                <a16:creationId xmlns:a16="http://schemas.microsoft.com/office/drawing/2014/main" id="{AC14D552-4DF7-466B-8A52-C9EBB6EEF8FE}"/>
              </a:ext>
            </a:extLst>
          </p:cNvPr>
          <p:cNvSpPr>
            <a:spLocks noGrp="1"/>
          </p:cNvSpPr>
          <p:nvPr>
            <p:ph sz="quarter" idx="15"/>
          </p:nvPr>
        </p:nvSpPr>
        <p:spPr>
          <a:xfrm>
            <a:off x="914400" y="4392613"/>
            <a:ext cx="5334000" cy="852487"/>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2037960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le and 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a:xfrm>
            <a:off x="457200" y="1600200"/>
            <a:ext cx="8229600" cy="2163763"/>
          </a:xfrm>
        </p:spPr>
        <p:txBody>
          <a:bodyPr/>
          <a:lstStyle>
            <a:lvl1pPr>
              <a:defRPr sz="1600"/>
            </a:lvl1pPr>
            <a:lvl2pPr>
              <a:defRPr sz="1600"/>
            </a:lvl2pPr>
            <a:lvl3pPr>
              <a:defRPr sz="1600"/>
            </a:lvl3pPr>
            <a:lvl4pPr>
              <a:defRPr sz="1600"/>
            </a:lvl4pPr>
            <a:lvl5pPr>
              <a:defRPr sz="1600"/>
            </a:lvl5pPr>
            <a:lvl6pPr>
              <a:defRPr sz="1400"/>
            </a:lvl6pPr>
            <a:lvl7pPr>
              <a:defRPr sz="1400"/>
            </a:lvl7pPr>
            <a:lvl8pPr>
              <a:defRPr sz="1400"/>
            </a:lvl8pPr>
            <a:lvl9pPr>
              <a:defRPr sz="14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Content Placeholder 2"/>
          <p:cNvSpPr>
            <a:spLocks noGrp="1"/>
          </p:cNvSpPr>
          <p:nvPr>
            <p:ph idx="13"/>
          </p:nvPr>
        </p:nvSpPr>
        <p:spPr>
          <a:xfrm>
            <a:off x="457200" y="3962400"/>
            <a:ext cx="8229600" cy="2163763"/>
          </a:xfrm>
        </p:spPr>
        <p:txBody>
          <a:bodyPr/>
          <a:lstStyle>
            <a:lvl1pPr>
              <a:defRPr sz="1600"/>
            </a:lvl1pPr>
            <a:lvl2pPr>
              <a:defRPr sz="1600"/>
            </a:lvl2pPr>
            <a:lvl3pPr>
              <a:defRPr sz="1600"/>
            </a:lvl3pPr>
            <a:lvl4pPr>
              <a:defRPr sz="1600"/>
            </a:lvl4pPr>
            <a:lvl5pPr>
              <a:defRPr sz="1600"/>
            </a:lvl5pPr>
            <a:lvl6pPr>
              <a:defRPr sz="1400"/>
            </a:lvl6pPr>
            <a:lvl7pPr>
              <a:defRPr sz="1400"/>
            </a:lvl7pPr>
            <a:lvl8pPr>
              <a:defRPr sz="1400"/>
            </a:lvl8pPr>
            <a:lvl9pPr>
              <a:defRPr sz="14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1" name="Footer Placeholder 4"/>
          <p:cNvSpPr>
            <a:spLocks noGrp="1"/>
          </p:cNvSpPr>
          <p:nvPr>
            <p:ph type="ftr" sz="quarter" idx="11"/>
          </p:nvPr>
        </p:nvSpPr>
        <p:spPr>
          <a:xfrm>
            <a:off x="93969" y="6172200"/>
            <a:ext cx="8595360" cy="235463"/>
          </a:xfrm>
        </p:spPr>
        <p:txBody>
          <a:bodyPr/>
          <a:lstStyle/>
          <a:p>
            <a:r>
              <a:rPr lang="en-US" dirty="0"/>
              <a:t>Copyright © 2018 Pearson Education, Inc.</a:t>
            </a:r>
          </a:p>
        </p:txBody>
      </p:sp>
      <p:sp>
        <p:nvSpPr>
          <p:cNvPr id="4" name="Date Placeholder 3"/>
          <p:cNvSpPr>
            <a:spLocks noGrp="1"/>
          </p:cNvSpPr>
          <p:nvPr>
            <p:ph type="dt" sz="half" idx="10"/>
          </p:nvPr>
        </p:nvSpPr>
        <p:spPr/>
        <p:txBody>
          <a:bodyPr/>
          <a:lstStyle/>
          <a:p>
            <a:fld id="{F71CB5E4-2482-7B44-B2CD-545334C269B9}" type="datetime1">
              <a:rPr lang="en-US" smtClean="0"/>
              <a:pPr/>
              <a:t>5/21/2020</a:t>
            </a:fld>
            <a:endParaRPr lang="en-US" dirty="0"/>
          </a:p>
        </p:txBody>
      </p:sp>
    </p:spTree>
    <p:extLst>
      <p:ext uri="{BB962C8B-B14F-4D97-AF65-F5344CB8AC3E}">
        <p14:creationId xmlns:p14="http://schemas.microsoft.com/office/powerpoint/2010/main" val="31547999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85800" y="1447800"/>
            <a:ext cx="7772400" cy="2152651"/>
          </a:xfrm>
        </p:spPr>
        <p:txBody>
          <a:bodyPr anchor="b">
            <a:noAutofit/>
          </a:bodyPr>
          <a:lstStyle>
            <a:lvl1pPr algn="l">
              <a:defRPr sz="3400" b="1" cap="none" baseline="0">
                <a:solidFill>
                  <a:srgbClr val="007FA3"/>
                </a:solidFill>
              </a:defRPr>
            </a:lvl1pPr>
          </a:lstStyle>
          <a:p>
            <a:r>
              <a:rPr lang="en-US" dirty="0"/>
              <a:t>Click to edit Master title style</a:t>
            </a:r>
          </a:p>
        </p:txBody>
      </p:sp>
      <p:sp>
        <p:nvSpPr>
          <p:cNvPr id="3" name="Text Placeholder 2"/>
          <p:cNvSpPr>
            <a:spLocks noGrp="1"/>
          </p:cNvSpPr>
          <p:nvPr>
            <p:ph type="body" idx="1"/>
          </p:nvPr>
        </p:nvSpPr>
        <p:spPr>
          <a:xfrm>
            <a:off x="674687" y="3962400"/>
            <a:ext cx="7794627" cy="1752600"/>
          </a:xfrm>
        </p:spPr>
        <p:txBody>
          <a:bodyPr anchor="t">
            <a:noAutofit/>
          </a:bodyPr>
          <a:lstStyle>
            <a:lvl1pPr marL="0" indent="0">
              <a:spcBef>
                <a:spcPts val="0"/>
              </a:spcBef>
              <a:buNone/>
              <a:defRPr sz="1600">
                <a:solidFill>
                  <a:srgbClr val="007FA3"/>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Master text styles</a:t>
            </a:r>
          </a:p>
        </p:txBody>
      </p:sp>
      <p:sp>
        <p:nvSpPr>
          <p:cNvPr id="9" name="Footer Placeholder 4"/>
          <p:cNvSpPr>
            <a:spLocks noGrp="1"/>
          </p:cNvSpPr>
          <p:nvPr>
            <p:ph type="ftr" sz="quarter" idx="11"/>
          </p:nvPr>
        </p:nvSpPr>
        <p:spPr>
          <a:xfrm>
            <a:off x="93969" y="6172200"/>
            <a:ext cx="8595360" cy="235463"/>
          </a:xfrm>
        </p:spPr>
        <p:txBody>
          <a:bodyPr/>
          <a:lstStyle/>
          <a:p>
            <a:r>
              <a:rPr lang="en-US" dirty="0"/>
              <a:t>Copyright © 2018 Pearson Education, Inc.</a:t>
            </a:r>
          </a:p>
        </p:txBody>
      </p:sp>
      <p:sp>
        <p:nvSpPr>
          <p:cNvPr id="4" name="Date Placeholder 3"/>
          <p:cNvSpPr>
            <a:spLocks noGrp="1"/>
          </p:cNvSpPr>
          <p:nvPr>
            <p:ph type="dt" sz="half" idx="10"/>
          </p:nvPr>
        </p:nvSpPr>
        <p:spPr/>
        <p:txBody>
          <a:bodyPr/>
          <a:lstStyle/>
          <a:p>
            <a:fld id="{2233C098-7E69-2F4E-8219-6B630AF7AB62}" type="datetime1">
              <a:rPr lang="en-US" smtClean="0"/>
              <a:pPr/>
              <a:t>5/21/2020</a:t>
            </a:fld>
            <a:endParaRPr lang="en-US" dirty="0"/>
          </a:p>
        </p:txBody>
      </p:sp>
    </p:spTree>
    <p:extLst>
      <p:ext uri="{BB962C8B-B14F-4D97-AF65-F5344CB8AC3E}">
        <p14:creationId xmlns:p14="http://schemas.microsoft.com/office/powerpoint/2010/main" val="37547041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dirty="0"/>
              <a:t>Click to edit Master title style</a:t>
            </a:r>
          </a:p>
        </p:txBody>
      </p:sp>
      <p:sp>
        <p:nvSpPr>
          <p:cNvPr id="9" name="Footer Placeholder 3"/>
          <p:cNvSpPr>
            <a:spLocks noGrp="1"/>
          </p:cNvSpPr>
          <p:nvPr>
            <p:ph type="ftr" sz="quarter" idx="11"/>
          </p:nvPr>
        </p:nvSpPr>
        <p:spPr>
          <a:xfrm>
            <a:off x="93969" y="6172200"/>
            <a:ext cx="8595360" cy="235463"/>
          </a:xfrm>
        </p:spPr>
        <p:txBody>
          <a:bodyPr/>
          <a:lstStyle/>
          <a:p>
            <a:r>
              <a:rPr lang="en-US" dirty="0"/>
              <a:t>Copyright © 2018 Pearson Education, Inc.</a:t>
            </a:r>
          </a:p>
        </p:txBody>
      </p:sp>
      <p:sp>
        <p:nvSpPr>
          <p:cNvPr id="3" name="Date Placeholder 2"/>
          <p:cNvSpPr>
            <a:spLocks noGrp="1"/>
          </p:cNvSpPr>
          <p:nvPr>
            <p:ph type="dt" sz="half" idx="10"/>
          </p:nvPr>
        </p:nvSpPr>
        <p:spPr/>
        <p:txBody>
          <a:bodyPr/>
          <a:lstStyle/>
          <a:p>
            <a:fld id="{FAA56894-5F48-BC43-8C04-BBB42A2EF5DA}" type="datetime1">
              <a:rPr lang="en-US" smtClean="0"/>
              <a:pPr/>
              <a:t>5/21/2020</a:t>
            </a:fld>
            <a:endParaRPr lang="en-US" dirty="0"/>
          </a:p>
        </p:txBody>
      </p:sp>
    </p:spTree>
    <p:extLst>
      <p:ext uri="{BB962C8B-B14F-4D97-AF65-F5344CB8AC3E}">
        <p14:creationId xmlns:p14="http://schemas.microsoft.com/office/powerpoint/2010/main" val="185512659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emf"/><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15372"/>
            <a:ext cx="8229600" cy="1097280"/>
          </a:xfrm>
          <a:prstGeom prst="rect">
            <a:avLst/>
          </a:prstGeom>
        </p:spPr>
        <p:txBody>
          <a:bodyPr vert="horz" lIns="0" tIns="0" rIns="0" bIns="0" rtlCol="0" anchor="b">
            <a:noAutofit/>
          </a:bodyPr>
          <a:lstStyle/>
          <a:p>
            <a:r>
              <a:rPr lang="en-US" dirty="0"/>
              <a:t>Click to edit </a:t>
            </a:r>
            <a:br>
              <a:rPr lang="en-US" dirty="0"/>
            </a:br>
            <a:r>
              <a:rPr lang="en-US" dirty="0"/>
              <a:t>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0" tIns="0" rIns="0" bIns="0" rtlCol="0">
            <a:no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a:t>
            </a:r>
          </a:p>
          <a:p>
            <a:pPr lvl="6"/>
            <a:r>
              <a:rPr lang="en-US" dirty="0"/>
              <a:t>Seventh</a:t>
            </a:r>
          </a:p>
          <a:p>
            <a:pPr lvl="7"/>
            <a:r>
              <a:rPr lang="en-US" dirty="0"/>
              <a:t>Eighth</a:t>
            </a:r>
          </a:p>
          <a:p>
            <a:pPr lvl="8"/>
            <a:r>
              <a:rPr lang="en-US" dirty="0"/>
              <a:t>Ninth</a:t>
            </a:r>
          </a:p>
        </p:txBody>
      </p:sp>
      <p:sp>
        <p:nvSpPr>
          <p:cNvPr id="11" name="Footer Placeholder 4"/>
          <p:cNvSpPr>
            <a:spLocks noGrp="1"/>
          </p:cNvSpPr>
          <p:nvPr>
            <p:ph type="ftr" sz="quarter" idx="3"/>
          </p:nvPr>
        </p:nvSpPr>
        <p:spPr>
          <a:xfrm>
            <a:off x="93969" y="6172200"/>
            <a:ext cx="8595360" cy="235463"/>
          </a:xfrm>
          <a:prstGeom prst="rect">
            <a:avLst/>
          </a:prstGeom>
        </p:spPr>
        <p:txBody>
          <a:bodyPr vert="horz" lIns="0" tIns="0" rIns="0" bIns="0" rtlCol="0" anchor="b"/>
          <a:lstStyle>
            <a:lvl1pPr algn="l">
              <a:defRPr sz="1100">
                <a:solidFill>
                  <a:schemeClr val="tx1"/>
                </a:solidFill>
              </a:defRPr>
            </a:lvl1pPr>
          </a:lstStyle>
          <a:p>
            <a:r>
              <a:rPr lang="en-US" dirty="0"/>
              <a:t>Copyright © 2018 Pearson Education, Inc.</a:t>
            </a:r>
          </a:p>
        </p:txBody>
      </p:sp>
      <p:sp>
        <p:nvSpPr>
          <p:cNvPr id="4" name="Date Placeholder 3"/>
          <p:cNvSpPr>
            <a:spLocks noGrp="1"/>
          </p:cNvSpPr>
          <p:nvPr>
            <p:ph type="dt" sz="half" idx="2"/>
          </p:nvPr>
        </p:nvSpPr>
        <p:spPr>
          <a:xfrm>
            <a:off x="6335713" y="113072"/>
            <a:ext cx="2133600" cy="182880"/>
          </a:xfrm>
          <a:prstGeom prst="rect">
            <a:avLst/>
          </a:prstGeom>
        </p:spPr>
        <p:txBody>
          <a:bodyPr vert="horz" lIns="91440" tIns="45720" rIns="91440" bIns="45720" rtlCol="0" anchor="ctr"/>
          <a:lstStyle>
            <a:lvl1pPr algn="r">
              <a:defRPr sz="900">
                <a:solidFill>
                  <a:schemeClr val="bg1"/>
                </a:solidFill>
              </a:defRPr>
            </a:lvl1pPr>
          </a:lstStyle>
          <a:p>
            <a:fld id="{D4DCA001-C90D-F048-B3C0-108AEB1AC539}" type="datetime1">
              <a:rPr lang="en-US" smtClean="0"/>
              <a:pPr/>
              <a:t>5/21/2020</a:t>
            </a:fld>
            <a:endParaRPr lang="en-US" dirty="0"/>
          </a:p>
        </p:txBody>
      </p:sp>
      <p:pic>
        <p:nvPicPr>
          <p:cNvPr id="7" name="Picture 6" descr="Pearson Logo"/>
          <p:cNvPicPr>
            <a:picLocks noChangeAspect="1"/>
          </p:cNvPicPr>
          <p:nvPr userDrawn="1"/>
        </p:nvPicPr>
        <p:blipFill>
          <a:blip r:embed="rId13" cstate="print">
            <a:extLst>
              <a:ext uri="{28A0092B-C50C-407E-A947-70E740481C1C}">
                <a14:useLocalDpi xmlns:a14="http://schemas.microsoft.com/office/drawing/2010/main" val="0"/>
              </a:ext>
            </a:extLst>
          </a:blip>
          <a:stretch>
            <a:fillRect/>
          </a:stretch>
        </p:blipFill>
        <p:spPr>
          <a:xfrm>
            <a:off x="457200" y="6376789"/>
            <a:ext cx="918000" cy="279915"/>
          </a:xfrm>
          <a:prstGeom prst="rect">
            <a:avLst/>
          </a:prstGeom>
        </p:spPr>
      </p:pic>
      <p:sp>
        <p:nvSpPr>
          <p:cNvPr id="8" name="TextBox 7"/>
          <p:cNvSpPr txBox="1"/>
          <p:nvPr userDrawn="1"/>
        </p:nvSpPr>
        <p:spPr>
          <a:xfrm>
            <a:off x="1600200" y="6382512"/>
            <a:ext cx="7162800" cy="276999"/>
          </a:xfrm>
          <a:prstGeom prst="rect">
            <a:avLst/>
          </a:prstGeom>
          <a:noFill/>
        </p:spPr>
        <p:txBody>
          <a:bodyPr wrap="square" rtlCol="0">
            <a:spAutoFit/>
          </a:bodyPr>
          <a:lstStyle/>
          <a:p>
            <a:pPr marL="0" indent="0" algn="r" defTabSz="914400" rtl="0" eaLnBrk="1" latinLnBrk="0" hangingPunct="1">
              <a:spcBef>
                <a:spcPts val="0"/>
              </a:spcBef>
              <a:buClrTx/>
              <a:buFont typeface="Arial" panose="020B0604020202020204" pitchFamily="34" charset="0"/>
              <a:buNone/>
              <a:defRPr/>
            </a:pPr>
            <a:r>
              <a:rPr lang="en-US" altLang="en-US" sz="1200" kern="1200" dirty="0">
                <a:solidFill>
                  <a:schemeClr val="tx1"/>
                </a:solidFill>
                <a:latin typeface="Verdana" pitchFamily="34" charset="0"/>
                <a:ea typeface="Verdana" pitchFamily="34" charset="0"/>
                <a:cs typeface="Verdana" pitchFamily="34" charset="0"/>
              </a:rPr>
              <a:t>Copyright © 2021 Pearson Education Ltd.</a:t>
            </a:r>
          </a:p>
        </p:txBody>
      </p:sp>
    </p:spTree>
    <p:extLst>
      <p:ext uri="{BB962C8B-B14F-4D97-AF65-F5344CB8AC3E}">
        <p14:creationId xmlns:p14="http://schemas.microsoft.com/office/powerpoint/2010/main" val="3691570016"/>
      </p:ext>
    </p:extLst>
  </p:cSld>
  <p:clrMap bg1="lt1" tx1="dk1" bg2="lt2" tx2="dk2" accent1="accent1" accent2="accent2" accent3="accent3" accent4="accent4" accent5="accent5" accent6="accent6" hlink="hlink" folHlink="folHlink"/>
  <p:sldLayoutIdLst>
    <p:sldLayoutId id="2147483649" r:id="rId1"/>
    <p:sldLayoutId id="2147483657" r:id="rId2"/>
    <p:sldLayoutId id="2147483656" r:id="rId3"/>
    <p:sldLayoutId id="2147483650" r:id="rId4"/>
    <p:sldLayoutId id="2147483659" r:id="rId5"/>
    <p:sldLayoutId id="2147483658" r:id="rId6"/>
    <p:sldLayoutId id="2147483660" r:id="rId7"/>
    <p:sldLayoutId id="2147483651" r:id="rId8"/>
    <p:sldLayoutId id="2147483654" r:id="rId9"/>
    <p:sldLayoutId id="2147483655" r:id="rId10"/>
    <p:sldLayoutId id="2147483664" r:id="rId11"/>
  </p:sldLayoutIdLst>
  <p:hf hdr="0" ftr="0" dt="0"/>
  <p:txStyles>
    <p:titleStyle>
      <a:lvl1pPr algn="l" defTabSz="914400" rtl="0" eaLnBrk="1" latinLnBrk="0" hangingPunct="1">
        <a:lnSpc>
          <a:spcPct val="100000"/>
        </a:lnSpc>
        <a:spcBef>
          <a:spcPct val="0"/>
        </a:spcBef>
        <a:buNone/>
        <a:defRPr sz="3400" b="1" kern="1200">
          <a:solidFill>
            <a:srgbClr val="007FA3"/>
          </a:solidFill>
          <a:latin typeface="Times New Roman" panose="02020603050405020304" pitchFamily="18" charset="0"/>
          <a:ea typeface="+mj-ea"/>
          <a:cs typeface="Times New Roman" panose="02020603050405020304" pitchFamily="18" charset="0"/>
        </a:defRPr>
      </a:lvl1pPr>
    </p:titleStyle>
    <p:bodyStyle>
      <a:lvl1pPr marL="256032" indent="-256032" algn="l" defTabSz="914400" rtl="0" eaLnBrk="1" latinLnBrk="0" hangingPunct="1">
        <a:spcBef>
          <a:spcPts val="1500"/>
        </a:spcBef>
        <a:buClr>
          <a:srgbClr val="007FA3"/>
        </a:buClr>
        <a:buFont typeface="Arial" panose="020B0604020202020204" pitchFamily="34" charset="0"/>
        <a:buChar char="•"/>
        <a:defRPr sz="1600" kern="1200">
          <a:solidFill>
            <a:schemeClr val="tx1"/>
          </a:solidFill>
          <a:latin typeface="+mn-lt"/>
          <a:ea typeface="+mn-ea"/>
          <a:cs typeface="+mn-cs"/>
        </a:defRPr>
      </a:lvl1pPr>
      <a:lvl2pPr marL="742950" indent="-285750" algn="l" defTabSz="914400" rtl="0" eaLnBrk="1" latinLnBrk="0" hangingPunct="1">
        <a:spcBef>
          <a:spcPts val="600"/>
        </a:spcBef>
        <a:buClr>
          <a:srgbClr val="007FA3"/>
        </a:buClr>
        <a:buFont typeface="Arial" panose="020B0604020202020204" pitchFamily="34" charset="0"/>
        <a:buChar char="–"/>
        <a:defRPr sz="1600" kern="1200">
          <a:solidFill>
            <a:schemeClr val="tx1"/>
          </a:solidFill>
          <a:latin typeface="+mn-lt"/>
          <a:ea typeface="+mn-ea"/>
          <a:cs typeface="+mn-cs"/>
        </a:defRPr>
      </a:lvl2pPr>
      <a:lvl3pPr marL="1143000" indent="-228600" algn="l" defTabSz="914400" rtl="0" eaLnBrk="1" latinLnBrk="0" hangingPunct="1">
        <a:spcBef>
          <a:spcPts val="600"/>
        </a:spcBef>
        <a:buClr>
          <a:srgbClr val="007FA3"/>
        </a:buClr>
        <a:buFont typeface="Wingdings" panose="05000000000000000000" pitchFamily="2" charset="2"/>
        <a:buChar char="§"/>
        <a:defRPr sz="1600" kern="1200">
          <a:solidFill>
            <a:schemeClr val="tx1"/>
          </a:solidFill>
          <a:latin typeface="+mn-lt"/>
          <a:ea typeface="+mn-ea"/>
          <a:cs typeface="+mn-cs"/>
        </a:defRPr>
      </a:lvl3pPr>
      <a:lvl4pPr marL="1600200" indent="-228600" algn="l" defTabSz="914400" rtl="0" eaLnBrk="1" latinLnBrk="0" hangingPunct="1">
        <a:spcBef>
          <a:spcPts val="600"/>
        </a:spcBef>
        <a:buClr>
          <a:srgbClr val="007FA3"/>
        </a:buClr>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spcBef>
          <a:spcPts val="600"/>
        </a:spcBef>
        <a:buClr>
          <a:srgbClr val="007FA3"/>
        </a:buClr>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spcBef>
          <a:spcPts val="300"/>
        </a:spcBef>
        <a:buClr>
          <a:srgbClr val="007FA3"/>
        </a:buClr>
        <a:buFont typeface="Arial" panose="020B0604020202020204" pitchFamily="34" charset="0"/>
        <a:buChar char="•"/>
        <a:defRPr sz="1600" kern="1200">
          <a:solidFill>
            <a:schemeClr val="tx1"/>
          </a:solidFill>
          <a:latin typeface="+mn-lt"/>
          <a:ea typeface="+mn-ea"/>
          <a:cs typeface="+mn-cs"/>
        </a:defRPr>
      </a:lvl6pPr>
      <a:lvl7pPr marL="2971800" indent="-228600" algn="l" defTabSz="914400" rtl="0" eaLnBrk="1" latinLnBrk="0" hangingPunct="1">
        <a:spcBef>
          <a:spcPts val="300"/>
        </a:spcBef>
        <a:buClr>
          <a:srgbClr val="007FA3"/>
        </a:buClr>
        <a:buFont typeface="Arial" panose="020B0604020202020204" pitchFamily="34" charset="0"/>
        <a:buChar char="•"/>
        <a:defRPr sz="1600" kern="1200">
          <a:solidFill>
            <a:schemeClr val="tx1"/>
          </a:solidFill>
          <a:latin typeface="+mn-lt"/>
          <a:ea typeface="+mn-ea"/>
          <a:cs typeface="+mn-cs"/>
        </a:defRPr>
      </a:lvl7pPr>
      <a:lvl8pPr marL="3429000" indent="-228600" algn="l" defTabSz="914400" rtl="0" eaLnBrk="1" latinLnBrk="0" hangingPunct="1">
        <a:spcBef>
          <a:spcPts val="300"/>
        </a:spcBef>
        <a:buClr>
          <a:srgbClr val="007FA3"/>
        </a:buClr>
        <a:buFont typeface="Arial" panose="020B0604020202020204" pitchFamily="34" charset="0"/>
        <a:buChar char="•"/>
        <a:defRPr sz="1600" kern="1200">
          <a:solidFill>
            <a:schemeClr val="tx1"/>
          </a:solidFill>
          <a:latin typeface="+mn-lt"/>
          <a:ea typeface="+mn-ea"/>
          <a:cs typeface="+mn-cs"/>
        </a:defRPr>
      </a:lvl8pPr>
      <a:lvl9pPr marL="3886200" indent="-228600" algn="l" defTabSz="914400" rtl="0" eaLnBrk="1" latinLnBrk="0" hangingPunct="1">
        <a:spcBef>
          <a:spcPts val="300"/>
        </a:spcBef>
        <a:buClr>
          <a:srgbClr val="007FA3"/>
        </a:buClr>
        <a:buFont typeface="Arial" panose="020B0604020202020204" pitchFamily="34" charset="0"/>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4.xml"/><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5.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4.xml"/></Relationships>
</file>

<file path=ppt/slides/_rels/slide26.xml.rels><?xml version="1.0" encoding="UTF-8" standalone="yes"?>
<Relationships xmlns="http://schemas.openxmlformats.org/package/2006/relationships"><Relationship Id="rId3" Type="http://schemas.openxmlformats.org/officeDocument/2006/relationships/image" Target="../media/image6.tmp"/><Relationship Id="rId2" Type="http://schemas.openxmlformats.org/officeDocument/2006/relationships/notesSlide" Target="../notesSlides/notesSlide26.xml"/><Relationship Id="rId1" Type="http://schemas.openxmlformats.org/officeDocument/2006/relationships/slideLayout" Target="../slideLayouts/slideLayout6.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4.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4.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4.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3" Type="http://schemas.openxmlformats.org/officeDocument/2006/relationships/image" Target="../media/image4.tmp"/><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a:t>Management</a:t>
            </a:r>
          </a:p>
        </p:txBody>
      </p:sp>
      <p:sp>
        <p:nvSpPr>
          <p:cNvPr id="2" name="Text Placeholder 1"/>
          <p:cNvSpPr>
            <a:spLocks noGrp="1"/>
          </p:cNvSpPr>
          <p:nvPr>
            <p:ph type="body" sz="quarter" idx="13"/>
          </p:nvPr>
        </p:nvSpPr>
        <p:spPr>
          <a:xfrm>
            <a:off x="457200" y="896841"/>
            <a:ext cx="8229600" cy="322359"/>
          </a:xfrm>
        </p:spPr>
        <p:txBody>
          <a:bodyPr/>
          <a:lstStyle/>
          <a:p>
            <a:r>
              <a:rPr lang="en-US" dirty="0"/>
              <a:t>Fifteenth Edition, Global Edition</a:t>
            </a:r>
          </a:p>
        </p:txBody>
      </p:sp>
      <p:sp>
        <p:nvSpPr>
          <p:cNvPr id="3" name="Text Placeholder 2"/>
          <p:cNvSpPr>
            <a:spLocks noGrp="1"/>
          </p:cNvSpPr>
          <p:nvPr>
            <p:ph type="body" sz="quarter" idx="14"/>
          </p:nvPr>
        </p:nvSpPr>
        <p:spPr>
          <a:xfrm>
            <a:off x="4572000" y="2667000"/>
            <a:ext cx="4114800" cy="533400"/>
          </a:xfrm>
        </p:spPr>
        <p:txBody>
          <a:bodyPr anchor="ctr"/>
          <a:lstStyle/>
          <a:p>
            <a:r>
              <a:rPr lang="en-US" dirty="0"/>
              <a:t>Chapter 9</a:t>
            </a:r>
          </a:p>
        </p:txBody>
      </p:sp>
      <p:sp>
        <p:nvSpPr>
          <p:cNvPr id="4" name="Text Placeholder 3"/>
          <p:cNvSpPr>
            <a:spLocks noGrp="1"/>
          </p:cNvSpPr>
          <p:nvPr>
            <p:ph type="body" sz="quarter" idx="15"/>
          </p:nvPr>
        </p:nvSpPr>
        <p:spPr>
          <a:xfrm>
            <a:off x="4572000" y="3429001"/>
            <a:ext cx="4114800" cy="457200"/>
          </a:xfrm>
        </p:spPr>
        <p:txBody>
          <a:bodyPr anchor="ctr"/>
          <a:lstStyle/>
          <a:p>
            <a:r>
              <a:rPr lang="en-US" dirty="0"/>
              <a:t>Managing Strategy</a:t>
            </a:r>
          </a:p>
        </p:txBody>
      </p:sp>
      <p:sp>
        <p:nvSpPr>
          <p:cNvPr id="6" name="Text Placeholder 5"/>
          <p:cNvSpPr>
            <a:spLocks noGrp="1"/>
          </p:cNvSpPr>
          <p:nvPr>
            <p:ph type="body" sz="quarter" idx="4294967295"/>
          </p:nvPr>
        </p:nvSpPr>
        <p:spPr>
          <a:xfrm>
            <a:off x="2884449" y="6427788"/>
            <a:ext cx="5870575" cy="274637"/>
          </a:xfrm>
          <a:solidFill>
            <a:schemeClr val="bg1"/>
          </a:solidFill>
        </p:spPr>
        <p:txBody>
          <a:bodyPr/>
          <a:lstStyle/>
          <a:p>
            <a:pPr marL="0" indent="0" algn="r">
              <a:buNone/>
              <a:defRPr/>
            </a:pPr>
            <a:r>
              <a:rPr lang="en-US" altLang="en-US" sz="1200" dirty="0">
                <a:latin typeface="Verdana" pitchFamily="34" charset="0"/>
                <a:ea typeface="Verdana" pitchFamily="34" charset="0"/>
                <a:cs typeface="Verdana" pitchFamily="34" charset="0"/>
              </a:rPr>
              <a:t>Copyright © 2021 Pearson Education Ltd.</a:t>
            </a:r>
          </a:p>
        </p:txBody>
      </p:sp>
      <p:pic>
        <p:nvPicPr>
          <p:cNvPr id="10" name="Picture 9" descr="A close up of a logo&#10;&#10;Description automatically generated">
            <a:extLst>
              <a:ext uri="{FF2B5EF4-FFF2-40B4-BE49-F238E27FC236}">
                <a16:creationId xmlns:a16="http://schemas.microsoft.com/office/drawing/2014/main" id="{E15C47F7-35D6-4C0C-8BD1-060DB6F0CED8}"/>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57200" y="1316846"/>
            <a:ext cx="3810000" cy="4903020"/>
          </a:xfrm>
          <a:prstGeom prst="rect">
            <a:avLst/>
          </a:prstGeom>
        </p:spPr>
      </p:pic>
    </p:spTree>
    <p:extLst>
      <p:ext uri="{BB962C8B-B14F-4D97-AF65-F5344CB8AC3E}">
        <p14:creationId xmlns:p14="http://schemas.microsoft.com/office/powerpoint/2010/main" val="227937882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6448"/>
            <a:ext cx="8229600" cy="580815"/>
          </a:xfrm>
        </p:spPr>
        <p:txBody>
          <a:bodyPr/>
          <a:lstStyle/>
          <a:p>
            <a:r>
              <a:rPr lang="en-US" dirty="0"/>
              <a:t>SWOT Analysis</a:t>
            </a:r>
          </a:p>
        </p:txBody>
      </p:sp>
      <p:sp>
        <p:nvSpPr>
          <p:cNvPr id="3" name="Content Placeholder 2"/>
          <p:cNvSpPr>
            <a:spLocks noGrp="1"/>
          </p:cNvSpPr>
          <p:nvPr>
            <p:ph idx="1"/>
          </p:nvPr>
        </p:nvSpPr>
        <p:spPr>
          <a:xfrm>
            <a:off x="457200" y="1066800"/>
            <a:ext cx="8229600" cy="2895600"/>
          </a:xfrm>
        </p:spPr>
        <p:txBody>
          <a:bodyPr/>
          <a:lstStyle/>
          <a:p>
            <a:r>
              <a:rPr lang="en-US" sz="2400" b="1" dirty="0"/>
              <a:t>Strengths: </a:t>
            </a:r>
            <a:r>
              <a:rPr lang="en-US" sz="2400" dirty="0"/>
              <a:t>any activities the organization does well or its unique resources</a:t>
            </a:r>
          </a:p>
          <a:p>
            <a:r>
              <a:rPr lang="en-US" sz="2400" b="1" dirty="0"/>
              <a:t>Weaknesses</a:t>
            </a:r>
            <a:r>
              <a:rPr lang="en-US" sz="2400" dirty="0"/>
              <a:t>: activities the organization does not do well or resources it needs but does not possess</a:t>
            </a:r>
          </a:p>
          <a:p>
            <a:r>
              <a:rPr lang="en-US" sz="2400" b="1" dirty="0"/>
              <a:t>SWOT analysis: </a:t>
            </a:r>
            <a:r>
              <a:rPr lang="en-US" sz="2400" dirty="0"/>
              <a:t>an analysis of the organization’s strengths, weaknesses, opportunities, and threats</a:t>
            </a:r>
          </a:p>
        </p:txBody>
      </p:sp>
    </p:spTree>
    <p:extLst>
      <p:ext uri="{BB962C8B-B14F-4D97-AF65-F5344CB8AC3E}">
        <p14:creationId xmlns:p14="http://schemas.microsoft.com/office/powerpoint/2010/main" val="82127709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39148"/>
            <a:ext cx="8229600" cy="580815"/>
          </a:xfrm>
        </p:spPr>
        <p:txBody>
          <a:bodyPr/>
          <a:lstStyle/>
          <a:p>
            <a:r>
              <a:rPr lang="en-US" dirty="0"/>
              <a:t>Step 4: </a:t>
            </a:r>
            <a:r>
              <a:rPr lang="en-US" sz="3600" dirty="0"/>
              <a:t>Formulating Strategies</a:t>
            </a:r>
            <a:endParaRPr lang="en-US" dirty="0"/>
          </a:p>
        </p:txBody>
      </p:sp>
      <p:sp>
        <p:nvSpPr>
          <p:cNvPr id="3" name="Content Placeholder 2"/>
          <p:cNvSpPr>
            <a:spLocks noGrp="1"/>
          </p:cNvSpPr>
          <p:nvPr>
            <p:ph idx="1"/>
          </p:nvPr>
        </p:nvSpPr>
        <p:spPr>
          <a:xfrm>
            <a:off x="457200" y="1066800"/>
            <a:ext cx="8229600" cy="1905000"/>
          </a:xfrm>
        </p:spPr>
        <p:txBody>
          <a:bodyPr/>
          <a:lstStyle/>
          <a:p>
            <a:r>
              <a:rPr lang="en-US" sz="2400" dirty="0"/>
              <a:t>Three main types of strategies managers will formulate:</a:t>
            </a:r>
          </a:p>
          <a:p>
            <a:pPr lvl="1"/>
            <a:r>
              <a:rPr lang="en-US" sz="2400" dirty="0"/>
              <a:t>Corporate</a:t>
            </a:r>
          </a:p>
          <a:p>
            <a:pPr lvl="1"/>
            <a:r>
              <a:rPr lang="en-US" sz="2400" dirty="0"/>
              <a:t>Competitive</a:t>
            </a:r>
          </a:p>
          <a:p>
            <a:pPr lvl="1"/>
            <a:r>
              <a:rPr lang="en-US" sz="2400" dirty="0"/>
              <a:t>Functional</a:t>
            </a:r>
          </a:p>
        </p:txBody>
      </p:sp>
    </p:spTree>
    <p:extLst>
      <p:ext uri="{BB962C8B-B14F-4D97-AF65-F5344CB8AC3E}">
        <p14:creationId xmlns:p14="http://schemas.microsoft.com/office/powerpoint/2010/main" val="68514828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39148"/>
            <a:ext cx="8229600" cy="580815"/>
          </a:xfrm>
        </p:spPr>
        <p:txBody>
          <a:bodyPr/>
          <a:lstStyle/>
          <a:p>
            <a:r>
              <a:rPr lang="en-US" dirty="0"/>
              <a:t>Step 5: </a:t>
            </a:r>
            <a:r>
              <a:rPr lang="en-US" sz="3600" dirty="0"/>
              <a:t>Implementing Strategies</a:t>
            </a:r>
            <a:endParaRPr lang="en-US" dirty="0"/>
          </a:p>
        </p:txBody>
      </p:sp>
      <p:sp>
        <p:nvSpPr>
          <p:cNvPr id="3" name="Content Placeholder 2"/>
          <p:cNvSpPr>
            <a:spLocks noGrp="1"/>
          </p:cNvSpPr>
          <p:nvPr>
            <p:ph idx="1"/>
          </p:nvPr>
        </p:nvSpPr>
        <p:spPr>
          <a:xfrm>
            <a:off x="457200" y="1066800"/>
            <a:ext cx="8229600" cy="1219200"/>
          </a:xfrm>
        </p:spPr>
        <p:txBody>
          <a:bodyPr/>
          <a:lstStyle/>
          <a:p>
            <a:r>
              <a:rPr lang="en-US" sz="2400" dirty="0"/>
              <a:t>No matter how effectively an organization has planned its strategies, performance will suffer if the strategies aren’t implemented properly.</a:t>
            </a:r>
          </a:p>
        </p:txBody>
      </p:sp>
    </p:spTree>
    <p:extLst>
      <p:ext uri="{BB962C8B-B14F-4D97-AF65-F5344CB8AC3E}">
        <p14:creationId xmlns:p14="http://schemas.microsoft.com/office/powerpoint/2010/main" val="125518570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02704"/>
            <a:ext cx="8229600" cy="609600"/>
          </a:xfrm>
        </p:spPr>
        <p:txBody>
          <a:bodyPr/>
          <a:lstStyle/>
          <a:p>
            <a:r>
              <a:rPr lang="en-US" dirty="0"/>
              <a:t>Step 6: </a:t>
            </a:r>
            <a:r>
              <a:rPr lang="en-US" sz="3600" dirty="0"/>
              <a:t>Evaluating Results</a:t>
            </a:r>
            <a:endParaRPr lang="en-US" dirty="0"/>
          </a:p>
        </p:txBody>
      </p:sp>
      <p:sp>
        <p:nvSpPr>
          <p:cNvPr id="3" name="Content Placeholder 2"/>
          <p:cNvSpPr>
            <a:spLocks noGrp="1"/>
          </p:cNvSpPr>
          <p:nvPr>
            <p:ph idx="1"/>
          </p:nvPr>
        </p:nvSpPr>
        <p:spPr>
          <a:xfrm>
            <a:off x="457200" y="1066800"/>
            <a:ext cx="8229600" cy="1447800"/>
          </a:xfrm>
        </p:spPr>
        <p:txBody>
          <a:bodyPr/>
          <a:lstStyle/>
          <a:p>
            <a:r>
              <a:rPr lang="en-US" sz="2400" dirty="0"/>
              <a:t>How effective have strategies been at helping the organization achieve its goals</a:t>
            </a:r>
          </a:p>
          <a:p>
            <a:r>
              <a:rPr lang="en-US" sz="2400" dirty="0"/>
              <a:t>What adjustments are necessary?</a:t>
            </a:r>
          </a:p>
        </p:txBody>
      </p:sp>
    </p:spTree>
    <p:extLst>
      <p:ext uri="{BB962C8B-B14F-4D97-AF65-F5344CB8AC3E}">
        <p14:creationId xmlns:p14="http://schemas.microsoft.com/office/powerpoint/2010/main" val="16262059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15900"/>
            <a:ext cx="8229600" cy="685800"/>
          </a:xfrm>
        </p:spPr>
        <p:txBody>
          <a:bodyPr/>
          <a:lstStyle/>
          <a:p>
            <a:r>
              <a:rPr lang="en-US" sz="3200" dirty="0"/>
              <a:t>Exhibit 9.3 Types of Organizational Strategies</a:t>
            </a:r>
          </a:p>
        </p:txBody>
      </p:sp>
      <p:pic>
        <p:nvPicPr>
          <p:cNvPr id="8" name="Picture Placeholder 7" descr="A flow chart shows types of organizational strategies.&#10;Long description is available in notes,&#10;press F6">
            <a:extLst>
              <a:ext uri="{FF2B5EF4-FFF2-40B4-BE49-F238E27FC236}">
                <a16:creationId xmlns:a16="http://schemas.microsoft.com/office/drawing/2014/main" id="{92C7FAA5-1403-4C3F-A31D-A6145FD26569}"/>
              </a:ext>
            </a:extLst>
          </p:cNvPr>
          <p:cNvPicPr>
            <a:picLocks noGrp="1" noChangeAspect="1"/>
          </p:cNvPicPr>
          <p:nvPr>
            <p:ph type="pic" sz="quarter" idx="14"/>
          </p:nvPr>
        </p:nvPicPr>
        <p:blipFill>
          <a:blip r:embed="rId3" cstate="print"/>
          <a:stretch>
            <a:fillRect/>
          </a:stretch>
        </p:blipFill>
        <p:spPr>
          <a:xfrm>
            <a:off x="611614" y="2209800"/>
            <a:ext cx="7940845" cy="2111284"/>
          </a:xfrm>
          <a:prstGeom prst="rect">
            <a:avLst/>
          </a:prstGeom>
        </p:spPr>
      </p:pic>
      <p:sp>
        <p:nvSpPr>
          <p:cNvPr id="5" name="Content Placeholder 4">
            <a:extLst>
              <a:ext uri="{FF2B5EF4-FFF2-40B4-BE49-F238E27FC236}">
                <a16:creationId xmlns:a16="http://schemas.microsoft.com/office/drawing/2014/main" id="{2734B8A8-0826-4E81-A909-7EF094B6F703}"/>
              </a:ext>
            </a:extLst>
          </p:cNvPr>
          <p:cNvSpPr>
            <a:spLocks noGrp="1"/>
          </p:cNvSpPr>
          <p:nvPr>
            <p:ph sz="quarter" idx="15"/>
          </p:nvPr>
        </p:nvSpPr>
        <p:spPr>
          <a:xfrm>
            <a:off x="457200" y="5638800"/>
            <a:ext cx="8229600" cy="533400"/>
          </a:xfrm>
        </p:spPr>
        <p:txBody>
          <a:bodyPr/>
          <a:lstStyle/>
          <a:p>
            <a:pPr marL="0" indent="0">
              <a:buNone/>
            </a:pPr>
            <a:r>
              <a:rPr lang="en-US" dirty="0"/>
              <a:t>Exhibit 9.3 shows the three types of strategies organizations use: corporate, competitive, and functional.</a:t>
            </a:r>
          </a:p>
        </p:txBody>
      </p:sp>
    </p:spTree>
    <p:extLst>
      <p:ext uri="{BB962C8B-B14F-4D97-AF65-F5344CB8AC3E}">
        <p14:creationId xmlns:p14="http://schemas.microsoft.com/office/powerpoint/2010/main" val="18595423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6448"/>
            <a:ext cx="8229600" cy="580815"/>
          </a:xfrm>
        </p:spPr>
        <p:txBody>
          <a:bodyPr/>
          <a:lstStyle/>
          <a:p>
            <a:r>
              <a:rPr lang="en-US" dirty="0"/>
              <a:t>What is Corporate Strategy?</a:t>
            </a:r>
          </a:p>
        </p:txBody>
      </p:sp>
      <p:sp>
        <p:nvSpPr>
          <p:cNvPr id="3" name="Content Placeholder 2"/>
          <p:cNvSpPr>
            <a:spLocks noGrp="1"/>
          </p:cNvSpPr>
          <p:nvPr>
            <p:ph idx="1"/>
          </p:nvPr>
        </p:nvSpPr>
        <p:spPr>
          <a:xfrm>
            <a:off x="457200" y="1066800"/>
            <a:ext cx="8229600" cy="1219200"/>
          </a:xfrm>
        </p:spPr>
        <p:txBody>
          <a:bodyPr/>
          <a:lstStyle/>
          <a:p>
            <a:r>
              <a:rPr lang="en-US" sz="2400" b="1" dirty="0"/>
              <a:t>Corporate strategy</a:t>
            </a:r>
            <a:r>
              <a:rPr lang="en-US" sz="2400" dirty="0"/>
              <a:t>: an organizational strategy that determines what businesses a company is in or wants to be in, and what it wants to do with those businesses</a:t>
            </a:r>
          </a:p>
        </p:txBody>
      </p:sp>
    </p:spTree>
    <p:extLst>
      <p:ext uri="{BB962C8B-B14F-4D97-AF65-F5344CB8AC3E}">
        <p14:creationId xmlns:p14="http://schemas.microsoft.com/office/powerpoint/2010/main" val="115963377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6448"/>
            <a:ext cx="8229600" cy="580815"/>
          </a:xfrm>
        </p:spPr>
        <p:txBody>
          <a:bodyPr/>
          <a:lstStyle/>
          <a:p>
            <a:r>
              <a:rPr lang="en-US" dirty="0"/>
              <a:t>What Are the Types of Corporate Strategy?</a:t>
            </a:r>
          </a:p>
        </p:txBody>
      </p:sp>
      <p:sp>
        <p:nvSpPr>
          <p:cNvPr id="3" name="Content Placeholder 2"/>
          <p:cNvSpPr>
            <a:spLocks noGrp="1"/>
          </p:cNvSpPr>
          <p:nvPr>
            <p:ph idx="1"/>
          </p:nvPr>
        </p:nvSpPr>
        <p:spPr>
          <a:xfrm>
            <a:off x="457200" y="1066800"/>
            <a:ext cx="8229600" cy="3505200"/>
          </a:xfrm>
        </p:spPr>
        <p:txBody>
          <a:bodyPr/>
          <a:lstStyle/>
          <a:p>
            <a:r>
              <a:rPr lang="en-US" sz="2400" b="1" dirty="0"/>
              <a:t>Growth strategy</a:t>
            </a:r>
            <a:r>
              <a:rPr lang="en-US" sz="2400" dirty="0"/>
              <a:t>: a corporate strategy that’s used when an organization wants to expand the number of markets served or products offered, either through its current business(es) or through new business(es)</a:t>
            </a:r>
          </a:p>
          <a:p>
            <a:pPr lvl="1"/>
            <a:r>
              <a:rPr lang="en-US" sz="2400" dirty="0"/>
              <a:t>Concentration</a:t>
            </a:r>
          </a:p>
          <a:p>
            <a:pPr lvl="1"/>
            <a:r>
              <a:rPr lang="en-US" sz="2400" dirty="0"/>
              <a:t>Vertical integration</a:t>
            </a:r>
          </a:p>
          <a:p>
            <a:pPr lvl="1"/>
            <a:r>
              <a:rPr lang="en-US" sz="2400" dirty="0"/>
              <a:t>Horizontal integration</a:t>
            </a:r>
          </a:p>
          <a:p>
            <a:pPr lvl="1"/>
            <a:r>
              <a:rPr lang="en-US" sz="2400" dirty="0"/>
              <a:t>Diversification</a:t>
            </a:r>
          </a:p>
        </p:txBody>
      </p:sp>
    </p:spTree>
    <p:extLst>
      <p:ext uri="{BB962C8B-B14F-4D97-AF65-F5344CB8AC3E}">
        <p14:creationId xmlns:p14="http://schemas.microsoft.com/office/powerpoint/2010/main" val="71921376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6448"/>
            <a:ext cx="8229600" cy="580815"/>
          </a:xfrm>
        </p:spPr>
        <p:txBody>
          <a:bodyPr/>
          <a:lstStyle/>
          <a:p>
            <a:r>
              <a:rPr lang="en-US" dirty="0"/>
              <a:t>Stability and Renewal Strategies</a:t>
            </a:r>
          </a:p>
        </p:txBody>
      </p:sp>
      <p:sp>
        <p:nvSpPr>
          <p:cNvPr id="3" name="Content Placeholder 2"/>
          <p:cNvSpPr>
            <a:spLocks noGrp="1"/>
          </p:cNvSpPr>
          <p:nvPr>
            <p:ph idx="1"/>
          </p:nvPr>
        </p:nvSpPr>
        <p:spPr>
          <a:xfrm>
            <a:off x="457200" y="1066800"/>
            <a:ext cx="8229600" cy="1905000"/>
          </a:xfrm>
        </p:spPr>
        <p:txBody>
          <a:bodyPr/>
          <a:lstStyle/>
          <a:p>
            <a:r>
              <a:rPr lang="en-US" sz="2400" b="1" dirty="0"/>
              <a:t>Stability strategy</a:t>
            </a:r>
            <a:r>
              <a:rPr lang="en-US" sz="2400" dirty="0"/>
              <a:t>: a corporate strategy in which an organization continues to do what it is currently doing</a:t>
            </a:r>
          </a:p>
          <a:p>
            <a:r>
              <a:rPr lang="en-US" sz="2400" b="1" dirty="0"/>
              <a:t>Renewal strategy</a:t>
            </a:r>
            <a:r>
              <a:rPr lang="en-US" sz="2400" dirty="0"/>
              <a:t>: a corporate strategy designed to address declining performance</a:t>
            </a:r>
          </a:p>
        </p:txBody>
      </p:sp>
    </p:spTree>
    <p:extLst>
      <p:ext uri="{BB962C8B-B14F-4D97-AF65-F5344CB8AC3E}">
        <p14:creationId xmlns:p14="http://schemas.microsoft.com/office/powerpoint/2010/main" val="60681776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6448"/>
            <a:ext cx="8229600" cy="580815"/>
          </a:xfrm>
        </p:spPr>
        <p:txBody>
          <a:bodyPr/>
          <a:lstStyle/>
          <a:p>
            <a:r>
              <a:rPr lang="en-US" dirty="0"/>
              <a:t>How Are Corporate Strategies Managed?</a:t>
            </a:r>
          </a:p>
        </p:txBody>
      </p:sp>
      <p:sp>
        <p:nvSpPr>
          <p:cNvPr id="3" name="Content Placeholder 2"/>
          <p:cNvSpPr>
            <a:spLocks noGrp="1"/>
          </p:cNvSpPr>
          <p:nvPr>
            <p:ph idx="1"/>
          </p:nvPr>
        </p:nvSpPr>
        <p:spPr>
          <a:xfrm>
            <a:off x="457200" y="1066800"/>
            <a:ext cx="8229600" cy="3048000"/>
          </a:xfrm>
        </p:spPr>
        <p:txBody>
          <a:bodyPr/>
          <a:lstStyle/>
          <a:p>
            <a:r>
              <a:rPr lang="en-US" sz="2400" b="1" dirty="0"/>
              <a:t>BCG matrix</a:t>
            </a:r>
            <a:r>
              <a:rPr lang="en-US" sz="2400" dirty="0"/>
              <a:t>: a strategy tool that guides resource allocation decisions on the basis of market share and growth rate of SBUs</a:t>
            </a:r>
          </a:p>
          <a:p>
            <a:pPr lvl="1"/>
            <a:r>
              <a:rPr lang="en-US" sz="2400" dirty="0"/>
              <a:t>Stars</a:t>
            </a:r>
          </a:p>
          <a:p>
            <a:pPr lvl="1"/>
            <a:r>
              <a:rPr lang="en-US" sz="2400" dirty="0"/>
              <a:t>Cash cows</a:t>
            </a:r>
          </a:p>
          <a:p>
            <a:pPr lvl="1"/>
            <a:r>
              <a:rPr lang="en-US" sz="2400" dirty="0"/>
              <a:t>Question marks</a:t>
            </a:r>
          </a:p>
          <a:p>
            <a:pPr lvl="1"/>
            <a:r>
              <a:rPr lang="en-US" sz="2400" dirty="0"/>
              <a:t>Dogs</a:t>
            </a:r>
          </a:p>
        </p:txBody>
      </p:sp>
    </p:spTree>
    <p:extLst>
      <p:ext uri="{BB962C8B-B14F-4D97-AF65-F5344CB8AC3E}">
        <p14:creationId xmlns:p14="http://schemas.microsoft.com/office/powerpoint/2010/main" val="42978232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9152"/>
            <a:ext cx="8229600" cy="474452"/>
          </a:xfrm>
        </p:spPr>
        <p:txBody>
          <a:bodyPr/>
          <a:lstStyle/>
          <a:p>
            <a:r>
              <a:rPr lang="en-US" dirty="0"/>
              <a:t>Competitive Strategies</a:t>
            </a:r>
          </a:p>
        </p:txBody>
      </p:sp>
      <p:sp>
        <p:nvSpPr>
          <p:cNvPr id="3" name="Content Placeholder 2"/>
          <p:cNvSpPr>
            <a:spLocks noGrp="1"/>
          </p:cNvSpPr>
          <p:nvPr>
            <p:ph idx="1"/>
          </p:nvPr>
        </p:nvSpPr>
        <p:spPr>
          <a:xfrm>
            <a:off x="457200" y="1066800"/>
            <a:ext cx="8229600" cy="2057400"/>
          </a:xfrm>
        </p:spPr>
        <p:txBody>
          <a:bodyPr/>
          <a:lstStyle/>
          <a:p>
            <a:r>
              <a:rPr lang="en-US" sz="2400" b="1" dirty="0"/>
              <a:t>Competitive strategy</a:t>
            </a:r>
            <a:r>
              <a:rPr lang="en-US" sz="2400" dirty="0"/>
              <a:t>: an organizational strategy for how an organization will compete in its business(es)</a:t>
            </a:r>
          </a:p>
          <a:p>
            <a:r>
              <a:rPr lang="en-US" sz="2400" b="1" dirty="0"/>
              <a:t>Strategic business unit (SBU)</a:t>
            </a:r>
            <a:r>
              <a:rPr lang="en-US" sz="2400" dirty="0"/>
              <a:t>: the single independent businesses of an organization that formulate their own competitive strategies</a:t>
            </a:r>
          </a:p>
        </p:txBody>
      </p:sp>
    </p:spTree>
    <p:extLst>
      <p:ext uri="{BB962C8B-B14F-4D97-AF65-F5344CB8AC3E}">
        <p14:creationId xmlns:p14="http://schemas.microsoft.com/office/powerpoint/2010/main" val="45327837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7000"/>
            <a:ext cx="8305800" cy="580815"/>
          </a:xfrm>
        </p:spPr>
        <p:txBody>
          <a:bodyPr/>
          <a:lstStyle/>
          <a:p>
            <a:r>
              <a:rPr lang="en-US" dirty="0"/>
              <a:t>Learning Objectives</a:t>
            </a:r>
          </a:p>
        </p:txBody>
      </p:sp>
      <p:sp>
        <p:nvSpPr>
          <p:cNvPr id="3" name="Content Placeholder 2"/>
          <p:cNvSpPr>
            <a:spLocks noGrp="1"/>
          </p:cNvSpPr>
          <p:nvPr>
            <p:ph idx="1"/>
          </p:nvPr>
        </p:nvSpPr>
        <p:spPr>
          <a:xfrm>
            <a:off x="457200" y="1066801"/>
            <a:ext cx="8229600" cy="2971800"/>
          </a:xfrm>
        </p:spPr>
        <p:txBody>
          <a:bodyPr/>
          <a:lstStyle/>
          <a:p>
            <a:pPr marL="502920" indent="-502920">
              <a:spcBef>
                <a:spcPts val="600"/>
              </a:spcBef>
              <a:buNone/>
            </a:pPr>
            <a:r>
              <a:rPr lang="en-US" sz="2400" b="1" dirty="0">
                <a:solidFill>
                  <a:srgbClr val="007FA3"/>
                </a:solidFill>
              </a:rPr>
              <a:t>9.1 </a:t>
            </a:r>
            <a:r>
              <a:rPr lang="en-US" sz="2400" b="1" dirty="0">
                <a:latin typeface="Arial" pitchFamily="34" charset="0"/>
                <a:cs typeface="Arial" pitchFamily="34" charset="0"/>
              </a:rPr>
              <a:t>Define </a:t>
            </a:r>
            <a:r>
              <a:rPr lang="en-US" sz="2400" dirty="0">
                <a:latin typeface="Arial" pitchFamily="34" charset="0"/>
                <a:cs typeface="Arial" pitchFamily="34" charset="0"/>
              </a:rPr>
              <a:t>strategic management and explain why it’s important</a:t>
            </a:r>
            <a:r>
              <a:rPr lang="en-US" sz="2400" dirty="0"/>
              <a:t>.</a:t>
            </a:r>
          </a:p>
          <a:p>
            <a:pPr marL="502920" indent="-502920">
              <a:spcBef>
                <a:spcPts val="600"/>
              </a:spcBef>
              <a:buNone/>
            </a:pPr>
            <a:r>
              <a:rPr lang="en-US" sz="2400" b="1" dirty="0">
                <a:solidFill>
                  <a:srgbClr val="007FA3"/>
                </a:solidFill>
              </a:rPr>
              <a:t>9.2 </a:t>
            </a:r>
            <a:r>
              <a:rPr lang="en-US" sz="2400" b="1" dirty="0">
                <a:latin typeface="Arial" pitchFamily="34" charset="0"/>
                <a:cs typeface="Arial" pitchFamily="34" charset="0"/>
              </a:rPr>
              <a:t>Explain </a:t>
            </a:r>
            <a:r>
              <a:rPr lang="en-US" sz="2400" dirty="0">
                <a:latin typeface="Arial" pitchFamily="34" charset="0"/>
                <a:cs typeface="Arial" pitchFamily="34" charset="0"/>
              </a:rPr>
              <a:t>what managers do during the six steps of the strategic management process</a:t>
            </a:r>
            <a:r>
              <a:rPr lang="en-US" sz="2400" dirty="0"/>
              <a:t>.</a:t>
            </a:r>
            <a:endParaRPr lang="en-US" sz="2400" b="1" dirty="0">
              <a:solidFill>
                <a:srgbClr val="007FA3"/>
              </a:solidFill>
            </a:endParaRPr>
          </a:p>
          <a:p>
            <a:pPr marL="0" indent="0">
              <a:spcBef>
                <a:spcPts val="600"/>
              </a:spcBef>
              <a:buNone/>
            </a:pPr>
            <a:r>
              <a:rPr lang="en-US" sz="2400" b="1" dirty="0">
                <a:solidFill>
                  <a:srgbClr val="007FA3"/>
                </a:solidFill>
              </a:rPr>
              <a:t>9.3 </a:t>
            </a:r>
            <a:r>
              <a:rPr lang="en-US" sz="2400" b="1" dirty="0">
                <a:latin typeface="Arial" pitchFamily="34" charset="0"/>
                <a:cs typeface="Arial" pitchFamily="34" charset="0"/>
              </a:rPr>
              <a:t>Describe </a:t>
            </a:r>
            <a:r>
              <a:rPr lang="en-US" sz="2400" dirty="0">
                <a:latin typeface="Arial" pitchFamily="34" charset="0"/>
                <a:cs typeface="Arial" pitchFamily="34" charset="0"/>
              </a:rPr>
              <a:t>the three types of corporate strategies</a:t>
            </a:r>
            <a:r>
              <a:rPr lang="en-US" sz="2400" dirty="0"/>
              <a:t>.</a:t>
            </a:r>
            <a:endParaRPr lang="en-US" sz="2400" b="1" dirty="0">
              <a:solidFill>
                <a:srgbClr val="007FA3"/>
              </a:solidFill>
            </a:endParaRPr>
          </a:p>
          <a:p>
            <a:pPr marL="502920" indent="-502920">
              <a:spcBef>
                <a:spcPts val="600"/>
              </a:spcBef>
              <a:buNone/>
            </a:pPr>
            <a:r>
              <a:rPr lang="en-US" sz="2400" b="1" dirty="0">
                <a:solidFill>
                  <a:srgbClr val="007FA3"/>
                </a:solidFill>
              </a:rPr>
              <a:t>9.4 </a:t>
            </a:r>
            <a:r>
              <a:rPr lang="en-US" sz="2400" b="1" dirty="0">
                <a:latin typeface="Arial" pitchFamily="34" charset="0"/>
                <a:cs typeface="Arial" pitchFamily="34" charset="0"/>
              </a:rPr>
              <a:t>Describe </a:t>
            </a:r>
            <a:r>
              <a:rPr lang="en-US" sz="2400" dirty="0">
                <a:latin typeface="Arial" pitchFamily="34" charset="0"/>
                <a:cs typeface="Arial" pitchFamily="34" charset="0"/>
              </a:rPr>
              <a:t>competitive advantage and the competitive strategies organizations use to get it</a:t>
            </a:r>
            <a:r>
              <a:rPr lang="en-US" sz="2400" dirty="0"/>
              <a:t>.</a:t>
            </a:r>
          </a:p>
        </p:txBody>
      </p:sp>
    </p:spTree>
    <p:extLst>
      <p:ext uri="{BB962C8B-B14F-4D97-AF65-F5344CB8AC3E}">
        <p14:creationId xmlns:p14="http://schemas.microsoft.com/office/powerpoint/2010/main" val="615602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6448"/>
            <a:ext cx="8229600" cy="580815"/>
          </a:xfrm>
        </p:spPr>
        <p:txBody>
          <a:bodyPr/>
          <a:lstStyle/>
          <a:p>
            <a:r>
              <a:rPr lang="en-US" dirty="0"/>
              <a:t>The Role of Competitive Advantage</a:t>
            </a:r>
          </a:p>
        </p:txBody>
      </p:sp>
      <p:sp>
        <p:nvSpPr>
          <p:cNvPr id="3" name="Content Placeholder 2"/>
          <p:cNvSpPr>
            <a:spLocks noGrp="1"/>
          </p:cNvSpPr>
          <p:nvPr>
            <p:ph idx="1"/>
          </p:nvPr>
        </p:nvSpPr>
        <p:spPr>
          <a:xfrm>
            <a:off x="457200" y="1066800"/>
            <a:ext cx="8229600" cy="3200400"/>
          </a:xfrm>
        </p:spPr>
        <p:txBody>
          <a:bodyPr/>
          <a:lstStyle/>
          <a:p>
            <a:r>
              <a:rPr lang="en-US" sz="2400" b="1" dirty="0"/>
              <a:t>Competitive advantage</a:t>
            </a:r>
            <a:r>
              <a:rPr lang="en-US" sz="2400" dirty="0"/>
              <a:t>: What sets an organization apart; its distinctive edge</a:t>
            </a:r>
          </a:p>
          <a:p>
            <a:r>
              <a:rPr lang="en-US" sz="2400" dirty="0"/>
              <a:t>Competitive advantage can stem from:</a:t>
            </a:r>
          </a:p>
          <a:p>
            <a:pPr lvl="1"/>
            <a:r>
              <a:rPr lang="en-US" sz="2400" dirty="0"/>
              <a:t>Quality</a:t>
            </a:r>
          </a:p>
          <a:p>
            <a:pPr lvl="1"/>
            <a:r>
              <a:rPr lang="en-US" sz="2400" dirty="0"/>
              <a:t>Low cost</a:t>
            </a:r>
          </a:p>
          <a:p>
            <a:pPr lvl="1"/>
            <a:r>
              <a:rPr lang="en-US" sz="2400" dirty="0"/>
              <a:t>Technology</a:t>
            </a:r>
          </a:p>
          <a:p>
            <a:pPr lvl="1"/>
            <a:r>
              <a:rPr lang="en-US" sz="2400" dirty="0"/>
              <a:t>Other factors</a:t>
            </a:r>
          </a:p>
        </p:txBody>
      </p:sp>
    </p:spTree>
    <p:extLst>
      <p:ext uri="{BB962C8B-B14F-4D97-AF65-F5344CB8AC3E}">
        <p14:creationId xmlns:p14="http://schemas.microsoft.com/office/powerpoint/2010/main" val="148083152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6448"/>
            <a:ext cx="8229600" cy="580815"/>
          </a:xfrm>
        </p:spPr>
        <p:txBody>
          <a:bodyPr/>
          <a:lstStyle/>
          <a:p>
            <a:r>
              <a:rPr lang="en-US" dirty="0"/>
              <a:t>Sustaining Competitive Advantage </a:t>
            </a:r>
            <a:r>
              <a:rPr lang="en-US" sz="2600" dirty="0"/>
              <a:t>(1 of 2)</a:t>
            </a:r>
          </a:p>
        </p:txBody>
      </p:sp>
      <p:sp>
        <p:nvSpPr>
          <p:cNvPr id="3" name="Content Placeholder 2"/>
          <p:cNvSpPr>
            <a:spLocks noGrp="1"/>
          </p:cNvSpPr>
          <p:nvPr>
            <p:ph idx="1"/>
          </p:nvPr>
        </p:nvSpPr>
        <p:spPr>
          <a:xfrm>
            <a:off x="457200" y="1066800"/>
            <a:ext cx="8229600" cy="3429000"/>
          </a:xfrm>
        </p:spPr>
        <p:txBody>
          <a:bodyPr/>
          <a:lstStyle/>
          <a:p>
            <a:pPr marL="0" indent="0">
              <a:buNone/>
            </a:pPr>
            <a:r>
              <a:rPr lang="en-US" sz="2400" dirty="0"/>
              <a:t>Businesses must not only develop a competitive advantage but they must also sustain it.</a:t>
            </a:r>
          </a:p>
          <a:p>
            <a:r>
              <a:rPr lang="en-US" sz="2400" b="1" dirty="0"/>
              <a:t>Economic Moat</a:t>
            </a:r>
            <a:r>
              <a:rPr lang="en-US" sz="2400" dirty="0"/>
              <a:t>: sustaining competitive advantage by protecting long-term profits and market share using various means.</a:t>
            </a:r>
          </a:p>
          <a:p>
            <a:r>
              <a:rPr lang="en-US" sz="2400" dirty="0"/>
              <a:t>Economic moat was a term popularized by Warren Buffett as a way to visualize the concept of keeping a competitive advantage. </a:t>
            </a:r>
          </a:p>
        </p:txBody>
      </p:sp>
    </p:spTree>
    <p:extLst>
      <p:ext uri="{BB962C8B-B14F-4D97-AF65-F5344CB8AC3E}">
        <p14:creationId xmlns:p14="http://schemas.microsoft.com/office/powerpoint/2010/main" val="115210929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6448"/>
            <a:ext cx="8229600" cy="580815"/>
          </a:xfrm>
        </p:spPr>
        <p:txBody>
          <a:bodyPr/>
          <a:lstStyle/>
          <a:p>
            <a:r>
              <a:rPr lang="en-US" dirty="0"/>
              <a:t>Sustaining Competitive Advantage </a:t>
            </a:r>
            <a:r>
              <a:rPr lang="en-US" sz="2600" dirty="0"/>
              <a:t>(2 of 2)</a:t>
            </a:r>
          </a:p>
        </p:txBody>
      </p:sp>
      <p:sp>
        <p:nvSpPr>
          <p:cNvPr id="3" name="Content Placeholder 2"/>
          <p:cNvSpPr>
            <a:spLocks noGrp="1"/>
          </p:cNvSpPr>
          <p:nvPr>
            <p:ph idx="1"/>
          </p:nvPr>
        </p:nvSpPr>
        <p:spPr>
          <a:xfrm>
            <a:off x="457200" y="1066800"/>
            <a:ext cx="8229600" cy="2743200"/>
          </a:xfrm>
        </p:spPr>
        <p:txBody>
          <a:bodyPr/>
          <a:lstStyle/>
          <a:p>
            <a:r>
              <a:rPr lang="en-US" sz="2400" b="1" dirty="0"/>
              <a:t>Porter’s Five Forces Model</a:t>
            </a:r>
            <a:r>
              <a:rPr lang="en-US" sz="2400" dirty="0"/>
              <a:t>:</a:t>
            </a:r>
          </a:p>
          <a:p>
            <a:pPr lvl="1"/>
            <a:r>
              <a:rPr lang="en-US" sz="2400" dirty="0"/>
              <a:t>Threat of new entrants</a:t>
            </a:r>
          </a:p>
          <a:p>
            <a:pPr lvl="1"/>
            <a:r>
              <a:rPr lang="en-US" sz="2400" dirty="0"/>
              <a:t>Threat of substitutes</a:t>
            </a:r>
          </a:p>
          <a:p>
            <a:pPr lvl="1"/>
            <a:r>
              <a:rPr lang="en-US" sz="2400" dirty="0"/>
              <a:t>Bargaining power of buyers</a:t>
            </a:r>
          </a:p>
          <a:p>
            <a:pPr lvl="1"/>
            <a:r>
              <a:rPr lang="en-US" sz="2400" dirty="0"/>
              <a:t>Bargaining power of suppliers</a:t>
            </a:r>
          </a:p>
          <a:p>
            <a:pPr lvl="1"/>
            <a:r>
              <a:rPr lang="en-US" sz="2400" dirty="0"/>
              <a:t>Current rivalry</a:t>
            </a:r>
          </a:p>
        </p:txBody>
      </p:sp>
    </p:spTree>
    <p:extLst>
      <p:ext uri="{BB962C8B-B14F-4D97-AF65-F5344CB8AC3E}">
        <p14:creationId xmlns:p14="http://schemas.microsoft.com/office/powerpoint/2010/main" val="5388550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16452"/>
            <a:ext cx="8229600" cy="474452"/>
          </a:xfrm>
        </p:spPr>
        <p:txBody>
          <a:bodyPr/>
          <a:lstStyle/>
          <a:p>
            <a:r>
              <a:rPr lang="en-US" dirty="0"/>
              <a:t>Choosing a Competitive Strategy</a:t>
            </a:r>
          </a:p>
        </p:txBody>
      </p:sp>
      <p:sp>
        <p:nvSpPr>
          <p:cNvPr id="3" name="Content Placeholder 2"/>
          <p:cNvSpPr>
            <a:spLocks noGrp="1"/>
          </p:cNvSpPr>
          <p:nvPr>
            <p:ph idx="1"/>
          </p:nvPr>
        </p:nvSpPr>
        <p:spPr>
          <a:xfrm>
            <a:off x="457200" y="1066800"/>
            <a:ext cx="8229600" cy="2133600"/>
          </a:xfrm>
        </p:spPr>
        <p:txBody>
          <a:bodyPr/>
          <a:lstStyle/>
          <a:p>
            <a:r>
              <a:rPr lang="en-US" sz="2400" dirty="0"/>
              <a:t>Cost leadership strategy</a:t>
            </a:r>
          </a:p>
          <a:p>
            <a:r>
              <a:rPr lang="en-US" sz="2400" dirty="0"/>
              <a:t>Differentiation strategy</a:t>
            </a:r>
          </a:p>
          <a:p>
            <a:r>
              <a:rPr lang="en-US" sz="2400" dirty="0"/>
              <a:t>Focus strategy</a:t>
            </a:r>
          </a:p>
          <a:p>
            <a:r>
              <a:rPr lang="en-US" sz="2400" dirty="0"/>
              <a:t>Stuck in the middle</a:t>
            </a:r>
          </a:p>
        </p:txBody>
      </p:sp>
    </p:spTree>
    <p:extLst>
      <p:ext uri="{BB962C8B-B14F-4D97-AF65-F5344CB8AC3E}">
        <p14:creationId xmlns:p14="http://schemas.microsoft.com/office/powerpoint/2010/main" val="162813361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6448"/>
            <a:ext cx="8229600" cy="580815"/>
          </a:xfrm>
        </p:spPr>
        <p:txBody>
          <a:bodyPr/>
          <a:lstStyle/>
          <a:p>
            <a:r>
              <a:rPr lang="en-US" dirty="0"/>
              <a:t>Functional Strategies</a:t>
            </a:r>
          </a:p>
        </p:txBody>
      </p:sp>
      <p:sp>
        <p:nvSpPr>
          <p:cNvPr id="3" name="Content Placeholder 2"/>
          <p:cNvSpPr>
            <a:spLocks noGrp="1"/>
          </p:cNvSpPr>
          <p:nvPr>
            <p:ph idx="1"/>
          </p:nvPr>
        </p:nvSpPr>
        <p:spPr>
          <a:xfrm>
            <a:off x="457200" y="1066800"/>
            <a:ext cx="8229600" cy="1219200"/>
          </a:xfrm>
        </p:spPr>
        <p:txBody>
          <a:bodyPr/>
          <a:lstStyle/>
          <a:p>
            <a:r>
              <a:rPr lang="en-US" sz="2400" b="1" dirty="0"/>
              <a:t>Functional strategies</a:t>
            </a:r>
            <a:r>
              <a:rPr lang="en-US" sz="2400" dirty="0"/>
              <a:t>: a strategy used by an organization’s various functional departments to support the competitive strategy</a:t>
            </a:r>
          </a:p>
        </p:txBody>
      </p:sp>
    </p:spTree>
    <p:extLst>
      <p:ext uri="{BB962C8B-B14F-4D97-AF65-F5344CB8AC3E}">
        <p14:creationId xmlns:p14="http://schemas.microsoft.com/office/powerpoint/2010/main" val="97034105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6448"/>
            <a:ext cx="8229600" cy="580815"/>
          </a:xfrm>
        </p:spPr>
        <p:txBody>
          <a:bodyPr/>
          <a:lstStyle/>
          <a:p>
            <a:r>
              <a:rPr lang="en-US" dirty="0"/>
              <a:t>Examples of Differentiation Strategies</a:t>
            </a:r>
          </a:p>
        </p:txBody>
      </p:sp>
      <p:sp>
        <p:nvSpPr>
          <p:cNvPr id="3" name="Content Placeholder 2"/>
          <p:cNvSpPr>
            <a:spLocks noGrp="1"/>
          </p:cNvSpPr>
          <p:nvPr>
            <p:ph idx="1"/>
          </p:nvPr>
        </p:nvSpPr>
        <p:spPr>
          <a:xfrm>
            <a:off x="457200" y="1066800"/>
            <a:ext cx="8229600" cy="3733800"/>
          </a:xfrm>
        </p:spPr>
        <p:txBody>
          <a:bodyPr/>
          <a:lstStyle/>
          <a:p>
            <a:r>
              <a:rPr lang="en-US" sz="2400" dirty="0"/>
              <a:t>Quality</a:t>
            </a:r>
          </a:p>
          <a:p>
            <a:r>
              <a:rPr lang="en-US" sz="2400" dirty="0"/>
              <a:t>Innovation strategies</a:t>
            </a:r>
          </a:p>
          <a:p>
            <a:pPr lvl="1"/>
            <a:r>
              <a:rPr lang="en-US" sz="2400" dirty="0"/>
              <a:t>Transfer technology from one division to another</a:t>
            </a:r>
          </a:p>
          <a:p>
            <a:pPr lvl="1"/>
            <a:r>
              <a:rPr lang="en-US" sz="2400" dirty="0"/>
              <a:t>Invest in R&amp;D</a:t>
            </a:r>
          </a:p>
          <a:p>
            <a:pPr lvl="1"/>
            <a:r>
              <a:rPr lang="en-US" sz="2400" dirty="0"/>
              <a:t>Improve the process</a:t>
            </a:r>
          </a:p>
          <a:p>
            <a:pPr lvl="1"/>
            <a:r>
              <a:rPr lang="en-US" sz="2400" b="1" dirty="0"/>
              <a:t>First mover</a:t>
            </a:r>
            <a:r>
              <a:rPr lang="en-US" sz="2400" dirty="0"/>
              <a:t>: an organization that’s first to bring a product innovation to the market or to use a new process innovation</a:t>
            </a:r>
          </a:p>
        </p:txBody>
      </p:sp>
    </p:spTree>
    <p:extLst>
      <p:ext uri="{BB962C8B-B14F-4D97-AF65-F5344CB8AC3E}">
        <p14:creationId xmlns:p14="http://schemas.microsoft.com/office/powerpoint/2010/main" val="100250059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77800"/>
            <a:ext cx="8229600" cy="1066800"/>
          </a:xfrm>
        </p:spPr>
        <p:txBody>
          <a:bodyPr/>
          <a:lstStyle/>
          <a:p>
            <a:r>
              <a:rPr lang="en-US" sz="3600" dirty="0"/>
              <a:t>Exhibit 9.4 First Mover Advantages and Disadvantages</a:t>
            </a:r>
          </a:p>
        </p:txBody>
      </p:sp>
      <p:pic>
        <p:nvPicPr>
          <p:cNvPr id="7" name="Picture Placeholder 6" descr="A chart shows first mover advantages and disadvantages.&#10;Long description is available in notes,&#10;press F6">
            <a:extLst>
              <a:ext uri="{FF2B5EF4-FFF2-40B4-BE49-F238E27FC236}">
                <a16:creationId xmlns:a16="http://schemas.microsoft.com/office/drawing/2014/main" id="{E629B034-8574-4594-9D71-C029A609B3B7}"/>
              </a:ext>
            </a:extLst>
          </p:cNvPr>
          <p:cNvPicPr>
            <a:picLocks noGrp="1" noChangeAspect="1"/>
          </p:cNvPicPr>
          <p:nvPr>
            <p:ph type="pic" sz="quarter" idx="14"/>
          </p:nvPr>
        </p:nvPicPr>
        <p:blipFill>
          <a:blip r:embed="rId3">
            <a:extLst>
              <a:ext uri="{28A0092B-C50C-407E-A947-70E740481C1C}">
                <a14:useLocalDpi xmlns:a14="http://schemas.microsoft.com/office/drawing/2010/main" val="0"/>
              </a:ext>
            </a:extLst>
          </a:blip>
          <a:stretch>
            <a:fillRect/>
          </a:stretch>
        </p:blipFill>
        <p:spPr>
          <a:xfrm>
            <a:off x="1962708" y="1552568"/>
            <a:ext cx="5228818" cy="3933832"/>
          </a:xfrm>
          <a:prstGeom prst="rect">
            <a:avLst/>
          </a:prstGeom>
        </p:spPr>
      </p:pic>
      <p:sp>
        <p:nvSpPr>
          <p:cNvPr id="6" name="Content Placeholder 5">
            <a:extLst>
              <a:ext uri="{FF2B5EF4-FFF2-40B4-BE49-F238E27FC236}">
                <a16:creationId xmlns:a16="http://schemas.microsoft.com/office/drawing/2014/main" id="{418A9007-40D8-42F2-97B8-D5F98E27C8C1}"/>
              </a:ext>
            </a:extLst>
          </p:cNvPr>
          <p:cNvSpPr>
            <a:spLocks noGrp="1"/>
          </p:cNvSpPr>
          <p:nvPr>
            <p:ph sz="quarter" idx="15"/>
          </p:nvPr>
        </p:nvSpPr>
        <p:spPr>
          <a:xfrm>
            <a:off x="457200" y="5916613"/>
            <a:ext cx="8229600" cy="331787"/>
          </a:xfrm>
        </p:spPr>
        <p:txBody>
          <a:bodyPr/>
          <a:lstStyle/>
          <a:p>
            <a:pPr marL="0" indent="0">
              <a:buNone/>
            </a:pPr>
            <a:r>
              <a:rPr lang="en-US" dirty="0"/>
              <a:t>Exhibit 9.4 shows the advantages and disadvantages of being a first mover.</a:t>
            </a:r>
          </a:p>
        </p:txBody>
      </p:sp>
    </p:spTree>
    <p:extLst>
      <p:ext uri="{BB962C8B-B14F-4D97-AF65-F5344CB8AC3E}">
        <p14:creationId xmlns:p14="http://schemas.microsoft.com/office/powerpoint/2010/main" val="38691609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3136"/>
            <a:ext cx="8229600" cy="580815"/>
          </a:xfrm>
        </p:spPr>
        <p:txBody>
          <a:bodyPr/>
          <a:lstStyle/>
          <a:p>
            <a:r>
              <a:rPr lang="en-US" dirty="0"/>
              <a:t>Other Differentiation Strategies</a:t>
            </a:r>
          </a:p>
        </p:txBody>
      </p:sp>
      <p:sp>
        <p:nvSpPr>
          <p:cNvPr id="3" name="Content Placeholder 2"/>
          <p:cNvSpPr>
            <a:spLocks noGrp="1"/>
          </p:cNvSpPr>
          <p:nvPr>
            <p:ph idx="1"/>
          </p:nvPr>
        </p:nvSpPr>
        <p:spPr>
          <a:xfrm>
            <a:off x="457200" y="1066800"/>
            <a:ext cx="8229600" cy="1828800"/>
          </a:xfrm>
        </p:spPr>
        <p:txBody>
          <a:bodyPr/>
          <a:lstStyle/>
          <a:p>
            <a:r>
              <a:rPr lang="en-US" sz="2400" dirty="0"/>
              <a:t>Customer Service</a:t>
            </a:r>
          </a:p>
          <a:p>
            <a:r>
              <a:rPr lang="en-US" sz="2400" dirty="0"/>
              <a:t>Mass Customization</a:t>
            </a:r>
          </a:p>
          <a:p>
            <a:r>
              <a:rPr lang="en-US" sz="2400" dirty="0"/>
              <a:t>Social Media</a:t>
            </a:r>
          </a:p>
        </p:txBody>
      </p:sp>
    </p:spTree>
    <p:extLst>
      <p:ext uri="{BB962C8B-B14F-4D97-AF65-F5344CB8AC3E}">
        <p14:creationId xmlns:p14="http://schemas.microsoft.com/office/powerpoint/2010/main" val="103875474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6448"/>
            <a:ext cx="8229600" cy="580815"/>
          </a:xfrm>
        </p:spPr>
        <p:txBody>
          <a:bodyPr/>
          <a:lstStyle/>
          <a:p>
            <a:r>
              <a:rPr lang="en-US" dirty="0"/>
              <a:t>Review Learning Objective 9.1</a:t>
            </a:r>
          </a:p>
        </p:txBody>
      </p:sp>
      <p:sp>
        <p:nvSpPr>
          <p:cNvPr id="3" name="Content Placeholder 2"/>
          <p:cNvSpPr>
            <a:spLocks noGrp="1"/>
          </p:cNvSpPr>
          <p:nvPr>
            <p:ph idx="1"/>
          </p:nvPr>
        </p:nvSpPr>
        <p:spPr>
          <a:xfrm>
            <a:off x="457200" y="1066800"/>
            <a:ext cx="8229600" cy="2590800"/>
          </a:xfrm>
        </p:spPr>
        <p:txBody>
          <a:bodyPr/>
          <a:lstStyle/>
          <a:p>
            <a:r>
              <a:rPr lang="en-US" sz="2400" b="1" dirty="0"/>
              <a:t>Define </a:t>
            </a:r>
            <a:r>
              <a:rPr lang="en-US" sz="2400" b="1" dirty="0">
                <a:cs typeface="Arial"/>
              </a:rPr>
              <a:t>strategic management and explain why it’s important</a:t>
            </a:r>
            <a:r>
              <a:rPr lang="en-US" sz="2400" b="1" dirty="0"/>
              <a:t>.</a:t>
            </a:r>
          </a:p>
          <a:p>
            <a:pPr lvl="1"/>
            <a:r>
              <a:rPr lang="en-US" sz="2400" dirty="0"/>
              <a:t>Strategic management is what managers do to develop the organization's strategies</a:t>
            </a:r>
          </a:p>
          <a:p>
            <a:pPr lvl="1"/>
            <a:r>
              <a:rPr lang="en-US" sz="2400" dirty="0"/>
              <a:t>A business model is how a company is going to make money.</a:t>
            </a:r>
          </a:p>
        </p:txBody>
      </p:sp>
    </p:spTree>
    <p:extLst>
      <p:ext uri="{BB962C8B-B14F-4D97-AF65-F5344CB8AC3E}">
        <p14:creationId xmlns:p14="http://schemas.microsoft.com/office/powerpoint/2010/main" val="18460694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9760"/>
            <a:ext cx="8229600" cy="580815"/>
          </a:xfrm>
        </p:spPr>
        <p:txBody>
          <a:bodyPr/>
          <a:lstStyle/>
          <a:p>
            <a:r>
              <a:rPr lang="en-US" dirty="0"/>
              <a:t>Review Learning Objective 9.2</a:t>
            </a:r>
          </a:p>
        </p:txBody>
      </p:sp>
      <p:sp>
        <p:nvSpPr>
          <p:cNvPr id="3" name="Content Placeholder 2"/>
          <p:cNvSpPr>
            <a:spLocks noGrp="1"/>
          </p:cNvSpPr>
          <p:nvPr>
            <p:ph idx="1"/>
          </p:nvPr>
        </p:nvSpPr>
        <p:spPr>
          <a:xfrm>
            <a:off x="457200" y="1066800"/>
            <a:ext cx="8229600" cy="3581400"/>
          </a:xfrm>
        </p:spPr>
        <p:txBody>
          <a:bodyPr/>
          <a:lstStyle/>
          <a:p>
            <a:r>
              <a:rPr lang="en-US" sz="2400" b="1" dirty="0">
                <a:cs typeface="Arial"/>
              </a:rPr>
              <a:t>Explain what managers do during the six steps of the strategic management process</a:t>
            </a:r>
            <a:r>
              <a:rPr lang="en-US" sz="2400" b="1" dirty="0"/>
              <a:t>.</a:t>
            </a:r>
          </a:p>
          <a:p>
            <a:pPr marL="914400" lvl="1" indent="-457200">
              <a:buFont typeface="+mj-lt"/>
              <a:buAutoNum type="arabicPeriod"/>
            </a:pPr>
            <a:r>
              <a:rPr lang="en-US" sz="2400" dirty="0"/>
              <a:t>Identify the current mission, goals, and strategies</a:t>
            </a:r>
          </a:p>
          <a:p>
            <a:pPr marL="914400" lvl="1" indent="-457200">
              <a:buFont typeface="+mj-lt"/>
              <a:buAutoNum type="arabicPeriod"/>
            </a:pPr>
            <a:r>
              <a:rPr lang="en-US" sz="2400" dirty="0"/>
              <a:t>Do an external analysis</a:t>
            </a:r>
          </a:p>
          <a:p>
            <a:pPr marL="914400" lvl="1" indent="-457200">
              <a:buFont typeface="+mj-lt"/>
              <a:buAutoNum type="arabicPeriod"/>
            </a:pPr>
            <a:r>
              <a:rPr lang="en-US" sz="2400" dirty="0"/>
              <a:t>Do an internal analysis</a:t>
            </a:r>
          </a:p>
          <a:p>
            <a:pPr marL="914400" lvl="1" indent="-457200">
              <a:buFont typeface="+mj-lt"/>
              <a:buAutoNum type="arabicPeriod"/>
            </a:pPr>
            <a:r>
              <a:rPr lang="en-US" sz="2400" dirty="0"/>
              <a:t>Formulate strategies</a:t>
            </a:r>
          </a:p>
          <a:p>
            <a:pPr marL="914400" lvl="1" indent="-457200">
              <a:buFont typeface="+mj-lt"/>
              <a:buAutoNum type="arabicPeriod"/>
            </a:pPr>
            <a:r>
              <a:rPr lang="en-US" sz="2400" dirty="0"/>
              <a:t>Implement strategies</a:t>
            </a:r>
          </a:p>
          <a:p>
            <a:pPr marL="914400" lvl="1" indent="-457200">
              <a:buFont typeface="+mj-lt"/>
              <a:buAutoNum type="arabicPeriod"/>
            </a:pPr>
            <a:r>
              <a:rPr lang="en-US" sz="2400" dirty="0"/>
              <a:t>Evaluate strategies</a:t>
            </a:r>
          </a:p>
        </p:txBody>
      </p:sp>
    </p:spTree>
    <p:extLst>
      <p:ext uri="{BB962C8B-B14F-4D97-AF65-F5344CB8AC3E}">
        <p14:creationId xmlns:p14="http://schemas.microsoft.com/office/powerpoint/2010/main" val="4742010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39700"/>
            <a:ext cx="8229600" cy="580815"/>
          </a:xfrm>
        </p:spPr>
        <p:txBody>
          <a:bodyPr/>
          <a:lstStyle/>
          <a:p>
            <a:r>
              <a:rPr lang="en-US" dirty="0"/>
              <a:t>What is Strategic Management?</a:t>
            </a:r>
          </a:p>
        </p:txBody>
      </p:sp>
      <p:sp>
        <p:nvSpPr>
          <p:cNvPr id="3" name="Content Placeholder 2"/>
          <p:cNvSpPr>
            <a:spLocks noGrp="1"/>
          </p:cNvSpPr>
          <p:nvPr>
            <p:ph idx="1"/>
          </p:nvPr>
        </p:nvSpPr>
        <p:spPr>
          <a:xfrm>
            <a:off x="457200" y="1066800"/>
            <a:ext cx="8229600" cy="3124200"/>
          </a:xfrm>
        </p:spPr>
        <p:txBody>
          <a:bodyPr/>
          <a:lstStyle/>
          <a:p>
            <a:r>
              <a:rPr lang="en-US" sz="2400" b="1" dirty="0"/>
              <a:t>Strategic management</a:t>
            </a:r>
            <a:r>
              <a:rPr lang="en-US" sz="2400" dirty="0"/>
              <a:t>: what managers do to develop the organization’s strategies</a:t>
            </a:r>
          </a:p>
          <a:p>
            <a:r>
              <a:rPr lang="en-US" sz="2400" b="1" dirty="0"/>
              <a:t>Strategies</a:t>
            </a:r>
            <a:r>
              <a:rPr lang="en-US" sz="2400" dirty="0"/>
              <a:t>: the plans for how the organization will do what it’s in business to do, how it will compete successfully, and how it will attract and satisfy its customers in order to achieve its goals</a:t>
            </a:r>
          </a:p>
          <a:p>
            <a:r>
              <a:rPr lang="en-US" sz="2400" b="1" dirty="0"/>
              <a:t>Business model</a:t>
            </a:r>
            <a:r>
              <a:rPr lang="en-US" sz="2400" dirty="0"/>
              <a:t>: how a company is going to make money</a:t>
            </a:r>
          </a:p>
        </p:txBody>
      </p:sp>
    </p:spTree>
    <p:extLst>
      <p:ext uri="{BB962C8B-B14F-4D97-AF65-F5344CB8AC3E}">
        <p14:creationId xmlns:p14="http://schemas.microsoft.com/office/powerpoint/2010/main" val="81144967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6448"/>
            <a:ext cx="8229600" cy="580815"/>
          </a:xfrm>
        </p:spPr>
        <p:txBody>
          <a:bodyPr/>
          <a:lstStyle/>
          <a:p>
            <a:r>
              <a:rPr lang="en-US" dirty="0"/>
              <a:t>Review Learning Objective 9.3</a:t>
            </a:r>
          </a:p>
        </p:txBody>
      </p:sp>
      <p:sp>
        <p:nvSpPr>
          <p:cNvPr id="3" name="Content Placeholder 2"/>
          <p:cNvSpPr>
            <a:spLocks noGrp="1"/>
          </p:cNvSpPr>
          <p:nvPr>
            <p:ph idx="1"/>
          </p:nvPr>
        </p:nvSpPr>
        <p:spPr>
          <a:xfrm>
            <a:off x="457200" y="1066800"/>
            <a:ext cx="8229600" cy="2743200"/>
          </a:xfrm>
        </p:spPr>
        <p:txBody>
          <a:bodyPr/>
          <a:lstStyle/>
          <a:p>
            <a:r>
              <a:rPr lang="en-US" sz="2400" b="1" dirty="0">
                <a:cs typeface="Arial"/>
              </a:rPr>
              <a:t>Describe the three types of corporate strategies</a:t>
            </a:r>
            <a:r>
              <a:rPr lang="en-US" sz="2400" b="1" dirty="0"/>
              <a:t>.</a:t>
            </a:r>
          </a:p>
          <a:p>
            <a:pPr lvl="1"/>
            <a:r>
              <a:rPr lang="en-US" sz="2400" dirty="0"/>
              <a:t>Growth strategies: concentration, vertical integration, horizontal integration, and diversification</a:t>
            </a:r>
          </a:p>
          <a:p>
            <a:pPr lvl="1"/>
            <a:r>
              <a:rPr lang="en-US" sz="2400" dirty="0"/>
              <a:t>Stability strategies</a:t>
            </a:r>
          </a:p>
          <a:p>
            <a:pPr lvl="1"/>
            <a:r>
              <a:rPr lang="en-US" sz="2400" dirty="0"/>
              <a:t>Renewal strategies: retrenchment and turnaround</a:t>
            </a:r>
          </a:p>
          <a:p>
            <a:pPr lvl="1"/>
            <a:r>
              <a:rPr lang="en-US" sz="2400" dirty="0"/>
              <a:t>BCG matrix</a:t>
            </a:r>
          </a:p>
        </p:txBody>
      </p:sp>
    </p:spTree>
    <p:extLst>
      <p:ext uri="{BB962C8B-B14F-4D97-AF65-F5344CB8AC3E}">
        <p14:creationId xmlns:p14="http://schemas.microsoft.com/office/powerpoint/2010/main" val="46939424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6448"/>
            <a:ext cx="8229600" cy="580815"/>
          </a:xfrm>
        </p:spPr>
        <p:txBody>
          <a:bodyPr/>
          <a:lstStyle/>
          <a:p>
            <a:r>
              <a:rPr lang="en-US" dirty="0"/>
              <a:t>Review Learning Objective 9.4</a:t>
            </a:r>
          </a:p>
        </p:txBody>
      </p:sp>
      <p:sp>
        <p:nvSpPr>
          <p:cNvPr id="3" name="Content Placeholder 2"/>
          <p:cNvSpPr>
            <a:spLocks noGrp="1"/>
          </p:cNvSpPr>
          <p:nvPr>
            <p:ph idx="1"/>
          </p:nvPr>
        </p:nvSpPr>
        <p:spPr>
          <a:xfrm>
            <a:off x="457200" y="1066800"/>
            <a:ext cx="8229600" cy="3505200"/>
          </a:xfrm>
        </p:spPr>
        <p:txBody>
          <a:bodyPr/>
          <a:lstStyle/>
          <a:p>
            <a:r>
              <a:rPr lang="en-US" sz="2400" b="1" dirty="0">
                <a:cs typeface="Arial"/>
              </a:rPr>
              <a:t>Describe competitive advantage and the competitive strategies organizations use to get it</a:t>
            </a:r>
            <a:r>
              <a:rPr lang="en-US" sz="2400" b="1" dirty="0"/>
              <a:t>.</a:t>
            </a:r>
          </a:p>
          <a:p>
            <a:pPr lvl="1"/>
            <a:r>
              <a:rPr lang="en-US" sz="2400" dirty="0"/>
              <a:t>Competitive advantage</a:t>
            </a:r>
          </a:p>
          <a:p>
            <a:pPr lvl="1"/>
            <a:r>
              <a:rPr lang="en-US" sz="2400" dirty="0"/>
              <a:t>Porter’s five forces model</a:t>
            </a:r>
          </a:p>
          <a:p>
            <a:pPr lvl="1"/>
            <a:r>
              <a:rPr lang="en-US" sz="2400" dirty="0"/>
              <a:t>Porter’s three competitive strategies:</a:t>
            </a:r>
          </a:p>
          <a:p>
            <a:pPr lvl="2"/>
            <a:r>
              <a:rPr lang="en-US" sz="2400" dirty="0"/>
              <a:t>Cost leadership</a:t>
            </a:r>
          </a:p>
          <a:p>
            <a:pPr lvl="2"/>
            <a:r>
              <a:rPr lang="en-US" sz="2400" dirty="0"/>
              <a:t>Differentiation</a:t>
            </a:r>
          </a:p>
          <a:p>
            <a:pPr lvl="2"/>
            <a:r>
              <a:rPr lang="en-US" sz="2400" dirty="0"/>
              <a:t>Focus</a:t>
            </a:r>
          </a:p>
        </p:txBody>
      </p:sp>
    </p:spTree>
    <p:extLst>
      <p:ext uri="{BB962C8B-B14F-4D97-AF65-F5344CB8AC3E}">
        <p14:creationId xmlns:p14="http://schemas.microsoft.com/office/powerpoint/2010/main" val="86177049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39700"/>
            <a:ext cx="8229600" cy="580815"/>
          </a:xfrm>
        </p:spPr>
        <p:txBody>
          <a:bodyPr/>
          <a:lstStyle/>
          <a:p>
            <a:r>
              <a:rPr lang="en-US" dirty="0"/>
              <a:t>Why is Strategic Management Important?</a:t>
            </a:r>
          </a:p>
        </p:txBody>
      </p:sp>
      <p:sp>
        <p:nvSpPr>
          <p:cNvPr id="3" name="Content Placeholder 2"/>
          <p:cNvSpPr>
            <a:spLocks noGrp="1"/>
          </p:cNvSpPr>
          <p:nvPr>
            <p:ph idx="1"/>
          </p:nvPr>
        </p:nvSpPr>
        <p:spPr>
          <a:xfrm>
            <a:off x="457200" y="1066800"/>
            <a:ext cx="8229600" cy="1981200"/>
          </a:xfrm>
        </p:spPr>
        <p:txBody>
          <a:bodyPr/>
          <a:lstStyle/>
          <a:p>
            <a:r>
              <a:rPr lang="en-US" sz="2400" dirty="0"/>
              <a:t>Has a positive impact on performance</a:t>
            </a:r>
          </a:p>
          <a:p>
            <a:r>
              <a:rPr lang="en-US" sz="2400" dirty="0"/>
              <a:t>Helps managers decide how to act in face of change and uncertainty</a:t>
            </a:r>
          </a:p>
          <a:p>
            <a:r>
              <a:rPr lang="en-US" sz="2400" dirty="0"/>
              <a:t>Helps complex and diverse organizations work together</a:t>
            </a:r>
          </a:p>
        </p:txBody>
      </p:sp>
    </p:spTree>
    <p:extLst>
      <p:ext uri="{BB962C8B-B14F-4D97-AF65-F5344CB8AC3E}">
        <p14:creationId xmlns:p14="http://schemas.microsoft.com/office/powerpoint/2010/main" val="113394794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90500"/>
            <a:ext cx="8229600" cy="1066800"/>
          </a:xfrm>
        </p:spPr>
        <p:txBody>
          <a:bodyPr/>
          <a:lstStyle/>
          <a:p>
            <a:r>
              <a:rPr lang="en-US" dirty="0"/>
              <a:t>Exhibit 9.1 Strategic Management Process</a:t>
            </a:r>
          </a:p>
        </p:txBody>
      </p:sp>
      <p:pic>
        <p:nvPicPr>
          <p:cNvPr id="7" name="Picture Placeholder 6" descr="A flowchart shows the steps in strategic management process.&#10;Long description is available in notes,&#10;press F6">
            <a:extLst>
              <a:ext uri="{FF2B5EF4-FFF2-40B4-BE49-F238E27FC236}">
                <a16:creationId xmlns:a16="http://schemas.microsoft.com/office/drawing/2014/main" id="{BA96564A-26B1-43CA-B293-F78A589F0D1E}"/>
              </a:ext>
            </a:extLst>
          </p:cNvPr>
          <p:cNvPicPr>
            <a:picLocks noGrp="1" noChangeAspect="1"/>
          </p:cNvPicPr>
          <p:nvPr>
            <p:ph type="pic" sz="quarter" idx="14"/>
          </p:nvPr>
        </p:nvPicPr>
        <p:blipFill>
          <a:blip r:embed="rId3" cstate="print"/>
          <a:stretch>
            <a:fillRect/>
          </a:stretch>
        </p:blipFill>
        <p:spPr>
          <a:xfrm>
            <a:off x="609600" y="1981200"/>
            <a:ext cx="7949276" cy="2176915"/>
          </a:xfrm>
          <a:prstGeom prst="rect">
            <a:avLst/>
          </a:prstGeom>
        </p:spPr>
      </p:pic>
      <p:sp>
        <p:nvSpPr>
          <p:cNvPr id="5" name="Content Placeholder 4">
            <a:extLst>
              <a:ext uri="{FF2B5EF4-FFF2-40B4-BE49-F238E27FC236}">
                <a16:creationId xmlns:a16="http://schemas.microsoft.com/office/drawing/2014/main" id="{144720C7-DB19-439F-86F0-8CBBD8ED48CC}"/>
              </a:ext>
            </a:extLst>
          </p:cNvPr>
          <p:cNvSpPr>
            <a:spLocks noGrp="1"/>
          </p:cNvSpPr>
          <p:nvPr>
            <p:ph sz="quarter" idx="15"/>
          </p:nvPr>
        </p:nvSpPr>
        <p:spPr>
          <a:xfrm>
            <a:off x="457200" y="5588000"/>
            <a:ext cx="8229600" cy="609600"/>
          </a:xfrm>
        </p:spPr>
        <p:txBody>
          <a:bodyPr/>
          <a:lstStyle/>
          <a:p>
            <a:pPr marL="0" indent="0">
              <a:buNone/>
            </a:pPr>
            <a:r>
              <a:rPr lang="en-US" dirty="0"/>
              <a:t>Exhibit 9.1 illustrates the six-step process of strategic management, which encompasses strategy planning, implementation, and evaluation.</a:t>
            </a:r>
          </a:p>
        </p:txBody>
      </p:sp>
    </p:spTree>
    <p:extLst>
      <p:ext uri="{BB962C8B-B14F-4D97-AF65-F5344CB8AC3E}">
        <p14:creationId xmlns:p14="http://schemas.microsoft.com/office/powerpoint/2010/main" val="42974871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6448"/>
            <a:ext cx="8229600" cy="1097280"/>
          </a:xfrm>
        </p:spPr>
        <p:txBody>
          <a:bodyPr/>
          <a:lstStyle/>
          <a:p>
            <a:r>
              <a:rPr lang="en-US" dirty="0"/>
              <a:t>Step 1: Identifying the Organization’s Current Mission, Goals, and Strategies</a:t>
            </a:r>
          </a:p>
        </p:txBody>
      </p:sp>
      <p:sp>
        <p:nvSpPr>
          <p:cNvPr id="3" name="Content Placeholder 2"/>
          <p:cNvSpPr>
            <a:spLocks noGrp="1"/>
          </p:cNvSpPr>
          <p:nvPr>
            <p:ph idx="1"/>
          </p:nvPr>
        </p:nvSpPr>
        <p:spPr>
          <a:xfrm>
            <a:off x="457200" y="1600201"/>
            <a:ext cx="8229600" cy="457199"/>
          </a:xfrm>
        </p:spPr>
        <p:txBody>
          <a:bodyPr/>
          <a:lstStyle/>
          <a:p>
            <a:r>
              <a:rPr lang="en-US" sz="2400" b="1" dirty="0"/>
              <a:t>Mission</a:t>
            </a:r>
            <a:r>
              <a:rPr lang="en-US" sz="2400" dirty="0"/>
              <a:t>: the purpose of an organization</a:t>
            </a:r>
          </a:p>
        </p:txBody>
      </p:sp>
    </p:spTree>
    <p:extLst>
      <p:ext uri="{BB962C8B-B14F-4D97-AF65-F5344CB8AC3E}">
        <p14:creationId xmlns:p14="http://schemas.microsoft.com/office/powerpoint/2010/main" val="87950565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C86733-4A33-40A9-A8E3-95B4DCD312A6}"/>
              </a:ext>
            </a:extLst>
          </p:cNvPr>
          <p:cNvSpPr>
            <a:spLocks noGrp="1"/>
          </p:cNvSpPr>
          <p:nvPr>
            <p:ph type="title"/>
          </p:nvPr>
        </p:nvSpPr>
        <p:spPr>
          <a:xfrm>
            <a:off x="457200" y="266700"/>
            <a:ext cx="8229600" cy="564968"/>
          </a:xfrm>
        </p:spPr>
        <p:txBody>
          <a:bodyPr/>
          <a:lstStyle/>
          <a:p>
            <a:r>
              <a:rPr lang="en-US" sz="2800" dirty="0"/>
              <a:t>Exhibit 9.2 Components of a Mission Statement</a:t>
            </a:r>
          </a:p>
        </p:txBody>
      </p:sp>
      <p:pic>
        <p:nvPicPr>
          <p:cNvPr id="8" name="Content Placeholder 4" descr="A chart shows the components of a mission statement.&#10;Long description is available in notes,&#10;press F6">
            <a:extLst>
              <a:ext uri="{FF2B5EF4-FFF2-40B4-BE49-F238E27FC236}">
                <a16:creationId xmlns:a16="http://schemas.microsoft.com/office/drawing/2014/main" id="{D3BEF753-BD89-4E3A-B611-72F3792BC3A4}"/>
              </a:ext>
            </a:extLst>
          </p:cNvPr>
          <p:cNvPicPr>
            <a:picLocks noGrp="1" noChangeAspect="1"/>
          </p:cNvPicPr>
          <p:nvPr>
            <p:ph type="pic" sz="quarter" idx="14"/>
          </p:nvPr>
        </p:nvPicPr>
        <p:blipFill>
          <a:blip r:embed="rId3">
            <a:extLst>
              <a:ext uri="{28A0092B-C50C-407E-A947-70E740481C1C}">
                <a14:useLocalDpi xmlns:a14="http://schemas.microsoft.com/office/drawing/2010/main" val="0"/>
              </a:ext>
            </a:extLst>
          </a:blip>
          <a:stretch>
            <a:fillRect/>
          </a:stretch>
        </p:blipFill>
        <p:spPr>
          <a:xfrm>
            <a:off x="600842" y="1085668"/>
            <a:ext cx="7948703" cy="4692832"/>
          </a:xfrm>
          <a:prstGeom prst="rect">
            <a:avLst/>
          </a:prstGeom>
        </p:spPr>
      </p:pic>
    </p:spTree>
    <p:extLst>
      <p:ext uri="{BB962C8B-B14F-4D97-AF65-F5344CB8AC3E}">
        <p14:creationId xmlns:p14="http://schemas.microsoft.com/office/powerpoint/2010/main" val="177084200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6448"/>
            <a:ext cx="8229600" cy="580815"/>
          </a:xfrm>
        </p:spPr>
        <p:txBody>
          <a:bodyPr/>
          <a:lstStyle/>
          <a:p>
            <a:r>
              <a:rPr lang="en-US" dirty="0"/>
              <a:t>Step 2: Doing an External Analysis</a:t>
            </a:r>
          </a:p>
        </p:txBody>
      </p:sp>
      <p:sp>
        <p:nvSpPr>
          <p:cNvPr id="3" name="Content Placeholder 2"/>
          <p:cNvSpPr>
            <a:spLocks noGrp="1"/>
          </p:cNvSpPr>
          <p:nvPr>
            <p:ph idx="1"/>
          </p:nvPr>
        </p:nvSpPr>
        <p:spPr>
          <a:xfrm>
            <a:off x="457200" y="1066800"/>
            <a:ext cx="8229600" cy="1066800"/>
          </a:xfrm>
        </p:spPr>
        <p:txBody>
          <a:bodyPr/>
          <a:lstStyle/>
          <a:p>
            <a:r>
              <a:rPr lang="en-US" sz="2400" b="1" dirty="0"/>
              <a:t>Opportunities</a:t>
            </a:r>
            <a:r>
              <a:rPr lang="en-US" sz="2400" dirty="0"/>
              <a:t>: positive trends in the external environment</a:t>
            </a:r>
          </a:p>
          <a:p>
            <a:r>
              <a:rPr lang="en-US" sz="2400" b="1" dirty="0"/>
              <a:t>Threats</a:t>
            </a:r>
            <a:r>
              <a:rPr lang="en-US" sz="2400" dirty="0"/>
              <a:t>: negative trends in the external environment</a:t>
            </a:r>
          </a:p>
        </p:txBody>
      </p:sp>
    </p:spTree>
    <p:extLst>
      <p:ext uri="{BB962C8B-B14F-4D97-AF65-F5344CB8AC3E}">
        <p14:creationId xmlns:p14="http://schemas.microsoft.com/office/powerpoint/2010/main" val="123151606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6448"/>
            <a:ext cx="8229600" cy="580815"/>
          </a:xfrm>
        </p:spPr>
        <p:txBody>
          <a:bodyPr/>
          <a:lstStyle/>
          <a:p>
            <a:r>
              <a:rPr lang="en-US" dirty="0"/>
              <a:t>Step 3: Doing an Internal Analysis</a:t>
            </a:r>
          </a:p>
        </p:txBody>
      </p:sp>
      <p:sp>
        <p:nvSpPr>
          <p:cNvPr id="3" name="Content Placeholder 2"/>
          <p:cNvSpPr>
            <a:spLocks noGrp="1"/>
          </p:cNvSpPr>
          <p:nvPr>
            <p:ph idx="1"/>
          </p:nvPr>
        </p:nvSpPr>
        <p:spPr>
          <a:xfrm>
            <a:off x="457200" y="1066801"/>
            <a:ext cx="8229600" cy="3581400"/>
          </a:xfrm>
        </p:spPr>
        <p:txBody>
          <a:bodyPr/>
          <a:lstStyle/>
          <a:p>
            <a:r>
              <a:rPr lang="en-US" sz="2400" b="1" dirty="0"/>
              <a:t>Resources: </a:t>
            </a:r>
            <a:r>
              <a:rPr lang="en-US" sz="2400" dirty="0"/>
              <a:t>an organization’s assets that are used to develop, manufacture, and deliver products to its customers</a:t>
            </a:r>
          </a:p>
          <a:p>
            <a:r>
              <a:rPr lang="en-US" sz="2400" b="1" dirty="0"/>
              <a:t>Capabilities</a:t>
            </a:r>
            <a:r>
              <a:rPr lang="en-US" sz="2400" dirty="0"/>
              <a:t>: an organization’s skills and abilities in doing the work activities needed in its business</a:t>
            </a:r>
          </a:p>
          <a:p>
            <a:r>
              <a:rPr lang="en-US" sz="2400" b="1" dirty="0"/>
              <a:t>Core competencies:</a:t>
            </a:r>
            <a:r>
              <a:rPr lang="en-US" sz="2400" dirty="0"/>
              <a:t> the organization’s major value-creating capabilities that determine its competitive weapons</a:t>
            </a:r>
          </a:p>
        </p:txBody>
      </p:sp>
    </p:spTree>
    <p:extLst>
      <p:ext uri="{BB962C8B-B14F-4D97-AF65-F5344CB8AC3E}">
        <p14:creationId xmlns:p14="http://schemas.microsoft.com/office/powerpoint/2010/main" val="1248664951"/>
      </p:ext>
    </p:extLst>
  </p:cSld>
  <p:clrMapOvr>
    <a:masterClrMapping/>
  </p:clrMapOvr>
</p:sld>
</file>

<file path=ppt/theme/theme1.xml><?xml version="1.0" encoding="utf-8"?>
<a:theme xmlns:a="http://schemas.openxmlformats.org/drawingml/2006/main" name="508 Lecture">
  <a:themeElements>
    <a:clrScheme name="Custom 7">
      <a:dk1>
        <a:sysClr val="windowText" lastClr="000000"/>
      </a:dk1>
      <a:lt1>
        <a:sysClr val="window" lastClr="FFFFFF"/>
      </a:lt1>
      <a:dk2>
        <a:srgbClr val="000000"/>
      </a:dk2>
      <a:lt2>
        <a:srgbClr val="007FA3"/>
      </a:lt2>
      <a:accent1>
        <a:srgbClr val="3C1581"/>
      </a:accent1>
      <a:accent2>
        <a:srgbClr val="1A6C7C"/>
      </a:accent2>
      <a:accent3>
        <a:srgbClr val="CC730D"/>
      </a:accent3>
      <a:accent4>
        <a:srgbClr val="B2AA00"/>
      </a:accent4>
      <a:accent5>
        <a:srgbClr val="1B9332"/>
      </a:accent5>
      <a:accent6>
        <a:srgbClr val="7F7F7F"/>
      </a:accent6>
      <a:hlink>
        <a:srgbClr val="3C1581"/>
      </a:hlink>
      <a:folHlink>
        <a:srgbClr val="7F7F7F"/>
      </a:folHlink>
    </a:clrScheme>
    <a:fontScheme name="Office Classic 2">
      <a:majorFont>
        <a:latin typeface="Arial"/>
        <a:ea typeface=""/>
        <a:cs typeface=""/>
        <a:font script="Jpan" typeface="Arial"/>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Arial"/>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ln>
          <a:noFill/>
        </a:ln>
      </a:spPr>
      <a:bodyPr rtlCol="0" anchor="ctr"/>
      <a:lstStyle>
        <a:defPPr algn="ctr">
          <a:defRPr sz="2000" dirty="0" err="1" smtClean="0"/>
        </a:defPPr>
      </a:lstStyle>
      <a:style>
        <a:lnRef idx="2">
          <a:schemeClr val="accent1">
            <a:shade val="50000"/>
          </a:schemeClr>
        </a:lnRef>
        <a:fillRef idx="1">
          <a:schemeClr val="accent1"/>
        </a:fillRef>
        <a:effectRef idx="0">
          <a:schemeClr val="accent1"/>
        </a:effectRef>
        <a:fontRef idx="minor">
          <a:schemeClr val="lt1"/>
        </a:fontRef>
      </a:style>
    </a:spDef>
    <a:lnDef>
      <a:spPr>
        <a:ln>
          <a:solidFill>
            <a:schemeClr val="tx1"/>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none" rtlCol="0">
        <a:spAutoFit/>
      </a:bodyPr>
      <a:lstStyle>
        <a:defPPr>
          <a:defRPr sz="2000" dirty="0" err="1" smtClean="0"/>
        </a:defPPr>
      </a:lstStyle>
    </a:txDef>
  </a:objectDefaults>
  <a:extraClrSchemeLst/>
</a:theme>
</file>

<file path=ppt/theme/theme2.xml><?xml version="1.0" encoding="utf-8"?>
<a:theme xmlns:a="http://schemas.openxmlformats.org/drawingml/2006/main" name="Office Theme">
  <a:themeElements>
    <a:clrScheme name="Pearson 508">
      <a:dk1>
        <a:sysClr val="windowText" lastClr="000000"/>
      </a:dk1>
      <a:lt1>
        <a:sysClr val="window" lastClr="FFFFFF"/>
      </a:lt1>
      <a:dk2>
        <a:srgbClr val="000000"/>
      </a:dk2>
      <a:lt2>
        <a:srgbClr val="EEEEEE"/>
      </a:lt2>
      <a:accent1>
        <a:srgbClr val="3C1581"/>
      </a:accent1>
      <a:accent2>
        <a:srgbClr val="1A6C7C"/>
      </a:accent2>
      <a:accent3>
        <a:srgbClr val="CC730D"/>
      </a:accent3>
      <a:accent4>
        <a:srgbClr val="B2AA00"/>
      </a:accent4>
      <a:accent5>
        <a:srgbClr val="1B9332"/>
      </a:accent5>
      <a:accent6>
        <a:srgbClr val="7F7F7F"/>
      </a:accent6>
      <a:hlink>
        <a:srgbClr val="3C1581"/>
      </a:hlink>
      <a:folHlink>
        <a:srgbClr val="7F7F7F"/>
      </a:folHlink>
    </a:clrScheme>
    <a:fontScheme name="Office Classic 2">
      <a:majorFont>
        <a:latin typeface="Arial"/>
        <a:ea typeface=""/>
        <a:cs typeface=""/>
        <a:font script="Jpan" typeface="Arial"/>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Arial"/>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Pearson 508">
      <a:dk1>
        <a:sysClr val="windowText" lastClr="000000"/>
      </a:dk1>
      <a:lt1>
        <a:sysClr val="window" lastClr="FFFFFF"/>
      </a:lt1>
      <a:dk2>
        <a:srgbClr val="000000"/>
      </a:dk2>
      <a:lt2>
        <a:srgbClr val="EEEEEE"/>
      </a:lt2>
      <a:accent1>
        <a:srgbClr val="3C1581"/>
      </a:accent1>
      <a:accent2>
        <a:srgbClr val="1A6C7C"/>
      </a:accent2>
      <a:accent3>
        <a:srgbClr val="CC730D"/>
      </a:accent3>
      <a:accent4>
        <a:srgbClr val="B2AA00"/>
      </a:accent4>
      <a:accent5>
        <a:srgbClr val="1B9332"/>
      </a:accent5>
      <a:accent6>
        <a:srgbClr val="7F7F7F"/>
      </a:accent6>
      <a:hlink>
        <a:srgbClr val="3C1581"/>
      </a:hlink>
      <a:folHlink>
        <a:srgbClr val="7F7F7F"/>
      </a:folHlink>
    </a:clrScheme>
    <a:fontScheme name="Office Classic 2">
      <a:majorFont>
        <a:latin typeface="Arial"/>
        <a:ea typeface=""/>
        <a:cs typeface=""/>
        <a:font script="Jpan" typeface="Arial"/>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Arial"/>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Horizon</Template>
  <TotalTime>131</TotalTime>
  <Words>3958</Words>
  <Application>Microsoft Office PowerPoint</Application>
  <PresentationFormat>On-screen Show (4:3)</PresentationFormat>
  <Paragraphs>266</Paragraphs>
  <Slides>31</Slides>
  <Notes>31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31</vt:i4>
      </vt:variant>
    </vt:vector>
  </HeadingPairs>
  <TitlesOfParts>
    <vt:vector size="36" baseType="lpstr">
      <vt:lpstr>Arial</vt:lpstr>
      <vt:lpstr>Times New Roman</vt:lpstr>
      <vt:lpstr>Verdana</vt:lpstr>
      <vt:lpstr>Wingdings</vt:lpstr>
      <vt:lpstr>508 Lecture</vt:lpstr>
      <vt:lpstr>Management</vt:lpstr>
      <vt:lpstr>Learning Objectives</vt:lpstr>
      <vt:lpstr>What is Strategic Management?</vt:lpstr>
      <vt:lpstr>Why is Strategic Management Important?</vt:lpstr>
      <vt:lpstr>Exhibit 9.1 Strategic Management Process</vt:lpstr>
      <vt:lpstr>Step 1: Identifying the Organization’s Current Mission, Goals, and Strategies</vt:lpstr>
      <vt:lpstr>Exhibit 9.2 Components of a Mission Statement</vt:lpstr>
      <vt:lpstr>Step 2: Doing an External Analysis</vt:lpstr>
      <vt:lpstr>Step 3: Doing an Internal Analysis</vt:lpstr>
      <vt:lpstr>SWOT Analysis</vt:lpstr>
      <vt:lpstr>Step 4: Formulating Strategies</vt:lpstr>
      <vt:lpstr>Step 5: Implementing Strategies</vt:lpstr>
      <vt:lpstr>Step 6: Evaluating Results</vt:lpstr>
      <vt:lpstr>Exhibit 9.3 Types of Organizational Strategies</vt:lpstr>
      <vt:lpstr>What is Corporate Strategy?</vt:lpstr>
      <vt:lpstr>What Are the Types of Corporate Strategy?</vt:lpstr>
      <vt:lpstr>Stability and Renewal Strategies</vt:lpstr>
      <vt:lpstr>How Are Corporate Strategies Managed?</vt:lpstr>
      <vt:lpstr>Competitive Strategies</vt:lpstr>
      <vt:lpstr>The Role of Competitive Advantage</vt:lpstr>
      <vt:lpstr>Sustaining Competitive Advantage (1 of 2)</vt:lpstr>
      <vt:lpstr>Sustaining Competitive Advantage (2 of 2)</vt:lpstr>
      <vt:lpstr>Choosing a Competitive Strategy</vt:lpstr>
      <vt:lpstr>Functional Strategies</vt:lpstr>
      <vt:lpstr>Examples of Differentiation Strategies</vt:lpstr>
      <vt:lpstr>Exhibit 9.4 First Mover Advantages and Disadvantages</vt:lpstr>
      <vt:lpstr>Other Differentiation Strategies</vt:lpstr>
      <vt:lpstr>Review Learning Objective 9.1</vt:lpstr>
      <vt:lpstr>Review Learning Objective 9.2</vt:lpstr>
      <vt:lpstr>Review Learning Objective 9.3</vt:lpstr>
      <vt:lpstr>Review Learning Objective 9.4</vt:lpstr>
    </vt:vector>
  </TitlesOfParts>
  <Manager/>
  <Company>Pearson</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Management, Fifteenth Edition, Chapter 9, Making Decisions</dc:title>
  <dc:subject/>
  <dc:creator>Stephen P. Robbins and Mary Coulter</dc:creator>
  <cp:keywords>Management</cp:keywords>
  <dc:description/>
  <cp:lastModifiedBy>Rakshit, Nikhil</cp:lastModifiedBy>
  <cp:revision>633</cp:revision>
  <dcterms:created xsi:type="dcterms:W3CDTF">2014-07-14T20:04:21Z</dcterms:created>
  <dcterms:modified xsi:type="dcterms:W3CDTF">2020-05-21T10:41:55Z</dcterms:modified>
  <cp:category/>
</cp:coreProperties>
</file>