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4" autoAdjust="0"/>
    <p:restoredTop sz="94660"/>
  </p:normalViewPr>
  <p:slideViewPr>
    <p:cSldViewPr snapToGrid="0">
      <p:cViewPr varScale="1">
        <p:scale>
          <a:sx n="90" d="100"/>
          <a:sy n="90" d="100"/>
        </p:scale>
        <p:origin x="-39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pPr/>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pPr/>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pPr/>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pPr/>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p14="http://schemas.microsoft.com/office/powerpoint/2010/main" xmlns=""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pPr lvl="0"/>
            <a:r>
              <a:rPr lang="tr-TR" b="1" dirty="0" smtClean="0">
                <a:solidFill>
                  <a:schemeClr val="accent1"/>
                </a:solidFill>
              </a:rPr>
              <a:t>Aydınlanma</a:t>
            </a:r>
          </a:p>
          <a:p>
            <a:r>
              <a:rPr lang="tr-TR" dirty="0"/>
              <a:t>Aydınlanma </a:t>
            </a:r>
            <a:r>
              <a:rPr lang="tr-TR" dirty="0" smtClean="0"/>
              <a:t>düşüncesinin </a:t>
            </a:r>
            <a:r>
              <a:rPr lang="tr-TR" dirty="0"/>
              <a:t>ortaya çıkmasında </a:t>
            </a:r>
            <a:r>
              <a:rPr lang="tr-TR" dirty="0" err="1"/>
              <a:t>Hobbes</a:t>
            </a:r>
            <a:r>
              <a:rPr lang="tr-TR" dirty="0"/>
              <a:t>, Descartes, </a:t>
            </a:r>
            <a:r>
              <a:rPr lang="tr-TR" dirty="0" err="1"/>
              <a:t>Spinoza</a:t>
            </a:r>
            <a:r>
              <a:rPr lang="tr-TR" dirty="0"/>
              <a:t> felsefeleri etkili olmuşsa </a:t>
            </a:r>
            <a:r>
              <a:rPr lang="tr-TR" dirty="0" smtClean="0"/>
              <a:t>da, </a:t>
            </a:r>
            <a:r>
              <a:rPr lang="tr-TR" dirty="0"/>
              <a:t>bu akımı asıl başlatan </a:t>
            </a:r>
            <a:r>
              <a:rPr lang="tr-TR" dirty="0" smtClean="0"/>
              <a:t>Newton (</a:t>
            </a:r>
            <a:r>
              <a:rPr lang="tr-TR" dirty="0"/>
              <a:t>1642-1727) ve John Locke(1632-1704) olmuştur. </a:t>
            </a:r>
            <a:r>
              <a:rPr lang="tr-TR" dirty="0" smtClean="0"/>
              <a:t>Newton, </a:t>
            </a:r>
            <a:r>
              <a:rPr lang="tr-TR" dirty="0"/>
              <a:t>evrensel çekim kanunun matematiksel kanıtını ortaya koymuştu. Ona göre evrensel çekim kanunu yalnızca yeryüzü cisimleri için </a:t>
            </a:r>
            <a:r>
              <a:rPr lang="tr-TR" dirty="0" smtClean="0"/>
              <a:t>değil, </a:t>
            </a:r>
            <a:r>
              <a:rPr lang="tr-TR" dirty="0"/>
              <a:t>evrenin her yeri için geçerli idi. </a:t>
            </a:r>
            <a:r>
              <a:rPr lang="tr-TR" dirty="0" smtClean="0"/>
              <a:t>Evrensel </a:t>
            </a:r>
            <a:r>
              <a:rPr lang="tr-TR" dirty="0"/>
              <a:t>Çekim </a:t>
            </a:r>
            <a:r>
              <a:rPr lang="tr-TR" dirty="0" smtClean="0"/>
              <a:t>Kanunu’nun </a:t>
            </a:r>
            <a:r>
              <a:rPr lang="tr-TR" dirty="0" err="1"/>
              <a:t>Kopernik’in</a:t>
            </a:r>
            <a:r>
              <a:rPr lang="tr-TR" dirty="0"/>
              <a:t> güneşi merkez alan tezinin bilimsel kanıtını veriyordu. Bu </a:t>
            </a:r>
            <a:r>
              <a:rPr lang="tr-TR" dirty="0" smtClean="0"/>
              <a:t>durum, </a:t>
            </a:r>
            <a:r>
              <a:rPr lang="tr-TR" dirty="0"/>
              <a:t>Ortaçağ düşünürlerinin benimsediği </a:t>
            </a:r>
            <a:r>
              <a:rPr lang="tr-TR" dirty="0" err="1"/>
              <a:t>Ptolemaius’un</a:t>
            </a:r>
            <a:r>
              <a:rPr lang="tr-TR" dirty="0"/>
              <a:t> dünyayı evrenin merkezi sayan görüşünü </a:t>
            </a:r>
            <a:r>
              <a:rPr lang="tr-TR" dirty="0" smtClean="0"/>
              <a:t>sonsuza kadar ortadan </a:t>
            </a:r>
            <a:r>
              <a:rPr lang="tr-TR" dirty="0"/>
              <a:t>kaldırıyordu.</a:t>
            </a:r>
            <a:endParaRPr lang="tr-TR" b="1" dirty="0" smtClean="0"/>
          </a:p>
        </p:txBody>
      </p:sp>
    </p:spTree>
    <p:extLst>
      <p:ext uri="{BB962C8B-B14F-4D97-AF65-F5344CB8AC3E}">
        <p14:creationId xmlns:p14="http://schemas.microsoft.com/office/powerpoint/2010/main" xmlns="" val="2700767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pPr lvl="0"/>
            <a:r>
              <a:rPr lang="tr-TR" b="1" smtClean="0">
                <a:solidFill>
                  <a:schemeClr val="accent1"/>
                </a:solidFill>
              </a:rPr>
              <a:t>Aydınlanma</a:t>
            </a:r>
            <a:endParaRPr lang="tr-TR" b="1" dirty="0" smtClean="0">
              <a:solidFill>
                <a:schemeClr val="accent1"/>
              </a:solidFill>
            </a:endParaRPr>
          </a:p>
          <a:p>
            <a:r>
              <a:rPr lang="tr-TR" dirty="0"/>
              <a:t>John Locke </a:t>
            </a:r>
            <a:r>
              <a:rPr lang="tr-TR" dirty="0" smtClean="0"/>
              <a:t>ise, insanın </a:t>
            </a:r>
            <a:r>
              <a:rPr lang="tr-TR" dirty="0"/>
              <a:t>doğuştan bir boş kağıt gibi </a:t>
            </a:r>
            <a:r>
              <a:rPr lang="tr-TR" dirty="0" smtClean="0"/>
              <a:t>olduğunu, </a:t>
            </a:r>
            <a:r>
              <a:rPr lang="tr-TR" dirty="0"/>
              <a:t>zamanla deney ve akılla donanım elde ettiğini iddia etti. Bu </a:t>
            </a:r>
            <a:r>
              <a:rPr lang="tr-TR" dirty="0" smtClean="0"/>
              <a:t>da, Hristiyanlıktaki ilahi </a:t>
            </a:r>
            <a:r>
              <a:rPr lang="tr-TR" dirty="0"/>
              <a:t>donanım anlayışının sorgulanmasına neden oluyordu. </a:t>
            </a:r>
            <a:endParaRPr lang="tr-TR" dirty="0" smtClean="0"/>
          </a:p>
          <a:p>
            <a:r>
              <a:rPr lang="tr-TR" dirty="0" smtClean="0"/>
              <a:t>Aydınlanma çok kısa olarak; y</a:t>
            </a:r>
            <a:r>
              <a:rPr lang="tr-TR" b="1" dirty="0" smtClean="0"/>
              <a:t>asalara inancı Newton’dan, </a:t>
            </a:r>
            <a:r>
              <a:rPr lang="tr-TR" b="1" dirty="0"/>
              <a:t>insan aklına olan </a:t>
            </a:r>
            <a:r>
              <a:rPr lang="tr-TR" b="1" dirty="0" smtClean="0"/>
              <a:t>inancı da </a:t>
            </a:r>
            <a:r>
              <a:rPr lang="tr-TR" b="1" dirty="0" err="1"/>
              <a:t>Locke’dan</a:t>
            </a:r>
            <a:r>
              <a:rPr lang="tr-TR" b="1" dirty="0"/>
              <a:t> </a:t>
            </a:r>
            <a:r>
              <a:rPr lang="tr-TR" b="1" dirty="0" smtClean="0"/>
              <a:t>alan </a:t>
            </a:r>
            <a:r>
              <a:rPr lang="tr-TR" b="1" dirty="0"/>
              <a:t>bir </a:t>
            </a:r>
            <a:r>
              <a:rPr lang="tr-TR" b="1" dirty="0" smtClean="0"/>
              <a:t>anlayıştır</a:t>
            </a:r>
            <a:r>
              <a:rPr lang="tr-TR" dirty="0" smtClean="0"/>
              <a:t>. </a:t>
            </a:r>
            <a:endParaRPr lang="tr-TR" b="1" dirty="0" smtClean="0"/>
          </a:p>
        </p:txBody>
      </p:sp>
    </p:spTree>
    <p:extLst>
      <p:ext uri="{BB962C8B-B14F-4D97-AF65-F5344CB8AC3E}">
        <p14:creationId xmlns:p14="http://schemas.microsoft.com/office/powerpoint/2010/main" xmlns="" val="449142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10000"/>
          </a:bodyPr>
          <a:lstStyle/>
          <a:p>
            <a:r>
              <a:rPr lang="tr-TR" b="1" dirty="0"/>
              <a:t>XIV-XVIII. YÜZYILLAR DÜNYADA DİNİ-SOSYAL, SİYASİ VE EKONOMİK </a:t>
            </a:r>
            <a:r>
              <a:rPr lang="tr-TR" b="1" dirty="0" smtClean="0"/>
              <a:t>GÖRÜNÜM </a:t>
            </a:r>
          </a:p>
          <a:p>
            <a:pPr marL="342900" indent="-342900">
              <a:buFont typeface="Arial" panose="020B0604020202020204" pitchFamily="34" charset="0"/>
              <a:buChar char="•"/>
            </a:pPr>
            <a:r>
              <a:rPr lang="tr-TR" sz="2600" dirty="0" smtClean="0"/>
              <a:t>Modern diye nitelenen uygarlık tarihinin Avrupa’da yazıldığını ve bunun da XIV-XVIII. yüzyıllar arasına tarihlendiğini dikkate alarak; genel bazı tespitler yapılması gerekir. Bu çerçevede Dünyayı değiştirdiği kabul edilen temel olgu, olay ve gelişmeleri şu başlıklar altında tasnife tabi tutmak ve kısaca açıklamak mümkündür:</a:t>
            </a:r>
          </a:p>
          <a:p>
            <a:pPr lvl="0"/>
            <a:r>
              <a:rPr lang="de-DE" b="1" dirty="0" err="1" smtClean="0">
                <a:solidFill>
                  <a:schemeClr val="accent1"/>
                </a:solidFill>
              </a:rPr>
              <a:t>Hümanizma</a:t>
            </a:r>
            <a:r>
              <a:rPr lang="de-DE" b="1" dirty="0" smtClean="0">
                <a:solidFill>
                  <a:schemeClr val="accent1"/>
                </a:solidFill>
              </a:rPr>
              <a:t> </a:t>
            </a:r>
            <a:endParaRPr lang="tr-TR" b="1" dirty="0">
              <a:solidFill>
                <a:schemeClr val="accent1"/>
              </a:solidFill>
            </a:endParaRPr>
          </a:p>
          <a:p>
            <a:pPr lvl="0"/>
            <a:r>
              <a:rPr lang="da-DK" b="1" dirty="0" smtClean="0">
                <a:solidFill>
                  <a:schemeClr val="accent1"/>
                </a:solidFill>
              </a:rPr>
              <a:t>Rönesans</a:t>
            </a:r>
            <a:endParaRPr lang="tr-TR" b="1" dirty="0">
              <a:solidFill>
                <a:schemeClr val="accent1"/>
              </a:solidFill>
            </a:endParaRPr>
          </a:p>
          <a:p>
            <a:pPr lvl="0"/>
            <a:r>
              <a:rPr lang="da-DK" b="1" dirty="0" smtClean="0">
                <a:solidFill>
                  <a:schemeClr val="accent1"/>
                </a:solidFill>
              </a:rPr>
              <a:t>Keşifler </a:t>
            </a:r>
            <a:r>
              <a:rPr lang="da-DK" b="1" dirty="0">
                <a:solidFill>
                  <a:schemeClr val="accent1"/>
                </a:solidFill>
              </a:rPr>
              <a:t>Hareketi</a:t>
            </a:r>
            <a:endParaRPr lang="tr-TR" b="1" dirty="0">
              <a:solidFill>
                <a:schemeClr val="accent1"/>
              </a:solidFill>
            </a:endParaRPr>
          </a:p>
          <a:p>
            <a:pPr lvl="0"/>
            <a:r>
              <a:rPr lang="da-DK" b="1" dirty="0" smtClean="0">
                <a:solidFill>
                  <a:schemeClr val="accent1"/>
                </a:solidFill>
              </a:rPr>
              <a:t>Reform</a:t>
            </a:r>
            <a:endParaRPr lang="tr-TR" b="1" dirty="0">
              <a:solidFill>
                <a:schemeClr val="accent1"/>
              </a:solidFill>
            </a:endParaRPr>
          </a:p>
          <a:p>
            <a:r>
              <a:rPr lang="da-DK" b="1" dirty="0" smtClean="0">
                <a:solidFill>
                  <a:schemeClr val="accent1"/>
                </a:solidFill>
              </a:rPr>
              <a:t>Aydınlama </a:t>
            </a:r>
            <a:endParaRPr lang="tr-TR" b="1" dirty="0">
              <a:solidFill>
                <a:schemeClr val="accent1"/>
              </a:solidFill>
            </a:endParaRPr>
          </a:p>
        </p:txBody>
      </p:sp>
    </p:spTree>
    <p:extLst>
      <p:ext uri="{BB962C8B-B14F-4D97-AF65-F5344CB8AC3E}">
        <p14:creationId xmlns:p14="http://schemas.microsoft.com/office/powerpoint/2010/main" xmlns="" val="561522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pPr lvl="0"/>
            <a:r>
              <a:rPr lang="de-DE" b="1" dirty="0" err="1" smtClean="0">
                <a:solidFill>
                  <a:schemeClr val="accent1"/>
                </a:solidFill>
              </a:rPr>
              <a:t>Hümanizma</a:t>
            </a:r>
            <a:endParaRPr lang="tr-TR" b="1" dirty="0" smtClean="0">
              <a:solidFill>
                <a:schemeClr val="accent1"/>
              </a:solidFill>
            </a:endParaRPr>
          </a:p>
          <a:p>
            <a:r>
              <a:rPr lang="de-DE" b="1" dirty="0" smtClean="0"/>
              <a:t> </a:t>
            </a:r>
            <a:r>
              <a:rPr lang="tr-TR" b="1" dirty="0"/>
              <a:t>Hümanizma:</a:t>
            </a:r>
            <a:r>
              <a:rPr lang="tr-TR" dirty="0"/>
              <a:t> 14. yüzyılda şekillenmeye başlamıştı. </a:t>
            </a:r>
            <a:r>
              <a:rPr lang="tr-TR" dirty="0" smtClean="0"/>
              <a:t>Hümanizma </a:t>
            </a:r>
            <a:r>
              <a:rPr lang="tr-TR" dirty="0"/>
              <a:t>en geniş anlamıyla, insanın kendi kişiliği, günlük yaşamı, bu </a:t>
            </a:r>
            <a:r>
              <a:rPr lang="tr-TR" b="1" dirty="0"/>
              <a:t>dünyanın haz ve acılarıyla ilgilenmesini ifade eder. </a:t>
            </a:r>
            <a:r>
              <a:rPr lang="tr-TR" dirty="0"/>
              <a:t>Dar anlamda </a:t>
            </a:r>
            <a:r>
              <a:rPr lang="tr-TR" dirty="0" smtClean="0"/>
              <a:t>hümanizma, </a:t>
            </a:r>
            <a:r>
              <a:rPr lang="tr-TR" b="1" dirty="0"/>
              <a:t>kutsal ya da dinsel yapıtlar </a:t>
            </a:r>
            <a:r>
              <a:rPr lang="tr-TR" b="1" dirty="0" smtClean="0"/>
              <a:t>yerine, </a:t>
            </a:r>
            <a:r>
              <a:rPr lang="tr-TR" b="1" dirty="0"/>
              <a:t>edebiyat yapıtlarının incelenmesidir</a:t>
            </a:r>
            <a:r>
              <a:rPr lang="tr-TR" dirty="0"/>
              <a:t>. </a:t>
            </a:r>
            <a:r>
              <a:rPr lang="tr-TR" b="1" dirty="0"/>
              <a:t>Yunan ve Latin klasiklerine dönüşe dayanan bir edebiyat </a:t>
            </a:r>
            <a:r>
              <a:rPr lang="tr-TR" b="1" dirty="0" smtClean="0"/>
              <a:t>akımıdır.</a:t>
            </a:r>
            <a:r>
              <a:rPr lang="tr-TR" dirty="0" smtClean="0"/>
              <a:t> Hümanist, İnsanın evrende eşsiz bir yeri ve değeri olduğunu düşünürdü. Yine tarih, felsefe, edebiyat konularının en az matematik, fizik ve kimya kadar eğitimde ağırlık taşıdığına inanırdı. </a:t>
            </a:r>
            <a:r>
              <a:rPr lang="tr-TR" b="1" dirty="0" smtClean="0"/>
              <a:t>Hümanizma akımının babası </a:t>
            </a:r>
            <a:r>
              <a:rPr lang="tr-TR" b="1" dirty="0" err="1"/>
              <a:t>Patrarch</a:t>
            </a:r>
            <a:r>
              <a:rPr lang="tr-TR" b="1" dirty="0"/>
              <a:t> </a:t>
            </a:r>
            <a:r>
              <a:rPr lang="tr-TR" dirty="0"/>
              <a:t>(1304-1374 Floransa) sonsuzluğu </a:t>
            </a:r>
            <a:r>
              <a:rPr lang="tr-TR" dirty="0" smtClean="0"/>
              <a:t>değil, </a:t>
            </a:r>
            <a:r>
              <a:rPr lang="tr-TR" dirty="0"/>
              <a:t>dünyada olup </a:t>
            </a:r>
            <a:r>
              <a:rPr lang="tr-TR" dirty="0" smtClean="0"/>
              <a:t>bitenleri merak etti ve bu konuda çaba sarf etti. </a:t>
            </a:r>
            <a:r>
              <a:rPr lang="tr-TR" dirty="0"/>
              <a:t>Klasik metinlerle olan uğraş, dönem </a:t>
            </a:r>
            <a:r>
              <a:rPr lang="tr-TR" dirty="0" err="1"/>
              <a:t>dönem</a:t>
            </a:r>
            <a:r>
              <a:rPr lang="tr-TR" dirty="0"/>
              <a:t> Hristiyanlığın </a:t>
            </a:r>
            <a:r>
              <a:rPr lang="tr-TR" dirty="0" smtClean="0"/>
              <a:t>sorgulanmasına yol açıyordu. İnsanın </a:t>
            </a:r>
            <a:r>
              <a:rPr lang="tr-TR" dirty="0"/>
              <a:t>mevcut konumunun ve toplum sorunlarının </a:t>
            </a:r>
            <a:r>
              <a:rPr lang="tr-TR" dirty="0" smtClean="0"/>
              <a:t>sorgulanması </a:t>
            </a:r>
            <a:r>
              <a:rPr lang="tr-TR" dirty="0"/>
              <a:t>ve dünyanın farklı şekillerde algılanmasına götürüyordu.  Bu </a:t>
            </a:r>
            <a:r>
              <a:rPr lang="tr-TR" dirty="0" smtClean="0"/>
              <a:t>anlamda, </a:t>
            </a:r>
            <a:r>
              <a:rPr lang="tr-TR" dirty="0"/>
              <a:t>Rönesans döneminin habercisi bir gelişme idi.</a:t>
            </a:r>
          </a:p>
          <a:p>
            <a:pPr lvl="0"/>
            <a:endParaRPr lang="tr-TR" b="1" dirty="0"/>
          </a:p>
        </p:txBody>
      </p:sp>
    </p:spTree>
    <p:extLst>
      <p:ext uri="{BB962C8B-B14F-4D97-AF65-F5344CB8AC3E}">
        <p14:creationId xmlns:p14="http://schemas.microsoft.com/office/powerpoint/2010/main" xmlns="" val="771002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77500" lnSpcReduction="20000"/>
          </a:bodyPr>
          <a:lstStyle/>
          <a:p>
            <a:pPr lvl="0"/>
            <a:r>
              <a:rPr lang="da-DK" b="1" dirty="0" smtClean="0">
                <a:solidFill>
                  <a:schemeClr val="accent1"/>
                </a:solidFill>
              </a:rPr>
              <a:t>Rönesans</a:t>
            </a:r>
            <a:endParaRPr lang="tr-TR" b="1" dirty="0" smtClean="0">
              <a:solidFill>
                <a:schemeClr val="accent1"/>
              </a:solidFill>
            </a:endParaRPr>
          </a:p>
          <a:p>
            <a:r>
              <a:rPr lang="tr-TR" dirty="0" smtClean="0"/>
              <a:t>Resim, heykel, müzik, şiir ve tiyatronun 15. Yüzyılda artık açık biçimde Tanrının hizmetinde bulunmakla sınırlı kalmıyordu. Sanat bağımsız ve sanat türleri daha kapsamlı ve çeşitli hale geliyor ve hiç olmadığı kadar dünyevi oluyordu. Rönesans sanatı denilen akım 15. Yüzyılın ikinci yarısından 16. Yüzyılın ikinci yarısına kadar doruğa ulaşmış durumdaydı. </a:t>
            </a:r>
            <a:r>
              <a:rPr lang="tr-TR" dirty="0" err="1" smtClean="0"/>
              <a:t>Rafaello</a:t>
            </a:r>
            <a:r>
              <a:rPr lang="tr-TR" dirty="0" smtClean="0"/>
              <a:t>, </a:t>
            </a:r>
            <a:r>
              <a:rPr lang="tr-TR" dirty="0" err="1" smtClean="0"/>
              <a:t>Michelangelo</a:t>
            </a:r>
            <a:r>
              <a:rPr lang="tr-TR" dirty="0" smtClean="0"/>
              <a:t>, </a:t>
            </a:r>
            <a:r>
              <a:rPr lang="tr-TR" dirty="0" err="1" smtClean="0"/>
              <a:t>Leordado</a:t>
            </a:r>
            <a:r>
              <a:rPr lang="tr-TR" dirty="0" smtClean="0"/>
              <a:t> da Vinci gibi çok yönlü yetenekler büyük ilgi gördü. Bu sanatçılar insan mükemmelliği konusundaki görüşlerini geliştirdiler. </a:t>
            </a:r>
            <a:r>
              <a:rPr lang="tr-TR" dirty="0" err="1" smtClean="0"/>
              <a:t>Rönesansın</a:t>
            </a:r>
            <a:r>
              <a:rPr lang="tr-TR" dirty="0" smtClean="0"/>
              <a:t> asıl başarısı ve etkisi </a:t>
            </a:r>
            <a:r>
              <a:rPr lang="tr-TR" dirty="0" err="1" smtClean="0"/>
              <a:t>Hristan</a:t>
            </a:r>
            <a:r>
              <a:rPr lang="tr-TR" dirty="0" smtClean="0"/>
              <a:t> sentezi ve kilisenin kültür ve sanat ve üzerindeki tekelinin sonunda kırıldığını göstermesiydi. Aşk şiirleri, binalardaki gotik tarzın yaygınlaşması kilise mensubu olmayan kişiler arasında anadillerinde edebiyatın yaygınlaşması laik ve devrimci bir gelişme olarak elitler arasında eğitim görenlerin çoğalması bu dönemi önemli kılan diğer hususiyetlerdi.</a:t>
            </a:r>
          </a:p>
          <a:p>
            <a:r>
              <a:rPr lang="tr-TR" dirty="0" smtClean="0"/>
              <a:t>14.ve </a:t>
            </a:r>
            <a:r>
              <a:rPr lang="tr-TR" dirty="0"/>
              <a:t>15. yüzyıllarda İtalya’da başlayan ve insanın kendini ve doğadaki konumunu sanat yoluyla farklı </a:t>
            </a:r>
            <a:r>
              <a:rPr lang="tr-TR" dirty="0" smtClean="0"/>
              <a:t>konumlandıran, ifade eden </a:t>
            </a:r>
            <a:r>
              <a:rPr lang="tr-TR" dirty="0"/>
              <a:t>bir </a:t>
            </a:r>
            <a:r>
              <a:rPr lang="tr-TR" dirty="0" smtClean="0"/>
              <a:t>akımdı.  </a:t>
            </a:r>
            <a:r>
              <a:rPr lang="tr-TR" dirty="0"/>
              <a:t>Sanat ve edebiyatın birçok alanındaki yeni yapıtlar </a:t>
            </a:r>
            <a:r>
              <a:rPr lang="tr-TR" dirty="0" smtClean="0"/>
              <a:t>sonsuzluğu</a:t>
            </a:r>
            <a:r>
              <a:rPr lang="tr-TR" dirty="0"/>
              <a:t>, ilahi gücü değil </a:t>
            </a:r>
            <a:r>
              <a:rPr lang="tr-TR" b="1" dirty="0"/>
              <a:t>doğayı, insanı ve günlük yaşamı tasvir eden dünyevi uğraşılardı.</a:t>
            </a:r>
            <a:endParaRPr lang="tr-TR" dirty="0"/>
          </a:p>
          <a:p>
            <a:pPr lvl="0"/>
            <a:endParaRPr lang="tr-TR" b="1" dirty="0"/>
          </a:p>
        </p:txBody>
      </p:sp>
    </p:spTree>
    <p:extLst>
      <p:ext uri="{BB962C8B-B14F-4D97-AF65-F5344CB8AC3E}">
        <p14:creationId xmlns:p14="http://schemas.microsoft.com/office/powerpoint/2010/main" xmlns="" val="3968366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1"/>
            <a:ext cx="9144000" cy="4656271"/>
          </a:xfrm>
        </p:spPr>
        <p:txBody>
          <a:bodyPr>
            <a:normAutofit lnSpcReduction="10000"/>
          </a:bodyPr>
          <a:lstStyle/>
          <a:p>
            <a:pPr lvl="0"/>
            <a:r>
              <a:rPr lang="tr-TR" b="1" dirty="0" smtClean="0">
                <a:solidFill>
                  <a:schemeClr val="accent1"/>
                </a:solidFill>
              </a:rPr>
              <a:t>-</a:t>
            </a:r>
            <a:r>
              <a:rPr lang="da-DK" b="1" dirty="0" smtClean="0">
                <a:solidFill>
                  <a:schemeClr val="accent1"/>
                </a:solidFill>
              </a:rPr>
              <a:t>Keşifler Hareketi</a:t>
            </a:r>
            <a:endParaRPr lang="tr-TR" b="1" dirty="0" smtClean="0">
              <a:solidFill>
                <a:schemeClr val="accent1"/>
              </a:solidFill>
            </a:endParaRPr>
          </a:p>
          <a:p>
            <a:r>
              <a:rPr lang="tr-TR" dirty="0"/>
              <a:t>Doğu’dan gelen mallar İtalyan şehir devletleri (Venedik, Ceneviz) tarafından taşınmakta ve pazarlanmaktadır. Bu hâkimiyet yeni bir olgu nedeniyle oldukça zaafa uğramıştır. </a:t>
            </a:r>
            <a:r>
              <a:rPr lang="tr-TR" b="1" dirty="0"/>
              <a:t>Okyanus denizciliği ve coğrafi keşifler</a:t>
            </a:r>
            <a:r>
              <a:rPr lang="tr-TR" dirty="0"/>
              <a:t>. </a:t>
            </a:r>
            <a:r>
              <a:rPr lang="tr-TR" dirty="0" smtClean="0"/>
              <a:t>XV. yüzyılın sonlarında Ümit Burnu ve Amerika’nın keşfi ile Hindistan’a </a:t>
            </a:r>
            <a:r>
              <a:rPr lang="tr-TR" dirty="0"/>
              <a:t>okyanustan </a:t>
            </a:r>
            <a:r>
              <a:rPr lang="tr-TR" dirty="0" smtClean="0"/>
              <a:t>ulaşılması</a:t>
            </a:r>
            <a:r>
              <a:rPr lang="tr-TR" dirty="0"/>
              <a:t>, Akdeniz’deki bu ticaretin ciddi boyutlarda azalmasına neden olmuştur. Yeni oluşumun </a:t>
            </a:r>
            <a:r>
              <a:rPr lang="tr-TR" dirty="0" smtClean="0"/>
              <a:t>öncülüğünü, </a:t>
            </a:r>
            <a:r>
              <a:rPr lang="tr-TR" dirty="0"/>
              <a:t>Portekiz yapmıştır. Rüzgâr ve denizin durumuna göre yelkenleri ayarlanabilir, dayanıklı, çok sayıda ağır top taşıyabilen yeni gemilerin okyanusa </a:t>
            </a:r>
            <a:r>
              <a:rPr lang="tr-TR" dirty="0" smtClean="0"/>
              <a:t>açılması, </a:t>
            </a:r>
            <a:r>
              <a:rPr lang="tr-TR" dirty="0"/>
              <a:t>yeni ticari kolonilerin kurulmasını hızlandırmıştır. Krallarca korunan güçlü iş adamlarınca mali destek gören bu planlı </a:t>
            </a:r>
            <a:r>
              <a:rPr lang="tr-TR" dirty="0" smtClean="0"/>
              <a:t>okyanus </a:t>
            </a:r>
            <a:r>
              <a:rPr lang="tr-TR" dirty="0"/>
              <a:t>seferleri, askeri nedenlere değil, Asya ile ticareti Akdeniz devlet ve tüccarlarının aracılığına gerek kalmaksızın yürütebilmek </a:t>
            </a:r>
            <a:r>
              <a:rPr lang="tr-TR" dirty="0" smtClean="0"/>
              <a:t>için, </a:t>
            </a:r>
            <a:r>
              <a:rPr lang="tr-TR" dirty="0"/>
              <a:t>Hindistan’a yeni bir yol bulmak amacına yönelikti. Bu yeni durum:</a:t>
            </a:r>
          </a:p>
          <a:p>
            <a:pPr lvl="0"/>
            <a:endParaRPr lang="tr-TR" b="1" dirty="0"/>
          </a:p>
        </p:txBody>
      </p:sp>
    </p:spTree>
    <p:extLst>
      <p:ext uri="{BB962C8B-B14F-4D97-AF65-F5344CB8AC3E}">
        <p14:creationId xmlns:p14="http://schemas.microsoft.com/office/powerpoint/2010/main" xmlns="" val="3798562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pPr lvl="0"/>
            <a:r>
              <a:rPr lang="da-DK" b="1" dirty="0" smtClean="0">
                <a:solidFill>
                  <a:schemeClr val="accent1"/>
                </a:solidFill>
              </a:rPr>
              <a:t>Keşifler Hareketi</a:t>
            </a:r>
            <a:endParaRPr lang="tr-TR" b="1" dirty="0" smtClean="0">
              <a:solidFill>
                <a:schemeClr val="accent1"/>
              </a:solidFill>
            </a:endParaRPr>
          </a:p>
          <a:p>
            <a:r>
              <a:rPr lang="tr-TR" b="1" dirty="0"/>
              <a:t> İlk </a:t>
            </a:r>
            <a:r>
              <a:rPr lang="tr-TR" b="1" dirty="0" smtClean="0"/>
              <a:t>olarak, </a:t>
            </a:r>
            <a:r>
              <a:rPr lang="tr-TR" b="1" dirty="0"/>
              <a:t>ticaretin ağırlık merkezinin Akdeniz’den</a:t>
            </a:r>
            <a:r>
              <a:rPr lang="tr-TR" dirty="0"/>
              <a:t> Atlantik kıyılarına kaymasına neden oldu. Akdeniz ülkeleri kıtalararası ticaretin büyük bölümünü Portekiz ve İspanya’ya kaptırdılar. Daha önemlisi </a:t>
            </a:r>
            <a:r>
              <a:rPr lang="tr-TR" b="1" dirty="0"/>
              <a:t>Amerika ve Afrika’dan getirilen, tütün, kakao ve rom gibi yeni </a:t>
            </a:r>
            <a:r>
              <a:rPr lang="tr-TR" b="1" dirty="0" smtClean="0"/>
              <a:t>mal </a:t>
            </a:r>
            <a:r>
              <a:rPr lang="tr-TR" b="1" dirty="0"/>
              <a:t>ve mad</a:t>
            </a:r>
            <a:r>
              <a:rPr lang="tr-TR" dirty="0"/>
              <a:t>enler yüzünden ekonomik dengeye artı unsurlar eklendi.</a:t>
            </a:r>
          </a:p>
          <a:p>
            <a:r>
              <a:rPr lang="tr-TR" b="1" dirty="0"/>
              <a:t>İkinci olarak, Okyanus seferleri bol miktarda altın ve gümüşün</a:t>
            </a:r>
            <a:r>
              <a:rPr lang="tr-TR" dirty="0"/>
              <a:t> Avrupa’ya girmesine neden oldu.</a:t>
            </a:r>
          </a:p>
          <a:p>
            <a:r>
              <a:rPr lang="tr-TR" b="1" dirty="0"/>
              <a:t>Üçüncü </a:t>
            </a:r>
            <a:r>
              <a:rPr lang="tr-TR" b="1" dirty="0" smtClean="0"/>
              <a:t>olarak, </a:t>
            </a:r>
            <a:r>
              <a:rPr lang="tr-TR" b="1" dirty="0"/>
              <a:t>kralların elinde toplanan değerli madenler, diğer ülkelerle denizde rekabet etme olanaklarını geliştirmiş ve bu durum siyasal merkezciliğin güç kazanmasına neden olmuştur. </a:t>
            </a:r>
            <a:endParaRPr lang="tr-TR" dirty="0"/>
          </a:p>
          <a:p>
            <a:pPr lvl="0"/>
            <a:endParaRPr lang="tr-TR" b="1" dirty="0"/>
          </a:p>
        </p:txBody>
      </p:sp>
    </p:spTree>
    <p:extLst>
      <p:ext uri="{BB962C8B-B14F-4D97-AF65-F5344CB8AC3E}">
        <p14:creationId xmlns:p14="http://schemas.microsoft.com/office/powerpoint/2010/main" xmlns="" val="4213959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20000"/>
          </a:bodyPr>
          <a:lstStyle/>
          <a:p>
            <a:pPr lvl="0"/>
            <a:r>
              <a:rPr lang="da-DK" b="1" dirty="0" smtClean="0">
                <a:solidFill>
                  <a:schemeClr val="accent1"/>
                </a:solidFill>
              </a:rPr>
              <a:t>Reform</a:t>
            </a:r>
            <a:endParaRPr lang="tr-TR" b="1" dirty="0" smtClean="0">
              <a:solidFill>
                <a:schemeClr val="accent1"/>
              </a:solidFill>
            </a:endParaRPr>
          </a:p>
          <a:p>
            <a:pPr lvl="0"/>
            <a:r>
              <a:rPr lang="tr-TR" dirty="0" smtClean="0"/>
              <a:t>*XVI. </a:t>
            </a:r>
            <a:r>
              <a:rPr lang="tr-TR" dirty="0"/>
              <a:t>yüzyılın bir olgusudur. 1517’de Martin Luther tarafından geliştirilmiştir. Luther’e göre </a:t>
            </a:r>
            <a:r>
              <a:rPr lang="tr-TR" b="1" dirty="0"/>
              <a:t>İncil’i okuyup anlamak </a:t>
            </a:r>
            <a:r>
              <a:rPr lang="tr-TR" b="1" dirty="0" smtClean="0"/>
              <a:t>namuslu </a:t>
            </a:r>
            <a:r>
              <a:rPr lang="tr-TR" b="1" dirty="0"/>
              <a:t>bir yaşam </a:t>
            </a:r>
            <a:r>
              <a:rPr lang="tr-TR" b="1" dirty="0" smtClean="0"/>
              <a:t>sürdürmek için yeterliydi.</a:t>
            </a:r>
            <a:r>
              <a:rPr lang="tr-TR" dirty="0" smtClean="0"/>
              <a:t> </a:t>
            </a:r>
            <a:r>
              <a:rPr lang="tr-TR" dirty="0"/>
              <a:t>Kişilerin dünyada işledikleri suçların cezaları </a:t>
            </a:r>
            <a:r>
              <a:rPr lang="tr-TR" dirty="0" smtClean="0"/>
              <a:t>ancak, </a:t>
            </a:r>
            <a:r>
              <a:rPr lang="tr-TR" dirty="0"/>
              <a:t>ahirette tanrı tarafından verilebilirdi. Gerçekten nedamet duyan bir </a:t>
            </a:r>
            <a:r>
              <a:rPr lang="tr-TR" dirty="0" smtClean="0"/>
              <a:t>Hristiyan'ın </a:t>
            </a:r>
            <a:r>
              <a:rPr lang="tr-TR" dirty="0"/>
              <a:t>günahı tanrı tarafından bağışlanabilirdi. Belge ve para karşılığı </a:t>
            </a:r>
            <a:r>
              <a:rPr lang="tr-TR" dirty="0" smtClean="0"/>
              <a:t>affetmek, </a:t>
            </a:r>
            <a:r>
              <a:rPr lang="tr-TR" dirty="0"/>
              <a:t>dinin felsefesine aykırı idi. </a:t>
            </a:r>
            <a:endParaRPr lang="tr-TR" dirty="0" smtClean="0"/>
          </a:p>
          <a:p>
            <a:pPr lvl="0"/>
            <a:r>
              <a:rPr lang="tr-TR" dirty="0"/>
              <a:t>*</a:t>
            </a:r>
            <a:r>
              <a:rPr lang="tr-TR" dirty="0" smtClean="0"/>
              <a:t>Bu </a:t>
            </a:r>
            <a:r>
              <a:rPr lang="tr-TR" dirty="0"/>
              <a:t>fikrin yaygınlaşmasını etkileyen bir </a:t>
            </a:r>
            <a:r>
              <a:rPr lang="tr-TR" dirty="0" smtClean="0"/>
              <a:t>neden </a:t>
            </a:r>
            <a:r>
              <a:rPr lang="tr-TR" dirty="0"/>
              <a:t>de </a:t>
            </a:r>
            <a:r>
              <a:rPr lang="tr-TR" dirty="0" smtClean="0"/>
              <a:t>keşifler hareketi sürecinde güçlü </a:t>
            </a:r>
            <a:r>
              <a:rPr lang="tr-TR" dirty="0"/>
              <a:t>krallıkların kurulmasıydı. </a:t>
            </a:r>
            <a:r>
              <a:rPr lang="tr-TR" b="1" dirty="0"/>
              <a:t>Papanın yetkisinde olan vergi toplama, yargı ve atama yavaş yavaş bu merkezi krallıklar tarafından kullanılmaya başlanmıştı.</a:t>
            </a:r>
            <a:r>
              <a:rPr lang="tr-TR" dirty="0"/>
              <a:t> Ve </a:t>
            </a:r>
            <a:r>
              <a:rPr lang="tr-TR" dirty="0" smtClean="0"/>
              <a:t>Protestanlığın</a:t>
            </a:r>
            <a:r>
              <a:rPr lang="tr-TR" dirty="0"/>
              <a:t>, para alışverişi, tefecilik,  tasarruf vb. düşünceleri dönem kapitalist görüşleriyle uyum içindeydi. Bu </a:t>
            </a:r>
            <a:r>
              <a:rPr lang="tr-TR" dirty="0" smtClean="0"/>
              <a:t>nedenle, </a:t>
            </a:r>
            <a:r>
              <a:rPr lang="tr-TR" dirty="0"/>
              <a:t>öncelikle Almanya’da daha sonra birçok yerde bu mezhebin yayılmasına neden oldu. Hepsinden önemlisi kilisenin mevcut konumunun </a:t>
            </a:r>
            <a:r>
              <a:rPr lang="tr-TR" dirty="0" smtClean="0"/>
              <a:t>bu yeni dini akımla sorgulanması, </a:t>
            </a:r>
            <a:r>
              <a:rPr lang="tr-TR" dirty="0"/>
              <a:t>yeni akımların </a:t>
            </a:r>
            <a:r>
              <a:rPr lang="tr-TR" dirty="0" smtClean="0"/>
              <a:t>daha cesaretle savunulmasına giden süreci başlatacaktı. </a:t>
            </a:r>
            <a:endParaRPr lang="tr-TR" b="1" dirty="0" smtClean="0"/>
          </a:p>
        </p:txBody>
      </p:sp>
    </p:spTree>
    <p:extLst>
      <p:ext uri="{BB962C8B-B14F-4D97-AF65-F5344CB8AC3E}">
        <p14:creationId xmlns:p14="http://schemas.microsoft.com/office/powerpoint/2010/main" xmlns="" val="1766976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pPr lvl="0"/>
            <a:r>
              <a:rPr lang="tr-TR" b="1" dirty="0" smtClean="0">
                <a:solidFill>
                  <a:schemeClr val="accent1"/>
                </a:solidFill>
              </a:rPr>
              <a:t>Aydınlanma</a:t>
            </a:r>
          </a:p>
          <a:p>
            <a:pPr lvl="0"/>
            <a:r>
              <a:rPr lang="tr-TR" dirty="0"/>
              <a:t>Aydınlanma birbirleriyle yakından ilgili </a:t>
            </a:r>
            <a:r>
              <a:rPr lang="tr-TR" b="1" dirty="0"/>
              <a:t>Tanrı, akıl, doğa ve insan</a:t>
            </a:r>
            <a:r>
              <a:rPr lang="tr-TR" dirty="0"/>
              <a:t> kavramlarını ele alan bir düşünce ve inanç bütünüdür. İlgi ve vurguları ne kadar değişik olursa olsun, tüm Aydınlanma dönemi düşünürleri Batı dünyasının yerleşik değerleri </a:t>
            </a:r>
            <a:r>
              <a:rPr lang="tr-TR" b="1" dirty="0"/>
              <a:t>ve kurumlarını eleştiriyor, aklın doğru kullanılmasıyla yararlı bilgiye ulaşılabileceğine inanıyor, insanın</a:t>
            </a:r>
            <a:r>
              <a:rPr lang="tr-TR" dirty="0"/>
              <a:t> mutluluğunu her türlü baskıdan uzak olmasında, özgürlükte buluyordu.</a:t>
            </a:r>
            <a:endParaRPr lang="tr-TR" b="1" dirty="0" smtClean="0"/>
          </a:p>
        </p:txBody>
      </p:sp>
    </p:spTree>
    <p:extLst>
      <p:ext uri="{BB962C8B-B14F-4D97-AF65-F5344CB8AC3E}">
        <p14:creationId xmlns:p14="http://schemas.microsoft.com/office/powerpoint/2010/main" xmlns="" val="1619538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pPr lvl="0"/>
            <a:r>
              <a:rPr lang="tr-TR" b="1" dirty="0" smtClean="0">
                <a:solidFill>
                  <a:schemeClr val="accent1"/>
                </a:solidFill>
              </a:rPr>
              <a:t>Aydınlanma</a:t>
            </a:r>
          </a:p>
          <a:p>
            <a:r>
              <a:rPr lang="tr-TR" dirty="0"/>
              <a:t>17. yüzyılda Hugo </a:t>
            </a:r>
            <a:r>
              <a:rPr lang="tr-TR" dirty="0" err="1"/>
              <a:t>Grotius’la</a:t>
            </a:r>
            <a:r>
              <a:rPr lang="tr-TR" dirty="0"/>
              <a:t> başlayan doğal hukuk </a:t>
            </a:r>
            <a:r>
              <a:rPr lang="tr-TR" dirty="0" smtClean="0"/>
              <a:t>kuramı, Aydınlanma dönemine </a:t>
            </a:r>
            <a:r>
              <a:rPr lang="tr-TR" dirty="0"/>
              <a:t>yeni bir boyut getirmişti. </a:t>
            </a:r>
            <a:r>
              <a:rPr lang="tr-TR" dirty="0" err="1"/>
              <a:t>Grotius</a:t>
            </a:r>
            <a:r>
              <a:rPr lang="tr-TR" dirty="0"/>
              <a:t> pozitif hukuk ile doğal hukuku birbirinden ayırmış, pozitif hukukun değişik yer ve koşullarda meydana getirilen hukuk, doğal </a:t>
            </a:r>
            <a:r>
              <a:rPr lang="tr-TR" dirty="0" smtClean="0"/>
              <a:t>hukukun </a:t>
            </a:r>
            <a:r>
              <a:rPr lang="tr-TR" dirty="0"/>
              <a:t>ise tarih boyunca değişmeyen </a:t>
            </a:r>
            <a:r>
              <a:rPr lang="tr-TR" dirty="0" smtClean="0"/>
              <a:t>-ve </a:t>
            </a:r>
            <a:r>
              <a:rPr lang="tr-TR" dirty="0"/>
              <a:t>pozitif hukuktan da </a:t>
            </a:r>
            <a:r>
              <a:rPr lang="tr-TR" dirty="0" smtClean="0"/>
              <a:t>üstün- </a:t>
            </a:r>
            <a:r>
              <a:rPr lang="tr-TR" dirty="0"/>
              <a:t>bir hukuk olduğunu söylüyordu. </a:t>
            </a:r>
            <a:r>
              <a:rPr lang="tr-TR" dirty="0" smtClean="0"/>
              <a:t>Bu </a:t>
            </a:r>
            <a:r>
              <a:rPr lang="tr-TR" dirty="0"/>
              <a:t>şekilde aydınlanma evrensel bir nitelik kazanmaya başlamıştı. 17. yüzyıl düşüncesinin birliği ve tutarlılığını sağlayan en önemli husus </a:t>
            </a:r>
            <a:r>
              <a:rPr lang="tr-TR" dirty="0" smtClean="0"/>
              <a:t>ise, </a:t>
            </a:r>
            <a:r>
              <a:rPr lang="tr-TR" dirty="0"/>
              <a:t>felsefenin matematiksel fizik ve rasyonalizmi kendisine model almasından kaynaklanıyordu. Matematiksel fizik doğayı </a:t>
            </a:r>
            <a:r>
              <a:rPr lang="tr-TR" dirty="0" smtClean="0"/>
              <a:t>var olan </a:t>
            </a:r>
            <a:r>
              <a:rPr lang="tr-TR" dirty="0"/>
              <a:t>kavramlarla </a:t>
            </a:r>
            <a:r>
              <a:rPr lang="tr-TR" dirty="0" smtClean="0"/>
              <a:t>açıklıyor; </a:t>
            </a:r>
            <a:r>
              <a:rPr lang="tr-TR" dirty="0"/>
              <a:t>bu durum temelde insan aklı ile doğa kanunlarının </a:t>
            </a:r>
            <a:r>
              <a:rPr lang="tr-TR" dirty="0" smtClean="0"/>
              <a:t>benzerliğini </a:t>
            </a:r>
            <a:r>
              <a:rPr lang="tr-TR" dirty="0"/>
              <a:t>gündeme getiriyordu. Doğal bilimler alanındaki yeni açılımlar metafizikten uzaklaşılmasıyla sonuçlanıyordu. </a:t>
            </a:r>
          </a:p>
          <a:p>
            <a:pPr lvl="0"/>
            <a:endParaRPr lang="tr-TR" b="1" dirty="0" smtClean="0"/>
          </a:p>
        </p:txBody>
      </p:sp>
    </p:spTree>
    <p:extLst>
      <p:ext uri="{BB962C8B-B14F-4D97-AF65-F5344CB8AC3E}">
        <p14:creationId xmlns:p14="http://schemas.microsoft.com/office/powerpoint/2010/main" xmlns="" val="40532459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1089</Words>
  <Application>Microsoft Office PowerPoint</Application>
  <PresentationFormat>Özel</PresentationFormat>
  <Paragraphs>41</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Office Teması</vt:lpstr>
      <vt:lpstr>TAR322 OSMANLI İMPARATORLUĞU’NDA YENİLEŞME HAREKETLERİ</vt:lpstr>
      <vt:lpstr>1.Hafta </vt:lpstr>
      <vt:lpstr>1.Hafta </vt:lpstr>
      <vt:lpstr>1.Hafta </vt:lpstr>
      <vt:lpstr>1.Hafta </vt:lpstr>
      <vt:lpstr>1.Hafta </vt:lpstr>
      <vt:lpstr>1.Hafta </vt:lpstr>
      <vt:lpstr>1.Hafta </vt:lpstr>
      <vt:lpstr>1.Hafta </vt:lpstr>
      <vt:lpstr>1.Hafta </vt:lpstr>
      <vt:lpstr>1.Hafta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win10</cp:lastModifiedBy>
  <cp:revision>11</cp:revision>
  <dcterms:created xsi:type="dcterms:W3CDTF">2018-08-08T12:07:43Z</dcterms:created>
  <dcterms:modified xsi:type="dcterms:W3CDTF">2020-05-05T19:23:20Z</dcterms:modified>
</cp:coreProperties>
</file>