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3988271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281705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806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33431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754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2998001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153412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2942026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73F226CC-C88D-4C6C-9BC7-1B89AF83924E}" type="slidenum">
              <a:rPr lang="tr-TR" altLang="tr-TR"/>
              <a:pPr>
                <a:defRPr/>
              </a:pPr>
              <a:t>‹#›</a:t>
            </a:fld>
            <a:endParaRPr lang="tr-TR" altLang="tr-TR"/>
          </a:p>
        </p:txBody>
      </p:sp>
    </p:spTree>
    <p:extLst>
      <p:ext uri="{BB962C8B-B14F-4D97-AF65-F5344CB8AC3E}">
        <p14:creationId xmlns:p14="http://schemas.microsoft.com/office/powerpoint/2010/main" val="289635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216524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6D5A63C-C37C-4A31-8455-780C7FBD89DD}"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163417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6D5A63C-C37C-4A31-8455-780C7FBD89D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286139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6D5A63C-C37C-4A31-8455-780C7FBD89DD}"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190619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6D5A63C-C37C-4A31-8455-780C7FBD89DD}"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191052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5A63C-C37C-4A31-8455-780C7FBD89DD}" type="datetimeFigureOut">
              <a:rPr lang="tr-TR" smtClean="0"/>
              <a:t>5.04.2018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92401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6D5A63C-C37C-4A31-8455-780C7FBD89D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38421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6D5A63C-C37C-4A31-8455-780C7FBD89DD}"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BC5FA4F-315D-44E8-9302-EF7C05E54644}" type="slidenum">
              <a:rPr lang="tr-TR" smtClean="0"/>
              <a:t>‹#›</a:t>
            </a:fld>
            <a:endParaRPr lang="tr-TR"/>
          </a:p>
        </p:txBody>
      </p:sp>
    </p:spTree>
    <p:extLst>
      <p:ext uri="{BB962C8B-B14F-4D97-AF65-F5344CB8AC3E}">
        <p14:creationId xmlns:p14="http://schemas.microsoft.com/office/powerpoint/2010/main" val="403047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D5A63C-C37C-4A31-8455-780C7FBD89DD}" type="datetimeFigureOut">
              <a:rPr lang="tr-TR" smtClean="0"/>
              <a:t>5.04.2018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BC5FA4F-315D-44E8-9302-EF7C05E54644}" type="slidenum">
              <a:rPr lang="tr-TR" smtClean="0"/>
              <a:t>‹#›</a:t>
            </a:fld>
            <a:endParaRPr lang="tr-TR"/>
          </a:p>
        </p:txBody>
      </p:sp>
    </p:spTree>
    <p:extLst>
      <p:ext uri="{BB962C8B-B14F-4D97-AF65-F5344CB8AC3E}">
        <p14:creationId xmlns:p14="http://schemas.microsoft.com/office/powerpoint/2010/main" val="360494413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Kök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1267" name="Line 8"/>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409"/>
          <p:cNvSpPr>
            <a:spLocks noChangeArrowheads="1"/>
          </p:cNvSpPr>
          <p:nvPr/>
        </p:nvSpPr>
        <p:spPr bwMode="auto">
          <a:xfrm>
            <a:off x="1809750" y="1166813"/>
            <a:ext cx="8643938"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ea typeface="Times New Roman" panose="02020603050405020304" pitchFamily="18" charset="0"/>
                <a:cs typeface="Tahoma" panose="020B0604030504040204" pitchFamily="34" charset="0"/>
              </a:rPr>
              <a:t>Tütün bitkisinin kökleri kazık şeklinde olup, sağlam bir yapıya sahiptir. Tütün kökleri toprağa çok iyi tutunurlar. Oldukça derinlere iner ve toprakta çok iyi yayılırlar.</a:t>
            </a:r>
          </a:p>
          <a:p>
            <a:pPr algn="just">
              <a:spcBef>
                <a:spcPct val="0"/>
              </a:spcBef>
              <a:spcAft>
                <a:spcPts val="600"/>
              </a:spcAft>
              <a:buNone/>
            </a:pPr>
            <a:r>
              <a:rPr lang="tr-TR" altLang="tr-TR" sz="1800">
                <a:latin typeface="Comic Sans MS" panose="030F0702030302020204" pitchFamily="66" charset="0"/>
                <a:ea typeface="Times New Roman" panose="02020603050405020304" pitchFamily="18" charset="0"/>
                <a:cs typeface="Tahoma" panose="020B0604030504040204" pitchFamily="34" charset="0"/>
              </a:rPr>
              <a:t>Bitki köklerinin sağlam yapılı, iyi gelişmiş ve toprakta kuvvetli bir şekilde tutunmuş olmalarının pratikte büyük önemi vardır. Tütün bitkisi, kuvvetli yağışlardan veya sulamalardan sonra esen sert rüzgârlardan fazla zarar görmez. Kök sisteminin iyi gelişmiş olması, tütünün topraktan yeteri kadar besin maddesi ve su almasında kolaylık sağlar.</a:t>
            </a:r>
          </a:p>
          <a:p>
            <a:pPr algn="just">
              <a:spcBef>
                <a:spcPct val="0"/>
              </a:spcBef>
              <a:spcAft>
                <a:spcPts val="600"/>
              </a:spcAft>
              <a:buNone/>
            </a:pPr>
            <a:r>
              <a:rPr lang="tr-TR" altLang="tr-TR" sz="1800">
                <a:latin typeface="Comic Sans MS" panose="030F0702030302020204" pitchFamily="66" charset="0"/>
                <a:ea typeface="Times New Roman" panose="02020603050405020304" pitchFamily="18" charset="0"/>
                <a:cs typeface="Tahoma" panose="020B0604030504040204" pitchFamily="34" charset="0"/>
              </a:rPr>
              <a:t>Tütün köklerinin boyu, dağılımı ve topraktaki gelişimi çeşit karakteri olmakla beraber, ekolojik şartlarla da yakından ilgilidir. Kökler, derin ve besin maddelerince zengin hafif topraklarda, iklimin sıcak ve nemli olduğu bölgelerde  daha iyi gelişir. Bunun aksi durumlarda ise, kökler zayıf kalır ve iyi gelişemez. Tütün bitkisinin kökleri toprağın 30-60 cm derinliğine kadar inebilir.</a:t>
            </a:r>
          </a:p>
        </p:txBody>
      </p:sp>
    </p:spTree>
    <p:extLst>
      <p:ext uri="{BB962C8B-B14F-4D97-AF65-F5344CB8AC3E}">
        <p14:creationId xmlns:p14="http://schemas.microsoft.com/office/powerpoint/2010/main" val="3037624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ox(out)">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ox(out)">
                                      <p:cBhvr>
                                        <p:cTn id="12" dur="5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ox(ou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Çiçek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9459" name="Line 4"/>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9460" name="Picture 20" descr="nicotiana_tabacum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925" y="1006476"/>
            <a:ext cx="3670300" cy="2741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21" descr="starr_050222_4191_nicotiana_tabac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3843338"/>
            <a:ext cx="3671888" cy="2749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4951" name="Rectangle 23"/>
          <p:cNvSpPr>
            <a:spLocks noChangeArrowheads="1"/>
          </p:cNvSpPr>
          <p:nvPr/>
        </p:nvSpPr>
        <p:spPr bwMode="auto">
          <a:xfrm>
            <a:off x="6024564" y="947739"/>
            <a:ext cx="4071937"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rPr>
              <a:t>Dişi organın yumurtalığı (ovarium) şişkindir ve çiçek tablasına oturmuştur. Yumurtalık iki veya dört gözlü olabilir.</a:t>
            </a:r>
          </a:p>
          <a:p>
            <a:pPr algn="just">
              <a:spcBef>
                <a:spcPct val="0"/>
              </a:spcBef>
              <a:spcAft>
                <a:spcPts val="600"/>
              </a:spcAft>
              <a:buNone/>
            </a:pPr>
            <a:r>
              <a:rPr lang="tr-TR" altLang="tr-TR" sz="1800">
                <a:latin typeface="Comic Sans MS" panose="030F0702030302020204" pitchFamily="66" charset="0"/>
              </a:rPr>
              <a:t>Tozlanıp döllenmeden sonra yumurtalığın gelişmesi ile tütün meyveleri (kapsül) oluşur.</a:t>
            </a:r>
          </a:p>
          <a:p>
            <a:pPr algn="just">
              <a:spcBef>
                <a:spcPct val="0"/>
              </a:spcBef>
              <a:spcAft>
                <a:spcPts val="600"/>
              </a:spcAft>
              <a:buNone/>
            </a:pPr>
            <a:r>
              <a:rPr lang="tr-TR" altLang="tr-TR" sz="1800">
                <a:latin typeface="Comic Sans MS" panose="030F0702030302020204" pitchFamily="66" charset="0"/>
              </a:rPr>
              <a:t>Tütün bitkisi %100'e yakın bir oranda kendine döllenme vardır. </a:t>
            </a:r>
          </a:p>
        </p:txBody>
      </p:sp>
    </p:spTree>
    <p:extLst>
      <p:ext uri="{BB962C8B-B14F-4D97-AF65-F5344CB8AC3E}">
        <p14:creationId xmlns:p14="http://schemas.microsoft.com/office/powerpoint/2010/main" val="51820332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4951">
                                            <p:txEl>
                                              <p:pRg st="0" end="0"/>
                                            </p:txEl>
                                          </p:spTgt>
                                        </p:tgtEl>
                                        <p:attrNameLst>
                                          <p:attrName>style.visibility</p:attrName>
                                        </p:attrNameLst>
                                      </p:cBhvr>
                                      <p:to>
                                        <p:strVal val="visible"/>
                                      </p:to>
                                    </p:set>
                                    <p:animEffect transition="in" filter="box(out)">
                                      <p:cBhvr>
                                        <p:cTn id="7" dur="500"/>
                                        <p:tgtEl>
                                          <p:spTgt spid="1249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4951">
                                            <p:txEl>
                                              <p:pRg st="1" end="1"/>
                                            </p:txEl>
                                          </p:spTgt>
                                        </p:tgtEl>
                                        <p:attrNameLst>
                                          <p:attrName>style.visibility</p:attrName>
                                        </p:attrNameLst>
                                      </p:cBhvr>
                                      <p:to>
                                        <p:strVal val="visible"/>
                                      </p:to>
                                    </p:set>
                                    <p:animEffect transition="in" filter="box(out)">
                                      <p:cBhvr>
                                        <p:cTn id="12" dur="500"/>
                                        <p:tgtEl>
                                          <p:spTgt spid="1249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24951">
                                            <p:txEl>
                                              <p:pRg st="2" end="2"/>
                                            </p:txEl>
                                          </p:spTgt>
                                        </p:tgtEl>
                                        <p:attrNameLst>
                                          <p:attrName>style.visibility</p:attrName>
                                        </p:attrNameLst>
                                      </p:cBhvr>
                                      <p:to>
                                        <p:strVal val="visible"/>
                                      </p:to>
                                    </p:set>
                                    <p:animEffect transition="in" filter="box(out)">
                                      <p:cBhvr>
                                        <p:cTn id="17" dur="500"/>
                                        <p:tgtEl>
                                          <p:spTgt spid="1249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9" name="Rectangle 7"/>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dirty="0">
                <a:solidFill>
                  <a:srgbClr val="FF0000"/>
                </a:solidFill>
                <a:effectLst>
                  <a:outerShdw blurRad="38100" dist="38100" dir="2700000" algn="tl">
                    <a:srgbClr val="C0C0C0"/>
                  </a:outerShdw>
                </a:effectLst>
                <a:latin typeface="Comic Sans MS" pitchFamily="66" charset="0"/>
              </a:rPr>
              <a:t>Sap (Gövde)</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2291" name="Line 8"/>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0" name="Rectangle 409"/>
          <p:cNvSpPr>
            <a:spLocks noChangeArrowheads="1"/>
          </p:cNvSpPr>
          <p:nvPr/>
        </p:nvSpPr>
        <p:spPr bwMode="auto">
          <a:xfrm>
            <a:off x="4881564" y="1023938"/>
            <a:ext cx="55721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rPr>
              <a:t>Tütün sapları genellikle yuvarlaktır. Bitki boyu 50 cm ile 250 cm arasında değişir. Türkiye'de yetiştirilen sigaralık tütün çeşitlerinin boyları 80-120 cm arasındadır.</a:t>
            </a:r>
          </a:p>
          <a:p>
            <a:pPr algn="just">
              <a:spcBef>
                <a:spcPct val="0"/>
              </a:spcBef>
              <a:spcAft>
                <a:spcPts val="600"/>
              </a:spcAft>
              <a:buNone/>
            </a:pPr>
            <a:r>
              <a:rPr lang="tr-TR" altLang="tr-TR" sz="1800">
                <a:latin typeface="Comic Sans MS" panose="030F0702030302020204" pitchFamily="66" charset="0"/>
              </a:rPr>
              <a:t>Sapın içi özle dolu olup, üzeri çok ince ve kısa tüylerle kaplıdır. Kültürü yapılan tütünler otsu yapıda olmakla birlikte, büyümenin ileri dönemlerinde odunlaşmalar ve bundan dolayı sertleşmeler göstermektedir.</a:t>
            </a:r>
          </a:p>
          <a:p>
            <a:pPr algn="just">
              <a:spcBef>
                <a:spcPct val="0"/>
              </a:spcBef>
              <a:spcAft>
                <a:spcPts val="600"/>
              </a:spcAft>
              <a:buNone/>
            </a:pPr>
            <a:r>
              <a:rPr lang="tr-TR" altLang="tr-TR" sz="1800">
                <a:latin typeface="Comic Sans MS" panose="030F0702030302020204" pitchFamily="66" charset="0"/>
              </a:rPr>
              <a:t>Tütün bitkisinin sapı boğum ve boğum aralarından meydana gelmiştir. Boğumlardan dal ve yapraklar çıkmaktadır. Bitkinin formu (habitusu) konik, silindirik ve elipsoid olmak üzere üç şekil göstermektedir.</a:t>
            </a:r>
          </a:p>
          <a:p>
            <a:pPr algn="just">
              <a:spcBef>
                <a:spcPct val="0"/>
              </a:spcBef>
              <a:spcAft>
                <a:spcPts val="600"/>
              </a:spcAft>
              <a:buNone/>
            </a:pPr>
            <a:r>
              <a:rPr lang="tr-TR" altLang="tr-TR" sz="1800">
                <a:latin typeface="Comic Sans MS" panose="030F0702030302020204" pitchFamily="66" charset="0"/>
              </a:rPr>
              <a:t>Tütünün, yaprakları kullanıldığı için dallanma istenmez ve pratikte sap üzerinde oluşan dallar kırılır veya koparılır. Bu şekilde, yaprakların daha iyi gelişimi sağlanır. Yaprak koltuklarındaki dalların  koparılmasına  </a:t>
            </a:r>
            <a:r>
              <a:rPr lang="tr-TR" altLang="tr-TR" sz="1800" b="1">
                <a:solidFill>
                  <a:srgbClr val="FF0000"/>
                </a:solidFill>
                <a:latin typeface="Comic Sans MS" panose="030F0702030302020204" pitchFamily="66" charset="0"/>
              </a:rPr>
              <a:t>Koltuk  Alma</a:t>
            </a:r>
            <a:r>
              <a:rPr lang="tr-TR" altLang="tr-TR" sz="1800" b="1">
                <a:latin typeface="Comic Sans MS" panose="030F0702030302020204" pitchFamily="66" charset="0"/>
              </a:rPr>
              <a:t> </a:t>
            </a:r>
            <a:r>
              <a:rPr lang="tr-TR" altLang="tr-TR" sz="1800">
                <a:latin typeface="Comic Sans MS" panose="030F0702030302020204" pitchFamily="66" charset="0"/>
              </a:rPr>
              <a:t>denir.  </a:t>
            </a:r>
          </a:p>
          <a:p>
            <a:pPr algn="just">
              <a:spcBef>
                <a:spcPct val="0"/>
              </a:spcBef>
              <a:spcAft>
                <a:spcPts val="600"/>
              </a:spcAft>
              <a:buNone/>
            </a:pPr>
            <a:endParaRPr lang="tr-TR" altLang="tr-TR" sz="1800">
              <a:latin typeface="Comic Sans MS" panose="030F0702030302020204" pitchFamily="66" charset="0"/>
            </a:endParaRPr>
          </a:p>
        </p:txBody>
      </p:sp>
      <p:pic>
        <p:nvPicPr>
          <p:cNvPr id="5" name="Picture 23" descr="TOBA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1" y="1166813"/>
            <a:ext cx="2943225" cy="4500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6674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par>
                                <p:cTn id="8" presetID="4" presetClass="entr" presetSubtype="32"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ox(out)">
                                      <p:cBhvr>
                                        <p:cTn id="10" dur="500"/>
                                        <p:tgtEl>
                                          <p:spTgt spid="1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out)">
                                      <p:cBhvr>
                                        <p:cTn id="15" dur="500"/>
                                        <p:tgtEl>
                                          <p:spTgt spid="1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32"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box(out)">
                                      <p:cBhvr>
                                        <p:cTn id="20" dur="500"/>
                                        <p:tgtEl>
                                          <p:spTgt spid="10">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32"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box(out)">
                                      <p:cBhvr>
                                        <p:cTn id="2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Tütün Bitkisinin Formu (Habitusu)</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3315" name="Line 3"/>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3316" name="Picture 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1949450"/>
            <a:ext cx="6553200" cy="301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5908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4339" name="Line 6"/>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1866" name="Picture 10" descr="Tobacco%20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187451"/>
            <a:ext cx="2571750" cy="3929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667250" y="1146175"/>
            <a:ext cx="5715000" cy="487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rPr>
              <a:t>Yaprak, tütünün pratikte kullanılan en önemli organıdır. Yaprak şekli ve yapısı çeşit karakteri olmakla birlikte, çevre şartlarından da etkilenmektedir. Tütün yaprağı form bakımından çok geniş varyasyon göstermekte, böbrek şeklinden, kalp ve sığırdiline kadar pekçok şekilde yaprağa rastlanmaktadır. Yapraklar çeşitten çeşide ve bölgeden bölgeye değiştiği gibi, aynı çeşit içinde bitkiden bitkiye ve aynı bölge içinde tarladan tarlaya da değişebilmektedir. Hatta bir bitkinin alt ve üst yaprakları arasında  da form bakımından bir varyasyon görülmektedir. </a:t>
            </a:r>
          </a:p>
          <a:p>
            <a:pPr algn="just">
              <a:spcBef>
                <a:spcPct val="0"/>
              </a:spcBef>
              <a:spcAft>
                <a:spcPts val="600"/>
              </a:spcAft>
              <a:buNone/>
            </a:pPr>
            <a:r>
              <a:rPr lang="tr-TR" altLang="tr-TR" sz="1800">
                <a:latin typeface="Comic Sans MS" panose="030F0702030302020204" pitchFamily="66" charset="0"/>
              </a:rPr>
              <a:t>Yapraklar,  bitkinin alt ve orta kısımlarında karınlı, yukarıya doğru çıkıldıkça karınsız ve dardır. Genellikle bir bitki üzerinde almaşıklı olarak oturmuş bulunan yaprakların diziliş sırası 2/3 veya 3/8 şeklindedir.</a:t>
            </a:r>
          </a:p>
        </p:txBody>
      </p:sp>
    </p:spTree>
    <p:extLst>
      <p:ext uri="{BB962C8B-B14F-4D97-AF65-F5344CB8AC3E}">
        <p14:creationId xmlns:p14="http://schemas.microsoft.com/office/powerpoint/2010/main" val="10901801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1866"/>
                                        </p:tgtEl>
                                        <p:attrNameLst>
                                          <p:attrName>style.visibility</p:attrName>
                                        </p:attrNameLst>
                                      </p:cBhvr>
                                      <p:to>
                                        <p:strVal val="visible"/>
                                      </p:to>
                                    </p:set>
                                    <p:animEffect transition="in" filter="box(out)">
                                      <p:cBhvr>
                                        <p:cTn id="7" dur="500"/>
                                        <p:tgtEl>
                                          <p:spTgt spid="121866"/>
                                        </p:tgtEl>
                                      </p:cBhvr>
                                    </p:animEffect>
                                  </p:childTnLst>
                                </p:cTn>
                              </p:par>
                              <p:par>
                                <p:cTn id="8" presetID="4" presetClass="entr" presetSubtype="32"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out)">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ox(ou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5363" name="Line 6"/>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8" name="Rectangle 7"/>
          <p:cNvSpPr>
            <a:spLocks noChangeArrowheads="1"/>
          </p:cNvSpPr>
          <p:nvPr/>
        </p:nvSpPr>
        <p:spPr bwMode="auto">
          <a:xfrm>
            <a:off x="5595938" y="1146175"/>
            <a:ext cx="478631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rPr>
              <a:t>Bitkide dip altı ve dip yapraklar küçük, dip üstü ve ana yapraklar büyük olup, uç yapraklar tekrar küçülmektedir. Tütün yaprak ayasına </a:t>
            </a:r>
            <a:r>
              <a:rPr lang="tr-TR" altLang="tr-TR" sz="1800" b="1">
                <a:solidFill>
                  <a:srgbClr val="FF0000"/>
                </a:solidFill>
                <a:latin typeface="Comic Sans MS" panose="030F0702030302020204" pitchFamily="66" charset="0"/>
              </a:rPr>
              <a:t>Kıta</a:t>
            </a:r>
            <a:r>
              <a:rPr lang="tr-TR" altLang="tr-TR" sz="1800">
                <a:latin typeface="Comic Sans MS" panose="030F0702030302020204" pitchFamily="66" charset="0"/>
              </a:rPr>
              <a:t> denir. Yaprak uçları sivri veya küt olabilir. Tütün yaprağının pekçok özelliği kalıtsaldır. Bunların başında saplı (zenepli)-yaşmaksız ve sapsız (zenepsiz)-yaşmaklı oluşu gelmektedir.</a:t>
            </a:r>
          </a:p>
          <a:p>
            <a:pPr algn="just">
              <a:spcBef>
                <a:spcPct val="0"/>
              </a:spcBef>
              <a:spcAft>
                <a:spcPts val="600"/>
              </a:spcAft>
              <a:buNone/>
            </a:pPr>
            <a:r>
              <a:rPr lang="tr-TR" altLang="tr-TR" sz="1800">
                <a:latin typeface="Comic Sans MS" panose="030F0702030302020204" pitchFamily="66" charset="0"/>
              </a:rPr>
              <a:t>Zenepli  tütünlerde yaşmak, ya hiç yoktur veya çok ince şerit halindedir. Zenepsiz tütünlerde yaşmaklar belirgin olup, sapı sarmışlardır. Bazen yaşmaklar oldukça fazla gelişip, aşağı doğru sarkmaktadır ki, böyle tütünler </a:t>
            </a:r>
            <a:r>
              <a:rPr lang="tr-TR" altLang="tr-TR" sz="1800" b="1">
                <a:solidFill>
                  <a:srgbClr val="FF0000"/>
                </a:solidFill>
                <a:latin typeface="Comic Sans MS" panose="030F0702030302020204" pitchFamily="66" charset="0"/>
              </a:rPr>
              <a:t>Kabakulak</a:t>
            </a:r>
            <a:r>
              <a:rPr lang="tr-TR" altLang="tr-TR" sz="1800">
                <a:latin typeface="Comic Sans MS" panose="030F0702030302020204" pitchFamily="66" charset="0"/>
              </a:rPr>
              <a:t> olarak adlandırılır.</a:t>
            </a:r>
          </a:p>
        </p:txBody>
      </p:sp>
      <p:pic>
        <p:nvPicPr>
          <p:cNvPr id="6" name="Picture 11" descr="13"/>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970088" y="1189039"/>
            <a:ext cx="3581400" cy="454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424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out)">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ox(ou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Yaprak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6387" name="Line 6"/>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1866" name="Picture 10" descr="Tobacco%20le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187451"/>
            <a:ext cx="2571750" cy="3929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a:spLocks noChangeArrowheads="1"/>
          </p:cNvSpPr>
          <p:nvPr/>
        </p:nvSpPr>
        <p:spPr bwMode="auto">
          <a:xfrm>
            <a:off x="4667250" y="1146176"/>
            <a:ext cx="57150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a:latin typeface="Comic Sans MS" panose="030F0702030302020204" pitchFamily="66" charset="0"/>
              </a:rPr>
              <a:t>Yaprak kıtasının en geniş yerine </a:t>
            </a:r>
            <a:r>
              <a:rPr lang="tr-TR" altLang="tr-TR" sz="1800" b="1">
                <a:solidFill>
                  <a:srgbClr val="FF0000"/>
                </a:solidFill>
                <a:latin typeface="Comic Sans MS" panose="030F0702030302020204" pitchFamily="66" charset="0"/>
              </a:rPr>
              <a:t>Karın</a:t>
            </a:r>
            <a:r>
              <a:rPr lang="tr-TR" altLang="tr-TR" sz="1800">
                <a:latin typeface="Comic Sans MS" panose="030F0702030302020204" pitchFamily="66" charset="0"/>
              </a:rPr>
              <a:t> adı verilir. Bitki üzerindeki ana yapraklara </a:t>
            </a:r>
            <a:r>
              <a:rPr lang="tr-TR" altLang="tr-TR" sz="1800" b="1">
                <a:solidFill>
                  <a:srgbClr val="FF0000"/>
                </a:solidFill>
                <a:latin typeface="Comic Sans MS" panose="030F0702030302020204" pitchFamily="66" charset="0"/>
              </a:rPr>
              <a:t>Kovalama Elleri</a:t>
            </a:r>
            <a:r>
              <a:rPr lang="tr-TR" altLang="tr-TR" sz="1800">
                <a:latin typeface="Comic Sans MS" panose="030F0702030302020204" pitchFamily="66" charset="0"/>
              </a:rPr>
              <a:t> denir. </a:t>
            </a:r>
          </a:p>
          <a:p>
            <a:pPr algn="just">
              <a:spcBef>
                <a:spcPct val="0"/>
              </a:spcBef>
              <a:spcAft>
                <a:spcPts val="600"/>
              </a:spcAft>
              <a:buNone/>
            </a:pPr>
            <a:r>
              <a:rPr lang="tr-TR" altLang="tr-TR" sz="1800">
                <a:latin typeface="Comic Sans MS" panose="030F0702030302020204" pitchFamily="66" charset="0"/>
              </a:rPr>
              <a:t>Yaprak üst yüzeyi koyu yeşildir. Yaprakların alt yüzünde bulunup, yapışkan bir sıvı salgılayan tüylere </a:t>
            </a:r>
            <a:r>
              <a:rPr lang="tr-TR" altLang="tr-TR" sz="1800" b="1">
                <a:solidFill>
                  <a:srgbClr val="FF0000"/>
                </a:solidFill>
                <a:latin typeface="Comic Sans MS" panose="030F0702030302020204" pitchFamily="66" charset="0"/>
              </a:rPr>
              <a:t>Dürüze Tüyleri</a:t>
            </a:r>
            <a:r>
              <a:rPr lang="tr-TR" altLang="tr-TR" sz="1800">
                <a:latin typeface="Comic Sans MS" panose="030F0702030302020204" pitchFamily="66" charset="0"/>
              </a:rPr>
              <a:t> denir. </a:t>
            </a:r>
          </a:p>
        </p:txBody>
      </p:sp>
    </p:spTree>
    <p:extLst>
      <p:ext uri="{BB962C8B-B14F-4D97-AF65-F5344CB8AC3E}">
        <p14:creationId xmlns:p14="http://schemas.microsoft.com/office/powerpoint/2010/main" val="23900760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1866"/>
                                        </p:tgtEl>
                                        <p:attrNameLst>
                                          <p:attrName>style.visibility</p:attrName>
                                        </p:attrNameLst>
                                      </p:cBhvr>
                                      <p:to>
                                        <p:strVal val="visible"/>
                                      </p:to>
                                    </p:set>
                                    <p:animEffect transition="in" filter="box(out)">
                                      <p:cBhvr>
                                        <p:cTn id="7" dur="500"/>
                                        <p:tgtEl>
                                          <p:spTgt spid="121866"/>
                                        </p:tgtEl>
                                      </p:cBhvr>
                                    </p:animEffect>
                                  </p:childTnLst>
                                </p:cTn>
                              </p:par>
                              <p:par>
                                <p:cTn id="8" presetID="4" presetClass="entr" presetSubtype="32"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ox(out)">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ox(out)">
                                      <p:cBhvr>
                                        <p:cTn id="1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Çiçek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7411" name="Line 4"/>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4948" name="Picture 20" descr="nicotiana_tabacum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925" y="1006476"/>
            <a:ext cx="3670300" cy="2741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4949" name="Picture 21" descr="starr_050222_4191_nicotiana_tabac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3843338"/>
            <a:ext cx="3671888" cy="2749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4951" name="Rectangle 23"/>
          <p:cNvSpPr>
            <a:spLocks noChangeArrowheads="1"/>
          </p:cNvSpPr>
          <p:nvPr/>
        </p:nvSpPr>
        <p:spPr bwMode="auto">
          <a:xfrm>
            <a:off x="6024564" y="947739"/>
            <a:ext cx="4071937"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dirty="0">
                <a:latin typeface="Comic Sans MS" panose="030F0702030302020204" pitchFamily="66" charset="0"/>
                <a:ea typeface="Times New Roman" panose="02020603050405020304" pitchFamily="18" charset="0"/>
                <a:cs typeface="Tahoma" panose="020B0604030504040204" pitchFamily="34" charset="0"/>
              </a:rPr>
              <a:t>Genelde kültürü yapılan tütün bitkileri üst kısımlarından az veya çok dallanırlar. Bu dalların ucunda seyrek veya sık salkım şeklinde  çiçekler oluşur.</a:t>
            </a:r>
          </a:p>
          <a:p>
            <a:pPr algn="just">
              <a:spcBef>
                <a:spcPct val="0"/>
              </a:spcBef>
              <a:spcAft>
                <a:spcPts val="600"/>
              </a:spcAft>
              <a:buNone/>
            </a:pPr>
            <a:r>
              <a:rPr lang="tr-TR" altLang="tr-TR" sz="1800" dirty="0">
                <a:latin typeface="Comic Sans MS" panose="030F0702030302020204" pitchFamily="66" charset="0"/>
                <a:ea typeface="Times New Roman" panose="02020603050405020304" pitchFamily="18" charset="0"/>
                <a:cs typeface="Tahoma" panose="020B0604030504040204" pitchFamily="34" charset="0"/>
              </a:rPr>
              <a:t>Çiçek durumu 5'lidir. Çanak yaprakları yeşil renkli, uçları hafif sivri, üzeri tüylü ve bazı türlerde taç yaprakların 1/3 veya 1/2'si kadardır.</a:t>
            </a:r>
          </a:p>
          <a:p>
            <a:pPr algn="just">
              <a:spcBef>
                <a:spcPct val="0"/>
              </a:spcBef>
              <a:spcAft>
                <a:spcPts val="600"/>
              </a:spcAft>
              <a:buNone/>
            </a:pPr>
            <a:r>
              <a:rPr lang="tr-TR" altLang="tr-TR" sz="1800" dirty="0">
                <a:latin typeface="Comic Sans MS" panose="030F0702030302020204" pitchFamily="66" charset="0"/>
                <a:ea typeface="Times New Roman" panose="02020603050405020304" pitchFamily="18" charset="0"/>
                <a:cs typeface="Tahoma" panose="020B0604030504040204" pitchFamily="34" charset="0"/>
              </a:rPr>
              <a:t>Taç yaprakların 5 tanesi birleşerek ucu yıldız şekilli bir boru oluşturur. Renkleri kirli beyaz, sarı, pembe ve kırmızı olabilir.</a:t>
            </a:r>
          </a:p>
        </p:txBody>
      </p:sp>
    </p:spTree>
    <p:extLst>
      <p:ext uri="{BB962C8B-B14F-4D97-AF65-F5344CB8AC3E}">
        <p14:creationId xmlns:p14="http://schemas.microsoft.com/office/powerpoint/2010/main" val="30103209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4948"/>
                                        </p:tgtEl>
                                        <p:attrNameLst>
                                          <p:attrName>style.visibility</p:attrName>
                                        </p:attrNameLst>
                                      </p:cBhvr>
                                      <p:to>
                                        <p:strVal val="visible"/>
                                      </p:to>
                                    </p:set>
                                    <p:animEffect transition="in" filter="box(out)">
                                      <p:cBhvr>
                                        <p:cTn id="7" dur="500"/>
                                        <p:tgtEl>
                                          <p:spTgt spid="124948"/>
                                        </p:tgtEl>
                                      </p:cBhvr>
                                    </p:animEffect>
                                  </p:childTnLst>
                                </p:cTn>
                              </p:par>
                              <p:par>
                                <p:cTn id="8" presetID="4" presetClass="entr" presetSubtype="32" fill="hold" nodeType="withEffect">
                                  <p:stCondLst>
                                    <p:cond delay="0"/>
                                  </p:stCondLst>
                                  <p:childTnLst>
                                    <p:set>
                                      <p:cBhvr>
                                        <p:cTn id="9" dur="1" fill="hold">
                                          <p:stCondLst>
                                            <p:cond delay="0"/>
                                          </p:stCondLst>
                                        </p:cTn>
                                        <p:tgtEl>
                                          <p:spTgt spid="124949"/>
                                        </p:tgtEl>
                                        <p:attrNameLst>
                                          <p:attrName>style.visibility</p:attrName>
                                        </p:attrNameLst>
                                      </p:cBhvr>
                                      <p:to>
                                        <p:strVal val="visible"/>
                                      </p:to>
                                    </p:set>
                                    <p:animEffect transition="in" filter="box(out)">
                                      <p:cBhvr>
                                        <p:cTn id="10" dur="500"/>
                                        <p:tgtEl>
                                          <p:spTgt spid="124949"/>
                                        </p:tgtEl>
                                      </p:cBhvr>
                                    </p:animEffect>
                                  </p:childTnLst>
                                </p:cTn>
                              </p:par>
                              <p:par>
                                <p:cTn id="11" presetID="4" presetClass="entr" presetSubtype="32" fill="hold" nodeType="withEffect">
                                  <p:stCondLst>
                                    <p:cond delay="0"/>
                                  </p:stCondLst>
                                  <p:childTnLst>
                                    <p:set>
                                      <p:cBhvr>
                                        <p:cTn id="12" dur="1" fill="hold">
                                          <p:stCondLst>
                                            <p:cond delay="0"/>
                                          </p:stCondLst>
                                        </p:cTn>
                                        <p:tgtEl>
                                          <p:spTgt spid="124951">
                                            <p:txEl>
                                              <p:pRg st="0" end="0"/>
                                            </p:txEl>
                                          </p:spTgt>
                                        </p:tgtEl>
                                        <p:attrNameLst>
                                          <p:attrName>style.visibility</p:attrName>
                                        </p:attrNameLst>
                                      </p:cBhvr>
                                      <p:to>
                                        <p:strVal val="visible"/>
                                      </p:to>
                                    </p:set>
                                    <p:animEffect transition="in" filter="box(out)">
                                      <p:cBhvr>
                                        <p:cTn id="13" dur="500"/>
                                        <p:tgtEl>
                                          <p:spTgt spid="12495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24951">
                                            <p:txEl>
                                              <p:pRg st="1" end="1"/>
                                            </p:txEl>
                                          </p:spTgt>
                                        </p:tgtEl>
                                        <p:attrNameLst>
                                          <p:attrName>style.visibility</p:attrName>
                                        </p:attrNameLst>
                                      </p:cBhvr>
                                      <p:to>
                                        <p:strVal val="visible"/>
                                      </p:to>
                                    </p:set>
                                    <p:animEffect transition="in" filter="box(out)">
                                      <p:cBhvr>
                                        <p:cTn id="18" dur="500"/>
                                        <p:tgtEl>
                                          <p:spTgt spid="12495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124951">
                                            <p:txEl>
                                              <p:pRg st="2" end="2"/>
                                            </p:txEl>
                                          </p:spTgt>
                                        </p:tgtEl>
                                        <p:attrNameLst>
                                          <p:attrName>style.visibility</p:attrName>
                                        </p:attrNameLst>
                                      </p:cBhvr>
                                      <p:to>
                                        <p:strVal val="visible"/>
                                      </p:to>
                                    </p:set>
                                    <p:animEffect transition="in" filter="box(out)">
                                      <p:cBhvr>
                                        <p:cTn id="23" dur="500"/>
                                        <p:tgtEl>
                                          <p:spTgt spid="1249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703389" y="357188"/>
            <a:ext cx="6931025" cy="431800"/>
          </a:xfrm>
          <a:prstGeom prst="rect">
            <a:avLst/>
          </a:prstGeom>
          <a:noFill/>
          <a:ln w="9525">
            <a:noFill/>
            <a:miter lim="800000"/>
            <a:headEnd/>
            <a:tailEnd/>
          </a:ln>
          <a:effectLst>
            <a:outerShdw dist="35921" dir="2700000" algn="ctr" rotWithShape="0">
              <a:schemeClr val="tx1"/>
            </a:outerShdw>
          </a:effectLst>
        </p:spPr>
        <p:txBody>
          <a:bodyPr lIns="92075" tIns="46038" rIns="92075" bIns="46038"/>
          <a:lstStyle/>
          <a:p>
            <a:pPr algn="just" eaLnBrk="1" hangingPunct="1">
              <a:spcBef>
                <a:spcPct val="20000"/>
              </a:spcBef>
              <a:buFont typeface="Wingdings" pitchFamily="2" charset="2"/>
              <a:buNone/>
              <a:defRPr/>
            </a:pPr>
            <a:r>
              <a:rPr lang="tr-TR" sz="3000">
                <a:solidFill>
                  <a:srgbClr val="FF0000"/>
                </a:solidFill>
                <a:effectLst>
                  <a:outerShdw blurRad="38100" dist="38100" dir="2700000" algn="tl">
                    <a:srgbClr val="C0C0C0"/>
                  </a:outerShdw>
                </a:effectLst>
                <a:latin typeface="Comic Sans MS" pitchFamily="66" charset="0"/>
              </a:rPr>
              <a:t>Çiçek</a:t>
            </a:r>
            <a:endParaRPr lang="en-US" sz="3000" dirty="0">
              <a:solidFill>
                <a:srgbClr val="FF0000"/>
              </a:solidFill>
              <a:effectLst>
                <a:outerShdw blurRad="38100" dist="38100" dir="2700000" algn="tl">
                  <a:srgbClr val="C0C0C0"/>
                </a:outerShdw>
              </a:effectLst>
              <a:latin typeface="Comic Sans MS" pitchFamily="66" charset="0"/>
            </a:endParaRPr>
          </a:p>
        </p:txBody>
      </p:sp>
      <p:sp>
        <p:nvSpPr>
          <p:cNvPr id="18435" name="Line 4"/>
          <p:cNvSpPr>
            <a:spLocks noChangeShapeType="1"/>
          </p:cNvSpPr>
          <p:nvPr/>
        </p:nvSpPr>
        <p:spPr bwMode="auto">
          <a:xfrm>
            <a:off x="1847851" y="860425"/>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8436" name="Picture 20" descr="nicotiana_tabacum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6925" y="1006476"/>
            <a:ext cx="3670300" cy="2741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21" descr="starr_050222_4191_nicotiana_tabac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3843338"/>
            <a:ext cx="3671888" cy="2749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4951" name="Rectangle 23"/>
          <p:cNvSpPr>
            <a:spLocks noChangeArrowheads="1"/>
          </p:cNvSpPr>
          <p:nvPr/>
        </p:nvSpPr>
        <p:spPr bwMode="auto">
          <a:xfrm>
            <a:off x="6024564" y="947738"/>
            <a:ext cx="40719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spcAft>
                <a:spcPts val="600"/>
              </a:spcAft>
              <a:buNone/>
            </a:pPr>
            <a:r>
              <a:rPr lang="tr-TR" altLang="tr-TR" sz="1800" dirty="0">
                <a:latin typeface="Comic Sans MS" panose="030F0702030302020204" pitchFamily="66" charset="0"/>
              </a:rPr>
              <a:t>Çiçekte 5 adet erkek organ bulunur. Erkek organlar taç yaprakları seviyesinde veya biraz daha uzun olabilmektedirler.</a:t>
            </a:r>
          </a:p>
          <a:p>
            <a:pPr algn="just">
              <a:spcBef>
                <a:spcPct val="0"/>
              </a:spcBef>
              <a:spcAft>
                <a:spcPts val="600"/>
              </a:spcAft>
              <a:buNone/>
            </a:pPr>
            <a:r>
              <a:rPr lang="tr-TR" altLang="tr-TR" sz="1800" dirty="0" err="1">
                <a:latin typeface="Comic Sans MS" panose="030F0702030302020204" pitchFamily="66" charset="0"/>
              </a:rPr>
              <a:t>Antherler</a:t>
            </a:r>
            <a:r>
              <a:rPr lang="tr-TR" altLang="tr-TR" sz="1800" dirty="0">
                <a:latin typeface="Comic Sans MS" panose="030F0702030302020204" pitchFamily="66" charset="0"/>
              </a:rPr>
              <a:t> (başçık) iki bölmeli </a:t>
            </a:r>
            <a:r>
              <a:rPr lang="tr-TR" altLang="tr-TR" sz="1800" dirty="0" err="1">
                <a:latin typeface="Comic Sans MS" panose="030F0702030302020204" pitchFamily="66" charset="0"/>
              </a:rPr>
              <a:t>tekalardan</a:t>
            </a:r>
            <a:r>
              <a:rPr lang="tr-TR" altLang="tr-TR" sz="1800" dirty="0">
                <a:latin typeface="Comic Sans MS" panose="030F0702030302020204" pitchFamily="66" charset="0"/>
              </a:rPr>
              <a:t> (odacık) oluşur. Tütün çiçeğinde 1 adet dişi organ vardır. </a:t>
            </a:r>
            <a:r>
              <a:rPr lang="tr-TR" altLang="tr-TR" sz="1800" dirty="0" err="1">
                <a:latin typeface="Comic Sans MS" panose="030F0702030302020204" pitchFamily="66" charset="0"/>
              </a:rPr>
              <a:t>Dişicik</a:t>
            </a:r>
            <a:r>
              <a:rPr lang="tr-TR" altLang="tr-TR" sz="1800" dirty="0">
                <a:latin typeface="Comic Sans MS" panose="030F0702030302020204" pitchFamily="66" charset="0"/>
              </a:rPr>
              <a:t> borusu (</a:t>
            </a:r>
            <a:r>
              <a:rPr lang="tr-TR" altLang="tr-TR" sz="1800" dirty="0" err="1">
                <a:latin typeface="Comic Sans MS" panose="030F0702030302020204" pitchFamily="66" charset="0"/>
              </a:rPr>
              <a:t>style</a:t>
            </a:r>
            <a:r>
              <a:rPr lang="tr-TR" altLang="tr-TR" sz="1800" dirty="0">
                <a:latin typeface="Comic Sans MS" panose="030F0702030302020204" pitchFamily="66" charset="0"/>
              </a:rPr>
              <a:t>) uzunca olup, bazen tepecik (</a:t>
            </a:r>
            <a:r>
              <a:rPr lang="tr-TR" altLang="tr-TR" sz="1800" dirty="0" err="1">
                <a:latin typeface="Comic Sans MS" panose="030F0702030302020204" pitchFamily="66" charset="0"/>
              </a:rPr>
              <a:t>stigma</a:t>
            </a:r>
            <a:r>
              <a:rPr lang="tr-TR" altLang="tr-TR" sz="1800" dirty="0">
                <a:latin typeface="Comic Sans MS" panose="030F0702030302020204" pitchFamily="66" charset="0"/>
              </a:rPr>
              <a:t>) taç yaprakların seviyesinden daha yukarıda olabilmektedir. </a:t>
            </a:r>
            <a:r>
              <a:rPr lang="tr-TR" altLang="tr-TR" sz="1800" dirty="0" err="1">
                <a:latin typeface="Comic Sans MS" panose="030F0702030302020204" pitchFamily="66" charset="0"/>
              </a:rPr>
              <a:t>Stigma</a:t>
            </a:r>
            <a:r>
              <a:rPr lang="tr-TR" altLang="tr-TR" sz="1800" dirty="0">
                <a:latin typeface="Comic Sans MS" panose="030F0702030302020204" pitchFamily="66" charset="0"/>
              </a:rPr>
              <a:t> genellikle yuvarlaktır.</a:t>
            </a:r>
          </a:p>
        </p:txBody>
      </p:sp>
    </p:spTree>
    <p:extLst>
      <p:ext uri="{BB962C8B-B14F-4D97-AF65-F5344CB8AC3E}">
        <p14:creationId xmlns:p14="http://schemas.microsoft.com/office/powerpoint/2010/main" val="17013969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4951">
                                            <p:txEl>
                                              <p:pRg st="0" end="0"/>
                                            </p:txEl>
                                          </p:spTgt>
                                        </p:tgtEl>
                                        <p:attrNameLst>
                                          <p:attrName>style.visibility</p:attrName>
                                        </p:attrNameLst>
                                      </p:cBhvr>
                                      <p:to>
                                        <p:strVal val="visible"/>
                                      </p:to>
                                    </p:set>
                                    <p:animEffect transition="in" filter="box(out)">
                                      <p:cBhvr>
                                        <p:cTn id="7" dur="500"/>
                                        <p:tgtEl>
                                          <p:spTgt spid="1249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24951">
                                            <p:txEl>
                                              <p:pRg st="1" end="1"/>
                                            </p:txEl>
                                          </p:spTgt>
                                        </p:tgtEl>
                                        <p:attrNameLst>
                                          <p:attrName>style.visibility</p:attrName>
                                        </p:attrNameLst>
                                      </p:cBhvr>
                                      <p:to>
                                        <p:strVal val="visible"/>
                                      </p:to>
                                    </p:set>
                                    <p:animEffect transition="in" filter="box(out)">
                                      <p:cBhvr>
                                        <p:cTn id="12" dur="500"/>
                                        <p:tgtEl>
                                          <p:spTgt spid="1249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97665" y="516835"/>
            <a:ext cx="8915400" cy="3777622"/>
          </a:xfrm>
        </p:spPr>
        <p:txBody>
          <a:bodyPr/>
          <a:lstStyle/>
          <a:p>
            <a:r>
              <a:rPr lang="tr-TR" altLang="tr-TR" dirty="0" err="1">
                <a:latin typeface="Comic Sans MS" panose="030F0702030302020204" pitchFamily="66" charset="0"/>
              </a:rPr>
              <a:t>Antherler</a:t>
            </a:r>
            <a:r>
              <a:rPr lang="tr-TR" altLang="tr-TR" dirty="0">
                <a:latin typeface="Comic Sans MS" panose="030F0702030302020204" pitchFamily="66" charset="0"/>
              </a:rPr>
              <a:t> (başçık) iki bölmeli </a:t>
            </a:r>
            <a:r>
              <a:rPr lang="tr-TR" altLang="tr-TR" dirty="0" err="1">
                <a:latin typeface="Comic Sans MS" panose="030F0702030302020204" pitchFamily="66" charset="0"/>
              </a:rPr>
              <a:t>tekalardan</a:t>
            </a:r>
            <a:r>
              <a:rPr lang="tr-TR" altLang="tr-TR" dirty="0">
                <a:latin typeface="Comic Sans MS" panose="030F0702030302020204" pitchFamily="66" charset="0"/>
              </a:rPr>
              <a:t> (odacık) oluşur. Tütün çiçeğinde 1 adet dişi organ vardır. </a:t>
            </a:r>
            <a:r>
              <a:rPr lang="tr-TR" altLang="tr-TR" dirty="0" err="1">
                <a:latin typeface="Comic Sans MS" panose="030F0702030302020204" pitchFamily="66" charset="0"/>
              </a:rPr>
              <a:t>Dişicik</a:t>
            </a:r>
            <a:r>
              <a:rPr lang="tr-TR" altLang="tr-TR" dirty="0">
                <a:latin typeface="Comic Sans MS" panose="030F0702030302020204" pitchFamily="66" charset="0"/>
              </a:rPr>
              <a:t> borusu (</a:t>
            </a:r>
            <a:r>
              <a:rPr lang="tr-TR" altLang="tr-TR" dirty="0" err="1">
                <a:latin typeface="Comic Sans MS" panose="030F0702030302020204" pitchFamily="66" charset="0"/>
              </a:rPr>
              <a:t>style</a:t>
            </a:r>
            <a:r>
              <a:rPr lang="tr-TR" altLang="tr-TR" dirty="0">
                <a:latin typeface="Comic Sans MS" panose="030F0702030302020204" pitchFamily="66" charset="0"/>
              </a:rPr>
              <a:t>) uzunca olup, bazen tepecik (</a:t>
            </a:r>
            <a:r>
              <a:rPr lang="tr-TR" altLang="tr-TR" dirty="0" err="1">
                <a:latin typeface="Comic Sans MS" panose="030F0702030302020204" pitchFamily="66" charset="0"/>
              </a:rPr>
              <a:t>stigma</a:t>
            </a:r>
            <a:r>
              <a:rPr lang="tr-TR" altLang="tr-TR" dirty="0">
                <a:latin typeface="Comic Sans MS" panose="030F0702030302020204" pitchFamily="66" charset="0"/>
              </a:rPr>
              <a:t>) taç yaprakların seviyesinden daha yukarıda olabilmektedir. </a:t>
            </a:r>
            <a:r>
              <a:rPr lang="tr-TR" altLang="tr-TR" dirty="0" err="1">
                <a:latin typeface="Comic Sans MS" panose="030F0702030302020204" pitchFamily="66" charset="0"/>
              </a:rPr>
              <a:t>Stigma</a:t>
            </a:r>
            <a:r>
              <a:rPr lang="tr-TR" altLang="tr-TR" dirty="0">
                <a:latin typeface="Comic Sans MS" panose="030F0702030302020204" pitchFamily="66" charset="0"/>
              </a:rPr>
              <a:t> genellikle yuvarlaktır.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148" y="1810027"/>
            <a:ext cx="8136835" cy="4968859"/>
          </a:xfrm>
          <a:prstGeom prst="rect">
            <a:avLst/>
          </a:prstGeom>
        </p:spPr>
      </p:pic>
    </p:spTree>
    <p:extLst>
      <p:ext uri="{BB962C8B-B14F-4D97-AF65-F5344CB8AC3E}">
        <p14:creationId xmlns:p14="http://schemas.microsoft.com/office/powerpoint/2010/main" val="4089021637"/>
      </p:ext>
    </p:extLst>
  </p:cSld>
  <p:clrMapOvr>
    <a:masterClrMapping/>
  </p:clrMapOvr>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TotalTime>
  <Words>656</Words>
  <Application>Microsoft Office PowerPoint</Application>
  <PresentationFormat>Geniş ekran</PresentationFormat>
  <Paragraphs>31</Paragraphs>
  <Slides>10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Arial</vt:lpstr>
      <vt:lpstr>Comic Sans MS</vt:lpstr>
      <vt:lpstr>Tahoma</vt:lpstr>
      <vt:lpstr>Times New Roman</vt:lpstr>
      <vt:lpstr>Trebuchet MS</vt:lpstr>
      <vt:lpstr>Wingdings</vt:lpstr>
      <vt:lpstr>Wingdings 3</vt:lpstr>
      <vt:lpstr>Kristal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2</cp:revision>
  <dcterms:created xsi:type="dcterms:W3CDTF">2018-04-05T08:25:03Z</dcterms:created>
  <dcterms:modified xsi:type="dcterms:W3CDTF">2018-04-05T12:30:59Z</dcterms:modified>
</cp:coreProperties>
</file>