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4"/>
  </p:notesMasterIdLst>
  <p:sldIdLst>
    <p:sldId id="256" r:id="rId4"/>
    <p:sldId id="257" r:id="rId5"/>
    <p:sldId id="258" r:id="rId6"/>
    <p:sldId id="260" r:id="rId7"/>
    <p:sldId id="261" r:id="rId8"/>
    <p:sldId id="262" r:id="rId9"/>
    <p:sldId id="263" r:id="rId10"/>
    <p:sldId id="264" r:id="rId11"/>
    <p:sldId id="265" r:id="rId12"/>
    <p:sldId id="26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46387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29621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0218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4966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970539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14566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58698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575366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143047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08228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0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6686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174608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570763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419344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910034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9909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24832008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1828800" y="990600"/>
            <a:ext cx="8229600" cy="5181600"/>
          </a:xfrm>
        </p:spPr>
        <p:txBody>
          <a:bodyPr rtlCol="0">
            <a:normAutofit/>
          </a:bodyPr>
          <a:lstStyle/>
          <a:p>
            <a:pPr eaLnBrk="1" fontAlgn="auto" hangingPunct="1">
              <a:lnSpc>
                <a:spcPct val="80000"/>
              </a:lnSpc>
              <a:buFont typeface="Arial"/>
              <a:buChar char="•"/>
              <a:defRPr/>
            </a:pPr>
            <a:r>
              <a:rPr lang="tr-TR" altLang="tr-TR" sz="3200" dirty="0">
                <a:solidFill>
                  <a:schemeClr val="tx1">
                    <a:lumMod val="85000"/>
                    <a:lumOff val="15000"/>
                  </a:schemeClr>
                </a:solidFill>
              </a:rPr>
              <a:t>Zaman ve mekan açısından yoğunlaşma mevcuttur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lnSpc>
                <a:spcPct val="80000"/>
              </a:lnSpc>
              <a:buFont typeface="Arial"/>
              <a:buChar char="•"/>
              <a:defRPr/>
            </a:pPr>
            <a:r>
              <a:rPr lang="tr-TR" altLang="tr-TR" sz="3200" dirty="0">
                <a:solidFill>
                  <a:schemeClr val="tx1">
                    <a:lumMod val="85000"/>
                    <a:lumOff val="15000"/>
                  </a:schemeClr>
                </a:solidFill>
              </a:rPr>
              <a:t>Çok boyutludur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lnSpc>
                <a:spcPct val="80000"/>
              </a:lnSpc>
              <a:buFont typeface="Arial"/>
              <a:buChar char="•"/>
              <a:defRPr/>
            </a:pPr>
            <a:r>
              <a:rPr lang="tr-TR" altLang="tr-TR" sz="3200" dirty="0" smtClean="0">
                <a:solidFill>
                  <a:schemeClr val="tx1">
                    <a:lumMod val="85000"/>
                    <a:lumOff val="15000"/>
                  </a:schemeClr>
                </a:solidFill>
              </a:rPr>
              <a:t>Sunuma </a:t>
            </a:r>
            <a:r>
              <a:rPr lang="tr-TR" altLang="tr-TR" sz="3200" dirty="0">
                <a:solidFill>
                  <a:schemeClr val="tx1">
                    <a:lumMod val="85000"/>
                    <a:lumOff val="15000"/>
                  </a:schemeClr>
                </a:solidFill>
              </a:rPr>
              <a:t>hazırdır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lnSpc>
                <a:spcPct val="80000"/>
              </a:lnSpc>
              <a:buFont typeface="Arial"/>
              <a:buChar char="•"/>
              <a:defRPr/>
            </a:pPr>
            <a:r>
              <a:rPr lang="tr-TR" altLang="tr-TR" sz="3200" dirty="0" smtClean="0">
                <a:solidFill>
                  <a:schemeClr val="tx1">
                    <a:lumMod val="85000"/>
                    <a:lumOff val="15000"/>
                  </a:schemeClr>
                </a:solidFill>
              </a:rPr>
              <a:t>Taklit edilmesi zordur.</a:t>
            </a:r>
            <a:endParaRPr lang="tr-TR" altLang="tr-TR" sz="3200" dirty="0">
              <a:solidFill>
                <a:schemeClr val="tx1">
                  <a:lumMod val="85000"/>
                  <a:lumOff val="15000"/>
                </a:schemeClr>
              </a:solidFill>
            </a:endParaRPr>
          </a:p>
          <a:p>
            <a:pPr eaLnBrk="1" fontAlgn="auto" hangingPunct="1">
              <a:lnSpc>
                <a:spcPct val="80000"/>
              </a:lnSpc>
              <a:buFont typeface="Arial"/>
              <a:buChar char="•"/>
              <a:defRPr/>
            </a:pPr>
            <a:r>
              <a:rPr lang="tr-TR" altLang="tr-TR" sz="3200" dirty="0">
                <a:solidFill>
                  <a:schemeClr val="tx1">
                    <a:lumMod val="85000"/>
                    <a:lumOff val="15000"/>
                  </a:schemeClr>
                </a:solidFill>
              </a:rPr>
              <a:t>Temeli ulaştırmaya bağlıdır</a:t>
            </a:r>
            <a:r>
              <a:rPr lang="tr-TR" altLang="tr-TR" sz="3200" dirty="0" smtClean="0">
                <a:solidFill>
                  <a:schemeClr val="tx1">
                    <a:lumMod val="85000"/>
                    <a:lumOff val="15000"/>
                  </a:schemeClr>
                </a:solidFill>
              </a:rPr>
              <a:t>.</a:t>
            </a:r>
          </a:p>
          <a:p>
            <a:pPr eaLnBrk="1" fontAlgn="auto" hangingPunct="1">
              <a:lnSpc>
                <a:spcPct val="80000"/>
              </a:lnSpc>
              <a:buFont typeface="Arial"/>
              <a:buChar char="•"/>
              <a:defRPr/>
            </a:pPr>
            <a:r>
              <a:rPr lang="tr-TR" altLang="tr-TR" sz="3200" dirty="0">
                <a:solidFill>
                  <a:schemeClr val="tx1">
                    <a:lumMod val="85000"/>
                    <a:lumOff val="15000"/>
                  </a:schemeClr>
                </a:solidFill>
              </a:rPr>
              <a:t>Tüketici amaç ve yararı farklıdır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lnSpc>
                <a:spcPct val="80000"/>
              </a:lnSpc>
              <a:buFont typeface="Arial"/>
              <a:buChar char="•"/>
              <a:defRPr/>
            </a:pPr>
            <a:r>
              <a:rPr lang="tr-TR" altLang="tr-TR" sz="3200" dirty="0">
                <a:solidFill>
                  <a:schemeClr val="tx1">
                    <a:lumMod val="85000"/>
                    <a:lumOff val="15000"/>
                  </a:schemeClr>
                </a:solidFill>
              </a:rPr>
              <a:t>Garanti ve satış sonrası destek yoktur.</a:t>
            </a:r>
          </a:p>
        </p:txBody>
      </p:sp>
    </p:spTree>
    <p:extLst>
      <p:ext uri="{BB962C8B-B14F-4D97-AF65-F5344CB8AC3E}">
        <p14:creationId xmlns:p14="http://schemas.microsoft.com/office/powerpoint/2010/main" val="389717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Unvan 1"/>
          <p:cNvSpPr>
            <a:spLocks noGrp="1"/>
          </p:cNvSpPr>
          <p:nvPr>
            <p:ph type="title"/>
          </p:nvPr>
        </p:nvSpPr>
        <p:spPr/>
        <p:txBody>
          <a:bodyPr/>
          <a:lstStyle/>
          <a:p>
            <a:pPr eaLnBrk="1" hangingPunct="1"/>
            <a:r>
              <a:rPr lang="tr-TR" altLang="tr-TR" sz="3600" b="1" smtClean="0">
                <a:ln>
                  <a:noFill/>
                </a:ln>
              </a:rPr>
              <a:t>PAZARLAMA KARMASI – 7P</a:t>
            </a:r>
            <a:endParaRPr lang="tr-TR" altLang="tr-TR" sz="4800" b="1" smtClean="0">
              <a:ln>
                <a:noFill/>
              </a:ln>
            </a:endParaRPr>
          </a:p>
        </p:txBody>
      </p:sp>
      <p:sp>
        <p:nvSpPr>
          <p:cNvPr id="3" name="İçerik Yer Tutucusu 2"/>
          <p:cNvSpPr>
            <a:spLocks noGrp="1"/>
          </p:cNvSpPr>
          <p:nvPr>
            <p:ph idx="1"/>
          </p:nvPr>
        </p:nvSpPr>
        <p:spPr>
          <a:xfrm>
            <a:off x="1295400" y="2971800"/>
            <a:ext cx="9601200" cy="3317875"/>
          </a:xfrm>
        </p:spPr>
        <p:txBody>
          <a:bodyPr/>
          <a:lstStyle/>
          <a:p>
            <a:pPr marL="0" indent="0" algn="just" eaLnBrk="1" fontAlgn="auto" hangingPunct="1">
              <a:buClr>
                <a:srgbClr val="B15E28"/>
              </a:buClr>
              <a:buFont typeface="Arial" panose="020B0604020202020204" pitchFamily="34" charset="0"/>
              <a:buNone/>
              <a:defRPr/>
            </a:pPr>
            <a:r>
              <a:rPr lang="tr-TR" altLang="tr-TR" sz="3200" dirty="0">
                <a:solidFill>
                  <a:prstClr val="black">
                    <a:lumMod val="85000"/>
                    <a:lumOff val="15000"/>
                  </a:prstClr>
                </a:solidFill>
              </a:rPr>
              <a:t>Pazarlama karması, pazarlama yönetiminin almak zorunda olduğu temel karar alanlarını gösterir ve temelde 4P olarak bilinir.</a:t>
            </a:r>
          </a:p>
          <a:p>
            <a:pPr eaLnBrk="1" hangingPunct="1">
              <a:defRPr/>
            </a:pPr>
            <a:endParaRPr lang="tr-TR" dirty="0"/>
          </a:p>
        </p:txBody>
      </p:sp>
    </p:spTree>
    <p:extLst>
      <p:ext uri="{BB962C8B-B14F-4D97-AF65-F5344CB8AC3E}">
        <p14:creationId xmlns:p14="http://schemas.microsoft.com/office/powerpoint/2010/main" val="118661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İçerik Yer Tutucusu 2"/>
          <p:cNvSpPr>
            <a:spLocks noGrp="1"/>
          </p:cNvSpPr>
          <p:nvPr>
            <p:ph idx="4294967295"/>
          </p:nvPr>
        </p:nvSpPr>
        <p:spPr>
          <a:xfrm>
            <a:off x="914400" y="152400"/>
            <a:ext cx="10363200" cy="6248400"/>
          </a:xfrm>
        </p:spPr>
        <p:txBody>
          <a:bodyPr rtlCol="0">
            <a:normAutofit fontScale="92500" lnSpcReduction="20000"/>
          </a:bodyPr>
          <a:lstStyle/>
          <a:p>
            <a:pPr marL="0" indent="0" eaLnBrk="1" fontAlgn="auto" hangingPunct="1">
              <a:lnSpc>
                <a:spcPct val="90000"/>
              </a:lnSpc>
              <a:buFont typeface="Arial"/>
              <a:buNone/>
              <a:defRPr/>
            </a:pPr>
            <a:endParaRPr lang="tr-TR" altLang="tr-TR" sz="3200" dirty="0">
              <a:solidFill>
                <a:schemeClr val="tx1">
                  <a:lumMod val="85000"/>
                  <a:lumOff val="15000"/>
                </a:schemeClr>
              </a:solidFill>
            </a:endParaRPr>
          </a:p>
          <a:p>
            <a:pPr marL="0" indent="0" eaLnBrk="1" fontAlgn="auto" hangingPunct="1">
              <a:lnSpc>
                <a:spcPct val="90000"/>
              </a:lnSpc>
              <a:buFont typeface="Arial"/>
              <a:buNone/>
              <a:defRPr/>
            </a:pPr>
            <a:r>
              <a:rPr lang="tr-TR" altLang="tr-TR" sz="3800" dirty="0">
                <a:solidFill>
                  <a:srgbClr val="FF0000"/>
                </a:solidFill>
              </a:rPr>
              <a:t>	4P :</a:t>
            </a:r>
          </a:p>
          <a:p>
            <a:pPr marL="0" indent="0" eaLnBrk="1" fontAlgn="auto" hangingPunct="1">
              <a:lnSpc>
                <a:spcPct val="105000"/>
              </a:lnSpc>
              <a:buFont typeface="Arial"/>
              <a:buChar char="•"/>
              <a:defRPr/>
            </a:pPr>
            <a:r>
              <a:rPr lang="tr-TR" altLang="tr-TR" sz="3800" dirty="0">
                <a:solidFill>
                  <a:schemeClr val="tx1">
                    <a:lumMod val="85000"/>
                    <a:lumOff val="15000"/>
                  </a:schemeClr>
                </a:solidFill>
              </a:rPr>
              <a:t>Ürün ( Product)</a:t>
            </a:r>
          </a:p>
          <a:p>
            <a:pPr marL="0" indent="0" eaLnBrk="1" fontAlgn="auto" hangingPunct="1">
              <a:lnSpc>
                <a:spcPct val="105000"/>
              </a:lnSpc>
              <a:buFont typeface="Arial"/>
              <a:buChar char="•"/>
              <a:defRPr/>
            </a:pPr>
            <a:r>
              <a:rPr lang="tr-TR" altLang="tr-TR" sz="3800" dirty="0">
                <a:solidFill>
                  <a:schemeClr val="tx1">
                    <a:lumMod val="85000"/>
                    <a:lumOff val="15000"/>
                  </a:schemeClr>
                </a:solidFill>
              </a:rPr>
              <a:t>Fiyat (</a:t>
            </a:r>
            <a:r>
              <a:rPr lang="tr-TR" altLang="tr-TR" sz="3800" dirty="0" err="1">
                <a:solidFill>
                  <a:schemeClr val="tx1">
                    <a:lumMod val="85000"/>
                    <a:lumOff val="15000"/>
                  </a:schemeClr>
                </a:solidFill>
              </a:rPr>
              <a:t>Price</a:t>
            </a:r>
            <a:r>
              <a:rPr lang="tr-TR" altLang="tr-TR" sz="3800" dirty="0">
                <a:solidFill>
                  <a:schemeClr val="tx1">
                    <a:lumMod val="85000"/>
                    <a:lumOff val="15000"/>
                  </a:schemeClr>
                </a:solidFill>
              </a:rPr>
              <a:t>)</a:t>
            </a:r>
          </a:p>
          <a:p>
            <a:pPr marL="0" indent="0" eaLnBrk="1" fontAlgn="auto" hangingPunct="1">
              <a:lnSpc>
                <a:spcPct val="105000"/>
              </a:lnSpc>
              <a:buFont typeface="Arial"/>
              <a:buChar char="•"/>
              <a:defRPr/>
            </a:pPr>
            <a:r>
              <a:rPr lang="tr-TR" altLang="tr-TR" sz="3800" dirty="0">
                <a:solidFill>
                  <a:schemeClr val="tx1">
                    <a:lumMod val="85000"/>
                    <a:lumOff val="15000"/>
                  </a:schemeClr>
                </a:solidFill>
              </a:rPr>
              <a:t>Tutundurma (</a:t>
            </a:r>
            <a:r>
              <a:rPr lang="tr-TR" altLang="tr-TR" sz="3800" dirty="0" err="1">
                <a:solidFill>
                  <a:schemeClr val="tx1">
                    <a:lumMod val="85000"/>
                    <a:lumOff val="15000"/>
                  </a:schemeClr>
                </a:solidFill>
              </a:rPr>
              <a:t>Promotion</a:t>
            </a:r>
            <a:r>
              <a:rPr lang="tr-TR" altLang="tr-TR" sz="3800" dirty="0">
                <a:solidFill>
                  <a:schemeClr val="tx1">
                    <a:lumMod val="85000"/>
                    <a:lumOff val="15000"/>
                  </a:schemeClr>
                </a:solidFill>
              </a:rPr>
              <a:t>)</a:t>
            </a:r>
          </a:p>
          <a:p>
            <a:pPr marL="0" indent="0" eaLnBrk="1" fontAlgn="auto" hangingPunct="1">
              <a:lnSpc>
                <a:spcPct val="105000"/>
              </a:lnSpc>
              <a:buFont typeface="Arial"/>
              <a:buChar char="•"/>
              <a:defRPr/>
            </a:pPr>
            <a:r>
              <a:rPr lang="tr-TR" altLang="tr-TR" sz="3800" dirty="0">
                <a:solidFill>
                  <a:schemeClr val="tx1">
                    <a:lumMod val="85000"/>
                    <a:lumOff val="15000"/>
                  </a:schemeClr>
                </a:solidFill>
              </a:rPr>
              <a:t>Satış yeri – Dağıtım kanalları (</a:t>
            </a:r>
            <a:r>
              <a:rPr lang="tr-TR" altLang="tr-TR" sz="3800" dirty="0" err="1">
                <a:solidFill>
                  <a:schemeClr val="tx1">
                    <a:lumMod val="85000"/>
                    <a:lumOff val="15000"/>
                  </a:schemeClr>
                </a:solidFill>
              </a:rPr>
              <a:t>Place</a:t>
            </a:r>
            <a:r>
              <a:rPr lang="tr-TR" altLang="tr-TR" sz="3800" dirty="0" smtClean="0">
                <a:solidFill>
                  <a:schemeClr val="tx1">
                    <a:lumMod val="85000"/>
                    <a:lumOff val="15000"/>
                  </a:schemeClr>
                </a:solidFill>
              </a:rPr>
              <a:t>)</a:t>
            </a:r>
            <a:endParaRPr lang="tr-TR" altLang="tr-TR" sz="3800" dirty="0">
              <a:solidFill>
                <a:schemeClr val="tx1">
                  <a:lumMod val="85000"/>
                  <a:lumOff val="15000"/>
                </a:schemeClr>
              </a:solidFill>
            </a:endParaRPr>
          </a:p>
          <a:p>
            <a:pPr marL="0" indent="0" eaLnBrk="1" fontAlgn="auto" hangingPunct="1">
              <a:lnSpc>
                <a:spcPct val="90000"/>
              </a:lnSpc>
              <a:buFont typeface="Arial"/>
              <a:buNone/>
              <a:defRPr/>
            </a:pPr>
            <a:r>
              <a:rPr lang="tr-TR" altLang="tr-TR" sz="3800" dirty="0">
                <a:solidFill>
                  <a:schemeClr val="tx1">
                    <a:lumMod val="85000"/>
                    <a:lumOff val="15000"/>
                  </a:schemeClr>
                </a:solidFill>
              </a:rPr>
              <a:t>	Hizmet sektörü için sonradan eklenen </a:t>
            </a:r>
            <a:r>
              <a:rPr lang="tr-TR" altLang="tr-TR" sz="3800" dirty="0">
                <a:solidFill>
                  <a:srgbClr val="FF0000"/>
                </a:solidFill>
              </a:rPr>
              <a:t>3P</a:t>
            </a:r>
            <a:r>
              <a:rPr lang="tr-TR" altLang="tr-TR" sz="3800" dirty="0">
                <a:solidFill>
                  <a:schemeClr val="tx1">
                    <a:lumMod val="85000"/>
                    <a:lumOff val="15000"/>
                  </a:schemeClr>
                </a:solidFill>
              </a:rPr>
              <a:t> ise:</a:t>
            </a:r>
          </a:p>
          <a:p>
            <a:pPr marL="0" indent="0" eaLnBrk="1" fontAlgn="auto" hangingPunct="1">
              <a:lnSpc>
                <a:spcPct val="105000"/>
              </a:lnSpc>
              <a:buFont typeface="Arial"/>
              <a:buChar char="•"/>
              <a:defRPr/>
            </a:pPr>
            <a:r>
              <a:rPr lang="tr-TR" altLang="tr-TR" sz="3800" dirty="0">
                <a:solidFill>
                  <a:schemeClr val="tx1">
                    <a:lumMod val="85000"/>
                    <a:lumOff val="15000"/>
                  </a:schemeClr>
                </a:solidFill>
              </a:rPr>
              <a:t>İnsan – Hedef kitle (People)</a:t>
            </a:r>
          </a:p>
          <a:p>
            <a:pPr marL="0" indent="0" eaLnBrk="1" fontAlgn="auto" hangingPunct="1">
              <a:lnSpc>
                <a:spcPct val="105000"/>
              </a:lnSpc>
              <a:buFont typeface="Arial"/>
              <a:buChar char="•"/>
              <a:defRPr/>
            </a:pPr>
            <a:r>
              <a:rPr lang="tr-TR" altLang="tr-TR" sz="3800" dirty="0">
                <a:solidFill>
                  <a:schemeClr val="tx1">
                    <a:lumMod val="85000"/>
                    <a:lumOff val="15000"/>
                  </a:schemeClr>
                </a:solidFill>
              </a:rPr>
              <a:t>Süreç – Hizmet süreci (</a:t>
            </a:r>
            <a:r>
              <a:rPr lang="tr-TR" altLang="tr-TR" sz="3800" dirty="0" err="1">
                <a:solidFill>
                  <a:schemeClr val="tx1">
                    <a:lumMod val="85000"/>
                    <a:lumOff val="15000"/>
                  </a:schemeClr>
                </a:solidFill>
              </a:rPr>
              <a:t>Process</a:t>
            </a:r>
            <a:r>
              <a:rPr lang="tr-TR" altLang="tr-TR" sz="3800" dirty="0">
                <a:solidFill>
                  <a:schemeClr val="tx1">
                    <a:lumMod val="85000"/>
                    <a:lumOff val="15000"/>
                  </a:schemeClr>
                </a:solidFill>
              </a:rPr>
              <a:t>)</a:t>
            </a:r>
          </a:p>
          <a:p>
            <a:pPr marL="0" indent="0" eaLnBrk="1" fontAlgn="auto" hangingPunct="1">
              <a:lnSpc>
                <a:spcPct val="105000"/>
              </a:lnSpc>
              <a:buFont typeface="Arial"/>
              <a:buChar char="•"/>
              <a:defRPr/>
            </a:pPr>
            <a:r>
              <a:rPr lang="tr-TR" altLang="tr-TR" sz="3800" dirty="0">
                <a:solidFill>
                  <a:schemeClr val="tx1">
                    <a:lumMod val="85000"/>
                    <a:lumOff val="15000"/>
                  </a:schemeClr>
                </a:solidFill>
              </a:rPr>
              <a:t>Fiziksel K</a:t>
            </a:r>
            <a:r>
              <a:rPr lang="tr-TR" altLang="tr-TR" sz="3800" dirty="0" smtClean="0">
                <a:solidFill>
                  <a:schemeClr val="tx1">
                    <a:lumMod val="85000"/>
                    <a:lumOff val="15000"/>
                  </a:schemeClr>
                </a:solidFill>
              </a:rPr>
              <a:t>oşullar </a:t>
            </a:r>
            <a:r>
              <a:rPr lang="tr-TR" altLang="tr-TR" sz="3800" dirty="0">
                <a:solidFill>
                  <a:schemeClr val="tx1">
                    <a:lumMod val="85000"/>
                    <a:lumOff val="15000"/>
                  </a:schemeClr>
                </a:solidFill>
              </a:rPr>
              <a:t>( </a:t>
            </a:r>
            <a:r>
              <a:rPr lang="tr-TR" altLang="tr-TR" sz="3800" dirty="0" err="1">
                <a:solidFill>
                  <a:schemeClr val="tx1">
                    <a:lumMod val="85000"/>
                    <a:lumOff val="15000"/>
                  </a:schemeClr>
                </a:solidFill>
              </a:rPr>
              <a:t>Physical</a:t>
            </a:r>
            <a:r>
              <a:rPr lang="tr-TR" altLang="tr-TR" sz="3800" dirty="0">
                <a:solidFill>
                  <a:schemeClr val="tx1">
                    <a:lumMod val="85000"/>
                    <a:lumOff val="15000"/>
                  </a:schemeClr>
                </a:solidFill>
              </a:rPr>
              <a:t> </a:t>
            </a:r>
            <a:r>
              <a:rPr lang="tr-TR" altLang="tr-TR" sz="3800" dirty="0" err="1">
                <a:solidFill>
                  <a:schemeClr val="tx1">
                    <a:lumMod val="85000"/>
                    <a:lumOff val="15000"/>
                  </a:schemeClr>
                </a:solidFill>
              </a:rPr>
              <a:t>evidence</a:t>
            </a:r>
            <a:r>
              <a:rPr lang="tr-TR" altLang="tr-TR" sz="3800" dirty="0">
                <a:solidFill>
                  <a:schemeClr val="tx1">
                    <a:lumMod val="85000"/>
                    <a:lumOff val="15000"/>
                  </a:schemeClr>
                </a:solidFill>
              </a:rPr>
              <a:t>)</a:t>
            </a:r>
            <a:r>
              <a:rPr lang="tr-TR" altLang="tr-TR" sz="3800" dirty="0" err="1">
                <a:solidFill>
                  <a:schemeClr val="tx1">
                    <a:lumMod val="85000"/>
                    <a:lumOff val="15000"/>
                  </a:schemeClr>
                </a:solidFill>
              </a:rPr>
              <a:t>dır</a:t>
            </a:r>
            <a:r>
              <a:rPr lang="tr-TR" altLang="tr-TR" sz="3800" dirty="0">
                <a:solidFill>
                  <a:schemeClr val="tx1">
                    <a:lumMod val="85000"/>
                    <a:lumOff val="15000"/>
                  </a:schemeClr>
                </a:solidFill>
              </a:rPr>
              <a:t>. </a:t>
            </a:r>
          </a:p>
          <a:p>
            <a:pPr marL="0" indent="0" eaLnBrk="1" fontAlgn="auto" hangingPunct="1">
              <a:lnSpc>
                <a:spcPct val="90000"/>
              </a:lnSpc>
              <a:buFont typeface="Arial"/>
              <a:buNone/>
              <a:defRPr/>
            </a:pP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396124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Başlık 1"/>
          <p:cNvSpPr>
            <a:spLocks noGrp="1"/>
          </p:cNvSpPr>
          <p:nvPr>
            <p:ph type="ctrTitle" idx="4294967295"/>
          </p:nvPr>
        </p:nvSpPr>
        <p:spPr>
          <a:xfrm>
            <a:off x="1828800" y="685800"/>
            <a:ext cx="7772400" cy="1582738"/>
          </a:xfrm>
        </p:spPr>
        <p:txBody>
          <a:bodyPr rtlCol="0">
            <a:normAutofit/>
          </a:bodyPr>
          <a:lstStyle/>
          <a:p>
            <a:pPr eaLnBrk="1" fontAlgn="auto" hangingPunct="1">
              <a:spcAft>
                <a:spcPts val="0"/>
              </a:spcAft>
              <a:defRPr/>
            </a:pPr>
            <a:r>
              <a:rPr lang="tr-TR" altLang="tr-TR" sz="3600" b="1" dirty="0">
                <a:solidFill>
                  <a:schemeClr val="tx1"/>
                </a:solidFill>
                <a:latin typeface="+mn-lt"/>
              </a:rPr>
              <a:t>ÜRÜN (PRODUCT)</a:t>
            </a:r>
          </a:p>
        </p:txBody>
      </p:sp>
      <p:sp>
        <p:nvSpPr>
          <p:cNvPr id="78851" name="Alt Başlık 2"/>
          <p:cNvSpPr>
            <a:spLocks noGrp="1"/>
          </p:cNvSpPr>
          <p:nvPr>
            <p:ph type="subTitle" idx="4294967295"/>
          </p:nvPr>
        </p:nvSpPr>
        <p:spPr>
          <a:xfrm>
            <a:off x="2514600" y="2667000"/>
            <a:ext cx="6400800" cy="2786063"/>
          </a:xfrm>
        </p:spPr>
        <p:txBody>
          <a:bodyPr/>
          <a:lstStyle/>
          <a:p>
            <a:pPr marL="0" indent="0" algn="ctr" eaLnBrk="1" hangingPunct="1">
              <a:buFont typeface="Arial" panose="020B0604020202020204" pitchFamily="34" charset="0"/>
              <a:buNone/>
            </a:pPr>
            <a:r>
              <a:rPr lang="tr-TR" altLang="tr-TR" sz="3200" smtClean="0">
                <a:solidFill>
                  <a:schemeClr val="tx1"/>
                </a:solidFill>
              </a:rPr>
              <a:t>TANIMI</a:t>
            </a:r>
          </a:p>
          <a:p>
            <a:pPr marL="0" indent="0" algn="ctr" eaLnBrk="1" hangingPunct="1">
              <a:buFont typeface="Arial" panose="020B0604020202020204" pitchFamily="34" charset="0"/>
              <a:buNone/>
            </a:pPr>
            <a:r>
              <a:rPr lang="tr-TR" altLang="tr-TR" sz="3200" smtClean="0">
                <a:solidFill>
                  <a:schemeClr val="tx1"/>
                </a:solidFill>
              </a:rPr>
              <a:t>ÖĞELERİ</a:t>
            </a:r>
          </a:p>
          <a:p>
            <a:pPr marL="0" indent="0" algn="ctr" eaLnBrk="1" hangingPunct="1">
              <a:buFont typeface="Arial" panose="020B0604020202020204" pitchFamily="34" charset="0"/>
              <a:buNone/>
            </a:pPr>
            <a:r>
              <a:rPr lang="tr-TR" altLang="tr-TR" sz="3200" smtClean="0">
                <a:solidFill>
                  <a:schemeClr val="tx1"/>
                </a:solidFill>
              </a:rPr>
              <a:t>ÖZELLİKLERİ</a:t>
            </a:r>
          </a:p>
          <a:p>
            <a:pPr marL="0" indent="0" algn="ctr" eaLnBrk="1" hangingPunct="1">
              <a:buFont typeface="Arial" panose="020B0604020202020204" pitchFamily="34" charset="0"/>
              <a:buNone/>
            </a:pPr>
            <a:r>
              <a:rPr lang="tr-TR" altLang="tr-TR" sz="3200" smtClean="0">
                <a:solidFill>
                  <a:schemeClr val="tx1"/>
                </a:solidFill>
              </a:rPr>
              <a:t>ÜRÜN YAŞAM EĞRİSİ</a:t>
            </a:r>
          </a:p>
        </p:txBody>
      </p:sp>
    </p:spTree>
    <p:extLst>
      <p:ext uri="{BB962C8B-B14F-4D97-AF65-F5344CB8AC3E}">
        <p14:creationId xmlns:p14="http://schemas.microsoft.com/office/powerpoint/2010/main" val="396538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Başlık 1"/>
          <p:cNvSpPr>
            <a:spLocks noGrp="1"/>
          </p:cNvSpPr>
          <p:nvPr>
            <p:ph type="title" idx="4294967295"/>
          </p:nvPr>
        </p:nvSpPr>
        <p:spPr>
          <a:xfrm>
            <a:off x="1905000" y="990600"/>
            <a:ext cx="8229600" cy="777875"/>
          </a:xfrm>
        </p:spPr>
        <p:txBody>
          <a:bodyPr rtlCol="0">
            <a:normAutofit/>
          </a:bodyPr>
          <a:lstStyle/>
          <a:p>
            <a:pPr eaLnBrk="1" fontAlgn="auto" hangingPunct="1">
              <a:spcAft>
                <a:spcPts val="0"/>
              </a:spcAft>
              <a:defRPr/>
            </a:pPr>
            <a:r>
              <a:rPr lang="tr-TR" altLang="tr-TR" sz="3200" b="1" dirty="0">
                <a:solidFill>
                  <a:schemeClr val="tx1">
                    <a:lumMod val="85000"/>
                    <a:lumOff val="15000"/>
                  </a:schemeClr>
                </a:solidFill>
                <a:latin typeface="+mn-lt"/>
              </a:rPr>
              <a:t>TANIM</a:t>
            </a:r>
          </a:p>
        </p:txBody>
      </p:sp>
      <p:sp>
        <p:nvSpPr>
          <p:cNvPr id="39939" name="İçerik Yer Tutucusu 2"/>
          <p:cNvSpPr>
            <a:spLocks noGrp="1"/>
          </p:cNvSpPr>
          <p:nvPr>
            <p:ph idx="4294967295"/>
          </p:nvPr>
        </p:nvSpPr>
        <p:spPr>
          <a:xfrm>
            <a:off x="1905000" y="2438400"/>
            <a:ext cx="8229600" cy="5399088"/>
          </a:xfrm>
        </p:spPr>
        <p:txBody>
          <a:bodyPr rtlCol="0">
            <a:normAutofit/>
          </a:bodyPr>
          <a:lstStyle/>
          <a:p>
            <a:pPr marL="0" indent="0" algn="just" eaLnBrk="1" fontAlgn="auto" hangingPunct="1">
              <a:lnSpc>
                <a:spcPct val="90000"/>
              </a:lnSpc>
              <a:buFont typeface="Arial"/>
              <a:buNone/>
              <a:defRPr/>
            </a:pPr>
            <a:r>
              <a:rPr lang="tr-TR" altLang="tr-TR" sz="3200" dirty="0">
                <a:solidFill>
                  <a:schemeClr val="tx1">
                    <a:lumMod val="85000"/>
                    <a:lumOff val="15000"/>
                  </a:schemeClr>
                </a:solidFill>
              </a:rPr>
              <a:t>	İnsan ihtiyacını ve talebini karşılamak amacıyla pazara sunulan tüm girdiler ve çıktılar ürün olarak ifade edilebilir. Yeni bir ürün üretmek için kullanılan girdiler de başka bir faaliyetin sonucu elde edilen ürünü oluşturmaktadır. Bu sebeple ürün karması oldukça geniş boyutta değerlendirilmelidir. </a:t>
            </a:r>
          </a:p>
          <a:p>
            <a:pPr marL="0" indent="0" algn="just" eaLnBrk="1" fontAlgn="auto" hangingPunct="1">
              <a:lnSpc>
                <a:spcPct val="90000"/>
              </a:lnSpc>
              <a:buFont typeface="Arial"/>
              <a:buNone/>
              <a:defRPr/>
            </a:pPr>
            <a:r>
              <a:rPr lang="tr-TR" altLang="tr-TR" sz="3200" dirty="0">
                <a:solidFill>
                  <a:schemeClr val="tx1">
                    <a:lumMod val="85000"/>
                    <a:lumOff val="15000"/>
                  </a:schemeClr>
                </a:solidFill>
              </a:rPr>
              <a:t>	</a:t>
            </a:r>
          </a:p>
          <a:p>
            <a:pPr marL="0" indent="0" algn="just" eaLnBrk="1" fontAlgn="auto" hangingPunct="1">
              <a:lnSpc>
                <a:spcPct val="90000"/>
              </a:lnSpc>
              <a:buFont typeface="Arial"/>
              <a:buNone/>
              <a:defRPr/>
            </a:pPr>
            <a:r>
              <a:rPr lang="tr-TR" altLang="tr-TR" sz="3200" dirty="0">
                <a:solidFill>
                  <a:schemeClr val="tx1">
                    <a:lumMod val="85000"/>
                    <a:lumOff val="15000"/>
                  </a:schemeClr>
                </a:solidFill>
              </a:rPr>
              <a:t>	</a:t>
            </a:r>
          </a:p>
        </p:txBody>
      </p:sp>
    </p:spTree>
    <p:extLst>
      <p:ext uri="{BB962C8B-B14F-4D97-AF65-F5344CB8AC3E}">
        <p14:creationId xmlns:p14="http://schemas.microsoft.com/office/powerpoint/2010/main" val="245714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Başlık 1"/>
          <p:cNvSpPr>
            <a:spLocks noGrp="1"/>
          </p:cNvSpPr>
          <p:nvPr>
            <p:ph type="title" idx="4294967295"/>
          </p:nvPr>
        </p:nvSpPr>
        <p:spPr>
          <a:xfrm>
            <a:off x="1905000" y="914400"/>
            <a:ext cx="8229600" cy="777875"/>
          </a:xfrm>
        </p:spPr>
        <p:txBody>
          <a:bodyPr rtlCol="0">
            <a:normAutofit/>
          </a:bodyPr>
          <a:lstStyle/>
          <a:p>
            <a:pPr eaLnBrk="1" fontAlgn="auto" hangingPunct="1">
              <a:spcAft>
                <a:spcPts val="0"/>
              </a:spcAft>
              <a:defRPr/>
            </a:pPr>
            <a:r>
              <a:rPr lang="tr-TR" altLang="tr-TR" sz="3200" b="1" dirty="0">
                <a:solidFill>
                  <a:schemeClr val="tx1">
                    <a:lumMod val="85000"/>
                    <a:lumOff val="15000"/>
                  </a:schemeClr>
                </a:solidFill>
                <a:latin typeface="+mn-lt"/>
              </a:rPr>
              <a:t>TANIM</a:t>
            </a:r>
          </a:p>
        </p:txBody>
      </p:sp>
      <p:sp>
        <p:nvSpPr>
          <p:cNvPr id="80899" name="İçerik Yer Tutucusu 2"/>
          <p:cNvSpPr>
            <a:spLocks noGrp="1"/>
          </p:cNvSpPr>
          <p:nvPr>
            <p:ph idx="4294967295"/>
          </p:nvPr>
        </p:nvSpPr>
        <p:spPr>
          <a:xfrm>
            <a:off x="1219200" y="2667000"/>
            <a:ext cx="9144000" cy="2814638"/>
          </a:xfrm>
        </p:spPr>
        <p:txBody>
          <a:bodyPr/>
          <a:lstStyle/>
          <a:p>
            <a:pPr marL="0" indent="0" algn="just" eaLnBrk="1" hangingPunct="1">
              <a:lnSpc>
                <a:spcPct val="90000"/>
              </a:lnSpc>
              <a:buClr>
                <a:srgbClr val="B15E28"/>
              </a:buClr>
              <a:buFont typeface="Arial" panose="020B0604020202020204" pitchFamily="34" charset="0"/>
              <a:buNone/>
            </a:pPr>
            <a:r>
              <a:rPr lang="tr-TR" altLang="tr-TR" sz="3200" smtClean="0"/>
              <a:t>Ürün, insanların ihtiyacını karşılayan/tatmin eden her şey olabilir. Elle tutabildiğimiz – somut ürünler olabildiği gibi, elle tutamadığımız – soyut kavramlar olan hizmetler, düşünceler, fikirler, kişiler ve yerler de ürüne örnek olarak verilebilir. </a:t>
            </a:r>
          </a:p>
        </p:txBody>
      </p:sp>
    </p:spTree>
    <p:extLst>
      <p:ext uri="{BB962C8B-B14F-4D97-AF65-F5344CB8AC3E}">
        <p14:creationId xmlns:p14="http://schemas.microsoft.com/office/powerpoint/2010/main" val="139327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Başlık 1"/>
          <p:cNvSpPr>
            <a:spLocks noGrp="1"/>
          </p:cNvSpPr>
          <p:nvPr>
            <p:ph type="title" idx="4294967295"/>
          </p:nvPr>
        </p:nvSpPr>
        <p:spPr>
          <a:xfrm>
            <a:off x="1781175" y="838200"/>
            <a:ext cx="8229600" cy="1143000"/>
          </a:xfrm>
        </p:spPr>
        <p:txBody>
          <a:bodyPr rtlCol="0">
            <a:normAutofit/>
          </a:bodyPr>
          <a:lstStyle/>
          <a:p>
            <a:pPr eaLnBrk="1" fontAlgn="auto" hangingPunct="1">
              <a:spcAft>
                <a:spcPts val="0"/>
              </a:spcAft>
              <a:defRPr/>
            </a:pPr>
            <a:r>
              <a:rPr lang="tr-TR" altLang="tr-TR" sz="3200" b="1" dirty="0">
                <a:solidFill>
                  <a:schemeClr val="tx1">
                    <a:lumMod val="85000"/>
                    <a:lumOff val="15000"/>
                  </a:schemeClr>
                </a:solidFill>
                <a:latin typeface="+mn-lt"/>
              </a:rPr>
              <a:t>TURİSTİK ÜRÜN</a:t>
            </a:r>
          </a:p>
        </p:txBody>
      </p:sp>
      <p:sp>
        <p:nvSpPr>
          <p:cNvPr id="40963" name="İçerik Yer Tutucusu 2"/>
          <p:cNvSpPr>
            <a:spLocks noGrp="1"/>
          </p:cNvSpPr>
          <p:nvPr>
            <p:ph idx="4294967295"/>
          </p:nvPr>
        </p:nvSpPr>
        <p:spPr>
          <a:xfrm>
            <a:off x="762000" y="2209800"/>
            <a:ext cx="10668000" cy="4191000"/>
          </a:xfrm>
        </p:spPr>
        <p:txBody>
          <a:bodyPr rtlCol="0">
            <a:noAutofit/>
          </a:bodyPr>
          <a:lstStyle/>
          <a:p>
            <a:pPr algn="just" eaLnBrk="1" fontAlgn="auto" hangingPunct="1">
              <a:defRPr/>
            </a:pPr>
            <a:r>
              <a:rPr lang="tr-TR" altLang="tr-TR" sz="3200" dirty="0" smtClean="0">
                <a:solidFill>
                  <a:schemeClr val="tx1">
                    <a:lumMod val="85000"/>
                    <a:lumOff val="15000"/>
                  </a:schemeClr>
                </a:solidFill>
              </a:rPr>
              <a:t>Turistik </a:t>
            </a:r>
            <a:r>
              <a:rPr lang="tr-TR" altLang="tr-TR" sz="3200" dirty="0">
                <a:solidFill>
                  <a:schemeClr val="tx1">
                    <a:lumMod val="85000"/>
                    <a:lumOff val="15000"/>
                  </a:schemeClr>
                </a:solidFill>
              </a:rPr>
              <a:t>ürün </a:t>
            </a:r>
            <a:r>
              <a:rPr lang="tr-TR" altLang="tr-TR" sz="3200" dirty="0" smtClean="0">
                <a:solidFill>
                  <a:schemeClr val="tx1">
                    <a:lumMod val="85000"/>
                    <a:lumOff val="15000"/>
                  </a:schemeClr>
                </a:solidFill>
              </a:rPr>
              <a:t>tüketicilere sunulan tüm mal ve </a:t>
            </a:r>
            <a:r>
              <a:rPr lang="tr-TR" altLang="tr-TR" sz="3200" dirty="0">
                <a:solidFill>
                  <a:schemeClr val="tx1">
                    <a:lumMod val="85000"/>
                    <a:lumOff val="15000"/>
                  </a:schemeClr>
                </a:solidFill>
              </a:rPr>
              <a:t>hizmetlerin </a:t>
            </a:r>
            <a:r>
              <a:rPr lang="tr-TR" altLang="tr-TR" sz="3200" dirty="0" smtClean="0">
                <a:solidFill>
                  <a:schemeClr val="tx1">
                    <a:lumMod val="85000"/>
                    <a:lumOff val="15000"/>
                  </a:schemeClr>
                </a:solidFill>
              </a:rPr>
              <a:t>toplamıdır. </a:t>
            </a:r>
          </a:p>
          <a:p>
            <a:pPr algn="just" eaLnBrk="1" fontAlgn="auto" hangingPunct="1">
              <a:defRPr/>
            </a:pPr>
            <a:r>
              <a:rPr lang="tr-TR" altLang="tr-TR" sz="3200" dirty="0" smtClean="0">
                <a:solidFill>
                  <a:schemeClr val="tx1">
                    <a:lumMod val="85000"/>
                    <a:lumOff val="15000"/>
                  </a:schemeClr>
                </a:solidFill>
              </a:rPr>
              <a:t>Bu </a:t>
            </a:r>
            <a:r>
              <a:rPr lang="tr-TR" altLang="tr-TR" sz="3200" dirty="0">
                <a:solidFill>
                  <a:schemeClr val="tx1">
                    <a:lumMod val="85000"/>
                    <a:lumOff val="15000"/>
                  </a:schemeClr>
                </a:solidFill>
              </a:rPr>
              <a:t>çerçevede </a:t>
            </a:r>
            <a:r>
              <a:rPr lang="tr-TR" altLang="tr-TR" sz="3200" dirty="0" smtClean="0">
                <a:solidFill>
                  <a:schemeClr val="tx1">
                    <a:lumMod val="85000"/>
                    <a:lumOff val="15000"/>
                  </a:schemeClr>
                </a:solidFill>
              </a:rPr>
              <a:t>«</a:t>
            </a:r>
            <a:r>
              <a:rPr lang="tr-TR" altLang="tr-TR" sz="3200" b="1" dirty="0" smtClean="0">
                <a:solidFill>
                  <a:schemeClr val="tx1">
                    <a:lumMod val="85000"/>
                    <a:lumOff val="15000"/>
                  </a:schemeClr>
                </a:solidFill>
              </a:rPr>
              <a:t>Turistik </a:t>
            </a:r>
            <a:r>
              <a:rPr lang="tr-TR" altLang="tr-TR" sz="3200" b="1" dirty="0">
                <a:solidFill>
                  <a:schemeClr val="tx1">
                    <a:lumMod val="85000"/>
                    <a:lumOff val="15000"/>
                  </a:schemeClr>
                </a:solidFill>
              </a:rPr>
              <a:t>ürün, ulaşım, konaklama, yeme-içme, eğlence hizmetleri ve çekiciliği olan yer ve olayların bir araya </a:t>
            </a:r>
            <a:r>
              <a:rPr lang="tr-TR" altLang="tr-TR" sz="3200" b="1" dirty="0" smtClean="0">
                <a:solidFill>
                  <a:schemeClr val="tx1">
                    <a:lumMod val="85000"/>
                    <a:lumOff val="15000"/>
                  </a:schemeClr>
                </a:solidFill>
              </a:rPr>
              <a:t>getirilmesiyle oluşturulan </a:t>
            </a:r>
            <a:r>
              <a:rPr lang="tr-TR" altLang="tr-TR" sz="3200" b="1" dirty="0">
                <a:solidFill>
                  <a:schemeClr val="tx1">
                    <a:lumMod val="85000"/>
                    <a:lumOff val="15000"/>
                  </a:schemeClr>
                </a:solidFill>
              </a:rPr>
              <a:t>bileşik bir ürün olarak tanımlanabilmektedir</a:t>
            </a:r>
            <a:r>
              <a:rPr lang="tr-TR" altLang="tr-TR" sz="3200" dirty="0" smtClean="0">
                <a:solidFill>
                  <a:schemeClr val="tx1">
                    <a:lumMod val="85000"/>
                    <a:lumOff val="15000"/>
                  </a:schemeClr>
                </a:solidFill>
              </a:rPr>
              <a:t>.» </a:t>
            </a: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53292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1"/>
          <p:cNvSpPr>
            <a:spLocks noGrp="1"/>
          </p:cNvSpPr>
          <p:nvPr>
            <p:ph type="title"/>
          </p:nvPr>
        </p:nvSpPr>
        <p:spPr/>
        <p:txBody>
          <a:bodyPr rtlCol="0">
            <a:normAutofit/>
          </a:bodyPr>
          <a:lstStyle/>
          <a:p>
            <a:pPr eaLnBrk="1" fontAlgn="auto" hangingPunct="1">
              <a:spcAft>
                <a:spcPts val="0"/>
              </a:spcAft>
              <a:defRPr/>
            </a:pPr>
            <a:r>
              <a:rPr lang="tr-TR" altLang="tr-TR" sz="3200" b="1">
                <a:solidFill>
                  <a:schemeClr val="tx1">
                    <a:lumMod val="85000"/>
                    <a:lumOff val="15000"/>
                  </a:schemeClr>
                </a:solidFill>
                <a:latin typeface="+mn-lt"/>
              </a:rPr>
              <a:t>TURİSTİK ÜRÜNÜ OLUŞTURAN ÖĞELER</a:t>
            </a:r>
          </a:p>
        </p:txBody>
      </p:sp>
      <p:sp>
        <p:nvSpPr>
          <p:cNvPr id="41987" name="Rectangle 4"/>
          <p:cNvSpPr>
            <a:spLocks noGrp="1" noChangeArrowheads="1"/>
          </p:cNvSpPr>
          <p:nvPr>
            <p:ph idx="1"/>
          </p:nvPr>
        </p:nvSpPr>
        <p:spPr>
          <a:xfrm>
            <a:off x="1295400" y="2557463"/>
            <a:ext cx="9601200" cy="3690937"/>
          </a:xfrm>
        </p:spPr>
        <p:txBody>
          <a:bodyPr rtlCol="0">
            <a:normAutofit/>
          </a:bodyPr>
          <a:lstStyle/>
          <a:p>
            <a:pPr eaLnBrk="1" fontAlgn="auto" hangingPunct="1">
              <a:buFont typeface="Arial"/>
              <a:buChar char="•"/>
              <a:defRPr/>
            </a:pPr>
            <a:r>
              <a:rPr lang="tr-TR" altLang="tr-TR" sz="3200" dirty="0">
                <a:solidFill>
                  <a:srgbClr val="FF0000"/>
                </a:solidFill>
              </a:rPr>
              <a:t>Çekicilik</a:t>
            </a:r>
            <a:r>
              <a:rPr lang="tr-TR" altLang="tr-TR" sz="3200" dirty="0">
                <a:solidFill>
                  <a:schemeClr val="tx1">
                    <a:lumMod val="85000"/>
                    <a:lumOff val="15000"/>
                  </a:schemeClr>
                </a:solidFill>
              </a:rPr>
              <a:t> (Doğal</a:t>
            </a:r>
            <a:r>
              <a:rPr lang="tr-TR" altLang="tr-TR" sz="3200" dirty="0" smtClean="0">
                <a:solidFill>
                  <a:schemeClr val="tx1">
                    <a:lumMod val="85000"/>
                    <a:lumOff val="15000"/>
                  </a:schemeClr>
                </a:solidFill>
              </a:rPr>
              <a:t>, </a:t>
            </a:r>
            <a:r>
              <a:rPr lang="tr-TR" altLang="tr-TR" sz="3200" dirty="0" err="1" smtClean="0">
                <a:solidFill>
                  <a:schemeClr val="tx1">
                    <a:lumMod val="85000"/>
                    <a:lumOff val="15000"/>
                  </a:schemeClr>
                </a:solidFill>
              </a:rPr>
              <a:t>sosyo</a:t>
            </a:r>
            <a:r>
              <a:rPr lang="tr-TR" altLang="tr-TR" sz="3200" dirty="0" smtClean="0">
                <a:solidFill>
                  <a:schemeClr val="tx1">
                    <a:lumMod val="85000"/>
                    <a:lumOff val="15000"/>
                  </a:schemeClr>
                </a:solidFill>
              </a:rPr>
              <a:t>-kültürel, ekonomik </a:t>
            </a:r>
            <a:r>
              <a:rPr lang="tr-TR" altLang="tr-TR" sz="3200" dirty="0">
                <a:solidFill>
                  <a:schemeClr val="tx1">
                    <a:lumMod val="85000"/>
                    <a:lumOff val="15000"/>
                  </a:schemeClr>
                </a:solidFill>
              </a:rPr>
              <a:t>unsurlar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buFont typeface="Arial"/>
              <a:buChar char="•"/>
              <a:defRPr/>
            </a:pPr>
            <a:r>
              <a:rPr lang="tr-TR" altLang="tr-TR" sz="3200" dirty="0">
                <a:solidFill>
                  <a:srgbClr val="FF0000"/>
                </a:solidFill>
              </a:rPr>
              <a:t>Ulaşılabilirlik</a:t>
            </a:r>
            <a:r>
              <a:rPr lang="tr-TR" altLang="tr-TR" sz="3200" dirty="0">
                <a:solidFill>
                  <a:schemeClr val="tx1">
                    <a:lumMod val="85000"/>
                    <a:lumOff val="15000"/>
                  </a:schemeClr>
                </a:solidFill>
              </a:rPr>
              <a:t> (Altyapı olanakları, mesafe</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buFont typeface="Arial"/>
              <a:buChar char="•"/>
              <a:defRPr/>
            </a:pPr>
            <a:r>
              <a:rPr lang="tr-TR" altLang="tr-TR" sz="3200" dirty="0">
                <a:solidFill>
                  <a:srgbClr val="FF0000"/>
                </a:solidFill>
              </a:rPr>
              <a:t>Turizm İşletmeleri</a:t>
            </a:r>
            <a:r>
              <a:rPr lang="tr-TR" altLang="tr-TR" sz="3200" dirty="0">
                <a:solidFill>
                  <a:schemeClr val="tx1">
                    <a:lumMod val="85000"/>
                    <a:lumOff val="15000"/>
                  </a:schemeClr>
                </a:solidFill>
              </a:rPr>
              <a:t> (Konaklama, Yeme-içme vs</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buFont typeface="Arial"/>
              <a:buChar char="•"/>
              <a:defRPr/>
            </a:pPr>
            <a:r>
              <a:rPr lang="tr-TR" altLang="tr-TR" sz="3200" dirty="0">
                <a:solidFill>
                  <a:srgbClr val="FF0000"/>
                </a:solidFill>
              </a:rPr>
              <a:t>Etkinlikler </a:t>
            </a:r>
            <a:r>
              <a:rPr lang="tr-TR" altLang="tr-TR" sz="3200" dirty="0">
                <a:solidFill>
                  <a:schemeClr val="tx1">
                    <a:lumMod val="85000"/>
                    <a:lumOff val="15000"/>
                  </a:schemeClr>
                </a:solidFill>
              </a:rPr>
              <a:t>(Festival, kongre, spor organizasyonları vs</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buFont typeface="Arial"/>
              <a:buChar char="•"/>
              <a:defRPr/>
            </a:pPr>
            <a:r>
              <a:rPr lang="tr-TR" altLang="tr-TR" sz="3200" dirty="0">
                <a:solidFill>
                  <a:srgbClr val="FF0000"/>
                </a:solidFill>
              </a:rPr>
              <a:t>İmaj </a:t>
            </a:r>
            <a:r>
              <a:rPr lang="tr-TR" altLang="tr-TR" sz="3200" dirty="0">
                <a:solidFill>
                  <a:schemeClr val="tx1">
                    <a:lumMod val="85000"/>
                    <a:lumOff val="15000"/>
                  </a:schemeClr>
                </a:solidFill>
              </a:rPr>
              <a:t>(Turistteki algı)</a:t>
            </a:r>
          </a:p>
        </p:txBody>
      </p:sp>
    </p:spTree>
    <p:extLst>
      <p:ext uri="{BB962C8B-B14F-4D97-AF65-F5344CB8AC3E}">
        <p14:creationId xmlns:p14="http://schemas.microsoft.com/office/powerpoint/2010/main" val="285352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1"/>
          <p:cNvSpPr>
            <a:spLocks noGrp="1"/>
          </p:cNvSpPr>
          <p:nvPr>
            <p:ph type="title"/>
          </p:nvPr>
        </p:nvSpPr>
        <p:spPr/>
        <p:txBody>
          <a:bodyPr rtlCol="0">
            <a:normAutofit/>
          </a:bodyPr>
          <a:lstStyle/>
          <a:p>
            <a:pPr eaLnBrk="1" fontAlgn="auto" hangingPunct="1">
              <a:spcAft>
                <a:spcPts val="0"/>
              </a:spcAft>
              <a:defRPr/>
            </a:pPr>
            <a:r>
              <a:rPr lang="tr-TR" altLang="tr-TR" sz="3200" b="1">
                <a:solidFill>
                  <a:schemeClr val="tx1">
                    <a:lumMod val="85000"/>
                    <a:lumOff val="15000"/>
                  </a:schemeClr>
                </a:solidFill>
                <a:latin typeface="+mn-lt"/>
              </a:rPr>
              <a:t>TURİSTİK ÜRÜNÜN ÖZELLİKLERİ</a:t>
            </a:r>
          </a:p>
        </p:txBody>
      </p:sp>
      <p:sp>
        <p:nvSpPr>
          <p:cNvPr id="43011" name="Rectangle 4"/>
          <p:cNvSpPr>
            <a:spLocks noGrp="1" noChangeArrowheads="1"/>
          </p:cNvSpPr>
          <p:nvPr>
            <p:ph idx="1"/>
          </p:nvPr>
        </p:nvSpPr>
        <p:spPr>
          <a:xfrm>
            <a:off x="1266825" y="2057400"/>
            <a:ext cx="9601200" cy="4343400"/>
          </a:xfrm>
        </p:spPr>
        <p:txBody>
          <a:bodyPr rtlCol="0">
            <a:normAutofit fontScale="92500" lnSpcReduction="10000"/>
          </a:bodyPr>
          <a:lstStyle/>
          <a:p>
            <a:pPr eaLnBrk="1" fontAlgn="auto" hangingPunct="1">
              <a:lnSpc>
                <a:spcPct val="80000"/>
              </a:lnSpc>
              <a:buFontTx/>
              <a:buNone/>
              <a:defRPr/>
            </a:pPr>
            <a:endParaRPr lang="tr-TR" altLang="tr-TR" sz="3200" dirty="0">
              <a:solidFill>
                <a:schemeClr val="tx1">
                  <a:lumMod val="85000"/>
                  <a:lumOff val="15000"/>
                </a:schemeClr>
              </a:solidFill>
            </a:endParaRPr>
          </a:p>
          <a:p>
            <a:pPr eaLnBrk="1" fontAlgn="auto" hangingPunct="1">
              <a:lnSpc>
                <a:spcPct val="80000"/>
              </a:lnSpc>
              <a:buFont typeface="Arial"/>
              <a:buChar char="•"/>
              <a:defRPr/>
            </a:pPr>
            <a:r>
              <a:rPr lang="tr-TR" altLang="tr-TR" sz="3200" dirty="0">
                <a:solidFill>
                  <a:schemeClr val="tx1">
                    <a:lumMod val="85000"/>
                    <a:lumOff val="15000"/>
                  </a:schemeClr>
                </a:solidFill>
              </a:rPr>
              <a:t>Hizmet ağırlıklıdır</a:t>
            </a:r>
            <a:r>
              <a:rPr lang="tr-TR" altLang="tr-TR" sz="3200" dirty="0" smtClean="0">
                <a:solidFill>
                  <a:schemeClr val="tx1">
                    <a:lumMod val="85000"/>
                    <a:lumOff val="15000"/>
                  </a:schemeClr>
                </a:solidFill>
              </a:rPr>
              <a:t>.</a:t>
            </a:r>
          </a:p>
          <a:p>
            <a:pPr eaLnBrk="1" fontAlgn="auto" hangingPunct="1">
              <a:lnSpc>
                <a:spcPct val="90000"/>
              </a:lnSpc>
              <a:buFont typeface="Arial"/>
              <a:buChar char="•"/>
              <a:defRPr/>
            </a:pPr>
            <a:r>
              <a:rPr lang="tr-TR" altLang="tr-TR" sz="3200" dirty="0" smtClean="0">
                <a:solidFill>
                  <a:schemeClr val="tx1">
                    <a:lumMod val="85000"/>
                    <a:lumOff val="15000"/>
                  </a:schemeClr>
                </a:solidFill>
              </a:rPr>
              <a:t>Tüketici </a:t>
            </a:r>
            <a:r>
              <a:rPr lang="tr-TR" altLang="tr-TR" sz="3200" dirty="0">
                <a:solidFill>
                  <a:schemeClr val="tx1">
                    <a:lumMod val="85000"/>
                    <a:lumOff val="15000"/>
                  </a:schemeClr>
                </a:solidFill>
              </a:rPr>
              <a:t>amaç ve yararı farklıdır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lnSpc>
                <a:spcPct val="90000"/>
              </a:lnSpc>
              <a:buFont typeface="Arial"/>
              <a:buChar char="•"/>
              <a:defRPr/>
            </a:pPr>
            <a:r>
              <a:rPr lang="tr-TR" altLang="tr-TR" sz="3200" dirty="0" smtClean="0">
                <a:solidFill>
                  <a:schemeClr val="tx1">
                    <a:lumMod val="85000"/>
                    <a:lumOff val="15000"/>
                  </a:schemeClr>
                </a:solidFill>
              </a:rPr>
              <a:t>Arzı </a:t>
            </a:r>
            <a:r>
              <a:rPr lang="tr-TR" altLang="tr-TR" sz="3200" dirty="0">
                <a:solidFill>
                  <a:schemeClr val="tx1">
                    <a:lumMod val="85000"/>
                    <a:lumOff val="15000"/>
                  </a:schemeClr>
                </a:solidFill>
              </a:rPr>
              <a:t>esnek değildir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lnSpc>
                <a:spcPct val="90000"/>
              </a:lnSpc>
              <a:buFont typeface="Arial"/>
              <a:buChar char="•"/>
              <a:defRPr/>
            </a:pPr>
            <a:r>
              <a:rPr lang="tr-TR" altLang="tr-TR" sz="3200" dirty="0">
                <a:solidFill>
                  <a:schemeClr val="tx1">
                    <a:lumMod val="85000"/>
                    <a:lumOff val="15000"/>
                  </a:schemeClr>
                </a:solidFill>
              </a:rPr>
              <a:t>Talebi aşırı esnektir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lnSpc>
                <a:spcPct val="90000"/>
              </a:lnSpc>
              <a:buFont typeface="Arial"/>
              <a:buChar char="•"/>
              <a:defRPr/>
            </a:pPr>
            <a:r>
              <a:rPr lang="tr-TR" altLang="tr-TR" sz="3200" dirty="0">
                <a:solidFill>
                  <a:schemeClr val="tx1">
                    <a:lumMod val="85000"/>
                    <a:lumOff val="15000"/>
                  </a:schemeClr>
                </a:solidFill>
              </a:rPr>
              <a:t>Üretildiği yerde tüketilir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eaLnBrk="1" fontAlgn="auto" hangingPunct="1">
              <a:lnSpc>
                <a:spcPct val="90000"/>
              </a:lnSpc>
              <a:buFont typeface="Arial"/>
              <a:buChar char="•"/>
              <a:defRPr/>
            </a:pPr>
            <a:r>
              <a:rPr lang="tr-TR" altLang="tr-TR" sz="3200" dirty="0">
                <a:solidFill>
                  <a:schemeClr val="tx1">
                    <a:lumMod val="85000"/>
                    <a:lumOff val="15000"/>
                  </a:schemeClr>
                </a:solidFill>
              </a:rPr>
              <a:t>Stoklanamaz</a:t>
            </a:r>
            <a:r>
              <a:rPr lang="tr-TR" altLang="tr-TR" sz="3200" dirty="0" smtClean="0">
                <a:solidFill>
                  <a:schemeClr val="tx1">
                    <a:lumMod val="85000"/>
                    <a:lumOff val="15000"/>
                  </a:schemeClr>
                </a:solidFill>
              </a:rPr>
              <a:t>.</a:t>
            </a:r>
          </a:p>
          <a:p>
            <a:pPr eaLnBrk="1" fontAlgn="auto" hangingPunct="1">
              <a:lnSpc>
                <a:spcPct val="90000"/>
              </a:lnSpc>
              <a:buFont typeface="Arial"/>
              <a:buChar char="•"/>
              <a:defRPr/>
            </a:pPr>
            <a:r>
              <a:rPr lang="tr-TR" altLang="tr-TR" sz="3200" dirty="0">
                <a:solidFill>
                  <a:schemeClr val="tx1">
                    <a:lumMod val="85000"/>
                    <a:lumOff val="15000"/>
                  </a:schemeClr>
                </a:solidFill>
              </a:rPr>
              <a:t>Önce satılır sonra üretilir.</a:t>
            </a:r>
          </a:p>
          <a:p>
            <a:pPr eaLnBrk="1" fontAlgn="auto" hangingPunct="1">
              <a:lnSpc>
                <a:spcPct val="90000"/>
              </a:lnSpc>
              <a:buFont typeface="Arial"/>
              <a:buChar char="•"/>
              <a:defRPr/>
            </a:pPr>
            <a:endParaRPr lang="tr-TR" altLang="tr-TR" sz="3200" dirty="0">
              <a:solidFill>
                <a:schemeClr val="tx1">
                  <a:lumMod val="85000"/>
                  <a:lumOff val="15000"/>
                </a:schemeClr>
              </a:solidFill>
            </a:endParaRPr>
          </a:p>
          <a:p>
            <a:pPr eaLnBrk="1" fontAlgn="auto" hangingPunct="1">
              <a:lnSpc>
                <a:spcPct val="90000"/>
              </a:lnSpc>
              <a:buFont typeface="Arial"/>
              <a:buChar char="•"/>
              <a:defRPr/>
            </a:pP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187175058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228</Words>
  <Application>Microsoft Office PowerPoint</Application>
  <PresentationFormat>Geniş ekran</PresentationFormat>
  <Paragraphs>50</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10</vt:i4>
      </vt:variant>
    </vt:vector>
  </HeadingPairs>
  <TitlesOfParts>
    <vt:vector size="17" baseType="lpstr">
      <vt:lpstr>Arial</vt:lpstr>
      <vt:lpstr>Calibri</vt:lpstr>
      <vt:lpstr>Calibri Light</vt:lpstr>
      <vt:lpstr>Garamond</vt:lpstr>
      <vt:lpstr>Office Teması</vt:lpstr>
      <vt:lpstr>Organik</vt:lpstr>
      <vt:lpstr>1_Organik</vt:lpstr>
      <vt:lpstr>TURİZM PAZARLAMASI</vt:lpstr>
      <vt:lpstr>PAZARLAMA KARMASI – 7P</vt:lpstr>
      <vt:lpstr>PowerPoint Sunusu</vt:lpstr>
      <vt:lpstr>ÜRÜN (PRODUCT)</vt:lpstr>
      <vt:lpstr>TANIM</vt:lpstr>
      <vt:lpstr>TANIM</vt:lpstr>
      <vt:lpstr>TURİSTİK ÜRÜN</vt:lpstr>
      <vt:lpstr>TURİSTİK ÜRÜNÜ OLUŞTURAN ÖĞELER</vt:lpstr>
      <vt:lpstr>TURİSTİK ÜRÜNÜN ÖZELLİKLERİ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7</cp:revision>
  <dcterms:created xsi:type="dcterms:W3CDTF">2017-10-29T15:49:52Z</dcterms:created>
  <dcterms:modified xsi:type="dcterms:W3CDTF">2017-10-29T15:54:08Z</dcterms:modified>
</cp:coreProperties>
</file>