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sldIdLst>
    <p:sldId id="256" r:id="rId2"/>
    <p:sldId id="285" r:id="rId3"/>
    <p:sldId id="286" r:id="rId4"/>
    <p:sldId id="287" r:id="rId5"/>
    <p:sldId id="275" r:id="rId6"/>
    <p:sldId id="281" r:id="rId7"/>
    <p:sldId id="276" r:id="rId8"/>
    <p:sldId id="282" r:id="rId9"/>
    <p:sldId id="277" r:id="rId10"/>
    <p:sldId id="278" r:id="rId11"/>
    <p:sldId id="273" r:id="rId12"/>
    <p:sldId id="274" r:id="rId13"/>
    <p:sldId id="283" r:id="rId14"/>
    <p:sldId id="269" r:id="rId15"/>
    <p:sldId id="288" r:id="rId16"/>
    <p:sldId id="28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4BE0FC-5919-42AE-8804-8BC195F22B95}" type="datetimeFigureOut">
              <a:rPr lang="tr-TR" smtClean="0"/>
              <a:t>25.10.2019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FEA33D-B3D4-439C-8800-A93EA6FD269D}" type="slidenum">
              <a:rPr lang="tr-TR" smtClean="0"/>
              <a:t>‹#›</a:t>
            </a:fld>
            <a:endParaRPr lang="tr-TR"/>
          </a:p>
        </p:txBody>
      </p:sp>
    </p:spTree>
    <p:extLst>
      <p:ext uri="{BB962C8B-B14F-4D97-AF65-F5344CB8AC3E}">
        <p14:creationId xmlns:p14="http://schemas.microsoft.com/office/powerpoint/2010/main" val="2117207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5141E08-0BC2-4EAE-B62B-ACBCD2266A38}" type="datetime1">
              <a:rPr lang="tr-TR" smtClean="0"/>
              <a:t>25.10.2019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620A786-AA29-4F4A-AC8B-A323C3DFC64E}" type="datetime1">
              <a:rPr lang="tr-TR" smtClean="0"/>
              <a:t>25.10.2019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8A099B2-9682-47E7-8638-4D63CA298147}" type="datetime1">
              <a:rPr lang="tr-TR" smtClean="0"/>
              <a:t>25.10.2019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0ED6A9F-ED3F-41E9-A753-518B7D7D7570}" type="datetime1">
              <a:rPr lang="tr-TR" smtClean="0"/>
              <a:t>25.10.2019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C20E352-8C7E-477A-9451-2286381B53A1}" type="datetime1">
              <a:rPr lang="tr-TR" smtClean="0"/>
              <a:t>25.10.2019</a:t>
            </a:fld>
            <a:endParaRPr lang="tr-TR"/>
          </a:p>
        </p:txBody>
      </p:sp>
      <p:sp>
        <p:nvSpPr>
          <p:cNvPr id="5" name="Footer Placeholder 4"/>
          <p:cNvSpPr>
            <a:spLocks noGrp="1"/>
          </p:cNvSpPr>
          <p:nvPr>
            <p:ph type="ftr" sz="quarter" idx="11"/>
          </p:nvPr>
        </p:nvSpPr>
        <p:spPr/>
        <p:txBody>
          <a:bodyPr/>
          <a:lstStyle/>
          <a:p>
            <a:r>
              <a:rPr lang="tr-TR" smtClean="0"/>
              <a:t>Dr. Pınar KIZILHAN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74EA43-0C73-4F15-B2C5-6AAF8E84DC10}" type="datetime1">
              <a:rPr lang="tr-TR" smtClean="0"/>
              <a:t>25.10.2019</a:t>
            </a:fld>
            <a:endParaRPr lang="tr-TR"/>
          </a:p>
        </p:txBody>
      </p:sp>
      <p:sp>
        <p:nvSpPr>
          <p:cNvPr id="6" name="Footer Placeholder 5"/>
          <p:cNvSpPr>
            <a:spLocks noGrp="1"/>
          </p:cNvSpPr>
          <p:nvPr>
            <p:ph type="ftr" sz="quarter" idx="11"/>
          </p:nvPr>
        </p:nvSpPr>
        <p:spPr/>
        <p:txBody>
          <a:bodyPr/>
          <a:lstStyle/>
          <a:p>
            <a:r>
              <a:rPr lang="tr-TR" smtClean="0"/>
              <a:t>Dr. Pınar KIZILHAN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619F591-2CC4-47A6-BCCE-3B4CB00ABBEE}" type="datetime1">
              <a:rPr lang="tr-TR" smtClean="0"/>
              <a:t>25.10.2019</a:t>
            </a:fld>
            <a:endParaRPr lang="tr-TR"/>
          </a:p>
        </p:txBody>
      </p:sp>
      <p:sp>
        <p:nvSpPr>
          <p:cNvPr id="8" name="Footer Placeholder 7"/>
          <p:cNvSpPr>
            <a:spLocks noGrp="1"/>
          </p:cNvSpPr>
          <p:nvPr>
            <p:ph type="ftr" sz="quarter" idx="11"/>
          </p:nvPr>
        </p:nvSpPr>
        <p:spPr/>
        <p:txBody>
          <a:bodyPr/>
          <a:lstStyle/>
          <a:p>
            <a:r>
              <a:rPr lang="tr-TR" smtClean="0"/>
              <a:t>Dr. Pınar KIZILHAN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BCB708C-E506-418B-BEA8-AA0CA5399142}" type="datetime1">
              <a:rPr lang="tr-TR" smtClean="0"/>
              <a:t>25.10.2019</a:t>
            </a:fld>
            <a:endParaRPr lang="tr-TR"/>
          </a:p>
        </p:txBody>
      </p:sp>
      <p:sp>
        <p:nvSpPr>
          <p:cNvPr id="4" name="Footer Placeholder 3"/>
          <p:cNvSpPr>
            <a:spLocks noGrp="1"/>
          </p:cNvSpPr>
          <p:nvPr>
            <p:ph type="ftr" sz="quarter" idx="11"/>
          </p:nvPr>
        </p:nvSpPr>
        <p:spPr/>
        <p:txBody>
          <a:bodyPr/>
          <a:lstStyle/>
          <a:p>
            <a:r>
              <a:rPr lang="tr-TR" smtClean="0"/>
              <a:t>Dr. Pınar KIZILHAN</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FE8A95-8A46-4FE8-9583-D1DCA1806643}" type="datetime1">
              <a:rPr lang="tr-TR" smtClean="0"/>
              <a:t>25.10.2019</a:t>
            </a:fld>
            <a:endParaRPr lang="tr-TR"/>
          </a:p>
        </p:txBody>
      </p:sp>
      <p:sp>
        <p:nvSpPr>
          <p:cNvPr id="3" name="Footer Placeholder 2"/>
          <p:cNvSpPr>
            <a:spLocks noGrp="1"/>
          </p:cNvSpPr>
          <p:nvPr>
            <p:ph type="ftr" sz="quarter" idx="11"/>
          </p:nvPr>
        </p:nvSpPr>
        <p:spPr/>
        <p:txBody>
          <a:bodyPr/>
          <a:lstStyle/>
          <a:p>
            <a:r>
              <a:rPr lang="tr-TR" smtClean="0"/>
              <a:t>Dr. Pınar KIZILHAN</a:t>
            </a:r>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F407EDB-79B1-4B55-9228-F20B3E142D1F}" type="datetime1">
              <a:rPr lang="tr-TR" smtClean="0"/>
              <a:t>25.10.2019</a:t>
            </a:fld>
            <a:endParaRPr lang="tr-TR"/>
          </a:p>
        </p:txBody>
      </p:sp>
      <p:sp>
        <p:nvSpPr>
          <p:cNvPr id="6" name="Footer Placeholder 5"/>
          <p:cNvSpPr>
            <a:spLocks noGrp="1"/>
          </p:cNvSpPr>
          <p:nvPr>
            <p:ph type="ftr" sz="quarter" idx="11"/>
          </p:nvPr>
        </p:nvSpPr>
        <p:spPr/>
        <p:txBody>
          <a:bodyPr/>
          <a:lstStyle/>
          <a:p>
            <a:r>
              <a:rPr lang="tr-TR" smtClean="0"/>
              <a:t>Dr. Pınar KIZILHAN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79B9B649-0E64-46DF-9DEA-9B27FF7301A8}" type="datetime1">
              <a:rPr lang="tr-TR" smtClean="0"/>
              <a:t>25.10.2019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r>
              <a:rPr lang="tr-TR" smtClean="0"/>
              <a:t>Dr. Pınar KIZILHAN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tr-TR" smtClean="0"/>
              <a:t>Dr. Pınar KIZILHAN</a:t>
            </a:r>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833F005-1C40-4E49-8155-067959179CF2}" type="datetime1">
              <a:rPr lang="tr-TR" smtClean="0"/>
              <a:t>25.10.2019</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YAŞAM KÜLTÜRÜ OLARAK TİYATRO</a:t>
            </a:r>
            <a:endParaRPr lang="tr-TR" dirty="0"/>
          </a:p>
        </p:txBody>
      </p:sp>
      <p:sp>
        <p:nvSpPr>
          <p:cNvPr id="3" name="Alt Başlık 2"/>
          <p:cNvSpPr>
            <a:spLocks noGrp="1"/>
          </p:cNvSpPr>
          <p:nvPr>
            <p:ph type="subTitle" idx="1"/>
          </p:nvPr>
        </p:nvSpPr>
        <p:spPr/>
        <p:txBody>
          <a:bodyPr>
            <a:normAutofit lnSpcReduction="10000"/>
          </a:bodyPr>
          <a:lstStyle/>
          <a:p>
            <a:r>
              <a:rPr lang="tr-TR" dirty="0" smtClean="0"/>
              <a:t>KÖY VE KENTLERDE GELİŞEN TİYATRO GELENEĞİMİZ</a:t>
            </a:r>
          </a:p>
          <a:p>
            <a:r>
              <a:rPr lang="tr-TR" dirty="0" smtClean="0"/>
              <a:t>	KÖY SEYİRLİK OYUNLARI</a:t>
            </a:r>
          </a:p>
          <a:p>
            <a:r>
              <a:rPr lang="tr-TR" dirty="0" smtClean="0"/>
              <a:t>	KARAGÖZ ORTAOYUNU MEDDAH</a:t>
            </a:r>
            <a:endParaRPr lang="tr-TR" dirty="0"/>
          </a:p>
        </p:txBody>
      </p:sp>
      <p:pic>
        <p:nvPicPr>
          <p:cNvPr id="4" name="Picture 4" descr="MCEN00343_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528" y="-99392"/>
            <a:ext cx="8136904"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04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114300" indent="0">
              <a:buNone/>
            </a:pPr>
            <a:r>
              <a:rPr lang="tr-TR" dirty="0" smtClean="0"/>
              <a:t>	</a:t>
            </a:r>
            <a:r>
              <a:rPr lang="tr-TR" sz="2400" dirty="0" smtClean="0"/>
              <a:t>Köy </a:t>
            </a:r>
            <a:r>
              <a:rPr lang="tr-TR" sz="2400" dirty="0"/>
              <a:t>Seyirlik </a:t>
            </a:r>
            <a:r>
              <a:rPr lang="tr-TR" sz="2400" dirty="0" smtClean="0"/>
              <a:t>Oyunlarının iki kaynağı</a:t>
            </a:r>
          </a:p>
          <a:p>
            <a:endParaRPr lang="tr-TR" sz="2400" dirty="0"/>
          </a:p>
          <a:p>
            <a:pPr lvl="2"/>
            <a:endParaRPr lang="tr-TR" sz="2400" dirty="0" smtClean="0"/>
          </a:p>
          <a:p>
            <a:pPr lvl="2"/>
            <a:r>
              <a:rPr lang="tr-TR" sz="2400" dirty="0" err="1" smtClean="0">
                <a:solidFill>
                  <a:schemeClr val="bg2">
                    <a:lumMod val="50000"/>
                  </a:schemeClr>
                </a:solidFill>
              </a:rPr>
              <a:t>Rituel</a:t>
            </a:r>
            <a:r>
              <a:rPr lang="tr-TR" sz="2400" dirty="0" smtClean="0">
                <a:solidFill>
                  <a:schemeClr val="bg2">
                    <a:lumMod val="50000"/>
                  </a:schemeClr>
                </a:solidFill>
              </a:rPr>
              <a:t> ve ibadet</a:t>
            </a:r>
            <a:endParaRPr lang="tr-TR" sz="2400" dirty="0">
              <a:solidFill>
                <a:schemeClr val="bg2">
                  <a:lumMod val="50000"/>
                </a:schemeClr>
              </a:solidFill>
            </a:endParaRPr>
          </a:p>
        </p:txBody>
      </p:sp>
      <p:sp>
        <p:nvSpPr>
          <p:cNvPr id="4" name="Veri Yer Tutucusu 3"/>
          <p:cNvSpPr>
            <a:spLocks noGrp="1"/>
          </p:cNvSpPr>
          <p:nvPr>
            <p:ph type="dt" sz="half" idx="10"/>
          </p:nvPr>
        </p:nvSpPr>
        <p:spPr/>
        <p:txBody>
          <a:bodyPr/>
          <a:lstStyle/>
          <a:p>
            <a:fld id="{B3A4EFEE-01D4-4337-8C94-949EA10AF09E}"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2966677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Köy seyirlik oyunlarında oyun alanı, donanım, araçlar</a:t>
            </a: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Köy seyirlik oyunları, meydan, tarla, dam, avlu, büyükçe oda gibi boş olan her alanda </a:t>
            </a:r>
            <a:r>
              <a:rPr lang="tr-TR" dirty="0" err="1" smtClean="0"/>
              <a:t>yansılanır</a:t>
            </a:r>
            <a:r>
              <a:rPr lang="tr-TR" dirty="0" smtClean="0"/>
              <a:t>. Oyun alanı doğal dekordur. </a:t>
            </a:r>
          </a:p>
          <a:p>
            <a:pPr algn="just">
              <a:lnSpc>
                <a:spcPct val="150000"/>
              </a:lnSpc>
            </a:pPr>
            <a:endParaRPr lang="tr-TR" dirty="0" smtClean="0"/>
          </a:p>
          <a:p>
            <a:pPr algn="just">
              <a:lnSpc>
                <a:spcPct val="150000"/>
              </a:lnSpc>
            </a:pPr>
            <a:r>
              <a:rPr lang="tr-TR" dirty="0" smtClean="0"/>
              <a:t>Özel bir ışıklandırma sistemine gereksinim duyulmaz. </a:t>
            </a:r>
          </a:p>
          <a:p>
            <a:pPr algn="just">
              <a:lnSpc>
                <a:spcPct val="150000"/>
              </a:lnSpc>
            </a:pPr>
            <a:endParaRPr lang="tr-TR" dirty="0"/>
          </a:p>
          <a:p>
            <a:pPr algn="just">
              <a:lnSpc>
                <a:spcPct val="150000"/>
              </a:lnSpc>
            </a:pPr>
            <a:r>
              <a:rPr lang="tr-TR" dirty="0" smtClean="0"/>
              <a:t>Köy </a:t>
            </a:r>
            <a:r>
              <a:rPr lang="tr-TR" dirty="0"/>
              <a:t>Seyirlik Oyunları gerek oyun tekniği, gerek oyunculuk açısından Açık Biçim Göstermeci – Epik Tiyatro ile benzerlik gösterir.  </a:t>
            </a:r>
          </a:p>
          <a:p>
            <a:pPr algn="just">
              <a:lnSpc>
                <a:spcPct val="150000"/>
              </a:lnSpc>
            </a:pPr>
            <a:endParaRPr lang="tr-TR" dirty="0"/>
          </a:p>
        </p:txBody>
      </p:sp>
      <p:sp>
        <p:nvSpPr>
          <p:cNvPr id="4" name="Veri Yer Tutucusu 3"/>
          <p:cNvSpPr>
            <a:spLocks noGrp="1"/>
          </p:cNvSpPr>
          <p:nvPr>
            <p:ph type="dt" sz="half" idx="10"/>
          </p:nvPr>
        </p:nvSpPr>
        <p:spPr/>
        <p:txBody>
          <a:bodyPr/>
          <a:lstStyle/>
          <a:p>
            <a:fld id="{59100BD3-14AB-43C3-B642-F775AADF8EC5}"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2725333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Köy seyirlik oyunları neden dramatiktir?</a:t>
            </a:r>
            <a:endParaRPr lang="tr-TR" sz="2800" dirty="0"/>
          </a:p>
        </p:txBody>
      </p:sp>
      <p:sp>
        <p:nvSpPr>
          <p:cNvPr id="3" name="İçerik Yer Tutucusu 2"/>
          <p:cNvSpPr>
            <a:spLocks noGrp="1"/>
          </p:cNvSpPr>
          <p:nvPr>
            <p:ph idx="1"/>
          </p:nvPr>
        </p:nvSpPr>
        <p:spPr/>
        <p:txBody>
          <a:bodyPr/>
          <a:lstStyle/>
          <a:p>
            <a:pPr algn="just">
              <a:lnSpc>
                <a:spcPct val="150000"/>
              </a:lnSpc>
            </a:pPr>
            <a:r>
              <a:rPr lang="tr-TR" dirty="0" smtClean="0"/>
              <a:t>Bir başkasını canlandırma-taklit-</a:t>
            </a:r>
            <a:r>
              <a:rPr lang="tr-TR" dirty="0" err="1" smtClean="0"/>
              <a:t>yansılama</a:t>
            </a:r>
            <a:r>
              <a:rPr lang="tr-TR" dirty="0" smtClean="0"/>
              <a:t> </a:t>
            </a:r>
            <a:r>
              <a:rPr lang="tr-TR" dirty="0" smtClean="0"/>
              <a:t>dolayısıyla </a:t>
            </a:r>
            <a:r>
              <a:rPr lang="tr-TR" dirty="0" err="1" smtClean="0"/>
              <a:t>düşgücü</a:t>
            </a:r>
            <a:r>
              <a:rPr lang="tr-TR" dirty="0"/>
              <a:t>-</a:t>
            </a:r>
            <a:r>
              <a:rPr lang="tr-TR" dirty="0" smtClean="0"/>
              <a:t> imgelem-</a:t>
            </a:r>
            <a:r>
              <a:rPr lang="tr-TR" dirty="0" err="1" smtClean="0"/>
              <a:t>tasavvur’un</a:t>
            </a:r>
            <a:r>
              <a:rPr lang="tr-TR" dirty="0" smtClean="0"/>
              <a:t> kullanılması ve bu taklidin çeşitli anlatım araçları ile yardımıyla söz ve eyleme dönüşmesi, bu sürecin de bir seyirci topluluğu ile paylaşılmasıdır. </a:t>
            </a:r>
            <a:endParaRPr lang="tr-TR" dirty="0"/>
          </a:p>
        </p:txBody>
      </p:sp>
      <p:sp>
        <p:nvSpPr>
          <p:cNvPr id="4" name="Veri Yer Tutucusu 3"/>
          <p:cNvSpPr>
            <a:spLocks noGrp="1"/>
          </p:cNvSpPr>
          <p:nvPr>
            <p:ph type="dt" sz="half" idx="10"/>
          </p:nvPr>
        </p:nvSpPr>
        <p:spPr/>
        <p:txBody>
          <a:bodyPr/>
          <a:lstStyle/>
          <a:p>
            <a:fld id="{284FD372-ECF6-4EE6-8E4F-8962811990A4}"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1391236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Köy seyirlik oyunları neden dramatiktir?</a:t>
            </a:r>
          </a:p>
        </p:txBody>
      </p:sp>
      <p:sp>
        <p:nvSpPr>
          <p:cNvPr id="3" name="İçerik Yer Tutucusu 2"/>
          <p:cNvSpPr>
            <a:spLocks noGrp="1"/>
          </p:cNvSpPr>
          <p:nvPr>
            <p:ph idx="1"/>
          </p:nvPr>
        </p:nvSpPr>
        <p:spPr/>
        <p:txBody>
          <a:bodyPr/>
          <a:lstStyle/>
          <a:p>
            <a:pPr marL="114300" indent="0">
              <a:lnSpc>
                <a:spcPct val="150000"/>
              </a:lnSpc>
              <a:buNone/>
            </a:pPr>
            <a:r>
              <a:rPr lang="tr-TR" dirty="0" smtClean="0"/>
              <a:t>	Kurallar </a:t>
            </a:r>
            <a:r>
              <a:rPr lang="tr-TR" dirty="0"/>
              <a:t>ve </a:t>
            </a:r>
            <a:r>
              <a:rPr lang="tr-TR" dirty="0" smtClean="0"/>
              <a:t>kalıplar açısından </a:t>
            </a:r>
            <a:r>
              <a:rPr lang="tr-TR" dirty="0"/>
              <a:t>Köy Seyirlik </a:t>
            </a:r>
            <a:r>
              <a:rPr lang="tr-TR" dirty="0" smtClean="0"/>
              <a:t>Oyunları başlığı altında değerlendirilebilecek diğer toplantılar;</a:t>
            </a:r>
          </a:p>
          <a:p>
            <a:pPr>
              <a:lnSpc>
                <a:spcPct val="150000"/>
              </a:lnSpc>
            </a:pPr>
            <a:endParaRPr lang="tr-TR" dirty="0"/>
          </a:p>
          <a:p>
            <a:pPr>
              <a:lnSpc>
                <a:spcPct val="150000"/>
              </a:lnSpc>
            </a:pPr>
            <a:r>
              <a:rPr lang="tr-TR" dirty="0" smtClean="0"/>
              <a:t>Cem</a:t>
            </a:r>
          </a:p>
          <a:p>
            <a:pPr>
              <a:lnSpc>
                <a:spcPct val="150000"/>
              </a:lnSpc>
            </a:pPr>
            <a:r>
              <a:rPr lang="tr-TR" dirty="0" smtClean="0"/>
              <a:t>Ahilik ve</a:t>
            </a:r>
          </a:p>
          <a:p>
            <a:pPr>
              <a:lnSpc>
                <a:spcPct val="150000"/>
              </a:lnSpc>
            </a:pPr>
            <a:r>
              <a:rPr lang="tr-TR" dirty="0" smtClean="0"/>
              <a:t>Yaren toplantılarıdır</a:t>
            </a:r>
            <a:endParaRPr lang="tr-TR" dirty="0"/>
          </a:p>
        </p:txBody>
      </p:sp>
      <p:sp>
        <p:nvSpPr>
          <p:cNvPr id="4" name="Veri Yer Tutucusu 3"/>
          <p:cNvSpPr>
            <a:spLocks noGrp="1"/>
          </p:cNvSpPr>
          <p:nvPr>
            <p:ph type="dt" sz="half" idx="10"/>
          </p:nvPr>
        </p:nvSpPr>
        <p:spPr/>
        <p:txBody>
          <a:bodyPr/>
          <a:lstStyle/>
          <a:p>
            <a:fld id="{DA54D99D-7CA0-4F23-A99F-EA98D3C741F5}"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2369398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Köy seyirlik oyunlarında ortak motifler, simgeler</a:t>
            </a:r>
            <a:endParaRPr lang="tr-TR" sz="2800" dirty="0"/>
          </a:p>
        </p:txBody>
      </p:sp>
      <p:sp>
        <p:nvSpPr>
          <p:cNvPr id="3" name="İçerik Yer Tutucusu 2"/>
          <p:cNvSpPr>
            <a:spLocks noGrp="1"/>
          </p:cNvSpPr>
          <p:nvPr>
            <p:ph idx="1"/>
          </p:nvPr>
        </p:nvSpPr>
        <p:spPr/>
        <p:txBody>
          <a:bodyPr/>
          <a:lstStyle/>
          <a:p>
            <a:pPr marL="114300" indent="0">
              <a:buNone/>
            </a:pPr>
            <a:r>
              <a:rPr lang="tr-TR" dirty="0" smtClean="0"/>
              <a:t>Köy seyirlik oyunlarında eylemi oluşturan sıklıkla işlenen ortak motifler </a:t>
            </a:r>
          </a:p>
          <a:p>
            <a:pPr marL="114300" indent="0">
              <a:buNone/>
            </a:pPr>
            <a:r>
              <a:rPr lang="tr-TR" dirty="0"/>
              <a:t>	</a:t>
            </a:r>
            <a:endParaRPr lang="tr-TR" dirty="0" smtClean="0"/>
          </a:p>
          <a:p>
            <a:endParaRPr lang="tr-TR" dirty="0"/>
          </a:p>
          <a:p>
            <a:r>
              <a:rPr lang="tr-TR" dirty="0" smtClean="0"/>
              <a:t>Eski – Yeni</a:t>
            </a:r>
          </a:p>
          <a:p>
            <a:r>
              <a:rPr lang="tr-TR" dirty="0" smtClean="0"/>
              <a:t>Yaz - Kış</a:t>
            </a:r>
          </a:p>
          <a:p>
            <a:r>
              <a:rPr lang="tr-TR" dirty="0" smtClean="0"/>
              <a:t>Ak - Kara</a:t>
            </a:r>
            <a:endParaRPr lang="tr-TR" dirty="0"/>
          </a:p>
          <a:p>
            <a:r>
              <a:rPr lang="tr-TR" dirty="0" smtClean="0"/>
              <a:t>Ölüp - Dirilme</a:t>
            </a:r>
            <a:endParaRPr lang="tr-TR" dirty="0"/>
          </a:p>
          <a:p>
            <a:r>
              <a:rPr lang="tr-TR" dirty="0"/>
              <a:t>Kız kaçırma</a:t>
            </a:r>
          </a:p>
          <a:p>
            <a:endParaRPr lang="tr-TR" dirty="0"/>
          </a:p>
        </p:txBody>
      </p:sp>
      <p:sp>
        <p:nvSpPr>
          <p:cNvPr id="4" name="Veri Yer Tutucusu 3"/>
          <p:cNvSpPr>
            <a:spLocks noGrp="1"/>
          </p:cNvSpPr>
          <p:nvPr>
            <p:ph type="dt" sz="half" idx="10"/>
          </p:nvPr>
        </p:nvSpPr>
        <p:spPr/>
        <p:txBody>
          <a:bodyPr/>
          <a:lstStyle/>
          <a:p>
            <a:fld id="{CF88ECC5-777A-4FF4-800E-1492957E975E}"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2966677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7681664" cy="5996136"/>
          </a:xfrm>
        </p:spPr>
        <p:txBody>
          <a:bodyPr>
            <a:normAutofit fontScale="92500"/>
          </a:bodyPr>
          <a:lstStyle/>
          <a:p>
            <a:pPr algn="just">
              <a:lnSpc>
                <a:spcPct val="150000"/>
              </a:lnSpc>
            </a:pPr>
            <a:r>
              <a:rPr lang="tr-TR" dirty="0"/>
              <a:t>Geleneksel sözlü kültürün taşıyıcısı ve bir eğlence biçimi olan sohbet toplantıları, özellikle uzun kış gecelerinde insanların bir araya gelerek belirli kurallar çerçevesinde hoşça vakit geçirmesini ve toplumsal dayanışmayı sağlayan sosyal bir </a:t>
            </a:r>
            <a:r>
              <a:rPr lang="tr-TR" dirty="0" smtClean="0"/>
              <a:t>organizasyondur. Sohbet </a:t>
            </a:r>
            <a:r>
              <a:rPr lang="tr-TR" dirty="0"/>
              <a:t>toplantıları Türkiye’nin farklı bölgelerinde “</a:t>
            </a:r>
            <a:r>
              <a:rPr lang="tr-TR" dirty="0" err="1"/>
              <a:t>Yârân</a:t>
            </a:r>
            <a:r>
              <a:rPr lang="tr-TR" dirty="0"/>
              <a:t>/Yâren, Ateş Gezmesi, </a:t>
            </a:r>
            <a:r>
              <a:rPr lang="tr-TR" dirty="0" err="1"/>
              <a:t>Kürsübaşı</a:t>
            </a:r>
            <a:r>
              <a:rPr lang="tr-TR" dirty="0"/>
              <a:t>, Barana, Cümbüş Âlemleri, </a:t>
            </a:r>
            <a:r>
              <a:rPr lang="tr-TR" dirty="0" err="1"/>
              <a:t>Ferfene</a:t>
            </a:r>
            <a:r>
              <a:rPr lang="tr-TR" dirty="0"/>
              <a:t>/</a:t>
            </a:r>
            <a:r>
              <a:rPr lang="tr-TR" dirty="0" err="1"/>
              <a:t>Herfene</a:t>
            </a:r>
            <a:r>
              <a:rPr lang="tr-TR" dirty="0"/>
              <a:t>/ </a:t>
            </a:r>
            <a:r>
              <a:rPr lang="tr-TR" dirty="0" err="1"/>
              <a:t>Harfene</a:t>
            </a:r>
            <a:r>
              <a:rPr lang="tr-TR" dirty="0"/>
              <a:t>/</a:t>
            </a:r>
            <a:r>
              <a:rPr lang="tr-TR" dirty="0" err="1"/>
              <a:t>Erfane</a:t>
            </a:r>
            <a:r>
              <a:rPr lang="tr-TR" dirty="0"/>
              <a:t>, </a:t>
            </a:r>
            <a:r>
              <a:rPr lang="tr-TR" dirty="0" err="1"/>
              <a:t>Gezek</a:t>
            </a:r>
            <a:r>
              <a:rPr lang="tr-TR" dirty="0"/>
              <a:t>, </a:t>
            </a:r>
            <a:r>
              <a:rPr lang="tr-TR" dirty="0" err="1"/>
              <a:t>Helebiş</a:t>
            </a:r>
            <a:r>
              <a:rPr lang="tr-TR" dirty="0"/>
              <a:t>, Helva Sohbetleri, Muhabbet Gecesi, Oturak Âlemleri, Sıra Âlemleri, Sıra Eğlencesi, Sıra Gecesi ve Velime (Eyvan) Gecesi” gibi değişik isimlerle, Türkiye dışında ise “</a:t>
            </a:r>
            <a:r>
              <a:rPr lang="tr-TR" dirty="0" err="1"/>
              <a:t>Coro</a:t>
            </a:r>
            <a:r>
              <a:rPr lang="tr-TR" dirty="0"/>
              <a:t> </a:t>
            </a:r>
            <a:r>
              <a:rPr lang="tr-TR" dirty="0" err="1"/>
              <a:t>Bozo</a:t>
            </a:r>
            <a:r>
              <a:rPr lang="tr-TR" dirty="0"/>
              <a:t>, Konuşma, </a:t>
            </a:r>
            <a:r>
              <a:rPr lang="tr-TR" dirty="0" err="1"/>
              <a:t>Geşdek</a:t>
            </a:r>
            <a:r>
              <a:rPr lang="tr-TR" dirty="0"/>
              <a:t>, Meşrep ve Muhabbet” gibi benzeri adlarla </a:t>
            </a:r>
            <a:r>
              <a:rPr lang="tr-TR" dirty="0" smtClean="0"/>
              <a:t>bilinmektedir.</a:t>
            </a:r>
          </a:p>
          <a:p>
            <a:pPr marL="114300" indent="0" algn="just">
              <a:lnSpc>
                <a:spcPct val="150000"/>
              </a:lnSpc>
              <a:buNone/>
            </a:pPr>
            <a:endParaRPr lang="tr-TR" sz="1300" dirty="0" smtClean="0"/>
          </a:p>
          <a:p>
            <a:pPr marL="114300" indent="0" algn="just">
              <a:lnSpc>
                <a:spcPct val="150000"/>
              </a:lnSpc>
              <a:buNone/>
            </a:pPr>
            <a:endParaRPr lang="tr-TR" sz="1300" dirty="0"/>
          </a:p>
          <a:p>
            <a:pPr marL="114300" indent="0" algn="just">
              <a:lnSpc>
                <a:spcPct val="150000"/>
              </a:lnSpc>
              <a:buNone/>
            </a:pPr>
            <a:r>
              <a:rPr lang="tr-TR" sz="1300" dirty="0" smtClean="0"/>
              <a:t>Kaynak: </a:t>
            </a:r>
            <a:r>
              <a:rPr lang="tr-TR" sz="1300" dirty="0" err="1" smtClean="0"/>
              <a:t>Sagıp</a:t>
            </a:r>
            <a:r>
              <a:rPr lang="tr-TR" sz="1300" dirty="0" smtClean="0"/>
              <a:t> Atlı Millî </a:t>
            </a:r>
            <a:r>
              <a:rPr lang="tr-TR" sz="1300" dirty="0"/>
              <a:t>Folklor, 2018, Yıl 30, Sayı 117 </a:t>
            </a:r>
          </a:p>
        </p:txBody>
      </p:sp>
      <p:sp>
        <p:nvSpPr>
          <p:cNvPr id="4" name="Veri Yer Tutucusu 3"/>
          <p:cNvSpPr>
            <a:spLocks noGrp="1"/>
          </p:cNvSpPr>
          <p:nvPr>
            <p:ph type="dt" sz="half" idx="10"/>
          </p:nvPr>
        </p:nvSpPr>
        <p:spPr/>
        <p:txBody>
          <a:bodyPr/>
          <a:lstStyle/>
          <a:p>
            <a:fld id="{90ED6A9F-ED3F-41E9-A753-518B7D7D7570}"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69062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114300" indent="0">
              <a:buNone/>
            </a:pPr>
            <a:r>
              <a:rPr lang="tr-TR" sz="1200" dirty="0" smtClean="0"/>
              <a:t>Kaynak</a:t>
            </a:r>
          </a:p>
          <a:p>
            <a:pPr marL="114300" indent="0">
              <a:buNone/>
            </a:pPr>
            <a:r>
              <a:rPr lang="tr-TR" sz="1200" dirty="0"/>
              <a:t>AOF Türk Tiyatro Tarihi T.C. ANADOLU ÜNİVERSİTESİ YAYINI NO: 2455  AÇIKÖĞRETİM FAKÜLTESİ YAYINI NO: 1427</a:t>
            </a:r>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16539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smtClean="0"/>
              <a:t>Bolluk törenleri ve İnançlar</a:t>
            </a:r>
            <a:endParaRPr lang="tr-TR" sz="2800" dirty="0"/>
          </a:p>
        </p:txBody>
      </p:sp>
      <p:sp>
        <p:nvSpPr>
          <p:cNvPr id="3" name="İçerik Yer Tutucusu 2"/>
          <p:cNvSpPr>
            <a:spLocks noGrp="1"/>
          </p:cNvSpPr>
          <p:nvPr>
            <p:ph idx="1"/>
          </p:nvPr>
        </p:nvSpPr>
        <p:spPr/>
        <p:txBody>
          <a:bodyPr>
            <a:normAutofit lnSpcReduction="10000"/>
          </a:bodyPr>
          <a:lstStyle/>
          <a:p>
            <a:pPr algn="just">
              <a:lnSpc>
                <a:spcPct val="200000"/>
              </a:lnSpc>
            </a:pPr>
            <a:r>
              <a:rPr lang="tr-TR" dirty="0"/>
              <a:t>Türkiye köylüsünün </a:t>
            </a:r>
            <a:r>
              <a:rPr lang="tr-TR" dirty="0" smtClean="0"/>
              <a:t>dramatik </a:t>
            </a:r>
            <a:r>
              <a:rPr lang="tr-TR" dirty="0"/>
              <a:t>gösterilerinin </a:t>
            </a:r>
            <a:r>
              <a:rPr lang="tr-TR" dirty="0" smtClean="0"/>
              <a:t>kaynaklarına </a:t>
            </a:r>
            <a:r>
              <a:rPr lang="tr-TR" dirty="0"/>
              <a:t>inildiğinde; tarih öncesi </a:t>
            </a:r>
            <a:r>
              <a:rPr lang="tr-TR" dirty="0" smtClean="0"/>
              <a:t>zamanların </a:t>
            </a:r>
            <a:r>
              <a:rPr lang="tr-TR" dirty="0"/>
              <a:t>bolluk törenlerine, eski </a:t>
            </a:r>
            <a:r>
              <a:rPr lang="tr-TR" dirty="0" smtClean="0"/>
              <a:t>inançların </a:t>
            </a:r>
            <a:r>
              <a:rPr lang="tr-TR" dirty="0"/>
              <a:t>tapınma törenlerine ulaşılır. </a:t>
            </a:r>
            <a:endParaRPr lang="tr-TR" dirty="0" smtClean="0"/>
          </a:p>
          <a:p>
            <a:pPr algn="just">
              <a:lnSpc>
                <a:spcPct val="200000"/>
              </a:lnSpc>
            </a:pPr>
            <a:r>
              <a:rPr lang="tr-TR" dirty="0"/>
              <a:t>Köy Seyirlik </a:t>
            </a:r>
            <a:r>
              <a:rPr lang="tr-TR" dirty="0" smtClean="0"/>
              <a:t>oyunlarının </a:t>
            </a:r>
            <a:r>
              <a:rPr lang="tr-TR" dirty="0"/>
              <a:t>bir bölümünde açık bir etkisi olduğu belirtilen </a:t>
            </a:r>
            <a:r>
              <a:rPr lang="tr-TR" dirty="0" err="1"/>
              <a:t>şamanizmi</a:t>
            </a:r>
            <a:r>
              <a:rPr lang="tr-TR" dirty="0"/>
              <a:t>, Türkler, tarihsel gelişmeleri içinde unutsalar da oyunlar aracılığı ile toplumsal </a:t>
            </a:r>
            <a:r>
              <a:rPr lang="tr-TR" dirty="0" smtClean="0"/>
              <a:t>hafızalarına yerleştirmişlerdir (Karacabey, tarihsiz). </a:t>
            </a: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1783861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solidFill>
                  <a:srgbClr val="675E47"/>
                </a:solidFill>
              </a:rPr>
              <a:t>Bolluk törenleri ve İnançlar</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200000"/>
              </a:lnSpc>
            </a:pPr>
            <a:r>
              <a:rPr lang="tr-TR" dirty="0" smtClean="0"/>
              <a:t>Bolluk törenleri, doğadaki </a:t>
            </a:r>
            <a:r>
              <a:rPr lang="tr-TR" dirty="0"/>
              <a:t>değişmeler karşısında kaygı duyan </a:t>
            </a:r>
            <a:r>
              <a:rPr lang="tr-TR" dirty="0" smtClean="0"/>
              <a:t>insanların </a:t>
            </a:r>
            <a:r>
              <a:rPr lang="tr-TR" dirty="0"/>
              <a:t>dayanağı olmuştu. Yağmurun yağması, güneşin toprağı ısıtması dolayısı ile mevsimlerin </a:t>
            </a:r>
            <a:r>
              <a:rPr lang="tr-TR" dirty="0" smtClean="0"/>
              <a:t>doğal döngüsü </a:t>
            </a:r>
            <a:r>
              <a:rPr lang="tr-TR" dirty="0"/>
              <a:t>bu törenlerle </a:t>
            </a:r>
            <a:r>
              <a:rPr lang="tr-TR" dirty="0" smtClean="0"/>
              <a:t>kutsanıyor</a:t>
            </a:r>
            <a:r>
              <a:rPr lang="tr-TR" dirty="0"/>
              <a:t>, açıklanamayan karşısında duyulan korku bu törenlerde giderilmeye çalışılıyordu. Yaşamı sürdürmeye yönelik </a:t>
            </a:r>
            <a:r>
              <a:rPr lang="tr-TR" dirty="0" smtClean="0"/>
              <a:t>kaygıların </a:t>
            </a:r>
            <a:r>
              <a:rPr lang="tr-TR" dirty="0"/>
              <a:t>yöneldiği yer, yiyecek sağlayan toprak olmuştu yüzyıllar boyu. İşte Anadolu köylerindeki dramatik gösterilerin kaynağı da ürünün </a:t>
            </a:r>
            <a:r>
              <a:rPr lang="tr-TR" dirty="0" smtClean="0"/>
              <a:t>bereketini </a:t>
            </a:r>
            <a:r>
              <a:rPr lang="tr-TR" dirty="0"/>
              <a:t>kutsayan, kışı kovan, yazın gelişini kutlayan bu kut </a:t>
            </a:r>
            <a:r>
              <a:rPr lang="tr-TR" dirty="0" smtClean="0"/>
              <a:t>törenlerdedir </a:t>
            </a:r>
            <a:r>
              <a:rPr lang="tr-TR" dirty="0"/>
              <a:t>(Karacabey, tarihsiz). </a:t>
            </a:r>
          </a:p>
          <a:p>
            <a:pPr algn="just">
              <a:lnSpc>
                <a:spcPct val="200000"/>
              </a:lnSpc>
            </a:pPr>
            <a:endParaRPr lang="tr-TR" dirty="0"/>
          </a:p>
          <a:p>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155957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solidFill>
                  <a:srgbClr val="675E47"/>
                </a:solidFill>
              </a:rPr>
              <a:t>Bolluk törenleri ve İnançlar</a:t>
            </a:r>
            <a:endParaRPr lang="tr-TR" dirty="0"/>
          </a:p>
        </p:txBody>
      </p:sp>
      <p:sp>
        <p:nvSpPr>
          <p:cNvPr id="3" name="İçerik Yer Tutucusu 2"/>
          <p:cNvSpPr>
            <a:spLocks noGrp="1"/>
          </p:cNvSpPr>
          <p:nvPr>
            <p:ph idx="1"/>
          </p:nvPr>
        </p:nvSpPr>
        <p:spPr/>
        <p:txBody>
          <a:bodyPr/>
          <a:lstStyle/>
          <a:p>
            <a:pPr algn="just">
              <a:lnSpc>
                <a:spcPct val="200000"/>
              </a:lnSpc>
            </a:pPr>
            <a:r>
              <a:rPr lang="tr-TR" dirty="0"/>
              <a:t>Kuşaktan kuşağa </a:t>
            </a:r>
            <a:r>
              <a:rPr lang="tr-TR" dirty="0" smtClean="0"/>
              <a:t>aktarılan </a:t>
            </a:r>
            <a:r>
              <a:rPr lang="tr-TR" dirty="0"/>
              <a:t>bu oyunlar tıpkı ritüeller gibi kalıplaşmış söz ve hareketlerin tekrarlanmasından </a:t>
            </a:r>
            <a:r>
              <a:rPr lang="tr-TR" dirty="0" smtClean="0"/>
              <a:t>oluşmuştur </a:t>
            </a:r>
            <a:r>
              <a:rPr lang="tr-TR" dirty="0"/>
              <a:t>(Karacabey, tarihsiz). </a:t>
            </a:r>
          </a:p>
          <a:p>
            <a:pPr algn="just">
              <a:lnSpc>
                <a:spcPct val="200000"/>
              </a:lnSpc>
            </a:pPr>
            <a:endParaRPr lang="tr-TR" dirty="0"/>
          </a:p>
          <a:p>
            <a:pPr algn="just">
              <a:lnSpc>
                <a:spcPct val="200000"/>
              </a:lnSpc>
            </a:pPr>
            <a:endParaRPr lang="tr-TR" dirty="0"/>
          </a:p>
        </p:txBody>
      </p:sp>
      <p:sp>
        <p:nvSpPr>
          <p:cNvPr id="4" name="Veri Yer Tutucusu 3"/>
          <p:cNvSpPr>
            <a:spLocks noGrp="1"/>
          </p:cNvSpPr>
          <p:nvPr>
            <p:ph type="dt" sz="half" idx="10"/>
          </p:nvPr>
        </p:nvSpPr>
        <p:spPr/>
        <p:txBody>
          <a:bodyPr/>
          <a:lstStyle/>
          <a:p>
            <a:fld id="{90ED6A9F-ED3F-41E9-A753-518B7D7D7570}"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370823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Köy seyirlik oyunlarımızın önemi</a:t>
            </a:r>
            <a:endParaRPr lang="tr-TR" sz="2800" dirty="0"/>
          </a:p>
        </p:txBody>
      </p:sp>
      <p:sp>
        <p:nvSpPr>
          <p:cNvPr id="3" name="İçerik Yer Tutucusu 2"/>
          <p:cNvSpPr>
            <a:spLocks noGrp="1"/>
          </p:cNvSpPr>
          <p:nvPr>
            <p:ph idx="1"/>
          </p:nvPr>
        </p:nvSpPr>
        <p:spPr/>
        <p:txBody>
          <a:bodyPr>
            <a:normAutofit/>
          </a:bodyPr>
          <a:lstStyle/>
          <a:p>
            <a:pPr marL="114300" indent="0" algn="just">
              <a:lnSpc>
                <a:spcPct val="150000"/>
              </a:lnSpc>
              <a:buNone/>
            </a:pPr>
            <a:r>
              <a:rPr lang="tr-TR" sz="2000" dirty="0"/>
              <a:t>Cumhuriyet Dönemi Türk Tiyatrosu birikimine </a:t>
            </a:r>
            <a:r>
              <a:rPr lang="tr-TR" sz="2000" dirty="0" smtClean="0"/>
              <a:t>katkıda </a:t>
            </a:r>
            <a:r>
              <a:rPr lang="tr-TR" sz="2000" dirty="0"/>
              <a:t>bulunan </a:t>
            </a:r>
            <a:r>
              <a:rPr lang="tr-TR" sz="2000" dirty="0" smtClean="0"/>
              <a:t>kültürel iklimimizi yansıtan tiyatro geleneğimizden </a:t>
            </a:r>
            <a:r>
              <a:rPr lang="tr-TR" sz="2000" dirty="0"/>
              <a:t>birisi Anadolu’da köylerde </a:t>
            </a:r>
            <a:r>
              <a:rPr lang="tr-TR" sz="2000" dirty="0" smtClean="0"/>
              <a:t>gelişen </a:t>
            </a:r>
          </a:p>
          <a:p>
            <a:pPr algn="just">
              <a:lnSpc>
                <a:spcPct val="150000"/>
              </a:lnSpc>
            </a:pPr>
            <a:endParaRPr lang="tr-TR" sz="2000" dirty="0"/>
          </a:p>
          <a:p>
            <a:pPr lvl="2" algn="just">
              <a:lnSpc>
                <a:spcPct val="150000"/>
              </a:lnSpc>
            </a:pPr>
            <a:r>
              <a:rPr lang="tr-TR" sz="2000" i="1" dirty="0" smtClean="0">
                <a:solidFill>
                  <a:schemeClr val="bg2">
                    <a:lumMod val="50000"/>
                  </a:schemeClr>
                </a:solidFill>
              </a:rPr>
              <a:t>Köy </a:t>
            </a:r>
            <a:r>
              <a:rPr lang="tr-TR" sz="2000" i="1" dirty="0">
                <a:solidFill>
                  <a:schemeClr val="bg2">
                    <a:lumMod val="50000"/>
                  </a:schemeClr>
                </a:solidFill>
              </a:rPr>
              <a:t>Seyirlik </a:t>
            </a:r>
            <a:r>
              <a:rPr lang="tr-TR" sz="2000" i="1" dirty="0" smtClean="0">
                <a:solidFill>
                  <a:schemeClr val="bg2">
                    <a:lumMod val="50000"/>
                  </a:schemeClr>
                </a:solidFill>
              </a:rPr>
              <a:t>Oyunları </a:t>
            </a:r>
            <a:r>
              <a:rPr lang="tr-TR" sz="2000" dirty="0"/>
              <a:t>ya da </a:t>
            </a:r>
            <a:r>
              <a:rPr lang="tr-TR" sz="2000" dirty="0">
                <a:solidFill>
                  <a:schemeClr val="bg2">
                    <a:lumMod val="50000"/>
                  </a:schemeClr>
                </a:solidFill>
              </a:rPr>
              <a:t>Dramatik Köylü </a:t>
            </a:r>
            <a:r>
              <a:rPr lang="tr-TR" sz="2000" dirty="0" smtClean="0">
                <a:solidFill>
                  <a:schemeClr val="bg2">
                    <a:lumMod val="50000"/>
                  </a:schemeClr>
                </a:solidFill>
              </a:rPr>
              <a:t>Oyunları</a:t>
            </a:r>
            <a:r>
              <a:rPr lang="tr-TR" sz="2000" dirty="0" smtClean="0"/>
              <a:t>’dır</a:t>
            </a:r>
            <a:r>
              <a:rPr lang="tr-TR" sz="2000" dirty="0"/>
              <a:t>. </a:t>
            </a:r>
          </a:p>
        </p:txBody>
      </p:sp>
      <p:sp>
        <p:nvSpPr>
          <p:cNvPr id="4" name="Veri Yer Tutucusu 3"/>
          <p:cNvSpPr>
            <a:spLocks noGrp="1"/>
          </p:cNvSpPr>
          <p:nvPr>
            <p:ph type="dt" sz="half" idx="10"/>
          </p:nvPr>
        </p:nvSpPr>
        <p:spPr/>
        <p:txBody>
          <a:bodyPr/>
          <a:lstStyle/>
          <a:p>
            <a:fld id="{04788737-ED58-4078-A2DF-68FAE3191297}" type="datetime1">
              <a:rPr lang="tr-TR" smtClean="0"/>
              <a:t>25.10.2019</a:t>
            </a:fld>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2966677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Köy seyirlik oyunlarımızın önemi</a:t>
            </a:r>
          </a:p>
        </p:txBody>
      </p:sp>
      <p:sp>
        <p:nvSpPr>
          <p:cNvPr id="3" name="İçerik Yer Tutucusu 2"/>
          <p:cNvSpPr>
            <a:spLocks noGrp="1"/>
          </p:cNvSpPr>
          <p:nvPr>
            <p:ph idx="1"/>
          </p:nvPr>
        </p:nvSpPr>
        <p:spPr/>
        <p:txBody>
          <a:bodyPr/>
          <a:lstStyle/>
          <a:p>
            <a:pPr marL="411480" lvl="1" indent="0" algn="just">
              <a:lnSpc>
                <a:spcPct val="150000"/>
              </a:lnSpc>
              <a:buNone/>
            </a:pPr>
            <a:r>
              <a:rPr lang="tr-TR" dirty="0" smtClean="0"/>
              <a:t>Doğanın </a:t>
            </a:r>
            <a:r>
              <a:rPr lang="tr-TR" dirty="0"/>
              <a:t>döngüsüne </a:t>
            </a:r>
            <a:r>
              <a:rPr lang="tr-TR" dirty="0" smtClean="0"/>
              <a:t>katılımı </a:t>
            </a:r>
            <a:r>
              <a:rPr lang="tr-TR" dirty="0"/>
              <a:t>simgeleyen büyüsel törenlerden beslenen ve Anadolu köylüsünün Oyun </a:t>
            </a:r>
            <a:r>
              <a:rPr lang="tr-TR" dirty="0" smtClean="0"/>
              <a:t>Çıkartma geleneğinin </a:t>
            </a:r>
            <a:r>
              <a:rPr lang="tr-TR" dirty="0"/>
              <a:t>bir </a:t>
            </a:r>
            <a:r>
              <a:rPr lang="tr-TR" dirty="0" smtClean="0"/>
              <a:t>yansıması </a:t>
            </a:r>
            <a:r>
              <a:rPr lang="tr-TR" dirty="0"/>
              <a:t>olan </a:t>
            </a:r>
            <a:r>
              <a:rPr lang="tr-TR" i="1" dirty="0">
                <a:solidFill>
                  <a:schemeClr val="bg2">
                    <a:lumMod val="50000"/>
                  </a:schemeClr>
                </a:solidFill>
              </a:rPr>
              <a:t>Köy Seyirlik </a:t>
            </a:r>
            <a:r>
              <a:rPr lang="tr-TR" i="1" dirty="0" smtClean="0">
                <a:solidFill>
                  <a:schemeClr val="bg2">
                    <a:lumMod val="50000"/>
                  </a:schemeClr>
                </a:solidFill>
              </a:rPr>
              <a:t>Oyunl</a:t>
            </a:r>
            <a:r>
              <a:rPr lang="tr-TR" dirty="0" smtClean="0"/>
              <a:t>arı </a:t>
            </a:r>
            <a:r>
              <a:rPr lang="tr-TR" dirty="0"/>
              <a:t>pek çok </a:t>
            </a:r>
            <a:r>
              <a:rPr lang="tr-TR" dirty="0" smtClean="0"/>
              <a:t>özelliği ile </a:t>
            </a:r>
            <a:r>
              <a:rPr lang="tr-TR" dirty="0"/>
              <a:t>Cumhuriyet Dönemi Türk Tiyatrosu’na </a:t>
            </a:r>
            <a:r>
              <a:rPr lang="tr-TR" dirty="0" smtClean="0"/>
              <a:t>katkıda bulunduğu </a:t>
            </a:r>
            <a:r>
              <a:rPr lang="tr-TR" dirty="0"/>
              <a:t>gibi, günümüz dünya tiyatrosu </a:t>
            </a:r>
            <a:r>
              <a:rPr lang="tr-TR" dirty="0" smtClean="0"/>
              <a:t>alanında </a:t>
            </a:r>
            <a:r>
              <a:rPr lang="tr-TR" dirty="0"/>
              <a:t>pek çok yeni </a:t>
            </a:r>
            <a:r>
              <a:rPr lang="tr-TR" dirty="0" smtClean="0"/>
              <a:t>anlayışla ortak </a:t>
            </a:r>
            <a:r>
              <a:rPr lang="tr-TR" dirty="0"/>
              <a:t>özelliklere de sahiptir.</a:t>
            </a:r>
          </a:p>
        </p:txBody>
      </p:sp>
      <p:sp>
        <p:nvSpPr>
          <p:cNvPr id="4" name="Veri Yer Tutucusu 3"/>
          <p:cNvSpPr>
            <a:spLocks noGrp="1"/>
          </p:cNvSpPr>
          <p:nvPr>
            <p:ph type="dt" sz="half" idx="10"/>
          </p:nvPr>
        </p:nvSpPr>
        <p:spPr/>
        <p:txBody>
          <a:bodyPr/>
          <a:lstStyle/>
          <a:p>
            <a:fld id="{23DCBF8A-751F-44F5-8406-89CD7FF0F9F2}"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2003738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Köy seyirlik oyunun kaynakları</a:t>
            </a:r>
            <a:endParaRPr lang="tr-TR" sz="2800" dirty="0"/>
          </a:p>
        </p:txBody>
      </p:sp>
      <p:sp>
        <p:nvSpPr>
          <p:cNvPr id="3" name="İçerik Yer Tutucusu 2"/>
          <p:cNvSpPr>
            <a:spLocks noGrp="1"/>
          </p:cNvSpPr>
          <p:nvPr>
            <p:ph idx="1"/>
          </p:nvPr>
        </p:nvSpPr>
        <p:spPr/>
        <p:txBody>
          <a:bodyPr/>
          <a:lstStyle/>
          <a:p>
            <a:pPr lvl="1" algn="just">
              <a:lnSpc>
                <a:spcPct val="150000"/>
              </a:lnSpc>
            </a:pPr>
            <a:r>
              <a:rPr lang="tr-TR" dirty="0" smtClean="0"/>
              <a:t>Seyirlik </a:t>
            </a:r>
            <a:r>
              <a:rPr lang="tr-TR" dirty="0"/>
              <a:t>oyunlar köy </a:t>
            </a:r>
            <a:r>
              <a:rPr lang="tr-TR" dirty="0" smtClean="0"/>
              <a:t>halkının </a:t>
            </a:r>
            <a:r>
              <a:rPr lang="tr-TR" dirty="0"/>
              <a:t>salt </a:t>
            </a:r>
            <a:r>
              <a:rPr lang="tr-TR" dirty="0" smtClean="0"/>
              <a:t>eğlence aracı değil, köylünün sorunlarından</a:t>
            </a:r>
            <a:r>
              <a:rPr lang="tr-TR" dirty="0"/>
              <a:t>, </a:t>
            </a:r>
            <a:r>
              <a:rPr lang="tr-TR" dirty="0" smtClean="0"/>
              <a:t>kaygılarından</a:t>
            </a:r>
            <a:r>
              <a:rPr lang="tr-TR" dirty="0"/>
              <a:t>, sevinçlerinden, üretim </a:t>
            </a:r>
            <a:r>
              <a:rPr lang="tr-TR" dirty="0" smtClean="0"/>
              <a:t>çabalarından</a:t>
            </a:r>
            <a:r>
              <a:rPr lang="tr-TR" dirty="0"/>
              <a:t>, törelerinden ve </a:t>
            </a:r>
            <a:r>
              <a:rPr lang="tr-TR" dirty="0" smtClean="0"/>
              <a:t>törenlerini konu alır (</a:t>
            </a:r>
            <a:r>
              <a:rPr lang="tr-TR" dirty="0" err="1"/>
              <a:t>Boratav</a:t>
            </a:r>
            <a:r>
              <a:rPr lang="tr-TR" dirty="0"/>
              <a:t>, 1997: 224). </a:t>
            </a:r>
            <a:endParaRPr lang="tr-TR" dirty="0" smtClean="0"/>
          </a:p>
          <a:p>
            <a:pPr lvl="1" algn="just">
              <a:lnSpc>
                <a:spcPct val="150000"/>
              </a:lnSpc>
            </a:pPr>
            <a:endParaRPr lang="tr-TR" dirty="0"/>
          </a:p>
          <a:p>
            <a:pPr lvl="1" algn="just">
              <a:lnSpc>
                <a:spcPct val="150000"/>
              </a:lnSpc>
            </a:pPr>
            <a:r>
              <a:rPr lang="tr-TR" dirty="0" smtClean="0"/>
              <a:t>Ekin zamanı, </a:t>
            </a:r>
            <a:r>
              <a:rPr lang="tr-TR" dirty="0"/>
              <a:t>hasat mevsimi, </a:t>
            </a:r>
            <a:r>
              <a:rPr lang="tr-TR" dirty="0" smtClean="0"/>
              <a:t>kıtlık</a:t>
            </a:r>
            <a:r>
              <a:rPr lang="tr-TR" dirty="0"/>
              <a:t>, </a:t>
            </a:r>
            <a:r>
              <a:rPr lang="tr-TR" dirty="0" smtClean="0"/>
              <a:t>kuraklık zamanları, düğün </a:t>
            </a:r>
            <a:r>
              <a:rPr lang="tr-TR" dirty="0"/>
              <a:t>bayram </a:t>
            </a:r>
            <a:r>
              <a:rPr lang="tr-TR" dirty="0" smtClean="0"/>
              <a:t>zamanları, hayvanların çiftleşme </a:t>
            </a:r>
            <a:r>
              <a:rPr lang="tr-TR" dirty="0"/>
              <a:t>dönemleri, mevsim dönümleri gibi önemli zamanlarda köylünün bir araya gelip birlikte </a:t>
            </a:r>
            <a:r>
              <a:rPr lang="tr-TR" dirty="0" err="1" smtClean="0"/>
              <a:t>yansıladığı</a:t>
            </a:r>
            <a:r>
              <a:rPr lang="tr-TR" dirty="0" smtClean="0"/>
              <a:t> oyunlardır</a:t>
            </a:r>
            <a:r>
              <a:rPr lang="tr-TR" dirty="0"/>
              <a:t>. </a:t>
            </a:r>
          </a:p>
        </p:txBody>
      </p:sp>
      <p:sp>
        <p:nvSpPr>
          <p:cNvPr id="4" name="Veri Yer Tutucusu 3"/>
          <p:cNvSpPr>
            <a:spLocks noGrp="1"/>
          </p:cNvSpPr>
          <p:nvPr>
            <p:ph type="dt" sz="half" idx="10"/>
          </p:nvPr>
        </p:nvSpPr>
        <p:spPr>
          <a:xfrm rot="16200000">
            <a:off x="7551351" y="1666880"/>
            <a:ext cx="2438399" cy="365760"/>
          </a:xfrm>
        </p:spPr>
        <p:txBody>
          <a:bodyPr/>
          <a:lstStyle/>
          <a:p>
            <a:fld id="{5560A35C-5096-473C-96DA-E9B18B86C4AE}" type="datetime1">
              <a:rPr lang="tr-TR" smtClean="0"/>
              <a:t>25.10.2019</a:t>
            </a:fld>
            <a:endParaRPr lang="tr-TR" dirty="0"/>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2725333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solidFill>
                  <a:srgbClr val="675E47"/>
                </a:solidFill>
              </a:rPr>
              <a:t>Köy seyirlik oyunun kaynakları</a:t>
            </a:r>
            <a:endParaRPr lang="tr-TR" dirty="0"/>
          </a:p>
        </p:txBody>
      </p:sp>
      <p:sp>
        <p:nvSpPr>
          <p:cNvPr id="3" name="İçerik Yer Tutucusu 2"/>
          <p:cNvSpPr>
            <a:spLocks noGrp="1"/>
          </p:cNvSpPr>
          <p:nvPr>
            <p:ph idx="1"/>
          </p:nvPr>
        </p:nvSpPr>
        <p:spPr>
          <a:xfrm>
            <a:off x="457200" y="1340768"/>
            <a:ext cx="7620000" cy="5060032"/>
          </a:xfrm>
        </p:spPr>
        <p:txBody>
          <a:bodyPr/>
          <a:lstStyle/>
          <a:p>
            <a:pPr algn="just">
              <a:lnSpc>
                <a:spcPct val="150000"/>
              </a:lnSpc>
            </a:pPr>
            <a:endParaRPr lang="tr-TR" dirty="0" smtClean="0"/>
          </a:p>
          <a:p>
            <a:pPr algn="just">
              <a:lnSpc>
                <a:spcPct val="150000"/>
              </a:lnSpc>
            </a:pPr>
            <a:r>
              <a:rPr lang="tr-TR" dirty="0" smtClean="0"/>
              <a:t>Köy seyirlik oyunları Anadolu köylüsünün doğa ve toprakla ilişkisiyle bağlantılı olarak ortaya çıkmış atadan dededen miras kalmış oyunlardır. </a:t>
            </a:r>
            <a:endParaRPr lang="tr-TR" dirty="0"/>
          </a:p>
        </p:txBody>
      </p:sp>
      <p:sp>
        <p:nvSpPr>
          <p:cNvPr id="4" name="Veri Yer Tutucusu 3"/>
          <p:cNvSpPr>
            <a:spLocks noGrp="1"/>
          </p:cNvSpPr>
          <p:nvPr>
            <p:ph type="dt" sz="half" idx="10"/>
          </p:nvPr>
        </p:nvSpPr>
        <p:spPr/>
        <p:txBody>
          <a:bodyPr/>
          <a:lstStyle/>
          <a:p>
            <a:fld id="{B34A3B16-FDB4-4787-A448-C77F20573C4F}"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1029256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Köy seyirlik oyunun kaynakları</a:t>
            </a:r>
          </a:p>
        </p:txBody>
      </p:sp>
      <p:sp>
        <p:nvSpPr>
          <p:cNvPr id="3" name="İçerik Yer Tutucusu 2"/>
          <p:cNvSpPr>
            <a:spLocks noGrp="1"/>
          </p:cNvSpPr>
          <p:nvPr>
            <p:ph idx="1"/>
          </p:nvPr>
        </p:nvSpPr>
        <p:spPr/>
        <p:txBody>
          <a:bodyPr/>
          <a:lstStyle/>
          <a:p>
            <a:pPr lvl="1" algn="just">
              <a:lnSpc>
                <a:spcPct val="150000"/>
              </a:lnSpc>
            </a:pPr>
            <a:endParaRPr lang="tr-TR" dirty="0" smtClean="0"/>
          </a:p>
          <a:p>
            <a:pPr lvl="1" algn="just">
              <a:lnSpc>
                <a:spcPct val="150000"/>
              </a:lnSpc>
            </a:pPr>
            <a:r>
              <a:rPr lang="tr-TR" dirty="0" smtClean="0"/>
              <a:t>Büyüsel </a:t>
            </a:r>
            <a:r>
              <a:rPr lang="tr-TR" dirty="0"/>
              <a:t>ve törensel izler </a:t>
            </a:r>
            <a:r>
              <a:rPr lang="tr-TR" dirty="0" smtClean="0"/>
              <a:t>taşıyan aynı  </a:t>
            </a:r>
            <a:r>
              <a:rPr lang="tr-TR" dirty="0"/>
              <a:t>zamanda </a:t>
            </a:r>
            <a:r>
              <a:rPr lang="tr-TR" dirty="0" smtClean="0"/>
              <a:t>saygınlık </a:t>
            </a:r>
            <a:r>
              <a:rPr lang="tr-TR" dirty="0"/>
              <a:t>da </a:t>
            </a:r>
            <a:r>
              <a:rPr lang="tr-TR" dirty="0" smtClean="0"/>
              <a:t>uyandıran </a:t>
            </a:r>
            <a:r>
              <a:rPr lang="tr-TR" dirty="0"/>
              <a:t>köy seyirlik </a:t>
            </a:r>
            <a:r>
              <a:rPr lang="tr-TR" dirty="0" smtClean="0"/>
              <a:t>oyunlarını tanımak</a:t>
            </a:r>
            <a:r>
              <a:rPr lang="tr-TR" dirty="0"/>
              <a:t>, incelemek ve onun </a:t>
            </a:r>
            <a:r>
              <a:rPr lang="tr-TR" dirty="0" smtClean="0"/>
              <a:t>çağcıl </a:t>
            </a:r>
            <a:r>
              <a:rPr lang="tr-TR" dirty="0"/>
              <a:t>tiyatroyla ortak </a:t>
            </a:r>
            <a:r>
              <a:rPr lang="tr-TR" dirty="0" smtClean="0"/>
              <a:t>noktalarını değerlendirebilmek </a:t>
            </a:r>
            <a:r>
              <a:rPr lang="tr-TR" dirty="0"/>
              <a:t>tiyatromuzun </a:t>
            </a:r>
            <a:r>
              <a:rPr lang="tr-TR" dirty="0" smtClean="0"/>
              <a:t>geleceği açısından </a:t>
            </a:r>
            <a:r>
              <a:rPr lang="tr-TR" dirty="0"/>
              <a:t>da önemlidir. </a:t>
            </a:r>
          </a:p>
        </p:txBody>
      </p:sp>
      <p:sp>
        <p:nvSpPr>
          <p:cNvPr id="4" name="Veri Yer Tutucusu 3"/>
          <p:cNvSpPr>
            <a:spLocks noGrp="1"/>
          </p:cNvSpPr>
          <p:nvPr>
            <p:ph type="dt" sz="half" idx="10"/>
          </p:nvPr>
        </p:nvSpPr>
        <p:spPr/>
        <p:txBody>
          <a:bodyPr/>
          <a:lstStyle/>
          <a:p>
            <a:fld id="{45C37740-6601-4514-A8C3-911D0BB4671D}" type="datetime1">
              <a:rPr lang="tr-TR" smtClean="0"/>
              <a:t>25.10.2019</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1391236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203</TotalTime>
  <Words>715</Words>
  <Application>Microsoft Office PowerPoint</Application>
  <PresentationFormat>Ekran Gösterisi (4:3)</PresentationFormat>
  <Paragraphs>105</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Cambria</vt:lpstr>
      <vt:lpstr>Bitişiklik</vt:lpstr>
      <vt:lpstr>YAŞAM KÜLTÜRÜ OLARAK TİYATRO</vt:lpstr>
      <vt:lpstr>Bolluk törenleri ve İnançlar</vt:lpstr>
      <vt:lpstr>Bolluk törenleri ve İnançlar</vt:lpstr>
      <vt:lpstr>Bolluk törenleri ve İnançlar</vt:lpstr>
      <vt:lpstr>Köy seyirlik oyunlarımızın önemi</vt:lpstr>
      <vt:lpstr>Köy seyirlik oyunlarımızın önemi</vt:lpstr>
      <vt:lpstr>Köy seyirlik oyunun kaynakları</vt:lpstr>
      <vt:lpstr>Köy seyirlik oyunun kaynakları</vt:lpstr>
      <vt:lpstr>Köy seyirlik oyunun kaynakları</vt:lpstr>
      <vt:lpstr>PowerPoint Sunusu</vt:lpstr>
      <vt:lpstr>Köy seyirlik oyunlarında oyun alanı, donanım, araçlar</vt:lpstr>
      <vt:lpstr>Köy seyirlik oyunları neden dramatiktir?</vt:lpstr>
      <vt:lpstr>Köy seyirlik oyunları neden dramatiktir?</vt:lpstr>
      <vt:lpstr>Köy seyirlik oyunlarında ortak motifler, simgeler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KÜLTÜRÜ OLARAK TİYATRO</dc:title>
  <dc:creator>packardbellpc</dc:creator>
  <cp:lastModifiedBy>packardbellpc</cp:lastModifiedBy>
  <cp:revision>37</cp:revision>
  <dcterms:created xsi:type="dcterms:W3CDTF">2016-10-06T18:18:27Z</dcterms:created>
  <dcterms:modified xsi:type="dcterms:W3CDTF">2019-10-25T10:17:44Z</dcterms:modified>
</cp:coreProperties>
</file>