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5" r:id="rId13"/>
    <p:sldId id="304" r:id="rId14"/>
    <p:sldId id="307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2" y="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smtClean="0"/>
              <a:t/>
            </a:r>
            <a:br>
              <a:rPr lang="tr-TR" smtClean="0"/>
            </a:br>
            <a:r>
              <a:rPr lang="tr-TR"/>
              <a:t>DAVRANIŞ BİLİMLERİNDE ARAŞTIRMA (YÜKSEK LİSANS)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932075"/>
            <a:ext cx="9144000" cy="1655762"/>
          </a:xfrm>
        </p:spPr>
        <p:txBody>
          <a:bodyPr/>
          <a:lstStyle/>
          <a:p>
            <a:r>
              <a:rPr lang="tr-TR" dirty="0" smtClean="0"/>
              <a:t>DOÇ. DR. ÖMAY ÇOKLUK BÖKEOĞLU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Bölüm II: 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712116" cy="4703512"/>
          </a:xfrm>
        </p:spPr>
        <p:txBody>
          <a:bodyPr>
            <a:normAutofit/>
          </a:bodyPr>
          <a:lstStyle/>
          <a:p>
            <a:r>
              <a:rPr lang="tr-TR" altLang="tr-TR" dirty="0" smtClean="0"/>
              <a:t>İ</a:t>
            </a:r>
            <a:r>
              <a:rPr lang="nl-NL" altLang="tr-TR" dirty="0" smtClean="0"/>
              <a:t>ki </a:t>
            </a:r>
            <a:r>
              <a:rPr lang="nl-NL" altLang="tr-TR" dirty="0"/>
              <a:t>ya da daha çok sayıdaki değişken arasında birlikte değişim varlığını ya</a:t>
            </a:r>
            <a:r>
              <a:rPr lang="tr-TR" altLang="tr-TR" dirty="0"/>
              <a:t> </a:t>
            </a:r>
            <a:r>
              <a:rPr lang="nl-NL" altLang="tr-TR" dirty="0"/>
              <a:t>/</a:t>
            </a:r>
            <a:r>
              <a:rPr lang="tr-TR" altLang="tr-TR" dirty="0"/>
              <a:t> </a:t>
            </a:r>
            <a:r>
              <a:rPr lang="nl-NL" altLang="tr-TR" dirty="0"/>
              <a:t>ya da derecesini belirlemeyi amaçlayan araştırma </a:t>
            </a:r>
            <a:r>
              <a:rPr lang="nl-NL" altLang="tr-TR" dirty="0" smtClean="0"/>
              <a:t>modelleri</a:t>
            </a:r>
            <a:r>
              <a:rPr lang="tr-TR" altLang="tr-TR" dirty="0" smtClean="0"/>
              <a:t>ne de </a:t>
            </a:r>
            <a:r>
              <a:rPr lang="tr-TR" altLang="tr-TR" b="1" dirty="0" smtClean="0">
                <a:cs typeface="Calibri" panose="020F0502020204030204" pitchFamily="34" charset="0"/>
              </a:rPr>
              <a:t>“ilişkisel</a:t>
            </a:r>
            <a:r>
              <a:rPr lang="nl-NL" altLang="tr-TR" b="1" dirty="0" smtClean="0">
                <a:cs typeface="Calibri" panose="020F0502020204030204" pitchFamily="34" charset="0"/>
              </a:rPr>
              <a:t> </a:t>
            </a:r>
            <a:r>
              <a:rPr lang="nl-NL" altLang="tr-TR" b="1" dirty="0">
                <a:cs typeface="Calibri" panose="020F0502020204030204" pitchFamily="34" charset="0"/>
              </a:rPr>
              <a:t>tarama modelleri</a:t>
            </a:r>
            <a:r>
              <a:rPr lang="tr-TR" altLang="tr-TR" b="1" dirty="0" smtClean="0">
                <a:cs typeface="Calibri" panose="020F0502020204030204" pitchFamily="34" charset="0"/>
              </a:rPr>
              <a:t>”</a:t>
            </a:r>
            <a:r>
              <a:rPr lang="tr-TR" altLang="tr-TR" b="1" dirty="0"/>
              <a:t> </a:t>
            </a:r>
            <a:r>
              <a:rPr lang="tr-TR" altLang="tr-TR" dirty="0" smtClean="0"/>
              <a:t>denir.</a:t>
            </a:r>
          </a:p>
          <a:p>
            <a:endParaRPr lang="tr-TR" altLang="tr-TR" dirty="0" smtClean="0"/>
          </a:p>
          <a:p>
            <a:r>
              <a:rPr lang="tr-TR" altLang="tr-TR" dirty="0"/>
              <a:t>İlişkisel tarama modellerine örnek:</a:t>
            </a:r>
          </a:p>
          <a:p>
            <a:pPr algn="just">
              <a:buNone/>
            </a:pPr>
            <a:r>
              <a:rPr lang="tr-TR" altLang="tr-TR" dirty="0"/>
              <a:t>S</a:t>
            </a:r>
            <a:r>
              <a:rPr lang="nl-NL" altLang="tr-TR" dirty="0"/>
              <a:t>igara içme alışkanlığı ile akciğer kanserine yakalanma durumu,</a:t>
            </a:r>
            <a:endParaRPr lang="tr-TR" altLang="tr-TR" dirty="0"/>
          </a:p>
          <a:p>
            <a:pPr algn="just">
              <a:buNone/>
            </a:pPr>
            <a:r>
              <a:rPr lang="tr-TR" altLang="tr-TR" dirty="0"/>
              <a:t>S</a:t>
            </a:r>
            <a:r>
              <a:rPr lang="nl-NL" altLang="tr-TR" dirty="0"/>
              <a:t>osyo-ekonomik düzey ile ailedeki çocuk sayısı</a:t>
            </a:r>
            <a:endParaRPr lang="tr-TR" altLang="tr-TR" dirty="0"/>
          </a:p>
          <a:p>
            <a:endParaRPr lang="tr-TR" altLang="tr-TR" dirty="0" smtClean="0"/>
          </a:p>
          <a:p>
            <a:r>
              <a:rPr lang="tr-TR" altLang="tr-TR" dirty="0"/>
              <a:t>İ</a:t>
            </a:r>
            <a:r>
              <a:rPr lang="nl-NL" altLang="tr-TR" dirty="0"/>
              <a:t>lişkisel çözümlemeler </a:t>
            </a:r>
            <a:r>
              <a:rPr lang="tr-TR" altLang="tr-TR" dirty="0" smtClean="0"/>
              <a:t>“</a:t>
            </a:r>
            <a:r>
              <a:rPr lang="nl-NL" altLang="tr-TR" i="1" dirty="0"/>
              <a:t>korelasyon türü</a:t>
            </a:r>
            <a:r>
              <a:rPr lang="tr-TR" altLang="tr-TR" dirty="0"/>
              <a:t>”</a:t>
            </a:r>
            <a:r>
              <a:rPr lang="nl-NL" altLang="tr-TR" dirty="0"/>
              <a:t> ve </a:t>
            </a:r>
            <a:r>
              <a:rPr lang="tr-TR" altLang="tr-TR" dirty="0"/>
              <a:t>“</a:t>
            </a:r>
            <a:r>
              <a:rPr lang="nl-NL" altLang="tr-TR" i="1" dirty="0"/>
              <a:t>karşılaştırma türü</a:t>
            </a:r>
            <a:r>
              <a:rPr lang="tr-TR" altLang="tr-TR" dirty="0"/>
              <a:t>”</a:t>
            </a:r>
            <a:r>
              <a:rPr lang="nl-NL" altLang="tr-TR" dirty="0"/>
              <a:t> </a:t>
            </a:r>
            <a:r>
              <a:rPr lang="tr-TR" altLang="tr-TR" dirty="0" smtClean="0"/>
              <a:t>olmak üzere iki türlü yapılabilir. </a:t>
            </a:r>
          </a:p>
          <a:p>
            <a:endParaRPr lang="tr-TR" altLang="tr-TR" dirty="0" smtClean="0"/>
          </a:p>
          <a:p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3761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Bölüm II: 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7647" y="1459832"/>
            <a:ext cx="10936706" cy="5037221"/>
          </a:xfrm>
        </p:spPr>
        <p:txBody>
          <a:bodyPr>
            <a:normAutofit lnSpcReduction="10000"/>
          </a:bodyPr>
          <a:lstStyle/>
          <a:p>
            <a:r>
              <a:rPr lang="nl-NL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Korelasyon </a:t>
            </a:r>
            <a:r>
              <a:rPr lang="nl-NL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türü </a:t>
            </a:r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ilişki aramalarda değişkenlerin birlikte değişip değişmedikleri, birlikte değişim varsa bunun nasıl olduğu öğrenilmeye çalışılır</a:t>
            </a:r>
            <a:r>
              <a:rPr lang="nl-NL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tr-TR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Örn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: Bireylerin zeka düzeyleri ile akademik başarıları arasındaki ilişki</a:t>
            </a:r>
          </a:p>
          <a:p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Karşılaştırma </a:t>
            </a:r>
            <a:r>
              <a:rPr lang="nl-NL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türü </a:t>
            </a:r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ilişkisel </a:t>
            </a:r>
            <a:r>
              <a:rPr lang="nl-NL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taramalar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ise</a:t>
            </a:r>
            <a:r>
              <a:rPr lang="nl-NL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deneme modellerine en yakın araştırma düzenleridir.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Ancak </a:t>
            </a:r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Burada elde edilen neden sonuç ilişkileri bir kestirimden öteye gidemez. Gerçek neden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sonuç ilişkileri ancak deneme modelleri ile elde edilir.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tr-TR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Örn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: Öğrencilerin okula ilişkin motivasyonlarının düşük-orta-yüksek şeklinde    sınıflandırıp, bu iç ayrı gruptaki öğrencilerin okul başarılarının karşılaştırılması</a:t>
            </a:r>
          </a:p>
          <a:p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287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Bölüm II: 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tr-TR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NOT:</a:t>
            </a:r>
          </a:p>
          <a:p>
            <a:pPr marL="0" indent="0">
              <a:buNone/>
            </a:pPr>
            <a:endParaRPr lang="tr-TR" altLang="tr-TR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Korelasyon </a:t>
            </a:r>
            <a:r>
              <a:rPr lang="nl-NL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ve karşılaştırma türünden ilişkisel taramalar arasında temelde bir ayrım yoktur. Ancak karşılaştırma türünde çalışmalarda korelasyon da olduğu gibi ilişki düzeyinin belirlenmesine olanak yoktur. Sonuç </a:t>
            </a:r>
            <a:r>
              <a:rPr lang="tr-TR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nl-NL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gruplar arasında ilişki vardır ya da yoktur</a:t>
            </a:r>
            <a:r>
              <a:rPr lang="tr-TR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nl-NL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 şeklindedir. </a:t>
            </a:r>
            <a:endParaRPr lang="tr-TR" altLang="tr-TR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31352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25905" y="0"/>
            <a:ext cx="10515600" cy="1325563"/>
          </a:xfrm>
        </p:spPr>
        <p:txBody>
          <a:bodyPr/>
          <a:lstStyle/>
          <a:p>
            <a:r>
              <a:rPr lang="tr-TR" b="1" dirty="0"/>
              <a:t>Bölüm II: 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5905" y="1167564"/>
            <a:ext cx="10968789" cy="529740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b. Örnek olay </a:t>
            </a:r>
            <a:r>
              <a:rPr lang="tr-TR" b="1" dirty="0"/>
              <a:t>t</a:t>
            </a:r>
            <a:r>
              <a:rPr lang="tr-TR" b="1" dirty="0" smtClean="0"/>
              <a:t>arama </a:t>
            </a:r>
            <a:r>
              <a:rPr lang="tr-TR" b="1" dirty="0"/>
              <a:t>m</a:t>
            </a:r>
            <a:r>
              <a:rPr lang="tr-TR" b="1" dirty="0" smtClean="0"/>
              <a:t>odelleri </a:t>
            </a:r>
          </a:p>
          <a:p>
            <a:r>
              <a:rPr lang="tr-TR" altLang="tr-TR" dirty="0"/>
              <a:t>E</a:t>
            </a:r>
            <a:r>
              <a:rPr lang="nl-NL" altLang="tr-TR" dirty="0" smtClean="0"/>
              <a:t>vrendeki </a:t>
            </a:r>
            <a:r>
              <a:rPr lang="nl-NL" altLang="tr-TR" dirty="0"/>
              <a:t>belli</a:t>
            </a:r>
            <a:r>
              <a:rPr lang="tr-TR" altLang="tr-TR" dirty="0"/>
              <a:t> </a:t>
            </a:r>
            <a:r>
              <a:rPr lang="nl-NL" altLang="tr-TR" dirty="0"/>
              <a:t>bir ünitenin derinliğine ve genişliğine kendisini ve çevresi ile olan ilişkilerini belirleyerek, o ünite hakkında bir yergıya varmayı amaçlayan tarama düzenlemeleridir</a:t>
            </a:r>
            <a:r>
              <a:rPr lang="nl-NL" altLang="tr-TR" dirty="0" smtClean="0"/>
              <a:t>.</a:t>
            </a:r>
            <a:endParaRPr lang="tr-TR" altLang="tr-TR" dirty="0" smtClean="0"/>
          </a:p>
          <a:p>
            <a:endParaRPr lang="tr-TR" altLang="tr-TR" dirty="0" smtClean="0"/>
          </a:p>
          <a:p>
            <a:r>
              <a:rPr lang="nl-NL" altLang="tr-TR" dirty="0"/>
              <a:t>Bu tür düzenlemelerle toplanan bilgiler, yalnızca inceleme konusu ünite için geçerli olup, onun ötesinde bir genelleme ama</a:t>
            </a:r>
            <a:r>
              <a:rPr lang="tr-TR" altLang="tr-TR" dirty="0"/>
              <a:t>c</a:t>
            </a:r>
            <a:r>
              <a:rPr lang="nl-NL" altLang="tr-TR" dirty="0"/>
              <a:t>ı taşımaz</a:t>
            </a:r>
            <a:r>
              <a:rPr lang="nl-NL" altLang="tr-TR" dirty="0" smtClean="0"/>
              <a:t>.</a:t>
            </a:r>
            <a:r>
              <a:rPr lang="tr-TR" altLang="tr-TR" dirty="0" smtClean="0"/>
              <a:t> </a:t>
            </a:r>
            <a:r>
              <a:rPr lang="nl-NL" altLang="tr-TR" dirty="0"/>
              <a:t>Ancak, incelenen örnek olay sayısının çoğalması ile genellenebilirlik de sağlanabilir</a:t>
            </a:r>
            <a:r>
              <a:rPr lang="nl-NL" altLang="tr-TR" dirty="0" smtClean="0"/>
              <a:t>.</a:t>
            </a:r>
            <a:endParaRPr lang="tr-TR" altLang="tr-TR" dirty="0" smtClean="0"/>
          </a:p>
          <a:p>
            <a:pPr marL="0" indent="0">
              <a:buNone/>
            </a:pPr>
            <a:r>
              <a:rPr lang="tr-TR" altLang="tr-TR" dirty="0" smtClean="0"/>
              <a:t>   </a:t>
            </a:r>
            <a:r>
              <a:rPr lang="tr-TR" altLang="tr-TR" dirty="0" err="1" smtClean="0"/>
              <a:t>Örn</a:t>
            </a:r>
            <a:r>
              <a:rPr lang="tr-TR" altLang="tr-TR" dirty="0"/>
              <a:t>: </a:t>
            </a:r>
            <a:r>
              <a:rPr lang="nl-NL" altLang="tr-TR" dirty="0"/>
              <a:t>bir öğrencinin başarısızlık nedenlerini</a:t>
            </a:r>
            <a:r>
              <a:rPr lang="tr-TR" altLang="tr-TR" dirty="0"/>
              <a:t> </a:t>
            </a:r>
            <a:r>
              <a:rPr lang="nl-NL" altLang="tr-TR" dirty="0"/>
              <a:t>araştıran psikolojik danışman, öğrencinin notlarını, öğretmenlerle olan ilişkilerini, aile durumunu, beslenmesini, sağlığını, çalışma alışkanlıklarını ve başarısını etkileyebileceği düşünülen öteki önemli değişkenleri gözlem konusu yapar. </a:t>
            </a:r>
            <a:endParaRPr lang="tr-TR" altLang="tr-TR" dirty="0"/>
          </a:p>
          <a:p>
            <a:endParaRPr lang="tr-TR" altLang="tr-TR" dirty="0"/>
          </a:p>
          <a:p>
            <a:r>
              <a:rPr lang="tr-TR" altLang="tr-TR" dirty="0" smtClean="0"/>
              <a:t>G</a:t>
            </a:r>
            <a:r>
              <a:rPr lang="nl-NL" altLang="tr-TR" dirty="0" smtClean="0"/>
              <a:t>enel </a:t>
            </a:r>
            <a:r>
              <a:rPr lang="nl-NL" altLang="tr-TR" dirty="0"/>
              <a:t>tarama modelleri ile yapılanlara oranla daha ayrıntılı ve gerçeğe yakın bilgiler verir. Genel taramalar daha yüzeyseldir. </a:t>
            </a:r>
            <a:endParaRPr lang="tr-TR" altLang="tr-TR" dirty="0" smtClean="0"/>
          </a:p>
          <a:p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5084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Kaynakça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Büyüköztürk, Ş., Çakmak, E.K., Akgün, Ö.E., Karadeniz, Ş. ve Demirel, F. (2013). </a:t>
            </a:r>
            <a:r>
              <a:rPr lang="tr-TR" i="1" dirty="0" smtClean="0"/>
              <a:t>Bilimsel araştırma yöntemleri</a:t>
            </a:r>
            <a:r>
              <a:rPr lang="tr-TR" dirty="0" smtClean="0"/>
              <a:t>. Ankara: </a:t>
            </a:r>
            <a:r>
              <a:rPr lang="tr-TR" dirty="0" err="1" smtClean="0"/>
              <a:t>Pegem</a:t>
            </a:r>
            <a:r>
              <a:rPr lang="tr-TR" dirty="0" smtClean="0"/>
              <a:t> Akademi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err="1" smtClean="0"/>
              <a:t>Karasar</a:t>
            </a:r>
            <a:r>
              <a:rPr lang="tr-TR" dirty="0" smtClean="0"/>
              <a:t>, N, (2013). </a:t>
            </a:r>
            <a:r>
              <a:rPr lang="tr-TR" i="1" dirty="0" smtClean="0"/>
              <a:t>Bilimsel araştırma yöntemi</a:t>
            </a:r>
            <a:r>
              <a:rPr lang="tr-TR" dirty="0" smtClean="0"/>
              <a:t>. Ankara: Nobel yayıncılık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2166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/>
              <a:t>Nicel Araştırma Süreci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Bölüm I: Giriş</a:t>
            </a:r>
          </a:p>
          <a:p>
            <a:endParaRPr lang="tr-TR" b="1" dirty="0" smtClean="0"/>
          </a:p>
          <a:p>
            <a:r>
              <a:rPr lang="tr-TR" b="1" dirty="0" smtClean="0">
                <a:solidFill>
                  <a:srgbClr val="C00000"/>
                </a:solidFill>
              </a:rPr>
              <a:t>Bölüm II: Yöntem</a:t>
            </a:r>
          </a:p>
          <a:p>
            <a:endParaRPr lang="tr-TR" b="1" dirty="0" smtClean="0"/>
          </a:p>
          <a:p>
            <a:r>
              <a:rPr lang="tr-TR" b="1" dirty="0" smtClean="0"/>
              <a:t>Bölüm III: Bulgular ve Yorumlar</a:t>
            </a:r>
          </a:p>
          <a:p>
            <a:endParaRPr lang="tr-TR" b="1" dirty="0" smtClean="0"/>
          </a:p>
          <a:p>
            <a:r>
              <a:rPr lang="tr-TR" b="1" dirty="0" smtClean="0"/>
              <a:t>Bölüm IV: Sonuç ve Öneriler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746246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Bölüm II: 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altLang="tr-TR" dirty="0">
                <a:cs typeface="Calibri" panose="020F0502020204030204" pitchFamily="34" charset="0"/>
              </a:rPr>
              <a:t>Araştırmanın yöntem bölümünde </a:t>
            </a:r>
            <a:endParaRPr lang="tr-TR" altLang="tr-TR" dirty="0" smtClean="0"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tr-TR" altLang="tr-TR" dirty="0" smtClean="0">
              <a:cs typeface="Calibri" panose="020F0502020204030204" pitchFamily="34" charset="0"/>
            </a:endParaRPr>
          </a:p>
          <a:p>
            <a:r>
              <a:rPr lang="nl-NL" altLang="tr-TR" dirty="0" smtClean="0">
                <a:cs typeface="Calibri" panose="020F0502020204030204" pitchFamily="34" charset="0"/>
              </a:rPr>
              <a:t>araştırma modeli</a:t>
            </a:r>
            <a:endParaRPr lang="tr-TR" altLang="tr-TR" dirty="0" smtClean="0">
              <a:cs typeface="Calibri" panose="020F0502020204030204" pitchFamily="34" charset="0"/>
            </a:endParaRPr>
          </a:p>
          <a:p>
            <a:r>
              <a:rPr lang="nl-NL" altLang="tr-TR" dirty="0" smtClean="0">
                <a:cs typeface="Calibri" panose="020F0502020204030204" pitchFamily="34" charset="0"/>
              </a:rPr>
              <a:t>evren </a:t>
            </a:r>
            <a:r>
              <a:rPr lang="nl-NL" altLang="tr-TR" dirty="0">
                <a:cs typeface="Calibri" panose="020F0502020204030204" pitchFamily="34" charset="0"/>
              </a:rPr>
              <a:t>ve </a:t>
            </a:r>
            <a:r>
              <a:rPr lang="nl-NL" altLang="tr-TR" dirty="0" smtClean="0">
                <a:cs typeface="Calibri" panose="020F0502020204030204" pitchFamily="34" charset="0"/>
              </a:rPr>
              <a:t>örneklem </a:t>
            </a:r>
            <a:endParaRPr lang="tr-TR" altLang="tr-TR" dirty="0" smtClean="0">
              <a:cs typeface="Calibri" panose="020F0502020204030204" pitchFamily="34" charset="0"/>
            </a:endParaRPr>
          </a:p>
          <a:p>
            <a:r>
              <a:rPr lang="nl-NL" altLang="tr-TR" dirty="0" smtClean="0">
                <a:cs typeface="Calibri" panose="020F0502020204030204" pitchFamily="34" charset="0"/>
              </a:rPr>
              <a:t>verilerin </a:t>
            </a:r>
            <a:r>
              <a:rPr lang="nl-NL" altLang="tr-TR" dirty="0">
                <a:cs typeface="Calibri" panose="020F0502020204030204" pitchFamily="34" charset="0"/>
              </a:rPr>
              <a:t>toplanması (uygulama</a:t>
            </a:r>
            <a:r>
              <a:rPr lang="nl-NL" altLang="tr-TR" dirty="0" smtClean="0">
                <a:cs typeface="Calibri" panose="020F0502020204030204" pitchFamily="34" charset="0"/>
              </a:rPr>
              <a:t>) </a:t>
            </a:r>
            <a:endParaRPr lang="tr-TR" altLang="tr-TR" dirty="0" smtClean="0">
              <a:cs typeface="Calibri" panose="020F0502020204030204" pitchFamily="34" charset="0"/>
            </a:endParaRPr>
          </a:p>
          <a:p>
            <a:r>
              <a:rPr lang="nl-NL" altLang="tr-TR" dirty="0" smtClean="0">
                <a:cs typeface="Calibri" panose="020F0502020204030204" pitchFamily="34" charset="0"/>
              </a:rPr>
              <a:t>veri </a:t>
            </a:r>
            <a:r>
              <a:rPr lang="nl-NL" altLang="tr-TR" dirty="0">
                <a:cs typeface="Calibri" panose="020F0502020204030204" pitchFamily="34" charset="0"/>
              </a:rPr>
              <a:t>toplama </a:t>
            </a:r>
            <a:r>
              <a:rPr lang="nl-NL" altLang="tr-TR" dirty="0" smtClean="0">
                <a:cs typeface="Calibri" panose="020F0502020204030204" pitchFamily="34" charset="0"/>
              </a:rPr>
              <a:t>araçları</a:t>
            </a:r>
            <a:endParaRPr lang="tr-TR" altLang="tr-TR" dirty="0" smtClean="0">
              <a:cs typeface="Calibri" panose="020F0502020204030204" pitchFamily="34" charset="0"/>
            </a:endParaRPr>
          </a:p>
          <a:p>
            <a:r>
              <a:rPr lang="nl-NL" altLang="tr-TR" dirty="0" smtClean="0">
                <a:cs typeface="Calibri" panose="020F0502020204030204" pitchFamily="34" charset="0"/>
              </a:rPr>
              <a:t>verilerin analizi</a:t>
            </a:r>
            <a:endParaRPr lang="tr-TR" altLang="tr-TR" dirty="0" smtClean="0">
              <a:cs typeface="Calibri" panose="020F0502020204030204" pitchFamily="34" charset="0"/>
            </a:endParaRPr>
          </a:p>
          <a:p>
            <a:endParaRPr lang="tr-TR" altLang="tr-TR" dirty="0" smtClean="0"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altLang="tr-TR" dirty="0">
                <a:cs typeface="Calibri" panose="020F0502020204030204" pitchFamily="34" charset="0"/>
              </a:rPr>
              <a:t>b</a:t>
            </a:r>
            <a:r>
              <a:rPr lang="tr-TR" altLang="tr-TR" dirty="0" smtClean="0">
                <a:cs typeface="Calibri" panose="020F0502020204030204" pitchFamily="34" charset="0"/>
              </a:rPr>
              <a:t>ölümleri yer alır</a:t>
            </a:r>
            <a:endParaRPr lang="tr-TR" altLang="tr-TR" dirty="0">
              <a:cs typeface="Calibri" panose="020F050202020403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1259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09120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b="1" dirty="0"/>
              <a:t>Bölüm II: Yöntem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34683"/>
            <a:ext cx="10515600" cy="474228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 smtClean="0"/>
              <a:t>Araştırma Modeli ve Türleri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sz="2400" dirty="0"/>
              <a:t>Araştırma deseni (modeli), araştırmanın sorularını cevaplamak ya da hipotezlerini test etmek amacıyla araştırmacı tarafından geliştirilen bir plandır (Büyüköztürk vd., 2013)</a:t>
            </a:r>
            <a:endParaRPr lang="tr-TR" altLang="tr-TR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tr-TR" sz="2400" dirty="0"/>
              <a:t>Araştırma ama</a:t>
            </a:r>
            <a:r>
              <a:rPr lang="tr-TR" altLang="tr-TR" sz="2400" dirty="0" err="1"/>
              <a:t>cı</a:t>
            </a:r>
            <a:r>
              <a:rPr lang="nl-NL" altLang="tr-TR" sz="2400" dirty="0"/>
              <a:t>na uygun ve ekonomik olanak, verilerin toplanması ve çözümlenmesi için gerekli koşulların </a:t>
            </a:r>
            <a:r>
              <a:rPr lang="nl-NL" altLang="tr-TR" sz="2400" dirty="0" smtClean="0"/>
              <a:t>düzenlenmesidi</a:t>
            </a:r>
            <a:r>
              <a:rPr lang="tr-TR" altLang="tr-TR" sz="2400" dirty="0" smtClean="0"/>
              <a:t>r (</a:t>
            </a:r>
            <a:r>
              <a:rPr lang="tr-TR" altLang="tr-TR" sz="2400" dirty="0" err="1" smtClean="0"/>
              <a:t>Selltiz</a:t>
            </a:r>
            <a:r>
              <a:rPr lang="tr-TR" altLang="tr-TR" sz="2400" dirty="0" smtClean="0"/>
              <a:t>, </a:t>
            </a:r>
            <a:r>
              <a:rPr lang="tr-TR" altLang="tr-TR" sz="2400" dirty="0" err="1" smtClean="0"/>
              <a:t>Jahoda</a:t>
            </a:r>
            <a:r>
              <a:rPr lang="tr-TR" altLang="tr-TR" sz="2400" dirty="0" smtClean="0"/>
              <a:t>, </a:t>
            </a:r>
            <a:r>
              <a:rPr lang="tr-TR" altLang="tr-TR" sz="2400" dirty="0" err="1" smtClean="0"/>
              <a:t>Deutsch</a:t>
            </a:r>
            <a:r>
              <a:rPr lang="tr-TR" altLang="tr-TR" sz="2400" dirty="0" smtClean="0"/>
              <a:t> ve </a:t>
            </a:r>
            <a:r>
              <a:rPr lang="tr-TR" altLang="tr-TR" sz="2400" dirty="0" err="1" smtClean="0"/>
              <a:t>Cook</a:t>
            </a:r>
            <a:r>
              <a:rPr lang="tr-TR" altLang="tr-TR" sz="2400" dirty="0" smtClean="0"/>
              <a:t>, 1959’dan </a:t>
            </a:r>
            <a:r>
              <a:rPr lang="tr-TR" altLang="tr-TR" sz="2400" dirty="0" err="1" smtClean="0"/>
              <a:t>akt</a:t>
            </a:r>
            <a:r>
              <a:rPr lang="tr-TR" altLang="tr-TR" sz="2400" dirty="0" smtClean="0"/>
              <a:t>. </a:t>
            </a:r>
            <a:r>
              <a:rPr lang="tr-TR" altLang="tr-TR" sz="2400" dirty="0" err="1" smtClean="0"/>
              <a:t>Karasar</a:t>
            </a:r>
            <a:r>
              <a:rPr lang="tr-TR" altLang="tr-TR" sz="2400" dirty="0" smtClean="0"/>
              <a:t>, 2013)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altLang="tr-TR" sz="2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tr-TR" sz="2400" dirty="0"/>
              <a:t>Bu koşulların </a:t>
            </a:r>
            <a:r>
              <a:rPr lang="nl-NL" altLang="tr-TR" sz="2400" dirty="0" smtClean="0"/>
              <a:t>düzenlenmesinde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Karasar</a:t>
            </a:r>
            <a:r>
              <a:rPr lang="tr-TR" altLang="tr-TR" sz="2400" dirty="0" smtClean="0"/>
              <a:t> (2013)’e göre</a:t>
            </a:r>
            <a:r>
              <a:rPr lang="nl-NL" altLang="tr-TR" sz="2400" dirty="0" smtClean="0"/>
              <a:t> </a:t>
            </a:r>
            <a:r>
              <a:rPr lang="nl-NL" altLang="tr-TR" sz="2400" dirty="0"/>
              <a:t>2 temel yaklaşım vardır: </a:t>
            </a:r>
            <a:endParaRPr lang="tr-TR" altLang="tr-TR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sz="2400" b="1" dirty="0" smtClean="0"/>
              <a:t>1. </a:t>
            </a:r>
            <a:r>
              <a:rPr lang="nl-NL" altLang="tr-TR" sz="2400" b="1" dirty="0" smtClean="0"/>
              <a:t>Tarama </a:t>
            </a:r>
            <a:r>
              <a:rPr lang="tr-TR" altLang="tr-TR" sz="2400" b="1" dirty="0" smtClean="0"/>
              <a:t>Modelleri </a:t>
            </a:r>
            <a:endParaRPr lang="tr-TR" altLang="tr-TR" sz="24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sz="2400" b="1" dirty="0" smtClean="0"/>
              <a:t>2. D</a:t>
            </a:r>
            <a:r>
              <a:rPr lang="nl-NL" altLang="tr-TR" sz="2400" b="1" dirty="0" smtClean="0"/>
              <a:t>eneme</a:t>
            </a:r>
            <a:r>
              <a:rPr lang="tr-TR" altLang="tr-TR" sz="2400" b="1" dirty="0" smtClean="0"/>
              <a:t> Modelleri</a:t>
            </a:r>
            <a:endParaRPr lang="tr-TR" altLang="tr-TR" sz="24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sz="2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altLang="tr-TR" sz="2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62380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/>
            </a:r>
            <a:br>
              <a:rPr lang="tr-TR" b="1" dirty="0"/>
            </a:br>
            <a:r>
              <a:rPr lang="tr-TR" b="1" dirty="0"/>
              <a:t>Bölüm II: Yöntem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59832"/>
            <a:ext cx="10515600" cy="5133473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smtClean="0"/>
              <a:t>Büyüköztürk ve diğerleri (2013) ise araştırma türlerini;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smtClean="0"/>
              <a:t>1. </a:t>
            </a:r>
            <a:r>
              <a:rPr lang="tr-TR" b="1" dirty="0" err="1" smtClean="0"/>
              <a:t>Betimsel</a:t>
            </a:r>
            <a:r>
              <a:rPr lang="tr-TR" b="1" dirty="0" smtClean="0"/>
              <a:t>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a. Tarama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b. Tarihi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c. </a:t>
            </a:r>
            <a:r>
              <a:rPr lang="tr-TR" dirty="0" err="1" smtClean="0"/>
              <a:t>Etnografik</a:t>
            </a:r>
            <a:endParaRPr lang="tr-TR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smtClean="0"/>
              <a:t>2. </a:t>
            </a:r>
            <a:r>
              <a:rPr lang="tr-TR" b="1" dirty="0" smtClean="0"/>
              <a:t>İlişkisel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a. </a:t>
            </a:r>
            <a:r>
              <a:rPr lang="tr-TR" dirty="0" err="1" smtClean="0"/>
              <a:t>Korelasyonel</a:t>
            </a:r>
            <a:endParaRPr lang="tr-TR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b. </a:t>
            </a:r>
            <a:r>
              <a:rPr lang="tr-TR" dirty="0" err="1" smtClean="0"/>
              <a:t>Nedensel</a:t>
            </a:r>
            <a:r>
              <a:rPr lang="tr-TR" dirty="0" smtClean="0"/>
              <a:t> karşılaştırma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smtClean="0"/>
              <a:t>3. </a:t>
            </a:r>
            <a:r>
              <a:rPr lang="tr-TR" b="1" dirty="0" smtClean="0"/>
              <a:t>Müdahaleli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a. Deneysel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/>
              <a:t>ş</a:t>
            </a:r>
            <a:r>
              <a:rPr lang="tr-TR" dirty="0" smtClean="0"/>
              <a:t>eklinde sınıflandırmıştır. </a:t>
            </a:r>
          </a:p>
        </p:txBody>
      </p:sp>
    </p:spTree>
    <p:extLst>
      <p:ext uri="{BB962C8B-B14F-4D97-AF65-F5344CB8AC3E}">
        <p14:creationId xmlns:p14="http://schemas.microsoft.com/office/powerpoint/2010/main" val="1724984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/>
            </a:r>
            <a:br>
              <a:rPr lang="tr-TR" b="1" dirty="0"/>
            </a:br>
            <a:r>
              <a:rPr lang="tr-TR" b="1" dirty="0"/>
              <a:t>Bölüm II: Yöntem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9521" y="1584660"/>
            <a:ext cx="11032958" cy="503237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err="1" smtClean="0"/>
              <a:t>Karasar</a:t>
            </a:r>
            <a:r>
              <a:rPr lang="tr-TR" dirty="0" smtClean="0"/>
              <a:t> (2013)’e göre araştırma modelleri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 smtClean="0"/>
              <a:t>1. Tarama Modelleri: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tr-TR" dirty="0" smtClean="0"/>
              <a:t>Geçmişte </a:t>
            </a:r>
            <a:r>
              <a:rPr lang="nl-NL" altLang="tr-TR" dirty="0"/>
              <a:t>ya da halen varolan bir durumu, varolduğu şekliyle betimlemeyi amaçlayan araştırma yaklaşımlarıdır</a:t>
            </a:r>
            <a:r>
              <a:rPr lang="nl-NL" altLang="tr-TR" dirty="0" smtClean="0"/>
              <a:t>.</a:t>
            </a:r>
            <a:endParaRPr lang="tr-TR" alt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nl-NL" altLang="tr-TR" dirty="0"/>
              <a:t>Araştırmaya konu olan birey ya da nesne, kendi koşulları içinde ve olduğu gibi tanımlanmaya çalışılır. </a:t>
            </a:r>
            <a:endParaRPr lang="tr-TR" alt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dirty="0" smtClean="0"/>
              <a:t>Değişkenleri </a:t>
            </a:r>
            <a:r>
              <a:rPr lang="nl-NL" altLang="tr-TR" dirty="0"/>
              <a:t>herhangi bir şekilde değiştirme veya etkileme çabası gösterilmez. </a:t>
            </a:r>
            <a:endParaRPr lang="tr-TR" alt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altLang="tr-TR" dirty="0" smtClean="0"/>
              <a:t>Örnek: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 smtClean="0"/>
              <a:t>B</a:t>
            </a:r>
            <a:r>
              <a:rPr lang="nl-NL" altLang="tr-TR" dirty="0" smtClean="0"/>
              <a:t>ir </a:t>
            </a:r>
            <a:r>
              <a:rPr lang="nl-NL" altLang="tr-TR" dirty="0"/>
              <a:t>kamuoyu yoklamasında halkın siyasal eğilimleri n</a:t>
            </a:r>
            <a:r>
              <a:rPr lang="tr-TR" altLang="tr-TR" dirty="0"/>
              <a:t>e</a:t>
            </a:r>
            <a:r>
              <a:rPr lang="nl-NL" altLang="tr-TR" dirty="0"/>
              <a:t>dir</a:t>
            </a:r>
            <a:r>
              <a:rPr lang="tr-TR" altLang="tr-TR" dirty="0" smtClean="0"/>
              <a:t>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altLang="tr-TR" dirty="0" smtClean="0"/>
              <a:t>B</a:t>
            </a:r>
            <a:r>
              <a:rPr lang="nl-NL" altLang="tr-TR" dirty="0" smtClean="0"/>
              <a:t>ir </a:t>
            </a:r>
            <a:r>
              <a:rPr lang="nl-NL" altLang="tr-TR" dirty="0"/>
              <a:t>maddenin hangi bileşenleri vardır</a:t>
            </a:r>
            <a:r>
              <a:rPr lang="tr-TR" altLang="tr-TR" dirty="0"/>
              <a:t>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6792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Bölüm </a:t>
            </a:r>
            <a:r>
              <a:rPr lang="tr-TR" sz="3600" b="1" dirty="0"/>
              <a:t>II: </a:t>
            </a:r>
            <a:r>
              <a:rPr lang="tr-TR" sz="3600" b="1" dirty="0" smtClean="0"/>
              <a:t>Yöntem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1.</a:t>
            </a:r>
            <a:r>
              <a:rPr lang="tr-TR" dirty="0"/>
              <a:t> </a:t>
            </a:r>
            <a:r>
              <a:rPr lang="tr-TR" b="1" dirty="0"/>
              <a:t>Tarama Modelleri: </a:t>
            </a:r>
            <a:endParaRPr lang="tr-TR" altLang="tr-TR" b="1" dirty="0" smtClean="0"/>
          </a:p>
          <a:p>
            <a:r>
              <a:rPr lang="nl-NL" altLang="tr-TR" dirty="0" smtClean="0"/>
              <a:t>Tarama </a:t>
            </a:r>
            <a:r>
              <a:rPr lang="nl-NL" altLang="tr-TR" dirty="0"/>
              <a:t>modellerinin iki temel </a:t>
            </a:r>
            <a:r>
              <a:rPr lang="nl-NL" altLang="tr-TR" dirty="0" smtClean="0"/>
              <a:t>sınırlılığı</a:t>
            </a:r>
            <a:r>
              <a:rPr lang="tr-TR" altLang="tr-TR" dirty="0" smtClean="0"/>
              <a:t>; </a:t>
            </a:r>
            <a:r>
              <a:rPr lang="nl-NL" altLang="tr-TR" dirty="0" smtClean="0"/>
              <a:t>veri bulma </a:t>
            </a:r>
            <a:r>
              <a:rPr lang="nl-NL" altLang="tr-TR" dirty="0"/>
              <a:t>ve </a:t>
            </a:r>
            <a:r>
              <a:rPr lang="nl-NL" altLang="tr-TR" dirty="0" smtClean="0"/>
              <a:t>kontrol güçlükleridir</a:t>
            </a:r>
            <a:r>
              <a:rPr lang="nl-NL" altLang="tr-TR" dirty="0"/>
              <a:t>. </a:t>
            </a:r>
            <a:endParaRPr lang="tr-TR" altLang="tr-TR" dirty="0" smtClean="0"/>
          </a:p>
          <a:p>
            <a:r>
              <a:rPr lang="tr-TR" altLang="tr-TR" dirty="0" smtClean="0"/>
              <a:t>Tarama modellerinin türleri</a:t>
            </a:r>
          </a:p>
          <a:p>
            <a:pPr marL="514350" indent="-514350">
              <a:buAutoNum type="alphaLcPeriod"/>
            </a:pPr>
            <a:r>
              <a:rPr lang="tr-TR" altLang="tr-TR" b="1" dirty="0" smtClean="0"/>
              <a:t>Genel tarama modelleri:</a:t>
            </a:r>
          </a:p>
          <a:p>
            <a:r>
              <a:rPr lang="tr-TR" altLang="tr-TR" dirty="0" smtClean="0"/>
              <a:t>Çok sayıda elemandan oluşan bir evrende, evren hakkında genel yargıya varmak amacıyla, evrenin tümü ya da ondan alınacak bir grup örnek ya da örneklem üzerinden yapılan tarama düzenlemeleridir. </a:t>
            </a:r>
          </a:p>
          <a:p>
            <a:r>
              <a:rPr lang="nl-NL" altLang="tr-TR" dirty="0"/>
              <a:t>Genel tarama türleri ile tekil ya da ilişkisel taramalar yapılabilir.</a:t>
            </a:r>
            <a:endParaRPr lang="tr-TR" altLang="tr-TR" dirty="0" smtClean="0"/>
          </a:p>
          <a:p>
            <a:endParaRPr lang="tr-TR" altLang="tr-TR" b="1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8833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Bölüm </a:t>
            </a:r>
            <a:r>
              <a:rPr lang="tr-TR" b="1" dirty="0"/>
              <a:t>II: </a:t>
            </a:r>
            <a:r>
              <a:rPr lang="tr-TR" b="1" dirty="0" smtClean="0"/>
              <a:t>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4"/>
            <a:ext cx="10840453" cy="4575175"/>
          </a:xfrm>
        </p:spPr>
        <p:txBody>
          <a:bodyPr>
            <a:normAutofit/>
          </a:bodyPr>
          <a:lstStyle/>
          <a:p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Değişkenlerin tek tek tür ya da miktar olarak oluşumlarının belirlenmesi amacıyla yapılan araştırma modellerine 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nl-NL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tekil tarama modelleri</a:t>
            </a:r>
            <a:r>
              <a:rPr lang="tr-TR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nl-NL" altLang="tr-T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denir. 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Tekil tarama modelleri ile anlık durum saptamaları yanında zamansal gelişimler ve değişimler de belirlenebilmektedir</a:t>
            </a:r>
            <a:r>
              <a:rPr lang="nl-NL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Zamansal gelişim ve değişimleri belirlemeyi amaçlayan tarama modelleri ile yapılan araştırmalara “gelişim araştırmaları” denilmektedir.</a:t>
            </a: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64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Bölüm II: 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Zamansal taramalar iki temel yaklaşımdan biri ile gerçekleştirilmektedir. </a:t>
            </a:r>
            <a:r>
              <a:rPr lang="nl-NL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Bunlar: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nl-NL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None/>
            </a:pPr>
            <a:r>
              <a:rPr lang="tr-TR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tr-TR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nl-NL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İzleme </a:t>
            </a:r>
            <a:r>
              <a:rPr lang="nl-NL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(boylamsal</a:t>
            </a:r>
            <a:r>
              <a:rPr lang="nl-NL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tr-TR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Ç</a:t>
            </a:r>
            <a:r>
              <a:rPr lang="nl-NL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ocukların </a:t>
            </a:r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gelişimlerini incelemek üzere 5-10 çocuğun doğuştan başlanarak 7 yaşına kadar belli aralıklarla </a:t>
            </a:r>
            <a:r>
              <a:rPr lang="nl-NL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gözlenmesi</a:t>
            </a: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None/>
            </a:pPr>
            <a:endParaRPr lang="nl-NL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None/>
            </a:pP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tr-TR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nl-NL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Kesit </a:t>
            </a:r>
            <a:r>
              <a:rPr lang="nl-NL" altLang="tr-TR" i="1" dirty="0">
                <a:latin typeface="Calibri" panose="020F0502020204030204" pitchFamily="34" charset="0"/>
                <a:cs typeface="Calibri" panose="020F0502020204030204" pitchFamily="34" charset="0"/>
              </a:rPr>
              <a:t>Alma (kesitsel</a:t>
            </a:r>
            <a:r>
              <a:rPr lang="nl-NL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tr-TR" alt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nl-NL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il </a:t>
            </a:r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gelişiminin belirlenmesinde kesit alma yaklaşımı izlendiği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altLang="tr-TR" dirty="0">
                <a:latin typeface="Calibri" panose="020F0502020204030204" pitchFamily="34" charset="0"/>
                <a:cs typeface="Calibri" panose="020F0502020204030204" pitchFamily="34" charset="0"/>
              </a:rPr>
              <a:t>taktirde, dil gelişimi bakımından önemli görülen her yaş diliminden, o yaş dilimindekileri temsil edebilecek yeterlilikte çocuk seçilir.</a:t>
            </a:r>
          </a:p>
          <a:p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410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847</Words>
  <Application>Microsoft Office PowerPoint</Application>
  <PresentationFormat>Geniş ekran</PresentationFormat>
  <Paragraphs>108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Comic Sans MS</vt:lpstr>
      <vt:lpstr>Office Teması</vt:lpstr>
      <vt:lpstr> DAVRANIŞ BİLİMLERİNDE ARAŞTIRMA (YÜKSEK LİSANS)</vt:lpstr>
      <vt:lpstr>Nicel Araştırma Süreci</vt:lpstr>
      <vt:lpstr>Bölüm II: Yöntem</vt:lpstr>
      <vt:lpstr>Bölüm II: Yöntem</vt:lpstr>
      <vt:lpstr> Bölüm II: Yöntem </vt:lpstr>
      <vt:lpstr> Bölüm II: Yöntem </vt:lpstr>
      <vt:lpstr>Bölüm II: Yöntem</vt:lpstr>
      <vt:lpstr>Bölüm II: Yöntem</vt:lpstr>
      <vt:lpstr>Bölüm II: Yöntem</vt:lpstr>
      <vt:lpstr>Bölüm II: Yöntem</vt:lpstr>
      <vt:lpstr>Bölüm II: Yöntem</vt:lpstr>
      <vt:lpstr>Bölüm II: Yöntem</vt:lpstr>
      <vt:lpstr>Bölüm II: Yöntem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Servet Meric Kursad</cp:lastModifiedBy>
  <cp:revision>83</cp:revision>
  <dcterms:created xsi:type="dcterms:W3CDTF">2017-05-17T14:13:10Z</dcterms:created>
  <dcterms:modified xsi:type="dcterms:W3CDTF">2018-01-30T14:48:55Z</dcterms:modified>
</cp:coreProperties>
</file>