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13.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 AKP </a:t>
            </a:r>
            <a:r>
              <a:rPr lang="en-US" dirty="0" err="1" smtClean="0">
                <a:solidFill>
                  <a:srgbClr val="660066"/>
                </a:solidFill>
              </a:rPr>
              <a:t>Döneminde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Dış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Politikası</a:t>
            </a:r>
            <a:r>
              <a:rPr lang="en-US" dirty="0" smtClean="0">
                <a:solidFill>
                  <a:srgbClr val="660066"/>
                </a:solidFill>
              </a:rPr>
              <a:t>: 2002’den </a:t>
            </a:r>
            <a:r>
              <a:rPr lang="en-US" dirty="0" err="1" smtClean="0">
                <a:solidFill>
                  <a:srgbClr val="660066"/>
                </a:solidFill>
              </a:rPr>
              <a:t>Günümüze</a:t>
            </a:r>
            <a:r>
              <a:rPr lang="en-US" dirty="0" smtClean="0">
                <a:solidFill>
                  <a:srgbClr val="660066"/>
                </a:solidFill>
              </a:rPr>
              <a:t> (</a:t>
            </a:r>
            <a:r>
              <a:rPr lang="en-US" dirty="0" smtClean="0">
                <a:solidFill>
                  <a:srgbClr val="660066"/>
                </a:solidFill>
              </a:rPr>
              <a:t>III)</a:t>
            </a:r>
            <a:endParaRPr lang="en-US" dirty="0" smtClean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</a:t>
            </a:r>
            <a:r>
              <a:rPr lang="tr-TR" dirty="0"/>
              <a:t>Türkiye-Katar ilişkilerinin ivme kazanması: Suudi Arabistan ve BAE </a:t>
            </a:r>
            <a:r>
              <a:rPr lang="tr-TR" dirty="0" smtClean="0"/>
              <a:t>karşıtlığı,</a:t>
            </a:r>
            <a:endParaRPr lang="tr-TR" dirty="0"/>
          </a:p>
          <a:p>
            <a:pPr marL="82296" indent="0">
              <a:buNone/>
            </a:pPr>
            <a:r>
              <a:rPr lang="tr-TR" dirty="0" smtClean="0"/>
              <a:t>Müslüman </a:t>
            </a:r>
            <a:r>
              <a:rPr lang="tr-TR" dirty="0"/>
              <a:t>Kardeşler </a:t>
            </a:r>
            <a:r>
              <a:rPr lang="tr-TR" dirty="0" smtClean="0"/>
              <a:t>desteği </a:t>
            </a:r>
            <a:r>
              <a:rPr lang="tr-TR" smtClean="0"/>
              <a:t>ekseninde işbirliği,</a:t>
            </a:r>
            <a:endParaRPr lang="tr-TR" dirty="0" smtClean="0"/>
          </a:p>
          <a:p>
            <a:pPr marL="82296" indent="0">
              <a:buNone/>
            </a:pPr>
            <a:r>
              <a:rPr lang="en-US" dirty="0" smtClean="0"/>
              <a:t>E</a:t>
            </a:r>
            <a:r>
              <a:rPr lang="tr-TR" dirty="0" err="1" smtClean="0"/>
              <a:t>konomik</a:t>
            </a:r>
            <a:r>
              <a:rPr lang="tr-TR" dirty="0" smtClean="0"/>
              <a:t> ilişkiler.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5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Rusya’yla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endParaRPr lang="tr-TR" dirty="0"/>
          </a:p>
          <a:p>
            <a:pPr>
              <a:buFont typeface="Arial"/>
              <a:buChar char="•"/>
            </a:pPr>
            <a:r>
              <a:rPr lang="tr-TR" dirty="0" smtClean="0"/>
              <a:t>İkili </a:t>
            </a:r>
            <a:r>
              <a:rPr lang="tr-TR" dirty="0"/>
              <a:t>İşbirliği Alanları</a:t>
            </a:r>
          </a:p>
          <a:p>
            <a:pPr marL="82296" indent="0">
              <a:buNone/>
            </a:pPr>
            <a:r>
              <a:rPr lang="tr-TR" dirty="0"/>
              <a:t>-Ekonomik ve ticari ilişkiler</a:t>
            </a:r>
          </a:p>
          <a:p>
            <a:pPr marL="82296" indent="0">
              <a:buNone/>
            </a:pPr>
            <a:r>
              <a:rPr lang="tr-TR" dirty="0"/>
              <a:t>-Enerji alanında işbirliği</a:t>
            </a:r>
          </a:p>
          <a:p>
            <a:pPr marL="82296" indent="0">
              <a:buNone/>
            </a:pPr>
            <a:r>
              <a:rPr lang="tr-TR" dirty="0"/>
              <a:t>-Güvenlik işbirliği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1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</a:t>
            </a:r>
            <a:r>
              <a:rPr lang="tr-TR" sz="3200" dirty="0" smtClean="0">
                <a:solidFill>
                  <a:srgbClr val="7030A0"/>
                </a:solidFill>
              </a:rPr>
              <a:t>Yunanistan’la </a:t>
            </a:r>
            <a:r>
              <a:rPr lang="tr-TR" sz="3200" dirty="0">
                <a:solidFill>
                  <a:srgbClr val="7030A0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Devam </a:t>
            </a:r>
            <a:r>
              <a:rPr lang="tr-TR" dirty="0"/>
              <a:t>Eden Yakınlaşma Çabaları</a:t>
            </a:r>
          </a:p>
          <a:p>
            <a:pPr marL="82296" indent="0">
              <a:buNone/>
            </a:pPr>
            <a:r>
              <a:rPr lang="tr-TR" dirty="0"/>
              <a:t>-Sorunlara çözüm arayışları: Ege sorunları ve gerginliği giderme çabaları, </a:t>
            </a:r>
            <a:r>
              <a:rPr lang="tr-TR"/>
              <a:t>azınlık </a:t>
            </a:r>
            <a:r>
              <a:rPr lang="tr-TR" smtClean="0"/>
              <a:t>sorunları.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-AKP’nin yeni Kıbrıs politikası: Annan Planı, 24 Nisan 2004 referandumları, referandumlar ekseninde Türkiye’nin Kıbrıs </a:t>
            </a:r>
            <a:r>
              <a:rPr lang="tr-TR" dirty="0" smtClean="0"/>
              <a:t>politikası.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392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2011’den </a:t>
            </a:r>
            <a:r>
              <a:rPr lang="en-US" sz="3200" dirty="0" err="1" smtClean="0">
                <a:solidFill>
                  <a:srgbClr val="660066"/>
                </a:solidFill>
              </a:rPr>
              <a:t>Günümüze</a:t>
            </a:r>
            <a:r>
              <a:rPr lang="en-US" sz="3200" dirty="0" smtClean="0">
                <a:solidFill>
                  <a:srgbClr val="660066"/>
                </a:solidFill>
              </a:rPr>
              <a:t> AKP </a:t>
            </a:r>
            <a:r>
              <a:rPr lang="en-US" sz="3200" dirty="0" err="1" smtClean="0">
                <a:solidFill>
                  <a:srgbClr val="660066"/>
                </a:solidFill>
              </a:rPr>
              <a:t>Dış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Politikası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endParaRPr lang="tr-TR" dirty="0"/>
          </a:p>
          <a:p>
            <a:pPr>
              <a:buFont typeface="Arial"/>
              <a:buChar char="•"/>
            </a:pPr>
            <a:r>
              <a:rPr lang="tr-TR" dirty="0" smtClean="0"/>
              <a:t>Yeni </a:t>
            </a:r>
            <a:r>
              <a:rPr lang="tr-TR" dirty="0" smtClean="0"/>
              <a:t>Bölgesel Düzen ve Türkiye</a:t>
            </a:r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Bir </a:t>
            </a:r>
            <a:r>
              <a:rPr lang="tr-TR" dirty="0"/>
              <a:t>Kırılma Noktası Olarak Arap Baharı</a:t>
            </a:r>
          </a:p>
          <a:p>
            <a:pPr marL="82296" indent="0">
              <a:buNone/>
            </a:pPr>
            <a:r>
              <a:rPr lang="tr-TR" dirty="0"/>
              <a:t>-Arap </a:t>
            </a:r>
            <a:r>
              <a:rPr lang="tr-TR" dirty="0" err="1"/>
              <a:t>Baharı’nın</a:t>
            </a:r>
            <a:r>
              <a:rPr lang="tr-TR" dirty="0"/>
              <a:t> nedenleri ve bölge siyaseti üzerindeki etkisi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2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Yeni bölgesel düzen ve Türkiye</a:t>
            </a:r>
          </a:p>
          <a:p>
            <a:pPr marL="82296" indent="0">
              <a:buNone/>
            </a:pPr>
            <a:r>
              <a:rPr lang="tr-TR" dirty="0" smtClean="0"/>
              <a:t>-</a:t>
            </a:r>
            <a:r>
              <a:rPr lang="tr-TR" dirty="0"/>
              <a:t>ABD’nin bölgedeki yeni konjonktüre göre şekillenen dış politikası</a:t>
            </a:r>
          </a:p>
          <a:p>
            <a:pPr marL="82296" indent="0">
              <a:buNone/>
            </a:pPr>
            <a:r>
              <a:rPr lang="tr-TR" dirty="0"/>
              <a:t>-Türk dış politikası ve Arap Baharı: Bir modelin çöküşü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6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Kuzey </a:t>
            </a:r>
            <a:r>
              <a:rPr lang="tr-TR" dirty="0" err="1"/>
              <a:t>Afika’da</a:t>
            </a:r>
            <a:r>
              <a:rPr lang="tr-TR" dirty="0"/>
              <a:t> Arap Baharı ve Türkiye</a:t>
            </a:r>
          </a:p>
          <a:p>
            <a:pPr marL="82296" indent="0">
              <a:buNone/>
            </a:pPr>
            <a:r>
              <a:rPr lang="tr-TR" dirty="0"/>
              <a:t>-Tunus’la ilişkiler</a:t>
            </a:r>
          </a:p>
          <a:p>
            <a:pPr marL="82296" indent="0">
              <a:buNone/>
            </a:pPr>
            <a:r>
              <a:rPr lang="tr-TR" dirty="0"/>
              <a:t>-Mısır’la İlişkiler: Muhammed </a:t>
            </a:r>
            <a:r>
              <a:rPr lang="tr-TR" dirty="0" err="1"/>
              <a:t>Mursi</a:t>
            </a:r>
            <a:r>
              <a:rPr lang="tr-TR" dirty="0"/>
              <a:t> döneminde kurulan yakın ilişkiler, 3 Temmuz 2013 darbesi ve Mısır’la ilişkilerin bozulması</a:t>
            </a:r>
          </a:p>
          <a:p>
            <a:pPr marL="82296" indent="0">
              <a:buNone/>
            </a:pPr>
            <a:r>
              <a:rPr lang="tr-TR" dirty="0"/>
              <a:t>-Libya müdahalesi ve Türkiye’nin tutumu</a:t>
            </a:r>
          </a:p>
          <a:p>
            <a:pPr marL="82296" indent="0">
              <a:buNone/>
            </a:pPr>
            <a:r>
              <a:rPr lang="tr-TR" dirty="0"/>
              <a:t>-Fas ve Cezayir’le ilişkiler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28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Suriye’yle </a:t>
            </a:r>
            <a:r>
              <a:rPr lang="tr-TR" dirty="0"/>
              <a:t>İlişkiler: İşbirliğinden gerilime</a:t>
            </a:r>
          </a:p>
          <a:p>
            <a:pPr marL="82296" indent="0">
              <a:buNone/>
            </a:pPr>
            <a:r>
              <a:rPr lang="tr-TR" dirty="0"/>
              <a:t>-Suriye iç savaşı ve Türkiye’nin Esad karşıtı politikası</a:t>
            </a:r>
          </a:p>
          <a:p>
            <a:pPr marL="82296" indent="0">
              <a:buNone/>
            </a:pPr>
            <a:r>
              <a:rPr lang="tr-TR" dirty="0"/>
              <a:t>-Türkiye’nin Suriye muhalefetine verdiği destek</a:t>
            </a:r>
          </a:p>
          <a:p>
            <a:pPr marL="82296" indent="0">
              <a:buNone/>
            </a:pPr>
            <a:r>
              <a:rPr lang="tr-TR" dirty="0"/>
              <a:t>-Suriye iç savaşı bağlamında </a:t>
            </a:r>
            <a:r>
              <a:rPr lang="tr-TR" dirty="0" smtClean="0"/>
              <a:t>ABD’yle 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9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Suriye İç Savaşı bağlamında Rusya’yla ilişkiler: Astana süreci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-Suriye iç savaşı bağlamında bölge ülkeleriyle </a:t>
            </a:r>
            <a:r>
              <a:rPr lang="tr-TR" dirty="0" smtClean="0"/>
              <a:t>ilişkiler: İsrail, Suudi Arabistan ve Katar’la ilişkilerin temel seyri.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34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2011’den </a:t>
            </a:r>
            <a:r>
              <a:rPr lang="en-US" sz="3200" dirty="0" err="1">
                <a:solidFill>
                  <a:srgbClr val="660066"/>
                </a:solidFill>
              </a:rPr>
              <a:t>Günümüze</a:t>
            </a:r>
            <a:r>
              <a:rPr lang="en-US" sz="3200" dirty="0">
                <a:solidFill>
                  <a:srgbClr val="660066"/>
                </a:solidFill>
              </a:rPr>
              <a:t> AKP </a:t>
            </a:r>
            <a:r>
              <a:rPr lang="en-US" sz="3200" dirty="0" err="1">
                <a:solidFill>
                  <a:srgbClr val="660066"/>
                </a:solidFill>
              </a:rPr>
              <a:t>Dış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Politikası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Körfez </a:t>
            </a:r>
            <a:r>
              <a:rPr lang="tr-TR" dirty="0"/>
              <a:t>Arap Ülkeleriyle İlişkiler</a:t>
            </a:r>
          </a:p>
          <a:p>
            <a:pPr marL="82296" indent="0">
              <a:buNone/>
            </a:pPr>
            <a:r>
              <a:rPr lang="tr-TR" dirty="0"/>
              <a:t>-Türkiye-Suudi Arabistan İlişkileri: İşbirliğinden </a:t>
            </a:r>
            <a:r>
              <a:rPr lang="tr-TR" dirty="0" smtClean="0"/>
              <a:t>Gerilime</a:t>
            </a:r>
          </a:p>
          <a:p>
            <a:pPr marL="82296" indent="0">
              <a:buNone/>
            </a:pPr>
            <a:r>
              <a:rPr lang="tr-TR" dirty="0" smtClean="0"/>
              <a:t>Sorunlu </a:t>
            </a:r>
            <a:r>
              <a:rPr lang="tr-TR" dirty="0"/>
              <a:t>alanlar: Suriye iç savaşı, Müslüman Kardeşler konusu, İran, </a:t>
            </a:r>
            <a:r>
              <a:rPr lang="tr-TR" dirty="0" smtClean="0"/>
              <a:t>Katar, Cemal Kaşıkçı vakası.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55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406</TotalTime>
  <Words>340</Words>
  <Application>Microsoft Macintosh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2002-2011 Yılları Arasında Rusya’yla İlişkiler</vt:lpstr>
      <vt:lpstr>2002-2011 Yılları Arasında Yunanistan’la İlişkiler</vt:lpstr>
      <vt:lpstr>2011’den Günümüze AKP Dış Politikası</vt:lpstr>
      <vt:lpstr>2011’den Günümüze AKP Dış Politikası</vt:lpstr>
      <vt:lpstr>2011’den Günümüze AKP Dış Politikası</vt:lpstr>
      <vt:lpstr>2011’den Günümüze AKP Dış Politikası</vt:lpstr>
      <vt:lpstr>2011’den Günümüze AKP Dış Politikası</vt:lpstr>
      <vt:lpstr>2011’den Günümüze AKP Dış Politikası</vt:lpstr>
      <vt:lpstr>2011’den Günümüze AKP Dış Politikası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73</cp:revision>
  <dcterms:created xsi:type="dcterms:W3CDTF">2019-01-06T14:47:31Z</dcterms:created>
  <dcterms:modified xsi:type="dcterms:W3CDTF">2019-09-22T09:39:05Z</dcterms:modified>
</cp:coreProperties>
</file>