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4" r:id="rId1"/>
  </p:sldMasterIdLst>
  <p:notesMasterIdLst>
    <p:notesMasterId r:id="rId21"/>
  </p:notesMasterIdLst>
  <p:sldIdLst>
    <p:sldId id="256" r:id="rId2"/>
    <p:sldId id="257" r:id="rId3"/>
    <p:sldId id="260" r:id="rId4"/>
    <p:sldId id="276" r:id="rId5"/>
    <p:sldId id="262" r:id="rId6"/>
    <p:sldId id="277" r:id="rId7"/>
    <p:sldId id="258" r:id="rId8"/>
    <p:sldId id="259" r:id="rId9"/>
    <p:sldId id="261" r:id="rId10"/>
    <p:sldId id="266" r:id="rId11"/>
    <p:sldId id="273" r:id="rId12"/>
    <p:sldId id="263" r:id="rId13"/>
    <p:sldId id="285" r:id="rId14"/>
    <p:sldId id="267" r:id="rId15"/>
    <p:sldId id="269" r:id="rId16"/>
    <p:sldId id="275" r:id="rId17"/>
    <p:sldId id="264" r:id="rId18"/>
    <p:sldId id="268" r:id="rId19"/>
    <p:sldId id="270"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00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varScale="1">
        <p:scale>
          <a:sx n="70" d="100"/>
          <a:sy n="70" d="100"/>
        </p:scale>
        <p:origin x="13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3F9BA7-1D5A-4D04-A3FE-7F61B9FC4200}" type="datetimeFigureOut">
              <a:rPr lang="tr-TR" smtClean="0"/>
              <a:pPr/>
              <a:t>08.04.2018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9C7D60-B15D-43B7-B3B9-133EF5B76724}" type="slidenum">
              <a:rPr lang="tr-TR" smtClean="0"/>
              <a:pPr/>
              <a:t>‹#›</a:t>
            </a:fld>
            <a:endParaRPr lang="tr-TR"/>
          </a:p>
        </p:txBody>
      </p:sp>
    </p:spTree>
    <p:extLst>
      <p:ext uri="{BB962C8B-B14F-4D97-AF65-F5344CB8AC3E}">
        <p14:creationId xmlns:p14="http://schemas.microsoft.com/office/powerpoint/2010/main" val="3266943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B9C7D60-B15D-43B7-B3B9-133EF5B76724}" type="slidenum">
              <a:rPr lang="tr-TR" smtClean="0"/>
              <a:pPr/>
              <a:t>18</a:t>
            </a:fld>
            <a:endParaRPr lang="tr-TR"/>
          </a:p>
        </p:txBody>
      </p:sp>
    </p:spTree>
    <p:extLst>
      <p:ext uri="{BB962C8B-B14F-4D97-AF65-F5344CB8AC3E}">
        <p14:creationId xmlns:p14="http://schemas.microsoft.com/office/powerpoint/2010/main" val="1083176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EC9EE79-1176-4308-9904-A32BD58CF326}" type="datetime1">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5BCC1B1-3F05-4DE1-97FF-AF8D63748F97}" type="datetime1">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AD7B49E-3BBB-4C2A-87CE-4091763E4EDA}" type="datetime1">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B233378-A230-4631-8812-BF97A8EBB761}" type="datetime1">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6C4A6EC-F90B-4970-813B-9AD6374FABE9}" type="datetime1">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F915CB5-2D07-456E-9FD1-06D029D2DC40}" type="datetime1">
              <a:rPr lang="tr-TR" smtClean="0"/>
              <a:pPr/>
              <a:t>08.04.2018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7583E3D-3503-44B1-88C7-A7A95C27A5A3}" type="datetime1">
              <a:rPr lang="tr-TR" smtClean="0"/>
              <a:pPr/>
              <a:t>08.04.2018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25C5049-F7C7-4195-8CE2-EDD8E9DBA4E7}" type="datetime1">
              <a:rPr lang="tr-TR" smtClean="0"/>
              <a:pPr/>
              <a:t>08.04.2018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C31F3AF-74F1-4B72-932A-FC64CCCA5F91}" type="datetime1">
              <a:rPr lang="tr-TR" smtClean="0"/>
              <a:pPr/>
              <a:t>08.04.2018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CDE5E6A-071A-482B-94CC-527DC52D076F}" type="datetime1">
              <a:rPr lang="tr-TR" smtClean="0"/>
              <a:pPr/>
              <a:t>08.04.2018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04DF706-682A-4C62-B0F6-33828B03D6C4}" type="datetime1">
              <a:rPr lang="tr-TR" smtClean="0"/>
              <a:pPr/>
              <a:t>08.04.2018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9DD4B2-1E99-4EEC-9BB7-BC207CD0057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alpha val="6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35AF6-825C-4D6D-9CB1-D36A16BC0038}" type="datetime1">
              <a:rPr lang="tr-TR" smtClean="0"/>
              <a:pPr/>
              <a:t>08.04.2018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DD4B2-1E99-4EEC-9BB7-BC207CD0057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Dikdörtgen"/>
          <p:cNvSpPr/>
          <p:nvPr/>
        </p:nvSpPr>
        <p:spPr>
          <a:xfrm>
            <a:off x="1403648" y="980728"/>
            <a:ext cx="6768752" cy="2308324"/>
          </a:xfrm>
          <a:prstGeom prst="rect">
            <a:avLst/>
          </a:prstGeom>
          <a:noFill/>
        </p:spPr>
        <p:txBody>
          <a:bodyPr wrap="square" lIns="91440" tIns="45720" rIns="91440" bIns="45720">
            <a:spAutoFit/>
          </a:bodyPr>
          <a:lstStyle/>
          <a:p>
            <a:pPr algn="ctr"/>
            <a:r>
              <a:rPr lang="tr-TR" sz="7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RAMAN SPEKTROSKOPİSİ</a:t>
            </a:r>
            <a:endParaRPr lang="tr-TR" sz="7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Picture 2" descr="http://dis.fatih.edu.tr/store/images/729854_yJ5kWoXl.jpg%20"/>
          <p:cNvPicPr>
            <a:picLocks noChangeAspect="1" noChangeArrowheads="1"/>
          </p:cNvPicPr>
          <p:nvPr/>
        </p:nvPicPr>
        <p:blipFill>
          <a:blip r:embed="rId2" cstate="print"/>
          <a:srcRect/>
          <a:stretch>
            <a:fillRect/>
          </a:stretch>
        </p:blipFill>
        <p:spPr bwMode="auto">
          <a:xfrm>
            <a:off x="755576" y="3140968"/>
            <a:ext cx="4392488" cy="33171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437112"/>
            <a:ext cx="8136904" cy="2160240"/>
          </a:xfrm>
        </p:spPr>
        <p:txBody>
          <a:bodyPr>
            <a:normAutofit fontScale="92500" lnSpcReduction="10000"/>
          </a:bodyPr>
          <a:lstStyle/>
          <a:p>
            <a:pPr algn="just">
              <a:buNone/>
            </a:pPr>
            <a:r>
              <a:rPr lang="tr-TR" dirty="0" smtClean="0">
                <a:solidFill>
                  <a:schemeClr val="tx2"/>
                </a:solidFill>
                <a:latin typeface="Comic Sans MS" pitchFamily="66" charset="0"/>
              </a:rPr>
              <a:t>		</a:t>
            </a:r>
            <a:r>
              <a:rPr lang="tr-TR" dirty="0" err="1" smtClean="0">
                <a:latin typeface="Calibri" pitchFamily="34" charset="0"/>
              </a:rPr>
              <a:t>Rayleigh</a:t>
            </a:r>
            <a:r>
              <a:rPr lang="tr-TR" dirty="0" smtClean="0">
                <a:latin typeface="Calibri" pitchFamily="34" charset="0"/>
              </a:rPr>
              <a:t> saçılmasının her gün görülen sonuçlarından birisi, görünen spektrumda kısa dalga boylarının daha çok saçılmasından oluşan mavi gök rengidir. (RGB renk sisteminde en kısa dalga boyuna sahip olan renk mavidir.)</a:t>
            </a:r>
          </a:p>
          <a:p>
            <a:endParaRPr lang="tr-TR" dirty="0"/>
          </a:p>
        </p:txBody>
      </p:sp>
      <p:pic>
        <p:nvPicPr>
          <p:cNvPr id="3074" name="Picture 2" descr="http://2.bp.blogspot.com/-bQ6OwC0Bd6A/T0K5oIeR2RI/AAAAAAAAABQ/1wIeEPrlTRI/s1600/sekil4.1.jpg"/>
          <p:cNvPicPr>
            <a:picLocks noChangeAspect="1" noChangeArrowheads="1"/>
          </p:cNvPicPr>
          <p:nvPr/>
        </p:nvPicPr>
        <p:blipFill>
          <a:blip r:embed="rId2" cstate="print"/>
          <a:srcRect/>
          <a:stretch>
            <a:fillRect/>
          </a:stretch>
        </p:blipFill>
        <p:spPr bwMode="auto">
          <a:xfrm>
            <a:off x="683568" y="332656"/>
            <a:ext cx="7858834" cy="3960440"/>
          </a:xfrm>
          <a:prstGeom prst="rect">
            <a:avLst/>
          </a:prstGeom>
          <a:noFill/>
        </p:spPr>
      </p:pic>
      <p:sp>
        <p:nvSpPr>
          <p:cNvPr id="5" name="4 Slayt Numarası Yer Tutucusu"/>
          <p:cNvSpPr>
            <a:spLocks noGrp="1"/>
          </p:cNvSpPr>
          <p:nvPr>
            <p:ph type="sldNum" sz="quarter" idx="12"/>
          </p:nvPr>
        </p:nvSpPr>
        <p:spPr/>
        <p:txBody>
          <a:bodyPr/>
          <a:lstStyle/>
          <a:p>
            <a:fld id="{579DD4B2-1E99-4EEC-9BB7-BC207CD00570}" type="slidenum">
              <a:rPr lang="tr-TR" smtClean="0"/>
              <a:pPr/>
              <a:t>10</a:t>
            </a:fld>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143000"/>
          </a:xfrm>
        </p:spPr>
        <p:txBody>
          <a:bodyPr>
            <a:normAutofit fontScale="90000"/>
          </a:bodyPr>
          <a:lstStyle/>
          <a:p>
            <a:r>
              <a:rPr lang="tr-TR" b="1" dirty="0" smtClean="0">
                <a:solidFill>
                  <a:srgbClr val="3D008E"/>
                </a:solidFill>
                <a:effectLst>
                  <a:outerShdw blurRad="38100" dist="38100" dir="2700000" algn="tl">
                    <a:srgbClr val="000000">
                      <a:alpha val="43137"/>
                    </a:srgbClr>
                  </a:outerShdw>
                </a:effectLst>
              </a:rPr>
              <a:t/>
            </a:r>
            <a:br>
              <a:rPr lang="tr-TR" b="1" dirty="0" smtClean="0">
                <a:solidFill>
                  <a:srgbClr val="3D008E"/>
                </a:solidFill>
                <a:effectLst>
                  <a:outerShdw blurRad="38100" dist="38100" dir="2700000" algn="tl">
                    <a:srgbClr val="000000">
                      <a:alpha val="43137"/>
                    </a:srgbClr>
                  </a:outerShdw>
                </a:effectLst>
              </a:rPr>
            </a:br>
            <a:r>
              <a:rPr lang="tr-TR" b="1" dirty="0" smtClean="0">
                <a:solidFill>
                  <a:srgbClr val="3D008E"/>
                </a:solidFill>
                <a:effectLst>
                  <a:outerShdw blurRad="38100" dist="38100" dir="2700000" algn="tl">
                    <a:srgbClr val="000000">
                      <a:alpha val="43137"/>
                    </a:srgbClr>
                  </a:outerShdw>
                </a:effectLst>
              </a:rPr>
              <a:t> Raman </a:t>
            </a:r>
            <a:r>
              <a:rPr lang="tr-TR" b="1" dirty="0" err="1" smtClean="0">
                <a:solidFill>
                  <a:srgbClr val="3D008E"/>
                </a:solidFill>
                <a:effectLst>
                  <a:outerShdw blurRad="38100" dist="38100" dir="2700000" algn="tl">
                    <a:srgbClr val="000000">
                      <a:alpha val="43137"/>
                    </a:srgbClr>
                  </a:outerShdw>
                </a:effectLst>
              </a:rPr>
              <a:t>Çalısırken</a:t>
            </a:r>
            <a:r>
              <a:rPr lang="tr-TR" b="1" dirty="0" smtClean="0">
                <a:solidFill>
                  <a:srgbClr val="3D008E"/>
                </a:solidFill>
                <a:effectLst>
                  <a:outerShdw blurRad="38100" dist="38100" dir="2700000" algn="tl">
                    <a:srgbClr val="000000">
                      <a:alpha val="43137"/>
                    </a:srgbClr>
                  </a:outerShdw>
                </a:effectLst>
              </a:rPr>
              <a:t> Dikkat Edilmesi Gereken Hususlar</a:t>
            </a:r>
            <a:endParaRPr lang="tr-TR" b="1" dirty="0">
              <a:solidFill>
                <a:srgbClr val="3D008E"/>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395536" y="1600200"/>
            <a:ext cx="8229600" cy="4525963"/>
          </a:xfrm>
        </p:spPr>
        <p:txBody>
          <a:bodyPr>
            <a:normAutofit lnSpcReduction="10000"/>
          </a:bodyPr>
          <a:lstStyle/>
          <a:p>
            <a:pPr algn="just">
              <a:buNone/>
            </a:pPr>
            <a:r>
              <a:rPr lang="tr-TR" dirty="0" smtClean="0"/>
              <a:t>		Raman Spektrometresi’ni kullanmaya başlamadan önce </a:t>
            </a:r>
            <a:r>
              <a:rPr lang="tr-TR" dirty="0" err="1" smtClean="0"/>
              <a:t>dedektörü</a:t>
            </a:r>
            <a:r>
              <a:rPr lang="tr-TR" dirty="0" smtClean="0"/>
              <a:t> mutlaka -70 °</a:t>
            </a:r>
            <a:r>
              <a:rPr lang="tr-TR" dirty="0" err="1" smtClean="0"/>
              <a:t>C’ye</a:t>
            </a:r>
            <a:r>
              <a:rPr lang="tr-TR" dirty="0" smtClean="0"/>
              <a:t> getirmek gerekmektedir. Analiz için numunenin bir tarafının düzgün yüzey olması gerekmektedir. Sülfat içeren mineralleri (özellikle cevher minerallerinde) lazer ışığı yaktığı için bu minerallerin ölçümlerinde mutlaka filtre kullanılmalıdır ve hangi filtre kullanılacağına önceden karar verilmesi gerekmektedir.</a:t>
            </a:r>
            <a:endParaRPr lang="tr-TR"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88640"/>
            <a:ext cx="8229600" cy="836712"/>
          </a:xfrm>
        </p:spPr>
        <p:txBody>
          <a:bodyPr/>
          <a:lstStyle/>
          <a:p>
            <a:r>
              <a:rPr lang="tr-TR" b="1" dirty="0" smtClean="0">
                <a:solidFill>
                  <a:srgbClr val="3D008E"/>
                </a:solidFill>
                <a:effectLst>
                  <a:outerShdw blurRad="38100" dist="38100" dir="2700000" algn="tl">
                    <a:srgbClr val="000000">
                      <a:alpha val="43137"/>
                    </a:srgbClr>
                  </a:outerShdw>
                </a:effectLst>
              </a:rPr>
              <a:t>Numune Işınlama Sistemi</a:t>
            </a:r>
            <a:endParaRPr lang="tr-TR" b="1" dirty="0">
              <a:solidFill>
                <a:srgbClr val="3D008E"/>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980728"/>
            <a:ext cx="8229600" cy="5400600"/>
          </a:xfrm>
        </p:spPr>
        <p:txBody>
          <a:bodyPr>
            <a:normAutofit fontScale="85000" lnSpcReduction="10000"/>
          </a:bodyPr>
          <a:lstStyle/>
          <a:p>
            <a:pPr algn="just"/>
            <a:r>
              <a:rPr lang="tr-TR" dirty="0" smtClean="0"/>
              <a:t>Raman spektroskopisi yöntemi ile katı sıvı ve gaz örnekler incelenebilir. Katı ve sıvı örnekler bir </a:t>
            </a:r>
            <a:r>
              <a:rPr lang="tr-TR" dirty="0" err="1" smtClean="0"/>
              <a:t>kapiler</a:t>
            </a:r>
            <a:r>
              <a:rPr lang="tr-TR" dirty="0" smtClean="0"/>
              <a:t> cam veya </a:t>
            </a:r>
            <a:r>
              <a:rPr lang="tr-TR" dirty="0" err="1" smtClean="0"/>
              <a:t>kuvartz</a:t>
            </a:r>
            <a:r>
              <a:rPr lang="tr-TR" dirty="0" smtClean="0"/>
              <a:t> tüpte tutularak spektrumu çekilir. Lazer ışıması ile temasta olan örnek bozunmuyorsa oluşan yerel sıcaklık artışlarını önlemek için örneğin döndürülmesi veya bir pompadan gönderilen bir sıvı ile soğutulması gerekebilir.</a:t>
            </a:r>
          </a:p>
          <a:p>
            <a:pPr algn="just"/>
            <a:endParaRPr lang="tr-TR" sz="1600" dirty="0" smtClean="0"/>
          </a:p>
          <a:p>
            <a:pPr algn="just"/>
            <a:r>
              <a:rPr lang="tr-TR" dirty="0" smtClean="0"/>
              <a:t> Raman spektroskopisi yöntemi ile daha çok nitel analiz yapılır. Bu amaçla izlenen yol, </a:t>
            </a:r>
            <a:r>
              <a:rPr lang="tr-TR" dirty="0" err="1" smtClean="0"/>
              <a:t>infrared</a:t>
            </a:r>
            <a:r>
              <a:rPr lang="tr-TR" dirty="0" smtClean="0"/>
              <a:t> spektrumlarının yorumunda izlenen yola benzer. Bir molekülün Raman ve </a:t>
            </a:r>
            <a:r>
              <a:rPr lang="tr-TR" dirty="0" err="1" smtClean="0"/>
              <a:t>infrared</a:t>
            </a:r>
            <a:r>
              <a:rPr lang="tr-TR" dirty="0" smtClean="0"/>
              <a:t> spektrumlarının birlikte değerlendirilmesi ile nitel analiz daha kolaylaşır.</a:t>
            </a:r>
          </a:p>
          <a:p>
            <a:pPr algn="just">
              <a:buClr>
                <a:srgbClr val="808000"/>
              </a:buClr>
              <a:buNone/>
            </a:pPr>
            <a:endParaRPr lang="tr-TR" dirty="0">
              <a:latin typeface="+mj-lt"/>
            </a:endParaRPr>
          </a:p>
        </p:txBody>
      </p:sp>
      <p:sp>
        <p:nvSpPr>
          <p:cNvPr id="4" name="3 Slayt Numarası Yer Tutucusu"/>
          <p:cNvSpPr>
            <a:spLocks noGrp="1"/>
          </p:cNvSpPr>
          <p:nvPr>
            <p:ph type="sldNum" sz="quarter" idx="12"/>
          </p:nvPr>
        </p:nvSpPr>
        <p:spPr/>
        <p:txBody>
          <a:bodyPr/>
          <a:lstStyle/>
          <a:p>
            <a:fld id="{579DD4B2-1E99-4EEC-9BB7-BC207CD00570}" type="slidenum">
              <a:rPr lang="tr-TR" smtClean="0"/>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3D008E"/>
                </a:solidFill>
                <a:effectLst>
                  <a:outerShdw blurRad="38100" dist="38100" dir="2700000" algn="tl">
                    <a:srgbClr val="000000">
                      <a:alpha val="43137"/>
                    </a:srgbClr>
                  </a:outerShdw>
                </a:effectLst>
              </a:rPr>
              <a:t>Sonuçların Değerlendirilmesi</a:t>
            </a:r>
            <a:endParaRPr lang="tr-TR" b="1" dirty="0">
              <a:solidFill>
                <a:srgbClr val="3D008E"/>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lstStyle/>
          <a:p>
            <a:pPr algn="just">
              <a:buNone/>
            </a:pPr>
            <a:r>
              <a:rPr lang="tr-TR" dirty="0" smtClean="0">
                <a:latin typeface="+mj-lt"/>
              </a:rPr>
              <a:t>		Raman Spektrometresi’nde X-ışını gönderilen noktanın fotoğrafı çekilebilir ve analiz sonucunda pikler elde edilir. Elde edilen pikler bilgisayardaki kayıtlı veriler ile karşılaştırılarak yorumlanır.</a:t>
            </a:r>
          </a:p>
          <a:p>
            <a:pPr>
              <a:buNone/>
            </a:pPr>
            <a:endParaRPr lang="tr-TR"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683568" y="332656"/>
            <a:ext cx="7848872" cy="2593018"/>
          </a:xfrm>
          <a:prstGeom prst="rect">
            <a:avLst/>
          </a:prstGeom>
        </p:spPr>
        <p:txBody>
          <a:bodyPr wrap="square">
            <a:spAutoFit/>
          </a:bodyPr>
          <a:lstStyle/>
          <a:p>
            <a:pPr algn="ctr"/>
            <a:r>
              <a:rPr lang="tr-TR" sz="3200" b="1" dirty="0" smtClean="0">
                <a:solidFill>
                  <a:srgbClr val="3D008E"/>
                </a:solidFill>
                <a:effectLst>
                  <a:outerShdw blurRad="38100" dist="38100" dir="2700000" algn="tl">
                    <a:srgbClr val="000000">
                      <a:alpha val="43137"/>
                    </a:srgbClr>
                  </a:outerShdw>
                </a:effectLst>
              </a:rPr>
              <a:t>Raman </a:t>
            </a:r>
            <a:r>
              <a:rPr lang="tr-TR" sz="3200" b="1" dirty="0" err="1" smtClean="0">
                <a:solidFill>
                  <a:srgbClr val="3D008E"/>
                </a:solidFill>
                <a:effectLst>
                  <a:outerShdw blurRad="38100" dist="38100" dir="2700000" algn="tl">
                    <a:srgbClr val="000000">
                      <a:alpha val="43137"/>
                    </a:srgbClr>
                  </a:outerShdw>
                </a:effectLst>
              </a:rPr>
              <a:t>Spektrofotometre</a:t>
            </a:r>
            <a:r>
              <a:rPr lang="tr-TR" sz="3200" b="1" dirty="0" smtClean="0">
                <a:solidFill>
                  <a:srgbClr val="3D008E"/>
                </a:solidFill>
                <a:effectLst>
                  <a:outerShdw blurRad="38100" dist="38100" dir="2700000" algn="tl">
                    <a:srgbClr val="000000">
                      <a:alpha val="43137"/>
                    </a:srgbClr>
                  </a:outerShdw>
                </a:effectLst>
              </a:rPr>
              <a:t> Bileşenleri	</a:t>
            </a:r>
          </a:p>
          <a:p>
            <a:pPr algn="just"/>
            <a:endParaRPr lang="tr-TR" sz="1050" b="1" dirty="0" smtClean="0">
              <a:solidFill>
                <a:srgbClr val="3D008E"/>
              </a:solidFill>
              <a:effectLst>
                <a:outerShdw blurRad="38100" dist="38100" dir="2700000" algn="tl">
                  <a:srgbClr val="000000">
                    <a:alpha val="43137"/>
                  </a:srgbClr>
                </a:outerShdw>
              </a:effectLst>
            </a:endParaRPr>
          </a:p>
          <a:p>
            <a:pPr algn="just"/>
            <a:r>
              <a:rPr lang="tr-TR" sz="2400" dirty="0" smtClean="0"/>
              <a:t>Raman </a:t>
            </a:r>
            <a:r>
              <a:rPr lang="tr-TR" sz="2400" dirty="0" err="1" smtClean="0"/>
              <a:t>spektrofotometre</a:t>
            </a:r>
            <a:r>
              <a:rPr lang="tr-TR" sz="2400" dirty="0" smtClean="0"/>
              <a:t> 3 ana bileşenden oluşur. Bir (ışın) lazer kaynağı, bir numune aydınlatma sistemi ve uygun bir spektrometre. Raman saçılma sinyali </a:t>
            </a:r>
            <a:r>
              <a:rPr lang="tr-TR" sz="2400" dirty="0" err="1" smtClean="0"/>
              <a:t>Rayleigh</a:t>
            </a:r>
            <a:r>
              <a:rPr lang="tr-TR" sz="2400" dirty="0" smtClean="0"/>
              <a:t> saçılma sinyalinden zayıf olduğundan spektrometrenin iyi olması gerekir.</a:t>
            </a:r>
          </a:p>
        </p:txBody>
      </p:sp>
      <p:pic>
        <p:nvPicPr>
          <p:cNvPr id="6" name="Picture 4" descr="This is going to be really dull w/o images!"/>
          <p:cNvPicPr>
            <a:picLocks noChangeAspect="1" noChangeArrowheads="1"/>
          </p:cNvPicPr>
          <p:nvPr/>
        </p:nvPicPr>
        <p:blipFill>
          <a:blip r:embed="rId2" cstate="print"/>
          <a:srcRect/>
          <a:stretch>
            <a:fillRect/>
          </a:stretch>
        </p:blipFill>
        <p:spPr bwMode="auto">
          <a:xfrm>
            <a:off x="1547664" y="3212976"/>
            <a:ext cx="6233828" cy="2650604"/>
          </a:xfrm>
          <a:prstGeom prst="rect">
            <a:avLst/>
          </a:prstGeom>
          <a:noFill/>
          <a:ln w="9525">
            <a:noFill/>
            <a:miter lim="800000"/>
            <a:headEnd/>
            <a:tailEnd/>
          </a:ln>
        </p:spPr>
      </p:pic>
      <p:sp>
        <p:nvSpPr>
          <p:cNvPr id="7" name="6 Slayt Numarası Yer Tutucusu"/>
          <p:cNvSpPr>
            <a:spLocks noGrp="1"/>
          </p:cNvSpPr>
          <p:nvPr>
            <p:ph type="sldNum" sz="quarter" idx="12"/>
          </p:nvPr>
        </p:nvSpPr>
        <p:spPr/>
        <p:txBody>
          <a:bodyPr/>
          <a:lstStyle/>
          <a:p>
            <a:fld id="{579DD4B2-1E99-4EEC-9BB7-BC207CD00570}" type="slidenum">
              <a:rPr lang="tr-TR" smtClean="0"/>
              <a:pPr/>
              <a:t>14</a:t>
            </a:fld>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620689"/>
            <a:ext cx="8136904" cy="3168351"/>
          </a:xfrm>
        </p:spPr>
        <p:txBody>
          <a:bodyPr>
            <a:normAutofit fontScale="85000" lnSpcReduction="20000"/>
          </a:bodyPr>
          <a:lstStyle/>
          <a:p>
            <a:r>
              <a:rPr lang="tr-TR" dirty="0" smtClean="0"/>
              <a:t>Bir (ışın) lazer kaynağı</a:t>
            </a:r>
          </a:p>
          <a:p>
            <a:pPr lvl="4"/>
            <a:r>
              <a:rPr lang="tr-TR" sz="2400" dirty="0" smtClean="0"/>
              <a:t>Lazer (L.A.S.E.R.), zorlanmış emisyon ile ışık çoğaltılması anlamına gelen gelen </a:t>
            </a:r>
            <a:r>
              <a:rPr lang="tr-TR" sz="2400" dirty="0" smtClean="0">
                <a:solidFill>
                  <a:srgbClr val="3D008E"/>
                </a:solidFill>
              </a:rPr>
              <a:t>"</a:t>
            </a:r>
            <a:r>
              <a:rPr lang="tr-TR" sz="2400" dirty="0" err="1" smtClean="0">
                <a:solidFill>
                  <a:srgbClr val="3D008E"/>
                </a:solidFill>
              </a:rPr>
              <a:t>Light</a:t>
            </a:r>
            <a:r>
              <a:rPr lang="tr-TR" sz="2400" dirty="0" smtClean="0">
                <a:solidFill>
                  <a:srgbClr val="3D008E"/>
                </a:solidFill>
              </a:rPr>
              <a:t> </a:t>
            </a:r>
            <a:r>
              <a:rPr lang="tr-TR" sz="2400" dirty="0" err="1" smtClean="0">
                <a:solidFill>
                  <a:srgbClr val="3D008E"/>
                </a:solidFill>
              </a:rPr>
              <a:t>Amplification</a:t>
            </a:r>
            <a:r>
              <a:rPr lang="tr-TR" sz="2400" dirty="0" smtClean="0">
                <a:solidFill>
                  <a:srgbClr val="3D008E"/>
                </a:solidFill>
              </a:rPr>
              <a:t>  </a:t>
            </a:r>
            <a:r>
              <a:rPr lang="tr-TR" sz="2400" dirty="0" err="1" smtClean="0">
                <a:solidFill>
                  <a:srgbClr val="3D008E"/>
                </a:solidFill>
              </a:rPr>
              <a:t>by</a:t>
            </a:r>
            <a:r>
              <a:rPr lang="tr-TR" sz="2400" dirty="0" smtClean="0">
                <a:solidFill>
                  <a:srgbClr val="3D008E"/>
                </a:solidFill>
              </a:rPr>
              <a:t> </a:t>
            </a:r>
            <a:r>
              <a:rPr lang="tr-TR" sz="2400" dirty="0" err="1" smtClean="0">
                <a:solidFill>
                  <a:srgbClr val="3D008E"/>
                </a:solidFill>
              </a:rPr>
              <a:t>Stimulated</a:t>
            </a:r>
            <a:r>
              <a:rPr lang="tr-TR" sz="2400" dirty="0" smtClean="0">
                <a:solidFill>
                  <a:srgbClr val="3D008E"/>
                </a:solidFill>
              </a:rPr>
              <a:t> </a:t>
            </a:r>
            <a:r>
              <a:rPr lang="tr-TR" sz="2400" dirty="0" err="1" smtClean="0">
                <a:solidFill>
                  <a:srgbClr val="3D008E"/>
                </a:solidFill>
              </a:rPr>
              <a:t>Emission</a:t>
            </a:r>
            <a:r>
              <a:rPr lang="tr-TR" sz="2400" dirty="0" smtClean="0">
                <a:solidFill>
                  <a:srgbClr val="3D008E"/>
                </a:solidFill>
              </a:rPr>
              <a:t> of </a:t>
            </a:r>
            <a:r>
              <a:rPr lang="tr-TR" sz="2400" dirty="0" err="1" smtClean="0">
                <a:solidFill>
                  <a:srgbClr val="3D008E"/>
                </a:solidFill>
              </a:rPr>
              <a:t>Radiation</a:t>
            </a:r>
            <a:r>
              <a:rPr lang="tr-TR" sz="2400" dirty="0" smtClean="0">
                <a:solidFill>
                  <a:srgbClr val="3D008E"/>
                </a:solidFill>
              </a:rPr>
              <a:t>"</a:t>
            </a:r>
            <a:r>
              <a:rPr lang="tr-TR" sz="2400" dirty="0" smtClean="0"/>
              <a:t> sözcüklerinin baş harflerinden türetilmiş bir kısaltmadır.</a:t>
            </a:r>
            <a:r>
              <a:rPr lang="tr-TR" dirty="0" smtClean="0"/>
              <a:t>		</a:t>
            </a:r>
          </a:p>
          <a:p>
            <a:r>
              <a:rPr lang="tr-TR" dirty="0" smtClean="0"/>
              <a:t>Örnek Hücresi</a:t>
            </a:r>
          </a:p>
          <a:p>
            <a:r>
              <a:rPr lang="tr-TR" dirty="0" smtClean="0"/>
              <a:t>Dalga boyu seçici</a:t>
            </a:r>
          </a:p>
          <a:p>
            <a:r>
              <a:rPr lang="tr-TR" dirty="0" err="1" smtClean="0"/>
              <a:t>Dedektör</a:t>
            </a:r>
            <a:endParaRPr lang="tr-TR" dirty="0" smtClean="0"/>
          </a:p>
          <a:p>
            <a:r>
              <a:rPr lang="tr-TR" dirty="0" smtClean="0"/>
              <a:t>Kaydedici</a:t>
            </a:r>
          </a:p>
        </p:txBody>
      </p:sp>
      <p:pic>
        <p:nvPicPr>
          <p:cNvPr id="6" name="Picture 4" descr="Adsız"/>
          <p:cNvPicPr>
            <a:picLocks noChangeAspect="1" noChangeArrowheads="1"/>
          </p:cNvPicPr>
          <p:nvPr/>
        </p:nvPicPr>
        <p:blipFill>
          <a:blip r:embed="rId2" cstate="print"/>
          <a:srcRect/>
          <a:stretch>
            <a:fillRect/>
          </a:stretch>
        </p:blipFill>
        <p:spPr bwMode="auto">
          <a:xfrm>
            <a:off x="2339752" y="2924944"/>
            <a:ext cx="6408712" cy="3418491"/>
          </a:xfrm>
          <a:prstGeom prst="rect">
            <a:avLst/>
          </a:prstGeom>
          <a:noFill/>
        </p:spPr>
      </p:pic>
      <p:sp>
        <p:nvSpPr>
          <p:cNvPr id="7" name="6 Slayt Numarası Yer Tutucusu"/>
          <p:cNvSpPr>
            <a:spLocks noGrp="1"/>
          </p:cNvSpPr>
          <p:nvPr>
            <p:ph type="sldNum" sz="quarter" idx="12"/>
          </p:nvPr>
        </p:nvSpPr>
        <p:spPr/>
        <p:txBody>
          <a:bodyPr/>
          <a:lstStyle/>
          <a:p>
            <a:fld id="{579DD4B2-1E99-4EEC-9BB7-BC207CD00570}" type="slidenum">
              <a:rPr lang="tr-TR" smtClean="0"/>
              <a:pPr/>
              <a:t>15</a:t>
            </a:fld>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25760"/>
            <a:ext cx="8229600" cy="1143000"/>
          </a:xfrm>
        </p:spPr>
        <p:txBody>
          <a:bodyPr>
            <a:normAutofit fontScale="90000"/>
          </a:bodyPr>
          <a:lstStyle/>
          <a:p>
            <a:r>
              <a:rPr lang="tr-TR" b="1" dirty="0" smtClean="0">
                <a:solidFill>
                  <a:srgbClr val="3D008E"/>
                </a:solidFill>
                <a:effectLst>
                  <a:outerShdw blurRad="38100" dist="38100" dir="2700000" algn="tl">
                    <a:srgbClr val="000000">
                      <a:alpha val="43137"/>
                    </a:srgbClr>
                  </a:outerShdw>
                </a:effectLst>
              </a:rPr>
              <a:t>Avantajları          /        Dezavantajları</a:t>
            </a:r>
            <a:r>
              <a:rPr lang="tr-TR" dirty="0" smtClean="0"/>
              <a:t/>
            </a:r>
            <a:br>
              <a:rPr lang="tr-TR" dirty="0" smtClean="0"/>
            </a:br>
            <a:endParaRPr lang="tr-TR" dirty="0"/>
          </a:p>
        </p:txBody>
      </p:sp>
      <p:sp>
        <p:nvSpPr>
          <p:cNvPr id="3" name="2 İçerik Yer Tutucusu"/>
          <p:cNvSpPr>
            <a:spLocks noGrp="1"/>
          </p:cNvSpPr>
          <p:nvPr>
            <p:ph idx="1"/>
          </p:nvPr>
        </p:nvSpPr>
        <p:spPr>
          <a:xfrm>
            <a:off x="251520" y="836712"/>
            <a:ext cx="4392488" cy="6021288"/>
          </a:xfrm>
        </p:spPr>
        <p:txBody>
          <a:bodyPr>
            <a:normAutofit fontScale="62500" lnSpcReduction="20000"/>
          </a:bodyPr>
          <a:lstStyle/>
          <a:p>
            <a:pPr>
              <a:buNone/>
            </a:pPr>
            <a:r>
              <a:rPr lang="tr-TR" dirty="0" smtClean="0"/>
              <a:t>1)Maddenin her üç hali içinde uygulanabilir. </a:t>
            </a:r>
          </a:p>
          <a:p>
            <a:pPr>
              <a:buNone/>
            </a:pPr>
            <a:r>
              <a:rPr lang="tr-TR" dirty="0" smtClean="0"/>
              <a:t>2)Hiçbir numune hazırlama işlemine gerek yoktur. </a:t>
            </a:r>
          </a:p>
          <a:p>
            <a:pPr>
              <a:buNone/>
            </a:pPr>
            <a:r>
              <a:rPr lang="tr-TR" dirty="0" smtClean="0"/>
              <a:t>3)Her bir maddeden elde edilen spektrum benzersiz olduğu için maddelerin tanınması için kullanılabilir. </a:t>
            </a:r>
          </a:p>
          <a:p>
            <a:pPr>
              <a:buNone/>
            </a:pPr>
            <a:r>
              <a:rPr lang="tr-TR" dirty="0" smtClean="0"/>
              <a:t>4)Molekül üzerinde bozucu etkisi yoktur.</a:t>
            </a:r>
          </a:p>
          <a:p>
            <a:pPr>
              <a:buNone/>
            </a:pPr>
            <a:r>
              <a:rPr lang="tr-TR" dirty="0" smtClean="0"/>
              <a:t>5)Vakum ortamında çalışmayı gerektirmez.</a:t>
            </a:r>
          </a:p>
          <a:p>
            <a:pPr>
              <a:buNone/>
            </a:pPr>
            <a:r>
              <a:rPr lang="tr-TR" dirty="0" smtClean="0"/>
              <a:t>6)Kısa zaman aralıklarında Raman spektrumları kaydedilebilir.</a:t>
            </a:r>
          </a:p>
          <a:p>
            <a:pPr>
              <a:buNone/>
            </a:pPr>
            <a:r>
              <a:rPr lang="tr-TR" dirty="0" smtClean="0"/>
              <a:t>7)Sulu ortamlarda spektrumlar kolayca kaydedilebilir. IR de bu özellik yoktur.</a:t>
            </a:r>
          </a:p>
          <a:p>
            <a:pPr>
              <a:buNone/>
            </a:pPr>
            <a:r>
              <a:rPr lang="tr-TR" dirty="0" smtClean="0"/>
              <a:t>8)Cam kaplar kullanılabilir (Normal Raman)</a:t>
            </a:r>
          </a:p>
          <a:p>
            <a:pPr>
              <a:buNone/>
            </a:pPr>
            <a:r>
              <a:rPr lang="tr-TR" dirty="0" smtClean="0"/>
              <a:t>9)</a:t>
            </a:r>
            <a:r>
              <a:rPr lang="tr-TR" dirty="0" err="1" smtClean="0"/>
              <a:t>Fıber</a:t>
            </a:r>
            <a:r>
              <a:rPr lang="tr-TR" dirty="0" smtClean="0"/>
              <a:t> optik kablolar kullanılarak spektrum alınabilir. </a:t>
            </a:r>
          </a:p>
          <a:p>
            <a:pPr>
              <a:buNone/>
            </a:pPr>
            <a:r>
              <a:rPr lang="tr-TR" dirty="0" smtClean="0"/>
              <a:t>10)Hızlı analiz sağlar.</a:t>
            </a:r>
            <a:endParaRPr lang="tr-TR"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16</a:t>
            </a:fld>
            <a:endParaRPr lang="tr-TR" dirty="0"/>
          </a:p>
        </p:txBody>
      </p:sp>
      <p:sp>
        <p:nvSpPr>
          <p:cNvPr id="5" name="4 Dikdörtgen"/>
          <p:cNvSpPr/>
          <p:nvPr/>
        </p:nvSpPr>
        <p:spPr>
          <a:xfrm>
            <a:off x="4680520" y="764704"/>
            <a:ext cx="4355976" cy="5262979"/>
          </a:xfrm>
          <a:prstGeom prst="rect">
            <a:avLst/>
          </a:prstGeom>
        </p:spPr>
        <p:txBody>
          <a:bodyPr wrap="square">
            <a:spAutoFit/>
          </a:bodyPr>
          <a:lstStyle/>
          <a:p>
            <a:r>
              <a:rPr lang="tr-TR" sz="2400" dirty="0" smtClean="0"/>
              <a:t>1)Metaller ve alaşımlar için kullanılamaz. </a:t>
            </a:r>
            <a:br>
              <a:rPr lang="tr-TR" sz="2400" dirty="0" smtClean="0"/>
            </a:br>
            <a:r>
              <a:rPr lang="tr-TR" sz="2400" dirty="0" smtClean="0"/>
              <a:t>2)Raman etkisi çok zayıftır. Bu yüzden düşük duyarlığa sahiptir, bu durumda düşük konsantrasyondaki numune spektrumu alımında zorluk yaşanır.</a:t>
            </a:r>
            <a:br>
              <a:rPr lang="tr-TR" sz="2400" dirty="0" smtClean="0"/>
            </a:br>
            <a:r>
              <a:rPr lang="tr-TR" sz="2400" dirty="0" smtClean="0"/>
              <a:t>3)Bazı maddelerin </a:t>
            </a:r>
            <a:r>
              <a:rPr lang="tr-TR" sz="2400" dirty="0" err="1" smtClean="0"/>
              <a:t>floresans</a:t>
            </a:r>
            <a:r>
              <a:rPr lang="tr-TR" sz="2400" dirty="0" smtClean="0"/>
              <a:t> özelliği spektrum almayı engelleyebilir. </a:t>
            </a:r>
            <a:br>
              <a:rPr lang="tr-TR" sz="2400" dirty="0" smtClean="0"/>
            </a:br>
            <a:r>
              <a:rPr lang="tr-TR" sz="2400" dirty="0" smtClean="0"/>
              <a:t>4)Renkli numuneler Lazer ışığını </a:t>
            </a:r>
            <a:r>
              <a:rPr lang="tr-TR" sz="2400" dirty="0" err="1" smtClean="0"/>
              <a:t>absorplar</a:t>
            </a:r>
            <a:r>
              <a:rPr lang="tr-TR" sz="2400" dirty="0" smtClean="0"/>
              <a:t> ve yanar. </a:t>
            </a:r>
            <a:br>
              <a:rPr lang="tr-TR" sz="2400" dirty="0" smtClean="0"/>
            </a:br>
            <a:r>
              <a:rPr lang="tr-TR" sz="2400" dirty="0" smtClean="0"/>
              <a:t>5)Pahalıdır. </a:t>
            </a:r>
            <a:endParaRPr lang="tr-T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3D008E"/>
                </a:solidFill>
                <a:effectLst>
                  <a:outerShdw blurRad="38100" dist="38100" dir="2700000" algn="tl">
                    <a:srgbClr val="000000">
                      <a:alpha val="43137"/>
                    </a:srgbClr>
                  </a:outerShdw>
                </a:effectLst>
              </a:rPr>
              <a:t>Kullanım Alanları</a:t>
            </a:r>
            <a:endParaRPr lang="tr-TR" b="1" dirty="0">
              <a:solidFill>
                <a:srgbClr val="3D008E"/>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484784"/>
            <a:ext cx="8229600" cy="4641379"/>
          </a:xfrm>
        </p:spPr>
        <p:txBody>
          <a:bodyPr>
            <a:normAutofit/>
          </a:bodyPr>
          <a:lstStyle/>
          <a:p>
            <a:pPr algn="just"/>
            <a:r>
              <a:rPr lang="tr-TR" dirty="0" smtClean="0"/>
              <a:t>	Raman spektroskopisi inorganik, organik ve biyolojik sistemlerin kalitatif ve kantitatif analizine uygulanır.</a:t>
            </a:r>
          </a:p>
          <a:p>
            <a:pPr algn="just"/>
            <a:r>
              <a:rPr lang="tr-TR" dirty="0" smtClean="0"/>
              <a:t>	Silikat cam ve eriyiklerin yapısal incelemesinde yaygın olarak kullanılmaktadır. Hem kızılötesi hem de Raman Spektroskopileri Alüminyum silikat eriyikleri ve camlarda H</a:t>
            </a:r>
            <a:r>
              <a:rPr lang="tr-TR" baseline="-25000" dirty="0" smtClean="0"/>
              <a:t>2</a:t>
            </a:r>
            <a:r>
              <a:rPr lang="tr-TR" dirty="0" smtClean="0"/>
              <a:t>O, CO</a:t>
            </a:r>
            <a:r>
              <a:rPr lang="tr-TR" baseline="-25000" dirty="0" smtClean="0"/>
              <a:t>2</a:t>
            </a:r>
            <a:r>
              <a:rPr lang="tr-TR" dirty="0" smtClean="0"/>
              <a:t> ve H</a:t>
            </a:r>
            <a:r>
              <a:rPr lang="tr-TR" baseline="-25000" dirty="0" smtClean="0"/>
              <a:t>2</a:t>
            </a:r>
            <a:r>
              <a:rPr lang="tr-TR" dirty="0" smtClean="0"/>
              <a:t> gibi uçucuların erime mekanizmalarını incelemek için kullanılır.</a:t>
            </a:r>
            <a:endParaRPr lang="tr-TR"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17</a:t>
            </a:fld>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620688"/>
            <a:ext cx="8229600" cy="5577483"/>
          </a:xfrm>
        </p:spPr>
        <p:txBody>
          <a:bodyPr>
            <a:normAutofit fontScale="92500" lnSpcReduction="20000"/>
          </a:bodyPr>
          <a:lstStyle/>
          <a:p>
            <a:pPr algn="just"/>
            <a:r>
              <a:rPr lang="tr-TR" dirty="0" smtClean="0"/>
              <a:t>       Jeolojideki başka bir yoğun ilgi alanı su ve gaz içeren sıvıların yapısı ile ve onların içinde çözünen metal ve gazlarla ilgilidir. Raman spektroskopisi bu tip çalışmaların birçoğunda kullanılmış ve muhtemelen yüksek ısı ve basınçlarda jeokimyasal sıvıların incelenmesinde artan derecede rol oynamaktadır. Raman spektroskopisi sıvı kapanım uygulamalarında kullanılmaktadır.</a:t>
            </a:r>
          </a:p>
          <a:p>
            <a:pPr algn="just"/>
            <a:r>
              <a:rPr lang="tr-TR" dirty="0" smtClean="0"/>
              <a:t>       Daha ilginç uygulamalar adli tıp uzmanları tarafından uyuşturucu ve patlayıcıların tanımlanması, ve hassas şekilde restore edilmelerini sağlamak amacı ile tarihi sanat yapılarının üzerindeki boya ve pigmentlerin analizini kapsamaktadır.		</a:t>
            </a:r>
            <a:endParaRPr lang="tr-TR"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18</a:t>
            </a:fld>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60648"/>
            <a:ext cx="8229600" cy="6120680"/>
          </a:xfrm>
        </p:spPr>
        <p:txBody>
          <a:bodyPr>
            <a:normAutofit fontScale="92500" lnSpcReduction="20000"/>
          </a:bodyPr>
          <a:lstStyle/>
          <a:p>
            <a:pPr algn="just">
              <a:buNone/>
            </a:pPr>
            <a:endParaRPr lang="tr-TR" dirty="0" smtClean="0"/>
          </a:p>
          <a:p>
            <a:pPr algn="just"/>
            <a:r>
              <a:rPr lang="tr-TR" b="1" dirty="0" smtClean="0">
                <a:solidFill>
                  <a:srgbClr val="3D008E"/>
                </a:solidFill>
                <a:effectLst>
                  <a:outerShdw blurRad="38100" dist="38100" dir="2700000" algn="tl">
                    <a:srgbClr val="000000">
                      <a:alpha val="43137"/>
                    </a:srgbClr>
                  </a:outerShdw>
                </a:effectLst>
              </a:rPr>
              <a:t>Özetle Raman Spektroskopisinin Kullanım Alanları:</a:t>
            </a:r>
          </a:p>
          <a:p>
            <a:pPr lvl="2" algn="just"/>
            <a:r>
              <a:rPr lang="tr-TR" dirty="0" smtClean="0"/>
              <a:t>Gıda Mühendisliği</a:t>
            </a:r>
          </a:p>
          <a:p>
            <a:pPr lvl="2" algn="just"/>
            <a:r>
              <a:rPr lang="tr-TR" dirty="0" smtClean="0"/>
              <a:t>Mineraloji</a:t>
            </a:r>
          </a:p>
          <a:p>
            <a:pPr lvl="2" algn="just"/>
            <a:r>
              <a:rPr lang="tr-TR" dirty="0" smtClean="0"/>
              <a:t>Çevresel izleme</a:t>
            </a:r>
          </a:p>
          <a:p>
            <a:pPr lvl="2" algn="just"/>
            <a:r>
              <a:rPr lang="tr-TR" dirty="0" smtClean="0"/>
              <a:t>Yüzey analizi</a:t>
            </a:r>
          </a:p>
          <a:p>
            <a:pPr lvl="2" algn="just"/>
            <a:r>
              <a:rPr lang="tr-TR" dirty="0" smtClean="0"/>
              <a:t>Malzeme bilimi</a:t>
            </a:r>
          </a:p>
          <a:p>
            <a:pPr lvl="2" algn="just"/>
            <a:r>
              <a:rPr lang="tr-TR" dirty="0" smtClean="0"/>
              <a:t>Kimya</a:t>
            </a:r>
          </a:p>
          <a:p>
            <a:pPr lvl="2" algn="just"/>
            <a:r>
              <a:rPr lang="tr-TR" dirty="0" smtClean="0"/>
              <a:t>Doğa bilimleri</a:t>
            </a:r>
          </a:p>
          <a:p>
            <a:pPr lvl="2" algn="just"/>
            <a:r>
              <a:rPr lang="tr-TR" dirty="0" err="1" smtClean="0"/>
              <a:t>Nanoteknoloji</a:t>
            </a:r>
            <a:endParaRPr lang="tr-TR" dirty="0" smtClean="0"/>
          </a:p>
          <a:p>
            <a:pPr lvl="2" algn="just"/>
            <a:r>
              <a:rPr lang="tr-TR" dirty="0" smtClean="0"/>
              <a:t>Adli tıp</a:t>
            </a:r>
          </a:p>
          <a:p>
            <a:pPr lvl="2" algn="just"/>
            <a:r>
              <a:rPr lang="tr-TR" dirty="0" smtClean="0"/>
              <a:t>Eczacılık</a:t>
            </a:r>
          </a:p>
          <a:p>
            <a:pPr lvl="2" algn="just"/>
            <a:r>
              <a:rPr lang="tr-TR" dirty="0" smtClean="0"/>
              <a:t>Biyolojik bilimler</a:t>
            </a:r>
          </a:p>
          <a:p>
            <a:pPr lvl="2" algn="just"/>
            <a:r>
              <a:rPr lang="tr-TR" dirty="0" smtClean="0"/>
              <a:t>Arkeoloji</a:t>
            </a:r>
          </a:p>
          <a:p>
            <a:pPr lvl="2" algn="just"/>
            <a:r>
              <a:rPr lang="tr-TR" dirty="0" smtClean="0"/>
              <a:t>Sanat ve </a:t>
            </a:r>
            <a:r>
              <a:rPr lang="tr-TR" dirty="0" err="1" smtClean="0"/>
              <a:t>mirasi</a:t>
            </a:r>
            <a:r>
              <a:rPr lang="tr-TR" dirty="0" smtClean="0"/>
              <a:t> değerler</a:t>
            </a:r>
            <a:endParaRPr lang="tr-TR"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143000"/>
          </a:xfrm>
        </p:spPr>
        <p:txBody>
          <a:bodyPr>
            <a:noAutofit/>
          </a:bodyPr>
          <a:lstStyle/>
          <a:p>
            <a:r>
              <a:rPr lang="tr-TR" sz="7200" b="1" dirty="0" smtClean="0">
                <a:solidFill>
                  <a:srgbClr val="3D008E"/>
                </a:solidFill>
                <a:effectLst>
                  <a:outerShdw blurRad="38100" dist="38100" dir="2700000" algn="tl">
                    <a:srgbClr val="000000">
                      <a:alpha val="43137"/>
                    </a:srgbClr>
                  </a:outerShdw>
                </a:effectLst>
              </a:rPr>
              <a:t>Tarihçe</a:t>
            </a:r>
            <a:endParaRPr lang="tr-TR" sz="7200" b="1" dirty="0">
              <a:solidFill>
                <a:srgbClr val="3D008E"/>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2555776" y="1124744"/>
            <a:ext cx="6228184" cy="5400600"/>
          </a:xfrm>
        </p:spPr>
        <p:txBody>
          <a:bodyPr>
            <a:normAutofit fontScale="92500" lnSpcReduction="20000"/>
          </a:bodyPr>
          <a:lstStyle/>
          <a:p>
            <a:pPr algn="just">
              <a:lnSpc>
                <a:spcPct val="110000"/>
              </a:lnSpc>
              <a:buNone/>
            </a:pPr>
            <a:r>
              <a:rPr lang="tr-TR" dirty="0" smtClean="0"/>
              <a:t> 		</a:t>
            </a:r>
            <a:r>
              <a:rPr lang="tr-TR" dirty="0" smtClean="0">
                <a:solidFill>
                  <a:srgbClr val="000000"/>
                </a:solidFill>
                <a:latin typeface="+mj-lt"/>
              </a:rPr>
              <a:t>1928’de Hintli fizikçi C.V. Raman, belirli moleküllerce saçılan ışının ufak bir kesrinin görünür alandaki dalga boyunun, gelen ışığın dalga boyundan farklı olduğunu buldu. Ayrıca dalga boylarındaki kaymaların, saçılmadan sorumlu moleküllerin kimyasal yapısına bağlı olduğunu da keşfetti. Bu buluşundan ve olguyu sistematik incelemesinden dolayı 1931 Nobel Fizik Ödülü’nü aldı.</a:t>
            </a:r>
            <a:endParaRPr lang="tr-TR" dirty="0">
              <a:latin typeface="+mj-lt"/>
            </a:endParaRPr>
          </a:p>
        </p:txBody>
      </p:sp>
      <p:pic>
        <p:nvPicPr>
          <p:cNvPr id="4" name="Picture 4" descr="Adsız"/>
          <p:cNvPicPr>
            <a:picLocks noChangeAspect="1" noChangeArrowheads="1"/>
          </p:cNvPicPr>
          <p:nvPr/>
        </p:nvPicPr>
        <p:blipFill>
          <a:blip r:embed="rId2" cstate="print"/>
          <a:srcRect/>
          <a:stretch>
            <a:fillRect/>
          </a:stretch>
        </p:blipFill>
        <p:spPr bwMode="auto">
          <a:xfrm>
            <a:off x="539552" y="1844823"/>
            <a:ext cx="2324540" cy="3300847"/>
          </a:xfrm>
          <a:prstGeom prst="rect">
            <a:avLst/>
          </a:prstGeom>
          <a:noFill/>
        </p:spPr>
      </p:pic>
      <p:sp>
        <p:nvSpPr>
          <p:cNvPr id="5" name="4 Slayt Numarası Yer Tutucusu"/>
          <p:cNvSpPr>
            <a:spLocks noGrp="1"/>
          </p:cNvSpPr>
          <p:nvPr>
            <p:ph type="sldNum" sz="quarter" idx="12"/>
          </p:nvPr>
        </p:nvSpPr>
        <p:spPr/>
        <p:txBody>
          <a:bodyPr/>
          <a:lstStyle/>
          <a:p>
            <a:fld id="{579DD4B2-1E99-4EEC-9BB7-BC207CD00570}" type="slidenum">
              <a:rPr lang="tr-TR" smtClean="0"/>
              <a:pPr/>
              <a:t>2</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764704"/>
          </a:xfrm>
        </p:spPr>
        <p:txBody>
          <a:bodyPr/>
          <a:lstStyle/>
          <a:p>
            <a:r>
              <a:rPr lang="tr-TR" b="1" dirty="0" smtClean="0">
                <a:solidFill>
                  <a:srgbClr val="3D008E"/>
                </a:solidFill>
                <a:effectLst>
                  <a:outerShdw blurRad="38100" dist="38100" dir="2700000" algn="tl">
                    <a:srgbClr val="000000">
                      <a:alpha val="43137"/>
                    </a:srgbClr>
                  </a:outerShdw>
                </a:effectLst>
              </a:rPr>
              <a:t>Raman Spektroskopisi</a:t>
            </a:r>
            <a:endParaRPr lang="tr-TR" b="1" dirty="0">
              <a:solidFill>
                <a:srgbClr val="3D008E"/>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395536" y="692696"/>
            <a:ext cx="8229600" cy="5976664"/>
          </a:xfrm>
        </p:spPr>
        <p:txBody>
          <a:bodyPr>
            <a:normAutofit fontScale="92500" lnSpcReduction="20000"/>
          </a:bodyPr>
          <a:lstStyle/>
          <a:p>
            <a:pPr algn="just">
              <a:lnSpc>
                <a:spcPct val="120000"/>
              </a:lnSpc>
              <a:buNone/>
            </a:pPr>
            <a:r>
              <a:rPr lang="tr-TR" dirty="0"/>
              <a:t>	</a:t>
            </a:r>
            <a:r>
              <a:rPr lang="tr-TR" dirty="0" smtClean="0"/>
              <a:t>	</a:t>
            </a:r>
            <a:r>
              <a:rPr lang="tr-TR" sz="3300" dirty="0" smtClean="0"/>
              <a:t>Bir </a:t>
            </a:r>
            <a:r>
              <a:rPr lang="tr-TR" sz="3300" dirty="0"/>
              <a:t>numunenin </a:t>
            </a:r>
            <a:r>
              <a:rPr lang="tr-TR" sz="3300" dirty="0" smtClean="0"/>
              <a:t>monokromatik </a:t>
            </a:r>
            <a:r>
              <a:rPr lang="tr-TR" sz="3300" dirty="0"/>
              <a:t>ışından oluşan güçlü bir lazer </a:t>
            </a:r>
            <a:r>
              <a:rPr lang="tr-TR" sz="3300" dirty="0" smtClean="0"/>
              <a:t>kaynağıyla ışınlanmasıyla </a:t>
            </a:r>
            <a:r>
              <a:rPr lang="tr-TR" sz="3300" dirty="0"/>
              <a:t>saçılan ışının belirli bir açıdan ölçümüne dayanır. </a:t>
            </a:r>
            <a:r>
              <a:rPr lang="tr-TR" dirty="0" smtClean="0"/>
              <a:t>İlk çalışmalarda bir </a:t>
            </a:r>
            <a:r>
              <a:rPr lang="tr-TR" dirty="0" err="1" smtClean="0"/>
              <a:t>civa</a:t>
            </a:r>
            <a:r>
              <a:rPr lang="tr-TR" dirty="0" smtClean="0"/>
              <a:t> arkı kullanılmıştır. Şimdi yüksek şiddetli gaz veya katı lazer kaynakları kullanılmaktadır. Işınlandırma süresince saçılan ışının spektrumu uygun bir görünür bölge </a:t>
            </a:r>
            <a:r>
              <a:rPr lang="tr-TR" dirty="0" err="1" smtClean="0"/>
              <a:t>spektrofotometre</a:t>
            </a:r>
            <a:r>
              <a:rPr lang="tr-TR" dirty="0" smtClean="0"/>
              <a:t> ile, çoğunlukla 90˚ açıda ölçülür. Raman hatlarının şiddetleri çoğu zaman kaynağın %0.01'i kadardır. Bu durum algılama ve ölçmelerde bazı deneysel sorunlarla karşılaşılmasına neden olur. </a:t>
            </a:r>
            <a:endParaRPr lang="tr-TR" sz="3300"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3</a:t>
            </a:fld>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544616"/>
          </a:xfrm>
        </p:spPr>
        <p:txBody>
          <a:bodyPr>
            <a:normAutofit lnSpcReduction="10000"/>
          </a:bodyPr>
          <a:lstStyle/>
          <a:p>
            <a:pPr algn="just">
              <a:buNone/>
            </a:pPr>
            <a:r>
              <a:rPr lang="tr-TR" dirty="0" smtClean="0"/>
              <a:t>		 Moleküllerin şiddetli bir monokromatik ışın demeti ile etkileşmesi sırasında ışık </a:t>
            </a:r>
            <a:r>
              <a:rPr lang="tr-TR" dirty="0" err="1" smtClean="0"/>
              <a:t>absorpsiyonu</a:t>
            </a:r>
            <a:r>
              <a:rPr lang="tr-TR" dirty="0" smtClean="0"/>
              <a:t> olayı gerçekleşmiyorsa ışık saçılması olayı meydana gelir. </a:t>
            </a:r>
          </a:p>
          <a:p>
            <a:pPr algn="just">
              <a:buNone/>
            </a:pPr>
            <a:r>
              <a:rPr lang="tr-TR" dirty="0" smtClean="0"/>
              <a:t>		Işık saçılması sırasında saçılan ışığın büyük bir kısmının enerjisi madde ile etkileşen ışığın enerjisine eşit olur ve bu tür </a:t>
            </a:r>
            <a:r>
              <a:rPr lang="tr-TR" u="sng" dirty="0" smtClean="0"/>
              <a:t>elastik</a:t>
            </a:r>
            <a:r>
              <a:rPr lang="tr-TR" dirty="0" smtClean="0"/>
              <a:t> saçılma olayına </a:t>
            </a:r>
            <a:r>
              <a:rPr lang="tr-TR" i="1" dirty="0" err="1" smtClean="0">
                <a:solidFill>
                  <a:srgbClr val="3D008E"/>
                </a:solidFill>
              </a:rPr>
              <a:t>Rayleigh</a:t>
            </a:r>
            <a:r>
              <a:rPr lang="tr-TR" i="1" dirty="0" smtClean="0">
                <a:solidFill>
                  <a:srgbClr val="3D008E"/>
                </a:solidFill>
              </a:rPr>
              <a:t> saçılması</a:t>
            </a:r>
            <a:r>
              <a:rPr lang="tr-TR" i="1" dirty="0" smtClean="0"/>
              <a:t> </a:t>
            </a:r>
            <a:r>
              <a:rPr lang="tr-TR" dirty="0" smtClean="0"/>
              <a:t>denir</a:t>
            </a:r>
            <a:r>
              <a:rPr lang="tr-TR" sz="2800" dirty="0" smtClean="0"/>
              <a:t>(ʎ</a:t>
            </a:r>
            <a:r>
              <a:rPr lang="tr-TR" sz="2800" baseline="-25000" dirty="0" smtClean="0"/>
              <a:t>yansıyan </a:t>
            </a:r>
            <a:r>
              <a:rPr lang="tr-TR" sz="2800" dirty="0" smtClean="0"/>
              <a:t>= </a:t>
            </a:r>
            <a:r>
              <a:rPr lang="tr-TR" sz="2800" dirty="0" err="1" smtClean="0"/>
              <a:t>ʎ</a:t>
            </a:r>
            <a:r>
              <a:rPr lang="tr-TR" sz="2800" baseline="-25000" dirty="0" err="1" smtClean="0"/>
              <a:t>lazer</a:t>
            </a:r>
            <a:r>
              <a:rPr lang="tr-TR" sz="2800" dirty="0" smtClean="0"/>
              <a:t>)</a:t>
            </a:r>
            <a:r>
              <a:rPr lang="tr-TR" dirty="0" smtClean="0"/>
              <a:t>. Elastik saçılma olayının yanı sıra saçılan ışığın çok az bir kısmı </a:t>
            </a:r>
            <a:r>
              <a:rPr lang="tr-TR" u="sng" dirty="0" smtClean="0"/>
              <a:t>elastik olmayan</a:t>
            </a:r>
            <a:r>
              <a:rPr lang="tr-TR" dirty="0" smtClean="0"/>
              <a:t> saçılma ise bu da </a:t>
            </a:r>
            <a:r>
              <a:rPr lang="tr-TR" i="1" dirty="0" smtClean="0">
                <a:solidFill>
                  <a:srgbClr val="3D008E"/>
                </a:solidFill>
              </a:rPr>
              <a:t>Raman saçılması</a:t>
            </a:r>
            <a:r>
              <a:rPr lang="tr-TR" i="1" dirty="0" smtClean="0">
                <a:solidFill>
                  <a:srgbClr val="C00000"/>
                </a:solidFill>
              </a:rPr>
              <a:t> </a:t>
            </a:r>
            <a:r>
              <a:rPr lang="tr-TR" dirty="0" smtClean="0"/>
              <a:t>adını alır (ʎ</a:t>
            </a:r>
            <a:r>
              <a:rPr lang="tr-TR" baseline="-25000" dirty="0" smtClean="0"/>
              <a:t>yansıyan </a:t>
            </a:r>
            <a:r>
              <a:rPr lang="tr-TR" dirty="0" smtClean="0"/>
              <a:t>˃ </a:t>
            </a:r>
            <a:r>
              <a:rPr lang="tr-TR" dirty="0" err="1" smtClean="0"/>
              <a:t>ʎ</a:t>
            </a:r>
            <a:r>
              <a:rPr lang="tr-TR" baseline="-25000" dirty="0" err="1" smtClean="0"/>
              <a:t>lazer</a:t>
            </a:r>
            <a:r>
              <a:rPr lang="tr-TR" dirty="0" smtClean="0"/>
              <a:t>).</a:t>
            </a:r>
            <a:endParaRPr lang="tr-TR"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utku\Desktop\222.png"/>
          <p:cNvPicPr>
            <a:picLocks noGrp="1" noChangeAspect="1" noChangeArrowheads="1"/>
          </p:cNvPicPr>
          <p:nvPr>
            <p:ph idx="1"/>
          </p:nvPr>
        </p:nvPicPr>
        <p:blipFill>
          <a:blip r:embed="rId2" cstate="print"/>
          <a:srcRect/>
          <a:stretch>
            <a:fillRect/>
          </a:stretch>
        </p:blipFill>
        <p:spPr bwMode="auto">
          <a:xfrm>
            <a:off x="467544" y="332656"/>
            <a:ext cx="8229600" cy="2743200"/>
          </a:xfrm>
          <a:prstGeom prst="rect">
            <a:avLst/>
          </a:prstGeom>
          <a:noFill/>
        </p:spPr>
      </p:pic>
      <p:sp>
        <p:nvSpPr>
          <p:cNvPr id="5" name="4 Dikdörtgen"/>
          <p:cNvSpPr/>
          <p:nvPr/>
        </p:nvSpPr>
        <p:spPr>
          <a:xfrm>
            <a:off x="467544" y="3429000"/>
            <a:ext cx="8280920" cy="3108543"/>
          </a:xfrm>
          <a:prstGeom prst="rect">
            <a:avLst/>
          </a:prstGeom>
        </p:spPr>
        <p:txBody>
          <a:bodyPr wrap="square">
            <a:spAutoFit/>
          </a:bodyPr>
          <a:lstStyle/>
          <a:p>
            <a:pPr algn="just"/>
            <a:r>
              <a:rPr lang="tr-TR" sz="2800" dirty="0" smtClean="0"/>
              <a:t>	Raman spektroskopisi yönteminde </a:t>
            </a:r>
            <a:r>
              <a:rPr lang="tr-TR" sz="2800" dirty="0"/>
              <a:t>molekül </a:t>
            </a:r>
            <a:r>
              <a:rPr lang="tr-TR" sz="2800" dirty="0" smtClean="0"/>
              <a:t>ile etkileşen </a:t>
            </a:r>
            <a:r>
              <a:rPr lang="tr-TR" sz="2800" dirty="0"/>
              <a:t>ışığın dalga boyuna göre saçılan ışığın </a:t>
            </a:r>
            <a:r>
              <a:rPr lang="tr-TR" sz="2800" dirty="0" smtClean="0"/>
              <a:t>dalga boyunda </a:t>
            </a:r>
            <a:r>
              <a:rPr lang="tr-TR" sz="2800" dirty="0"/>
              <a:t>oluşan farklar ölçülür. Bu farklar </a:t>
            </a:r>
            <a:r>
              <a:rPr lang="tr-TR" sz="2800" i="1" dirty="0" smtClean="0">
                <a:solidFill>
                  <a:srgbClr val="3D008E"/>
                </a:solidFill>
              </a:rPr>
              <a:t>Raman kayması </a:t>
            </a:r>
            <a:r>
              <a:rPr lang="tr-TR" sz="2800" dirty="0"/>
              <a:t>olarak adlandırılır</a:t>
            </a:r>
            <a:r>
              <a:rPr lang="tr-TR" sz="2800" dirty="0" smtClean="0"/>
              <a:t>. Moleküller ile etkileştirilen ışığın kaynağı olarak özellikle son yıllarda genellikle lazer türü kaynaklar kullanıldığından bu yönteme Lazer Raman Spektroskopisi adı da verilir.</a:t>
            </a:r>
            <a:endParaRPr lang="tr-TR" sz="2800"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573016"/>
            <a:ext cx="8424936" cy="2880320"/>
          </a:xfrm>
        </p:spPr>
        <p:txBody>
          <a:bodyPr>
            <a:normAutofit fontScale="77500" lnSpcReduction="20000"/>
          </a:bodyPr>
          <a:lstStyle/>
          <a:p>
            <a:pPr algn="just">
              <a:buNone/>
            </a:pPr>
            <a:r>
              <a:rPr lang="tr-TR" dirty="0" smtClean="0"/>
              <a:t>		Şekilde Raman saçılması olayının ortaya çıkışının molekülün titreşim enerji düzeyleri ile ilişkisi görülmektedir. h</a:t>
            </a:r>
            <a:r>
              <a:rPr lang="el-GR" dirty="0" smtClean="0"/>
              <a:t>ν</a:t>
            </a:r>
            <a:r>
              <a:rPr lang="tr-TR" baseline="-25000" dirty="0" smtClean="0"/>
              <a:t>o</a:t>
            </a:r>
            <a:r>
              <a:rPr lang="tr-TR" dirty="0" smtClean="0"/>
              <a:t> enerjili ve molekülün </a:t>
            </a:r>
            <a:r>
              <a:rPr lang="tr-TR" dirty="0" err="1" smtClean="0"/>
              <a:t>absorplamadığı</a:t>
            </a:r>
            <a:r>
              <a:rPr lang="tr-TR" dirty="0" smtClean="0"/>
              <a:t> bir foton molekül ile etkileştiğinde saçılmadan önce çok az sayıda foton enerjilerinin bir kısmını moleküllere aktarır veya moleküllerden çok az sayıda fotona bir miktar enerji aktarılır. Bu enerji aktarımı olayı sonucu moleküller fotonla etkileştikten sonra farklı titreşim enerji düzeylerinde bulunurlar.</a:t>
            </a:r>
            <a:endParaRPr lang="tr-TR"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6</a:t>
            </a:fld>
            <a:endParaRPr lang="tr-TR"/>
          </a:p>
        </p:txBody>
      </p:sp>
      <p:pic>
        <p:nvPicPr>
          <p:cNvPr id="5" name="Picture 4" descr="Resim1"/>
          <p:cNvPicPr>
            <a:picLocks noChangeAspect="1" noChangeArrowheads="1"/>
          </p:cNvPicPr>
          <p:nvPr/>
        </p:nvPicPr>
        <p:blipFill>
          <a:blip r:embed="rId2" cstate="print"/>
          <a:srcRect/>
          <a:stretch>
            <a:fillRect/>
          </a:stretch>
        </p:blipFill>
        <p:spPr bwMode="auto">
          <a:xfrm>
            <a:off x="2267744" y="332656"/>
            <a:ext cx="4824536" cy="320351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71400"/>
            <a:ext cx="8229600" cy="1143000"/>
          </a:xfrm>
        </p:spPr>
        <p:txBody>
          <a:bodyPr/>
          <a:lstStyle/>
          <a:p>
            <a:r>
              <a:rPr lang="tr-TR" b="1" dirty="0" err="1" smtClean="0">
                <a:solidFill>
                  <a:srgbClr val="3D008E"/>
                </a:solidFill>
                <a:effectLst>
                  <a:outerShdw blurRad="38100" dist="38100" dir="2700000" algn="tl">
                    <a:srgbClr val="000000">
                      <a:alpha val="43137"/>
                    </a:srgbClr>
                  </a:outerShdw>
                </a:effectLst>
              </a:rPr>
              <a:t>Raman’a</a:t>
            </a:r>
            <a:r>
              <a:rPr lang="tr-TR" b="1" dirty="0" smtClean="0">
                <a:solidFill>
                  <a:srgbClr val="3D008E"/>
                </a:solidFill>
                <a:effectLst>
                  <a:outerShdw blurRad="38100" dist="38100" dir="2700000" algn="tl">
                    <a:srgbClr val="000000">
                      <a:alpha val="43137"/>
                    </a:srgbClr>
                  </a:outerShdw>
                </a:effectLst>
              </a:rPr>
              <a:t> göre</a:t>
            </a:r>
            <a:endParaRPr lang="tr-TR" b="1" dirty="0">
              <a:solidFill>
                <a:srgbClr val="3D008E"/>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283968" y="836712"/>
            <a:ext cx="4680520" cy="5832648"/>
          </a:xfrm>
        </p:spPr>
        <p:txBody>
          <a:bodyPr>
            <a:normAutofit fontScale="85000" lnSpcReduction="10000"/>
          </a:bodyPr>
          <a:lstStyle/>
          <a:p>
            <a:pPr marL="514350" indent="-514350">
              <a:buNone/>
            </a:pPr>
            <a:r>
              <a:rPr lang="tr-TR" b="1" u="sng" dirty="0" smtClean="0">
                <a:solidFill>
                  <a:srgbClr val="3D008E"/>
                </a:solidFill>
                <a:effectLst>
                  <a:outerShdw blurRad="38100" dist="38100" dir="2700000" algn="tl">
                    <a:srgbClr val="000000">
                      <a:alpha val="43137"/>
                    </a:srgbClr>
                  </a:outerShdw>
                </a:effectLst>
              </a:rPr>
              <a:t>1.</a:t>
            </a:r>
            <a:r>
              <a:rPr lang="tr-TR" b="1" u="sng" dirty="0" smtClean="0">
                <a:solidFill>
                  <a:srgbClr val="3D008E"/>
                </a:solidFill>
              </a:rPr>
              <a:t> </a:t>
            </a:r>
            <a:r>
              <a:rPr lang="tr-TR" dirty="0" smtClean="0"/>
              <a:t>Işın, geçirgen bir ortamdan geçerken, ortamdaki türler, gelen ışın demetinin bir kısmını çeşitli yönlere doğru saçarlar.</a:t>
            </a:r>
          </a:p>
          <a:p>
            <a:pPr marL="514350" indent="-514350">
              <a:buNone/>
            </a:pPr>
            <a:r>
              <a:rPr lang="tr-TR" dirty="0" smtClean="0"/>
              <a:t>		~ Raman saçılmasının 	diğer saçılma türlerinden 	farkı, saçılan ışının bir 	bölümünün frekans 	değişimlerine 	uğramasıdır.</a:t>
            </a:r>
          </a:p>
          <a:p>
            <a:pPr marL="514350" indent="-514350">
              <a:buNone/>
            </a:pPr>
            <a:r>
              <a:rPr lang="tr-TR" dirty="0"/>
              <a:t>	</a:t>
            </a:r>
            <a:r>
              <a:rPr lang="tr-TR" dirty="0" smtClean="0"/>
              <a:t>	~Bu değişimler, 	moleküllerdeki titreşim 	enerji geçişleriyle 	meydana gelir.</a:t>
            </a:r>
          </a:p>
        </p:txBody>
      </p:sp>
      <p:pic>
        <p:nvPicPr>
          <p:cNvPr id="4" name="Picture 3" descr="C:\Users\Tutku\Desktop\Adsız.png"/>
          <p:cNvPicPr>
            <a:picLocks noChangeAspect="1" noChangeArrowheads="1"/>
          </p:cNvPicPr>
          <p:nvPr/>
        </p:nvPicPr>
        <p:blipFill>
          <a:blip r:embed="rId2" cstate="print"/>
          <a:srcRect/>
          <a:stretch>
            <a:fillRect/>
          </a:stretch>
        </p:blipFill>
        <p:spPr bwMode="auto">
          <a:xfrm>
            <a:off x="179512" y="1340768"/>
            <a:ext cx="4058800" cy="3384376"/>
          </a:xfrm>
          <a:prstGeom prst="rect">
            <a:avLst/>
          </a:prstGeom>
          <a:noFill/>
        </p:spPr>
      </p:pic>
      <p:sp>
        <p:nvSpPr>
          <p:cNvPr id="5" name="4 Slayt Numarası Yer Tutucusu"/>
          <p:cNvSpPr>
            <a:spLocks noGrp="1"/>
          </p:cNvSpPr>
          <p:nvPr>
            <p:ph type="sldNum" sz="quarter" idx="12"/>
          </p:nvPr>
        </p:nvSpPr>
        <p:spPr/>
        <p:txBody>
          <a:bodyPr/>
          <a:lstStyle/>
          <a:p>
            <a:fld id="{579DD4B2-1E99-4EEC-9BB7-BC207CD00570}" type="slidenum">
              <a:rPr lang="tr-TR" smtClean="0"/>
              <a:pPr/>
              <a:t>7</a:t>
            </a:fld>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rgbClr val="3D008E"/>
                </a:solidFill>
                <a:effectLst>
                  <a:outerShdw blurRad="38100" dist="38100" dir="2700000" algn="tl">
                    <a:srgbClr val="000000">
                      <a:alpha val="43137"/>
                    </a:srgbClr>
                  </a:outerShdw>
                </a:effectLst>
              </a:rPr>
              <a:t>Raman’a</a:t>
            </a:r>
            <a:r>
              <a:rPr lang="tr-TR" b="1" dirty="0" smtClean="0">
                <a:solidFill>
                  <a:srgbClr val="3D008E"/>
                </a:solidFill>
                <a:effectLst>
                  <a:outerShdw blurRad="38100" dist="38100" dir="2700000" algn="tl">
                    <a:srgbClr val="000000">
                      <a:alpha val="43137"/>
                    </a:srgbClr>
                  </a:outerShdw>
                </a:effectLst>
              </a:rPr>
              <a:t> göre</a:t>
            </a:r>
            <a:endParaRPr lang="tr-TR" b="1" dirty="0">
              <a:solidFill>
                <a:srgbClr val="3D008E"/>
              </a:solidFill>
              <a:effectLst>
                <a:outerShdw blurRad="38100" dist="38100" dir="2700000" algn="tl">
                  <a:srgbClr val="000000">
                    <a:alpha val="43137"/>
                  </a:srgbClr>
                </a:outerShdw>
              </a:effectLst>
            </a:endParaRPr>
          </a:p>
        </p:txBody>
      </p:sp>
      <p:sp>
        <p:nvSpPr>
          <p:cNvPr id="7" name="6 İçerik Yer Tutucusu"/>
          <p:cNvSpPr>
            <a:spLocks noGrp="1"/>
          </p:cNvSpPr>
          <p:nvPr>
            <p:ph idx="1"/>
          </p:nvPr>
        </p:nvSpPr>
        <p:spPr>
          <a:xfrm>
            <a:off x="457200" y="1268760"/>
            <a:ext cx="8229600" cy="4857403"/>
          </a:xfrm>
        </p:spPr>
        <p:txBody>
          <a:bodyPr/>
          <a:lstStyle/>
          <a:p>
            <a:pPr>
              <a:buNone/>
            </a:pPr>
            <a:r>
              <a:rPr lang="tr-TR" b="1" u="sng" dirty="0" smtClean="0">
                <a:solidFill>
                  <a:srgbClr val="3D008E"/>
                </a:solidFill>
                <a:effectLst>
                  <a:outerShdw blurRad="38100" dist="38100" dir="2700000" algn="tl">
                    <a:srgbClr val="000000">
                      <a:alpha val="43137"/>
                    </a:srgbClr>
                  </a:outerShdw>
                </a:effectLst>
              </a:rPr>
              <a:t>2. </a:t>
            </a:r>
            <a:r>
              <a:rPr lang="tr-TR" dirty="0" smtClean="0"/>
              <a:t>Yayınlanan ışın üç tiptir:</a:t>
            </a:r>
          </a:p>
          <a:p>
            <a:pPr>
              <a:buNone/>
            </a:pPr>
            <a:r>
              <a:rPr lang="tr-TR" dirty="0" smtClean="0"/>
              <a:t>		~ </a:t>
            </a:r>
            <a:r>
              <a:rPr lang="tr-TR" dirty="0" err="1" smtClean="0"/>
              <a:t>Stokes</a:t>
            </a:r>
            <a:r>
              <a:rPr lang="tr-TR" dirty="0" smtClean="0"/>
              <a:t> saçılımı</a:t>
            </a:r>
          </a:p>
          <a:p>
            <a:pPr>
              <a:buNone/>
            </a:pPr>
            <a:r>
              <a:rPr lang="tr-TR" dirty="0" smtClean="0"/>
              <a:t>		~ Anti-</a:t>
            </a:r>
            <a:r>
              <a:rPr lang="tr-TR" dirty="0" err="1" smtClean="0"/>
              <a:t>Stokes</a:t>
            </a:r>
            <a:r>
              <a:rPr lang="tr-TR" dirty="0" smtClean="0"/>
              <a:t> saçılımı</a:t>
            </a:r>
          </a:p>
          <a:p>
            <a:pPr>
              <a:buNone/>
            </a:pPr>
            <a:r>
              <a:rPr lang="tr-TR" dirty="0"/>
              <a:t>	</a:t>
            </a:r>
            <a:r>
              <a:rPr lang="tr-TR" dirty="0" smtClean="0"/>
              <a:t>	</a:t>
            </a:r>
            <a:r>
              <a:rPr lang="tr-TR" b="1" dirty="0" smtClean="0">
                <a:effectLst>
                  <a:outerShdw blurRad="38100" dist="38100" dir="2700000" algn="tl">
                    <a:srgbClr val="000000">
                      <a:alpha val="43137"/>
                    </a:srgbClr>
                  </a:outerShdw>
                </a:effectLst>
              </a:rPr>
              <a:t>~ </a:t>
            </a:r>
            <a:r>
              <a:rPr lang="tr-TR" b="1" dirty="0" err="1" smtClean="0">
                <a:effectLst>
                  <a:outerShdw blurRad="38100" dist="38100" dir="2700000" algn="tl">
                    <a:srgbClr val="000000">
                      <a:alpha val="43137"/>
                    </a:srgbClr>
                  </a:outerShdw>
                </a:effectLst>
              </a:rPr>
              <a:t>Rayleigh</a:t>
            </a:r>
            <a:r>
              <a:rPr lang="tr-TR" b="1" dirty="0" smtClean="0">
                <a:effectLst>
                  <a:outerShdw blurRad="38100" dist="38100" dir="2700000" algn="tl">
                    <a:srgbClr val="000000">
                      <a:alpha val="43137"/>
                    </a:srgbClr>
                  </a:outerShdw>
                </a:effectLst>
              </a:rPr>
              <a:t> saçılımı</a:t>
            </a:r>
          </a:p>
          <a:p>
            <a:pPr>
              <a:buNone/>
            </a:pPr>
            <a:r>
              <a:rPr lang="tr-TR" dirty="0" smtClean="0"/>
              <a:t>			Dalga boyu, uyarıcı kaynağın dalga 		boyuyla tamamen aynı olup bu 			saçılım diğer iki tipten belirgin bir 		şekilde daha şiddetlidir.</a:t>
            </a:r>
            <a:endParaRPr lang="tr-TR" dirty="0"/>
          </a:p>
        </p:txBody>
      </p:sp>
      <p:sp>
        <p:nvSpPr>
          <p:cNvPr id="4" name="3 Slayt Numarası Yer Tutucusu"/>
          <p:cNvSpPr>
            <a:spLocks noGrp="1"/>
          </p:cNvSpPr>
          <p:nvPr>
            <p:ph type="sldNum" sz="quarter" idx="12"/>
          </p:nvPr>
        </p:nvSpPr>
        <p:spPr/>
        <p:txBody>
          <a:bodyPr/>
          <a:lstStyle/>
          <a:p>
            <a:fld id="{579DD4B2-1E99-4EEC-9BB7-BC207CD00570}" type="slidenum">
              <a:rPr lang="tr-TR" smtClean="0"/>
              <a:pPr/>
              <a:t>8</a:t>
            </a:fld>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16632"/>
            <a:ext cx="8229600" cy="1143000"/>
          </a:xfrm>
        </p:spPr>
        <p:txBody>
          <a:bodyPr>
            <a:noAutofit/>
          </a:bodyPr>
          <a:lstStyle/>
          <a:p>
            <a:r>
              <a:rPr lang="tr-TR" sz="4000" b="1" dirty="0" err="1" smtClean="0">
                <a:solidFill>
                  <a:srgbClr val="3D008E"/>
                </a:solidFill>
              </a:rPr>
              <a:t>Stokes</a:t>
            </a:r>
            <a:r>
              <a:rPr lang="tr-TR" sz="4000" b="1" dirty="0" smtClean="0">
                <a:solidFill>
                  <a:srgbClr val="3D008E"/>
                </a:solidFill>
              </a:rPr>
              <a:t>, Anti-</a:t>
            </a:r>
            <a:r>
              <a:rPr lang="tr-TR" sz="4000" b="1" dirty="0" err="1" smtClean="0">
                <a:solidFill>
                  <a:srgbClr val="3D008E"/>
                </a:solidFill>
              </a:rPr>
              <a:t>Stokes</a:t>
            </a:r>
            <a:r>
              <a:rPr lang="tr-TR" sz="4000" b="1" dirty="0" smtClean="0">
                <a:solidFill>
                  <a:srgbClr val="3D008E"/>
                </a:solidFill>
              </a:rPr>
              <a:t> ve </a:t>
            </a:r>
            <a:r>
              <a:rPr lang="tr-TR" sz="4000" b="1" dirty="0" err="1" smtClean="0">
                <a:solidFill>
                  <a:srgbClr val="3D008E"/>
                </a:solidFill>
              </a:rPr>
              <a:t>Rayleigh</a:t>
            </a:r>
            <a:r>
              <a:rPr lang="tr-TR" sz="4000" b="1" dirty="0" smtClean="0">
                <a:solidFill>
                  <a:srgbClr val="3D008E"/>
                </a:solidFill>
              </a:rPr>
              <a:t> Saçılmaları</a:t>
            </a:r>
            <a:endParaRPr lang="tr-TR" sz="4000" b="1" dirty="0">
              <a:solidFill>
                <a:srgbClr val="3D008E"/>
              </a:solidFill>
            </a:endParaRPr>
          </a:p>
        </p:txBody>
      </p:sp>
      <p:pic>
        <p:nvPicPr>
          <p:cNvPr id="4" name="Picture 5" descr="Resim2"/>
          <p:cNvPicPr>
            <a:picLocks noGrp="1" noChangeAspect="1" noChangeArrowheads="1"/>
          </p:cNvPicPr>
          <p:nvPr>
            <p:ph idx="1"/>
          </p:nvPr>
        </p:nvPicPr>
        <p:blipFill>
          <a:blip r:embed="rId2" cstate="print"/>
          <a:srcRect/>
          <a:stretch>
            <a:fillRect/>
          </a:stretch>
        </p:blipFill>
        <p:spPr bwMode="auto">
          <a:xfrm>
            <a:off x="2051720" y="3645024"/>
            <a:ext cx="5184576" cy="2967054"/>
          </a:xfrm>
          <a:prstGeom prst="rect">
            <a:avLst/>
          </a:prstGeom>
          <a:noFill/>
          <a:ln w="9525">
            <a:noFill/>
            <a:miter lim="800000"/>
            <a:headEnd/>
            <a:tailEnd/>
          </a:ln>
        </p:spPr>
      </p:pic>
      <p:sp>
        <p:nvSpPr>
          <p:cNvPr id="5" name="4 Dikdörtgen"/>
          <p:cNvSpPr/>
          <p:nvPr/>
        </p:nvSpPr>
        <p:spPr>
          <a:xfrm>
            <a:off x="539552" y="1340768"/>
            <a:ext cx="8208912" cy="2308324"/>
          </a:xfrm>
          <a:prstGeom prst="rect">
            <a:avLst/>
          </a:prstGeom>
        </p:spPr>
        <p:txBody>
          <a:bodyPr wrap="square">
            <a:spAutoFit/>
          </a:bodyPr>
          <a:lstStyle/>
          <a:p>
            <a:pPr algn="just"/>
            <a:r>
              <a:rPr lang="tr-TR" sz="2400" dirty="0" smtClean="0"/>
              <a:t>Dalga boyu, uyarıcı kaynağın dalga boyuyla tamamen aynı olup diğer iki tipten daha belirgin bir şekilde şiddetli olan saçılmalar RAYLEIGH saçılmalarıdır.</a:t>
            </a:r>
          </a:p>
          <a:p>
            <a:pPr algn="just"/>
            <a:r>
              <a:rPr lang="tr-TR" sz="2400" dirty="0" smtClean="0">
                <a:solidFill>
                  <a:srgbClr val="000000"/>
                </a:solidFill>
                <a:latin typeface="+mj-lt"/>
              </a:rPr>
              <a:t>Etkileşmeden sonra molekülün titreşim enerjisi artıyorsa bu tür saçılan ışımalara STOKES hatları denir. Tersi oluşuyorsa ANTİ STOKES hatları denir.</a:t>
            </a:r>
            <a:endParaRPr lang="tr-TR" sz="2400" dirty="0">
              <a:latin typeface="+mj-lt"/>
            </a:endParaRPr>
          </a:p>
        </p:txBody>
      </p:sp>
      <p:sp>
        <p:nvSpPr>
          <p:cNvPr id="6" name="5 Slayt Numarası Yer Tutucusu"/>
          <p:cNvSpPr>
            <a:spLocks noGrp="1"/>
          </p:cNvSpPr>
          <p:nvPr>
            <p:ph type="sldNum" sz="quarter" idx="12"/>
          </p:nvPr>
        </p:nvSpPr>
        <p:spPr/>
        <p:txBody>
          <a:bodyPr/>
          <a:lstStyle/>
          <a:p>
            <a:fld id="{579DD4B2-1E99-4EEC-9BB7-BC207CD00570}" type="slidenum">
              <a:rPr lang="tr-TR" smtClean="0"/>
              <a:pPr/>
              <a:t>9</a:t>
            </a:fld>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694</TotalTime>
  <Words>338</Words>
  <Application>Microsoft Office PowerPoint</Application>
  <PresentationFormat>Ekran Gösterisi (4:3)</PresentationFormat>
  <Paragraphs>91</Paragraphs>
  <Slides>19</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Arial</vt:lpstr>
      <vt:lpstr>Calibri</vt:lpstr>
      <vt:lpstr>Comic Sans MS</vt:lpstr>
      <vt:lpstr>Ofis Teması</vt:lpstr>
      <vt:lpstr>PowerPoint Sunusu</vt:lpstr>
      <vt:lpstr>Tarihçe</vt:lpstr>
      <vt:lpstr>Raman Spektroskopisi</vt:lpstr>
      <vt:lpstr>PowerPoint Sunusu</vt:lpstr>
      <vt:lpstr>PowerPoint Sunusu</vt:lpstr>
      <vt:lpstr>PowerPoint Sunusu</vt:lpstr>
      <vt:lpstr>Raman’a göre</vt:lpstr>
      <vt:lpstr>Raman’a göre</vt:lpstr>
      <vt:lpstr>Stokes, Anti-Stokes ve Rayleigh Saçılmaları</vt:lpstr>
      <vt:lpstr>PowerPoint Sunusu</vt:lpstr>
      <vt:lpstr>  Raman Çalısırken Dikkat Edilmesi Gereken Hususlar</vt:lpstr>
      <vt:lpstr>Numune Işınlama Sistemi</vt:lpstr>
      <vt:lpstr>Sonuçların Değerlendirilmesi</vt:lpstr>
      <vt:lpstr>PowerPoint Sunusu</vt:lpstr>
      <vt:lpstr>PowerPoint Sunusu</vt:lpstr>
      <vt:lpstr>Avantajları          /        Dezavantajları </vt:lpstr>
      <vt:lpstr>Kullanım Alanları</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Tutku Karagulle</dc:creator>
  <cp:lastModifiedBy>ZKarakaş</cp:lastModifiedBy>
  <cp:revision>89</cp:revision>
  <dcterms:created xsi:type="dcterms:W3CDTF">2014-04-28T17:10:19Z</dcterms:created>
  <dcterms:modified xsi:type="dcterms:W3CDTF">2018-04-08T10:38:06Z</dcterms:modified>
</cp:coreProperties>
</file>