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p:restoredTop sz="94991"/>
  </p:normalViewPr>
  <p:slideViewPr>
    <p:cSldViewPr snapToGrid="0" snapToObjects="1">
      <p:cViewPr varScale="1">
        <p:scale>
          <a:sx n="90" d="100"/>
          <a:sy n="90"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6742717" y="4743939"/>
            <a:ext cx="4614685" cy="584775"/>
          </a:xfrm>
          <a:prstGeom prst="rect">
            <a:avLst/>
          </a:prstGeom>
          <a:noFill/>
        </p:spPr>
        <p:txBody>
          <a:bodyPr wrap="square" rtlCol="0">
            <a:spAutoFit/>
          </a:bodyPr>
          <a:lstStyle/>
          <a:p>
            <a:pPr>
              <a:spcAft>
                <a:spcPts val="600"/>
              </a:spcAft>
            </a:pPr>
            <a:r>
              <a:rPr lang="tr-TR" sz="3200" dirty="0"/>
              <a:t>9</a:t>
            </a:r>
            <a:r>
              <a:rPr lang="x-none" sz="3200" dirty="0"/>
              <a:t> – </a:t>
            </a:r>
            <a:r>
              <a:rPr lang="tr-TR" sz="3200" dirty="0"/>
              <a:t>GELİŞTİRME-İŞLETME</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4333" y="251354"/>
            <a:ext cx="10998200" cy="2593446"/>
          </a:xfrm>
        </p:spPr>
        <p:txBody>
          <a:bodyPr>
            <a:noAutofit/>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ea typeface="+mj-ea"/>
                <a:cs typeface="+mj-cs"/>
              </a:rPr>
              <a:t>8-	Cevher ve yan kayacın fiziksel karakterleri,</a:t>
            </a:r>
          </a:p>
          <a:p>
            <a:r>
              <a:rPr lang="tr-TR" sz="2000" dirty="0"/>
              <a:t>Fiziksel </a:t>
            </a:r>
            <a:r>
              <a:rPr lang="tr-TR" sz="2000" dirty="0" err="1"/>
              <a:t>karakterisitkler</a:t>
            </a:r>
            <a:r>
              <a:rPr lang="tr-TR" sz="2000" dirty="0"/>
              <a:t> arasında en önemlileri </a:t>
            </a:r>
            <a:r>
              <a:rPr lang="tr-TR" sz="2000" dirty="0" err="1"/>
              <a:t>rekristalizasyon</a:t>
            </a:r>
            <a:r>
              <a:rPr lang="tr-TR" sz="2000" dirty="0"/>
              <a:t>, </a:t>
            </a:r>
            <a:r>
              <a:rPr lang="tr-TR" sz="2000" dirty="0" err="1"/>
              <a:t>gözeneklilik</a:t>
            </a:r>
            <a:r>
              <a:rPr lang="tr-TR" sz="2000" dirty="0"/>
              <a:t> ve renktir. </a:t>
            </a:r>
          </a:p>
          <a:p>
            <a:pPr lvl="1"/>
            <a:r>
              <a:rPr lang="tr-TR" dirty="0" err="1"/>
              <a:t>Rekristalize</a:t>
            </a:r>
            <a:r>
              <a:rPr lang="tr-TR" dirty="0"/>
              <a:t> olmuş bölgeler </a:t>
            </a:r>
            <a:r>
              <a:rPr lang="tr-TR" dirty="0" err="1"/>
              <a:t>altere</a:t>
            </a:r>
            <a:r>
              <a:rPr lang="tr-TR" dirty="0"/>
              <a:t> olmamış kayaçlara göre genellikle daha geçirgendir. Geçirgenliği artması da cevherleşmenin oluşabilmesi için daha rahat alanlar sağlar. </a:t>
            </a:r>
          </a:p>
          <a:p>
            <a:pPr lvl="1"/>
            <a:r>
              <a:rPr lang="tr-TR" dirty="0" err="1"/>
              <a:t>Killeşme</a:t>
            </a:r>
            <a:r>
              <a:rPr lang="tr-TR" dirty="0"/>
              <a:t> kayaçlarda genellikle geçirimliliği düşürür. </a:t>
            </a:r>
          </a:p>
          <a:p>
            <a:pPr lvl="1"/>
            <a:r>
              <a:rPr lang="tr-TR" dirty="0"/>
              <a:t>Pastel renkler bazı maden yataklarında öne çıkan bir özelliktir. </a:t>
            </a:r>
          </a:p>
        </p:txBody>
      </p:sp>
      <p:pic>
        <p:nvPicPr>
          <p:cNvPr id="4" name="Picture 3"/>
          <p:cNvPicPr>
            <a:picLocks noChangeAspect="1"/>
          </p:cNvPicPr>
          <p:nvPr/>
        </p:nvPicPr>
        <p:blipFill>
          <a:blip r:embed="rId2"/>
          <a:stretch>
            <a:fillRect/>
          </a:stretch>
        </p:blipFill>
        <p:spPr>
          <a:xfrm>
            <a:off x="1696718" y="3039533"/>
            <a:ext cx="8167961" cy="3293533"/>
          </a:xfrm>
          <a:prstGeom prst="rect">
            <a:avLst/>
          </a:prstGeom>
        </p:spPr>
      </p:pic>
    </p:spTree>
    <p:extLst>
      <p:ext uri="{BB962C8B-B14F-4D97-AF65-F5344CB8AC3E}">
        <p14:creationId xmlns:p14="http://schemas.microsoft.com/office/powerpoint/2010/main" val="25357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6812" y="378354"/>
            <a:ext cx="9905999" cy="756180"/>
          </a:xfrm>
        </p:spPr>
        <p:txBody>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9-	Düşük </a:t>
            </a:r>
            <a:r>
              <a:rPr lang="tr-TR" sz="2000" dirty="0" err="1">
                <a:latin typeface="Century Gothic" panose="020B0502020202020204"/>
                <a:ea typeface="+mj-ea"/>
                <a:cs typeface="+mj-cs"/>
              </a:rPr>
              <a:t>tenörlü</a:t>
            </a:r>
            <a:r>
              <a:rPr lang="tr-TR" sz="2000" dirty="0">
                <a:latin typeface="Century Gothic" panose="020B0502020202020204"/>
                <a:ea typeface="+mj-ea"/>
                <a:cs typeface="+mj-cs"/>
              </a:rPr>
              <a:t> </a:t>
            </a:r>
            <a:r>
              <a:rPr lang="tr-TR" sz="2000" dirty="0" err="1">
                <a:latin typeface="Century Gothic" panose="020B0502020202020204"/>
                <a:ea typeface="+mj-ea"/>
                <a:cs typeface="+mj-cs"/>
              </a:rPr>
              <a:t>zonların</a:t>
            </a:r>
            <a:r>
              <a:rPr lang="tr-TR" sz="2000" dirty="0">
                <a:latin typeface="Century Gothic" panose="020B0502020202020204"/>
                <a:ea typeface="+mj-ea"/>
                <a:cs typeface="+mj-cs"/>
              </a:rPr>
              <a:t> mineralojisi ve </a:t>
            </a:r>
            <a:r>
              <a:rPr lang="tr-TR" sz="2000" dirty="0" err="1">
                <a:latin typeface="Century Gothic" panose="020B0502020202020204"/>
                <a:ea typeface="+mj-ea"/>
                <a:cs typeface="+mj-cs"/>
              </a:rPr>
              <a:t>liçing</a:t>
            </a:r>
            <a:r>
              <a:rPr lang="tr-TR" sz="2000" dirty="0">
                <a:latin typeface="Century Gothic" panose="020B0502020202020204"/>
                <a:ea typeface="+mj-ea"/>
                <a:cs typeface="+mj-cs"/>
              </a:rPr>
              <a:t> (</a:t>
            </a:r>
            <a:r>
              <a:rPr lang="tr-TR" sz="2000" dirty="0" err="1">
                <a:latin typeface="Century Gothic" panose="020B0502020202020204"/>
                <a:ea typeface="+mj-ea"/>
                <a:cs typeface="+mj-cs"/>
              </a:rPr>
              <a:t>leaching</a:t>
            </a:r>
            <a:r>
              <a:rPr lang="tr-TR" sz="2000" dirty="0">
                <a:latin typeface="Century Gothic" panose="020B0502020202020204"/>
                <a:ea typeface="+mj-ea"/>
                <a:cs typeface="+mj-cs"/>
              </a:rPr>
              <a:t>) imkanlarının aranması,</a:t>
            </a:r>
          </a:p>
          <a:p>
            <a:endParaRPr lang="tr-TR" dirty="0"/>
          </a:p>
        </p:txBody>
      </p:sp>
      <p:pic>
        <p:nvPicPr>
          <p:cNvPr id="4" name="Picture 3"/>
          <p:cNvPicPr>
            <a:picLocks noChangeAspect="1"/>
          </p:cNvPicPr>
          <p:nvPr/>
        </p:nvPicPr>
        <p:blipFill>
          <a:blip r:embed="rId2"/>
          <a:stretch>
            <a:fillRect/>
          </a:stretch>
        </p:blipFill>
        <p:spPr>
          <a:xfrm>
            <a:off x="298770" y="2233083"/>
            <a:ext cx="5385248" cy="2832101"/>
          </a:xfrm>
          <a:prstGeom prst="rect">
            <a:avLst/>
          </a:prstGeom>
        </p:spPr>
      </p:pic>
      <p:pic>
        <p:nvPicPr>
          <p:cNvPr id="5" name="Picture 4"/>
          <p:cNvPicPr>
            <a:picLocks noChangeAspect="1"/>
          </p:cNvPicPr>
          <p:nvPr/>
        </p:nvPicPr>
        <p:blipFill>
          <a:blip r:embed="rId3"/>
          <a:stretch>
            <a:fillRect/>
          </a:stretch>
        </p:blipFill>
        <p:spPr>
          <a:xfrm>
            <a:off x="5835071" y="1047750"/>
            <a:ext cx="6242743" cy="5115984"/>
          </a:xfrm>
          <a:prstGeom prst="rect">
            <a:avLst/>
          </a:prstGeom>
        </p:spPr>
      </p:pic>
    </p:spTree>
    <p:extLst>
      <p:ext uri="{BB962C8B-B14F-4D97-AF65-F5344CB8AC3E}">
        <p14:creationId xmlns:p14="http://schemas.microsoft.com/office/powerpoint/2010/main" val="370352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13933" y="289525"/>
            <a:ext cx="8932334" cy="400110"/>
          </a:xfrm>
          <a:prstGeom prst="rect">
            <a:avLst/>
          </a:prstGeom>
        </p:spPr>
        <p:txBody>
          <a:bodyPr wrap="square">
            <a:spAutoFit/>
          </a:bodyPr>
          <a:lstStyle/>
          <a:p>
            <a:pPr marL="342900" lvl="0" indent="-342900">
              <a:spcBef>
                <a:spcPts val="1000"/>
              </a:spcBef>
              <a:buClr>
                <a:srgbClr val="B31166">
                  <a:lumMod val="60000"/>
                  <a:lumOff val="40000"/>
                </a:srgbClr>
              </a:buClr>
              <a:buSzPct val="80000"/>
              <a:buFont typeface="Wingdings 3" charset="2"/>
              <a:buChar char=""/>
            </a:pPr>
            <a:r>
              <a:rPr lang="tr-TR" sz="2000" dirty="0">
                <a:latin typeface="Century Gothic" panose="020B0502020202020204"/>
                <a:ea typeface="+mj-ea"/>
                <a:cs typeface="+mj-cs"/>
              </a:rPr>
              <a:t>10-	Açık işletme olabilecek yataklarda, jeolojinin eğime olan etkisi,</a:t>
            </a:r>
          </a:p>
        </p:txBody>
      </p:sp>
      <p:pic>
        <p:nvPicPr>
          <p:cNvPr id="10242" name="Picture 2" descr="https://static.seekingalpha.com/uploads/2017/12/14/saupload_Cap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7" y="3851083"/>
            <a:ext cx="4550462" cy="29137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3851083"/>
            <a:ext cx="4861417" cy="29137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Ä°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l="8947" t="23048" r="3460" b="8558"/>
          <a:stretch/>
        </p:blipFill>
        <p:spPr bwMode="auto">
          <a:xfrm>
            <a:off x="369474" y="1212006"/>
            <a:ext cx="4184048" cy="245027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196" y="836186"/>
            <a:ext cx="2790823" cy="286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078" y="2757488"/>
            <a:ext cx="10407122" cy="1264179"/>
          </a:xfrm>
        </p:spPr>
        <p:txBody>
          <a:bodyPr>
            <a:noAutofit/>
          </a:bodyPr>
          <a:lstStyle/>
          <a:p>
            <a:pPr marL="342900" lvl="0" indent="-342900" defTabSz="457200">
              <a:lnSpc>
                <a:spcPct val="100000"/>
              </a:lnSpc>
              <a:buClr>
                <a:srgbClr val="B31166">
                  <a:lumMod val="60000"/>
                  <a:lumOff val="40000"/>
                </a:srgbClr>
              </a:buClr>
              <a:buSzPct val="80000"/>
              <a:buFont typeface="Wingdings 3" charset="2"/>
              <a:buChar char=""/>
            </a:pPr>
            <a:r>
              <a:rPr lang="tr-TR" sz="3200" dirty="0">
                <a:latin typeface="Century Gothic" panose="020B0502020202020204"/>
                <a:ea typeface="+mj-ea"/>
                <a:cs typeface="+mj-cs"/>
              </a:rPr>
              <a:t>11-	Açık veya yeraltı işletmesine karar vermede etkili olacak örtünün kalınlığının değişimi.</a:t>
            </a:r>
          </a:p>
          <a:p>
            <a:endParaRPr lang="tr-TR" sz="3200" dirty="0"/>
          </a:p>
        </p:txBody>
      </p:sp>
    </p:spTree>
    <p:extLst>
      <p:ext uri="{BB962C8B-B14F-4D97-AF65-F5344CB8AC3E}">
        <p14:creationId xmlns:p14="http://schemas.microsoft.com/office/powerpoint/2010/main" val="86104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287432" y="2599266"/>
            <a:ext cx="3245909" cy="775230"/>
          </a:xfrm>
        </p:spPr>
        <p:txBody>
          <a:bodyPr>
            <a:normAutofit/>
          </a:bodyPr>
          <a:lstStyle/>
          <a:p>
            <a:r>
              <a:rPr lang="tr-TR" sz="4800" dirty="0"/>
              <a:t>GELİŞTİRME</a:t>
            </a:r>
          </a:p>
        </p:txBody>
      </p:sp>
      <p:sp>
        <p:nvSpPr>
          <p:cNvPr id="3" name="TextBox 2"/>
          <p:cNvSpPr txBox="1"/>
          <p:nvPr/>
        </p:nvSpPr>
        <p:spPr>
          <a:xfrm>
            <a:off x="8713693" y="6289848"/>
            <a:ext cx="3334871" cy="261610"/>
          </a:xfrm>
          <a:prstGeom prst="rect">
            <a:avLst/>
          </a:prstGeom>
          <a:noFill/>
        </p:spPr>
        <p:txBody>
          <a:bodyPr wrap="square" rtlCol="0">
            <a:spAutoFit/>
          </a:bodyPr>
          <a:lstStyle/>
          <a:p>
            <a:r>
              <a:rPr lang="tr-TR" sz="1100" dirty="0"/>
              <a:t>(Prof. Dr. Doğan AYDAL’ın notlarından derlenmiştir)</a:t>
            </a:r>
          </a:p>
        </p:txBody>
      </p:sp>
    </p:spTree>
    <p:extLst>
      <p:ext uri="{BB962C8B-B14F-4D97-AF65-F5344CB8AC3E}">
        <p14:creationId xmlns:p14="http://schemas.microsoft.com/office/powerpoint/2010/main" val="21712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161318"/>
            <a:ext cx="9905998" cy="1478570"/>
          </a:xfrm>
        </p:spPr>
        <p:txBody>
          <a:bodyPr/>
          <a:lstStyle/>
          <a:p>
            <a:pPr algn="ctr"/>
            <a:r>
              <a:rPr lang="tr-TR" u="sng" dirty="0"/>
              <a:t>GELİŞTİRME (Development):</a:t>
            </a:r>
            <a:r>
              <a:rPr lang="tr-TR" dirty="0"/>
              <a:t> </a:t>
            </a:r>
          </a:p>
        </p:txBody>
      </p:sp>
      <p:sp>
        <p:nvSpPr>
          <p:cNvPr id="3" name="İçerik Yer Tutucusu 2"/>
          <p:cNvSpPr>
            <a:spLocks noGrp="1"/>
          </p:cNvSpPr>
          <p:nvPr>
            <p:ph idx="1"/>
          </p:nvPr>
        </p:nvSpPr>
        <p:spPr>
          <a:xfrm>
            <a:off x="1386946" y="1809220"/>
            <a:ext cx="9905999" cy="3541714"/>
          </a:xfrm>
        </p:spPr>
        <p:txBody>
          <a:bodyPr>
            <a:normAutofit fontScale="85000" lnSpcReduction="20000"/>
          </a:bodyPr>
          <a:lstStyle/>
          <a:p>
            <a:pPr algn="ctr"/>
            <a:r>
              <a:rPr lang="tr-TR" dirty="0"/>
              <a:t>Arama işlemlerinin tamamlanmasından sonra, maden yatağının tam kapasite ile işletmeye açılmasına kadar yapılan hazırlık çalışmalarının tümüne “</a:t>
            </a:r>
            <a:r>
              <a:rPr lang="tr-TR" dirty="0">
                <a:solidFill>
                  <a:srgbClr val="FFFF00"/>
                </a:solidFill>
              </a:rPr>
              <a:t>Geliştirme”</a:t>
            </a:r>
            <a:r>
              <a:rPr lang="tr-TR" dirty="0"/>
              <a:t> denir. </a:t>
            </a:r>
          </a:p>
          <a:p>
            <a:pPr algn="ctr"/>
            <a:r>
              <a:rPr lang="tr-TR" dirty="0"/>
              <a:t>Arama işleminin son safhası ile geliştirme arasında kesin bir sınır yoktur. </a:t>
            </a:r>
          </a:p>
          <a:p>
            <a:pPr algn="ctr"/>
            <a:r>
              <a:rPr lang="tr-TR" dirty="0"/>
              <a:t>Bu safhada yapılan işlemlerin çoğu arama veya geliştirme olarak kabul edilebilir. </a:t>
            </a:r>
          </a:p>
          <a:p>
            <a:pPr algn="ctr"/>
            <a:r>
              <a:rPr lang="tr-TR" dirty="0"/>
              <a:t>Fakat rezervlerin hesaplanmasından ve işletme metodunun tayininden sonra yapılan çalışmalar kesinlikle geliştirmenin içine girer. Diğer bir deyimle, maden yatağının ekonomik olduğuna karar verilinceye kadar yapılan işlemler aramaya, karar verildikten sonra işletmeye geçinceye kadar yapılan işlemler geliştirmeye girer.</a:t>
            </a:r>
          </a:p>
        </p:txBody>
      </p:sp>
    </p:spTree>
    <p:extLst>
      <p:ext uri="{BB962C8B-B14F-4D97-AF65-F5344CB8AC3E}">
        <p14:creationId xmlns:p14="http://schemas.microsoft.com/office/powerpoint/2010/main" val="121799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ctrTitle" idx="4294967295"/>
          </p:nvPr>
        </p:nvSpPr>
        <p:spPr>
          <a:xfrm>
            <a:off x="1760971" y="2087563"/>
            <a:ext cx="8791575" cy="2387600"/>
          </a:xfrm>
          <a:ln>
            <a:solidFill>
              <a:srgbClr val="FFFF00"/>
            </a:solidFill>
          </a:ln>
        </p:spPr>
        <p:txBody>
          <a:bodyPr/>
          <a:lstStyle/>
          <a:p>
            <a:pPr algn="ctr"/>
            <a:r>
              <a:rPr lang="tr-TR" sz="2800" dirty="0">
                <a:latin typeface="Arial" panose="020B0604020202020204" pitchFamily="34" charset="0"/>
                <a:cs typeface="Arial" panose="020B0604020202020204" pitchFamily="34" charset="0"/>
              </a:rPr>
              <a:t>Bir maden yatağının ekonomik olabileceği anlaşıldıktan sonra işletme projesinin hazırlanmasında etkili olabilecek faktörler şunlardır:</a:t>
            </a:r>
          </a:p>
        </p:txBody>
      </p:sp>
    </p:spTree>
    <p:extLst>
      <p:ext uri="{BB962C8B-B14F-4D97-AF65-F5344CB8AC3E}">
        <p14:creationId xmlns:p14="http://schemas.microsoft.com/office/powerpoint/2010/main" val="75642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02796" y="1191609"/>
            <a:ext cx="5758872" cy="707886"/>
          </a:xfrm>
          <a:prstGeom prst="rect">
            <a:avLst/>
          </a:prstGeom>
        </p:spPr>
        <p:txBody>
          <a:bodyPr wrap="square">
            <a:spAutoFit/>
          </a:bodyPr>
          <a:lstStyle/>
          <a:p>
            <a:pPr marL="342900" lvl="0" indent="-342900">
              <a:spcBef>
                <a:spcPts val="1000"/>
              </a:spcBef>
              <a:buClr>
                <a:srgbClr val="B31166">
                  <a:lumMod val="60000"/>
                  <a:lumOff val="40000"/>
                </a:srgbClr>
              </a:buClr>
              <a:buSzPct val="80000"/>
              <a:buFont typeface="Wingdings 3" charset="2"/>
              <a:buChar char=""/>
            </a:pPr>
            <a:r>
              <a:rPr lang="tr-TR" sz="2000" dirty="0">
                <a:latin typeface="Century Gothic" panose="020B0502020202020204"/>
                <a:ea typeface="+mj-ea"/>
                <a:cs typeface="+mj-cs"/>
              </a:rPr>
              <a:t>1-	</a:t>
            </a:r>
            <a:r>
              <a:rPr lang="tr-TR" sz="2000" dirty="0" err="1">
                <a:latin typeface="Century Gothic" panose="020B0502020202020204"/>
                <a:ea typeface="+mj-ea"/>
                <a:cs typeface="+mj-cs"/>
              </a:rPr>
              <a:t>Cevherleşmeyi</a:t>
            </a:r>
            <a:r>
              <a:rPr lang="tr-TR" sz="2000" dirty="0">
                <a:latin typeface="Century Gothic" panose="020B0502020202020204"/>
                <a:ea typeface="+mj-ea"/>
                <a:cs typeface="+mj-cs"/>
              </a:rPr>
              <a:t> kontrol eden çeşitli kayaçların dağılımı,</a:t>
            </a:r>
          </a:p>
        </p:txBody>
      </p:sp>
      <p:pic>
        <p:nvPicPr>
          <p:cNvPr id="2" name="Picture 1"/>
          <p:cNvPicPr>
            <a:picLocks noChangeAspect="1"/>
          </p:cNvPicPr>
          <p:nvPr/>
        </p:nvPicPr>
        <p:blipFill>
          <a:blip r:embed="rId2"/>
          <a:stretch>
            <a:fillRect/>
          </a:stretch>
        </p:blipFill>
        <p:spPr>
          <a:xfrm>
            <a:off x="6991866" y="62283"/>
            <a:ext cx="4338133" cy="6694117"/>
          </a:xfrm>
          <a:prstGeom prst="rect">
            <a:avLst/>
          </a:prstGeom>
        </p:spPr>
      </p:pic>
      <p:sp>
        <p:nvSpPr>
          <p:cNvPr id="5" name="İçerik Yer Tutucusu 2"/>
          <p:cNvSpPr txBox="1">
            <a:spLocks/>
          </p:cNvSpPr>
          <p:nvPr/>
        </p:nvSpPr>
        <p:spPr>
          <a:xfrm>
            <a:off x="802796" y="2799821"/>
            <a:ext cx="5691137" cy="73924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2-	Alterasyon </a:t>
            </a:r>
            <a:r>
              <a:rPr lang="tr-TR" sz="2000" dirty="0" err="1">
                <a:latin typeface="Century Gothic" panose="020B0502020202020204"/>
                <a:ea typeface="+mj-ea"/>
                <a:cs typeface="+mj-cs"/>
              </a:rPr>
              <a:t>zonlarının</a:t>
            </a:r>
            <a:r>
              <a:rPr lang="tr-TR" sz="2000" dirty="0">
                <a:latin typeface="Century Gothic" panose="020B0502020202020204"/>
                <a:ea typeface="+mj-ea"/>
                <a:cs typeface="+mj-cs"/>
              </a:rPr>
              <a:t> dağılımı ve cevherleşme ile ilgisi,</a:t>
            </a:r>
          </a:p>
          <a:p>
            <a:endParaRPr lang="tr-TR" sz="2000" dirty="0"/>
          </a:p>
        </p:txBody>
      </p:sp>
      <p:sp>
        <p:nvSpPr>
          <p:cNvPr id="6" name="İçerik Yer Tutucusu 2"/>
          <p:cNvSpPr txBox="1">
            <a:spLocks/>
          </p:cNvSpPr>
          <p:nvPr/>
        </p:nvSpPr>
        <p:spPr>
          <a:xfrm>
            <a:off x="802796" y="4747154"/>
            <a:ext cx="5452533" cy="5360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defTabSz="457200">
              <a:lnSpc>
                <a:spcPct val="100000"/>
              </a:lnSpc>
              <a:buClr>
                <a:srgbClr val="B31166">
                  <a:lumMod val="60000"/>
                  <a:lumOff val="40000"/>
                </a:srgbClr>
              </a:buClr>
              <a:buSzPct val="80000"/>
              <a:buFont typeface="Wingdings 3" charset="2"/>
              <a:buChar char=""/>
            </a:pPr>
            <a:r>
              <a:rPr lang="tr-TR" sz="2000">
                <a:latin typeface="Century Gothic" panose="020B0502020202020204"/>
                <a:ea typeface="+mj-ea"/>
                <a:cs typeface="+mj-cs"/>
              </a:rPr>
              <a:t>3-	Cevherleşme ile ilgili yapısal jeoloji,</a:t>
            </a:r>
          </a:p>
          <a:p>
            <a:endParaRPr lang="tr-TR" sz="2000" dirty="0"/>
          </a:p>
        </p:txBody>
      </p:sp>
    </p:spTree>
    <p:extLst>
      <p:ext uri="{BB962C8B-B14F-4D97-AF65-F5344CB8AC3E}">
        <p14:creationId xmlns:p14="http://schemas.microsoft.com/office/powerpoint/2010/main" val="74495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72067" y="429154"/>
            <a:ext cx="9906000" cy="773113"/>
          </a:xfrm>
        </p:spPr>
        <p:txBody>
          <a:bodyPr>
            <a:normAutofit/>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4-	</a:t>
            </a:r>
            <a:r>
              <a:rPr lang="tr-TR" sz="2000" dirty="0" err="1">
                <a:latin typeface="Century Gothic" panose="020B0502020202020204"/>
                <a:ea typeface="+mj-ea"/>
                <a:cs typeface="+mj-cs"/>
              </a:rPr>
              <a:t>Primer</a:t>
            </a:r>
            <a:r>
              <a:rPr lang="tr-TR" sz="2000" dirty="0">
                <a:latin typeface="Century Gothic" panose="020B0502020202020204"/>
                <a:ea typeface="+mj-ea"/>
                <a:cs typeface="+mj-cs"/>
              </a:rPr>
              <a:t> ve </a:t>
            </a:r>
            <a:r>
              <a:rPr lang="tr-TR" sz="2000" dirty="0" err="1">
                <a:latin typeface="Century Gothic" panose="020B0502020202020204"/>
                <a:ea typeface="+mj-ea"/>
                <a:cs typeface="+mj-cs"/>
              </a:rPr>
              <a:t>sekonder</a:t>
            </a:r>
            <a:r>
              <a:rPr lang="tr-TR" sz="2000" dirty="0">
                <a:latin typeface="Century Gothic" panose="020B0502020202020204"/>
                <a:ea typeface="+mj-ea"/>
                <a:cs typeface="+mj-cs"/>
              </a:rPr>
              <a:t> </a:t>
            </a:r>
            <a:r>
              <a:rPr lang="tr-TR" sz="2000" dirty="0" err="1">
                <a:latin typeface="Century Gothic" panose="020B0502020202020204"/>
                <a:ea typeface="+mj-ea"/>
                <a:cs typeface="+mj-cs"/>
              </a:rPr>
              <a:t>cevherleşmede</a:t>
            </a:r>
            <a:r>
              <a:rPr lang="tr-TR" sz="2000" dirty="0">
                <a:latin typeface="Century Gothic" panose="020B0502020202020204"/>
                <a:ea typeface="+mj-ea"/>
                <a:cs typeface="+mj-cs"/>
              </a:rPr>
              <a:t> </a:t>
            </a:r>
            <a:r>
              <a:rPr lang="tr-TR" sz="2000" dirty="0" err="1">
                <a:latin typeface="Century Gothic" panose="020B0502020202020204"/>
                <a:ea typeface="+mj-ea"/>
                <a:cs typeface="+mj-cs"/>
              </a:rPr>
              <a:t>tenör</a:t>
            </a:r>
            <a:r>
              <a:rPr lang="tr-TR" sz="2000" dirty="0">
                <a:latin typeface="Century Gothic" panose="020B0502020202020204"/>
                <a:ea typeface="+mj-ea"/>
                <a:cs typeface="+mj-cs"/>
              </a:rPr>
              <a:t> ve cevher minerallerinin dağılımı,</a:t>
            </a:r>
          </a:p>
          <a:p>
            <a:endParaRPr lang="tr-TR" sz="2000" dirty="0"/>
          </a:p>
        </p:txBody>
      </p:sp>
      <p:pic>
        <p:nvPicPr>
          <p:cNvPr id="4" name="Picture 2" descr="D:\tez\arazi_fotolari\kalkim_24_07_2007-02_08_2007\diger\IMG_1981.JPG"/>
          <p:cNvPicPr>
            <a:picLocks noChangeAspect="1" noChangeArrowheads="1"/>
          </p:cNvPicPr>
          <p:nvPr/>
        </p:nvPicPr>
        <p:blipFill>
          <a:blip r:embed="rId2" cstate="print"/>
          <a:srcRect/>
          <a:stretch>
            <a:fillRect/>
          </a:stretch>
        </p:blipFill>
        <p:spPr bwMode="auto">
          <a:xfrm>
            <a:off x="6094099" y="2912532"/>
            <a:ext cx="3312368" cy="2484184"/>
          </a:xfrm>
          <a:prstGeom prst="rect">
            <a:avLst/>
          </a:prstGeom>
          <a:noFill/>
          <a:ln>
            <a:solidFill>
              <a:srgbClr val="CC0066"/>
            </a:solidFill>
          </a:ln>
        </p:spPr>
      </p:pic>
      <p:pic>
        <p:nvPicPr>
          <p:cNvPr id="5" name="Picture 4" descr="D:\tez\arazi_fotolari\kalkim-cataltepe_24_05_2007-27_05_2007\IMG_0144.JPG"/>
          <p:cNvPicPr>
            <a:picLocks noChangeAspect="1" noChangeArrowheads="1"/>
          </p:cNvPicPr>
          <p:nvPr/>
        </p:nvPicPr>
        <p:blipFill>
          <a:blip r:embed="rId3" cstate="print"/>
          <a:srcRect/>
          <a:stretch>
            <a:fillRect/>
          </a:stretch>
        </p:blipFill>
        <p:spPr bwMode="auto">
          <a:xfrm>
            <a:off x="1587955" y="2912532"/>
            <a:ext cx="3312367" cy="2538187"/>
          </a:xfrm>
          <a:prstGeom prst="rect">
            <a:avLst/>
          </a:prstGeom>
          <a:noFill/>
          <a:ln>
            <a:solidFill>
              <a:srgbClr val="CC0066"/>
            </a:solidFill>
          </a:ln>
        </p:spPr>
      </p:pic>
      <p:sp>
        <p:nvSpPr>
          <p:cNvPr id="2" name="Rectangle 1"/>
          <p:cNvSpPr/>
          <p:nvPr/>
        </p:nvSpPr>
        <p:spPr>
          <a:xfrm>
            <a:off x="1587955" y="1284869"/>
            <a:ext cx="7818512" cy="1200329"/>
          </a:xfrm>
          <a:prstGeom prst="rect">
            <a:avLst/>
          </a:prstGeom>
        </p:spPr>
        <p:txBody>
          <a:bodyPr wrap="square">
            <a:spAutoFit/>
          </a:bodyPr>
          <a:lstStyle/>
          <a:p>
            <a:pPr algn="just"/>
            <a:r>
              <a:rPr lang="tr-TR" b="1" dirty="0" err="1">
                <a:solidFill>
                  <a:srgbClr val="FF0000"/>
                </a:solidFill>
              </a:rPr>
              <a:t>Tenör</a:t>
            </a:r>
            <a:r>
              <a:rPr lang="tr-TR" b="1" dirty="0">
                <a:solidFill>
                  <a:srgbClr val="FF0000"/>
                </a:solidFill>
              </a:rPr>
              <a:t> : </a:t>
            </a:r>
            <a:r>
              <a:rPr lang="tr-TR" dirty="0"/>
              <a:t>Bir maden yatağındaki bir element veya bileşenin miktarının, toplam cevher yatağının miktarına oranı olarak tanımlanabilir. Diğer bir ifadeyle bir cevher kütlesi içindeki metal konsantrasyonuna o kütlenin </a:t>
            </a:r>
            <a:r>
              <a:rPr lang="tr-TR" dirty="0" err="1"/>
              <a:t>tenörü</a:t>
            </a:r>
            <a:r>
              <a:rPr lang="tr-TR" dirty="0"/>
              <a:t> denir. Genellikle %, </a:t>
            </a:r>
            <a:r>
              <a:rPr lang="tr-TR" dirty="0" err="1"/>
              <a:t>ppm</a:t>
            </a:r>
            <a:r>
              <a:rPr lang="tr-TR" dirty="0"/>
              <a:t> (gr/t) veya </a:t>
            </a:r>
            <a:r>
              <a:rPr lang="tr-TR" dirty="0" err="1"/>
              <a:t>ppb</a:t>
            </a:r>
            <a:r>
              <a:rPr lang="tr-TR" dirty="0"/>
              <a:t> olarak ifade edilir.  </a:t>
            </a:r>
          </a:p>
        </p:txBody>
      </p:sp>
    </p:spTree>
    <p:extLst>
      <p:ext uri="{BB962C8B-B14F-4D97-AF65-F5344CB8AC3E}">
        <p14:creationId xmlns:p14="http://schemas.microsoft.com/office/powerpoint/2010/main" val="44722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879" y="640820"/>
            <a:ext cx="9905999" cy="815447"/>
          </a:xfrm>
        </p:spPr>
        <p:txBody>
          <a:bodyPr>
            <a:normAutofit/>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5-	Yer altı suyu devinimi ve cevher üzerinde zenginleştirme ve fakirleştirme (</a:t>
            </a:r>
            <a:r>
              <a:rPr lang="tr-TR" sz="2000" dirty="0" err="1">
                <a:latin typeface="Century Gothic" panose="020B0502020202020204"/>
                <a:ea typeface="+mj-ea"/>
                <a:cs typeface="+mj-cs"/>
              </a:rPr>
              <a:t>Leaching</a:t>
            </a:r>
            <a:r>
              <a:rPr lang="tr-TR" sz="2000" dirty="0">
                <a:latin typeface="Century Gothic" panose="020B0502020202020204"/>
                <a:ea typeface="+mj-ea"/>
                <a:cs typeface="+mj-cs"/>
              </a:rPr>
              <a:t>) etkileri,</a:t>
            </a:r>
          </a:p>
          <a:p>
            <a:endParaRPr lang="tr-TR" sz="2000" dirty="0"/>
          </a:p>
        </p:txBody>
      </p:sp>
      <p:pic>
        <p:nvPicPr>
          <p:cNvPr id="4" name="Picture 3"/>
          <p:cNvPicPr>
            <a:picLocks noChangeAspect="1"/>
          </p:cNvPicPr>
          <p:nvPr/>
        </p:nvPicPr>
        <p:blipFill>
          <a:blip r:embed="rId2"/>
          <a:stretch>
            <a:fillRect/>
          </a:stretch>
        </p:blipFill>
        <p:spPr>
          <a:xfrm>
            <a:off x="933798" y="2620992"/>
            <a:ext cx="3571875" cy="2219325"/>
          </a:xfrm>
          <a:prstGeom prst="rect">
            <a:avLst/>
          </a:prstGeom>
        </p:spPr>
      </p:pic>
      <p:pic>
        <p:nvPicPr>
          <p:cNvPr id="5" name="Picture 4"/>
          <p:cNvPicPr>
            <a:picLocks noChangeAspect="1"/>
          </p:cNvPicPr>
          <p:nvPr/>
        </p:nvPicPr>
        <p:blipFill>
          <a:blip r:embed="rId3"/>
          <a:stretch>
            <a:fillRect/>
          </a:stretch>
        </p:blipFill>
        <p:spPr>
          <a:xfrm>
            <a:off x="4924440" y="1959430"/>
            <a:ext cx="5473594" cy="3718760"/>
          </a:xfrm>
          <a:prstGeom prst="rect">
            <a:avLst/>
          </a:prstGeom>
        </p:spPr>
      </p:pic>
    </p:spTree>
    <p:extLst>
      <p:ext uri="{BB962C8B-B14F-4D97-AF65-F5344CB8AC3E}">
        <p14:creationId xmlns:p14="http://schemas.microsoft.com/office/powerpoint/2010/main" val="255568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86784" y="315686"/>
            <a:ext cx="4440783" cy="452846"/>
          </a:xfrm>
        </p:spPr>
        <p:txBody>
          <a:bodyPr>
            <a:normAutofit/>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6-	</a:t>
            </a:r>
            <a:r>
              <a:rPr lang="tr-TR" sz="2000" dirty="0" err="1">
                <a:latin typeface="Century Gothic" panose="020B0502020202020204"/>
                <a:ea typeface="+mj-ea"/>
                <a:cs typeface="+mj-cs"/>
              </a:rPr>
              <a:t>Cevherleşmede</a:t>
            </a:r>
            <a:r>
              <a:rPr lang="tr-TR" sz="2000" dirty="0">
                <a:latin typeface="Century Gothic" panose="020B0502020202020204"/>
                <a:ea typeface="+mj-ea"/>
                <a:cs typeface="+mj-cs"/>
              </a:rPr>
              <a:t> </a:t>
            </a:r>
            <a:r>
              <a:rPr lang="tr-TR" sz="2000" dirty="0" err="1">
                <a:latin typeface="Century Gothic" panose="020B0502020202020204"/>
                <a:ea typeface="+mj-ea"/>
                <a:cs typeface="+mj-cs"/>
              </a:rPr>
              <a:t>zonlanma</a:t>
            </a:r>
            <a:r>
              <a:rPr lang="tr-TR" sz="2000" dirty="0">
                <a:latin typeface="Century Gothic" panose="020B0502020202020204"/>
                <a:ea typeface="+mj-ea"/>
                <a:cs typeface="+mj-cs"/>
              </a:rPr>
              <a:t>,</a:t>
            </a:r>
          </a:p>
          <a:p>
            <a:endParaRPr lang="tr-TR" sz="2000" dirty="0"/>
          </a:p>
        </p:txBody>
      </p:sp>
      <p:pic>
        <p:nvPicPr>
          <p:cNvPr id="5" name="Picture 4"/>
          <p:cNvPicPr>
            <a:picLocks noChangeAspect="1"/>
          </p:cNvPicPr>
          <p:nvPr/>
        </p:nvPicPr>
        <p:blipFill>
          <a:blip r:embed="rId2"/>
          <a:stretch>
            <a:fillRect/>
          </a:stretch>
        </p:blipFill>
        <p:spPr>
          <a:xfrm>
            <a:off x="407610" y="2272769"/>
            <a:ext cx="5358348" cy="2667001"/>
          </a:xfrm>
          <a:prstGeom prst="rect">
            <a:avLst/>
          </a:prstGeom>
        </p:spPr>
      </p:pic>
      <p:pic>
        <p:nvPicPr>
          <p:cNvPr id="7170"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242" y="905933"/>
            <a:ext cx="571500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4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9812" y="115887"/>
            <a:ext cx="9905999" cy="400580"/>
          </a:xfrm>
        </p:spPr>
        <p:txBody>
          <a:bodyPr>
            <a:normAutofit/>
          </a:bodyPr>
          <a:lstStyle/>
          <a:p>
            <a:pPr marL="342900" lvl="0" indent="-342900" defTabSz="457200">
              <a:lnSpc>
                <a:spcPct val="100000"/>
              </a:lnSpc>
              <a:buClr>
                <a:srgbClr val="B31166">
                  <a:lumMod val="60000"/>
                  <a:lumOff val="40000"/>
                </a:srgbClr>
              </a:buClr>
              <a:buSzPct val="80000"/>
              <a:buFont typeface="Wingdings 3" charset="2"/>
              <a:buChar char=""/>
            </a:pPr>
            <a:r>
              <a:rPr lang="tr-TR" sz="2000" dirty="0">
                <a:latin typeface="Century Gothic" panose="020B0502020202020204"/>
                <a:ea typeface="+mj-ea"/>
                <a:cs typeface="+mj-cs"/>
              </a:rPr>
              <a:t>7-	Yan ürün olabilecek mineral, element veya maddelerin dağılımı,</a:t>
            </a:r>
          </a:p>
          <a:p>
            <a:endParaRPr lang="tr-TR" sz="2000" dirty="0"/>
          </a:p>
        </p:txBody>
      </p:sp>
      <p:pic>
        <p:nvPicPr>
          <p:cNvPr id="819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07" y="812800"/>
            <a:ext cx="4858724" cy="563192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n external file that holds a picture, illustration, etc.&#10;Object name is 1400180-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4" y="812799"/>
            <a:ext cx="5705273" cy="56319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20161" y="6444720"/>
            <a:ext cx="2899896" cy="307777"/>
          </a:xfrm>
          <a:prstGeom prst="rect">
            <a:avLst/>
          </a:prstGeom>
        </p:spPr>
        <p:txBody>
          <a:bodyPr wrap="none">
            <a:spAutoFit/>
          </a:bodyPr>
          <a:lstStyle/>
          <a:p>
            <a:r>
              <a:rPr lang="en-US" sz="1400" b="1" dirty="0">
                <a:latin typeface="Times New Roman" panose="02020603050405020304" pitchFamily="18" charset="0"/>
              </a:rPr>
              <a:t>The wheel of metal </a:t>
            </a:r>
            <a:r>
              <a:rPr lang="en-US" sz="1400" b="1" dirty="0" err="1">
                <a:latin typeface="Times New Roman" panose="02020603050405020304" pitchFamily="18" charset="0"/>
              </a:rPr>
              <a:t>companionality</a:t>
            </a:r>
            <a:endParaRPr lang="tr-TR" sz="1400" dirty="0"/>
          </a:p>
        </p:txBody>
      </p:sp>
    </p:spTree>
    <p:extLst>
      <p:ext uri="{BB962C8B-B14F-4D97-AF65-F5344CB8AC3E}">
        <p14:creationId xmlns:p14="http://schemas.microsoft.com/office/powerpoint/2010/main" val="3739387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362</Words>
  <Application>Microsoft Macintosh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Times New Roman</vt:lpstr>
      <vt:lpstr>Wingdings 3</vt:lpstr>
      <vt:lpstr>Office Theme</vt:lpstr>
      <vt:lpstr>PowerPoint Presentation</vt:lpstr>
      <vt:lpstr>GELİŞTİRME</vt:lpstr>
      <vt:lpstr>GELİŞTİRME (Development): </vt:lpstr>
      <vt:lpstr>Bir maden yatağının ekonomik olabileceği anlaşıldıktan sonra işletme projesinin hazırlanmasında etkili olabilecek faktörler şunlardır: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77</cp:revision>
  <dcterms:created xsi:type="dcterms:W3CDTF">2020-10-22T11:28:47Z</dcterms:created>
  <dcterms:modified xsi:type="dcterms:W3CDTF">2021-03-30T21:24:11Z</dcterms:modified>
</cp:coreProperties>
</file>