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96" r:id="rId4"/>
  </p:sldMasterIdLst>
  <p:notesMasterIdLst>
    <p:notesMasterId r:id="rId18"/>
  </p:notesMasterIdLst>
  <p:handoutMasterIdLst>
    <p:handoutMasterId r:id="rId19"/>
  </p:handoutMasterIdLst>
  <p:sldIdLst>
    <p:sldId id="285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0F85A6A-8497-487E-90B1-F598B7DCC03A}" type="datetime1">
              <a:rPr lang="tr-TR" smtClean="0"/>
              <a:pPr rtl="0"/>
              <a:t>9.05.2020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8FBD93F-F02D-450A-B770-AD465E68CA96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69923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E692770-C25B-4016-AE0B-A70FF23BF004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B040C8-62D2-4EA7-B200-D3B8C06AAFD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48306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EB040C8-62D2-4EA7-B200-D3B8C06AAFD8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883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2D0925-63A0-4802-966F-DF66D6C9B9B9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14FDBB-C447-4DEC-A729-B886F85047CD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C916DB-8DE1-4323-98C9-6C002C5C6370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6A6FBA-E616-4255-8CEB-315C2D15700D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rtlCol="0"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CEF58-5575-43E9-906B-ADD101C0AE4F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8" name="Tarih Yer Tutucusu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984A9F-AC6C-4ECF-B366-80ECC27313F6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9" name="Alt Bilgi Yer Tutucusu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5pPr>
              <a:defRPr/>
            </a:lvl5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90049C-D7EB-4237-90D7-B93A58CBF9C0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sp>
        <p:nvSpPr>
          <p:cNvPr id="10" name="Başlık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5CD8AF-4FAE-4FC6-BAA1-5107FE31C635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357D55-8F0E-405A-937E-58F0A7856758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ikdörtgen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 rtlCol="0"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Tarih Yer Tutucusu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61A246-F6CE-4EDB-B8DF-CEB8D841B72D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10" name="Alt Bilgi Yer Tutucusu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Tarih Yer Tutucusu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61AF41A0-8758-4DD1-8DC3-D43CCE13E107}" type="datetime1">
              <a:rPr lang="tr-TR" noProof="0" smtClean="0"/>
              <a:pPr rtl="0"/>
              <a:t>9.05.2020</a:t>
            </a:fld>
            <a:endParaRPr lang="tr-TR" noProof="0" dirty="0"/>
          </a:p>
        </p:txBody>
      </p:sp>
      <p:sp>
        <p:nvSpPr>
          <p:cNvPr id="9" name="Alt Bilgi Yer Tutucusu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2F068C8E-B5EE-4899-ADF2-736325C2943F}" type="datetime1">
              <a:rPr lang="tr-TR" noProof="0" smtClean="0"/>
              <a:pPr/>
              <a:t>9.05.2020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8A7A6979-0714-4377-B894-6BE4C2D6E20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Dünya’nın uydu görünümü">
            <a:extLst>
              <a:ext uri="{FF2B5EF4-FFF2-40B4-BE49-F238E27FC236}">
                <a16:creationId xmlns:a16="http://schemas.microsoft.com/office/drawing/2014/main" id="{997CF875-7865-4B60-BE3C-F759090A4D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25" b="3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tr-TR" sz="6000" cap="none" dirty="0" smtClean="0">
                <a:solidFill>
                  <a:schemeClr val="tx1"/>
                </a:solidFill>
                <a:latin typeface="Comic Sans MS" pitchFamily="66" charset="0"/>
              </a:rPr>
              <a:t>BOOKING</a:t>
            </a:r>
            <a:endParaRPr lang="tr-TR" sz="6000" cap="none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6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35194" y="311549"/>
            <a:ext cx="7729728" cy="1188720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Rezervasyon Değiştirme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0001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Acaba rezervasyonumuzun tarihini değiştirmek mümkün olur muydu?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Would it be possible to change the date of the booking to…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Daha önce ayarladığımız tarih için rezervasyon çakışması yaşıyorum. Başka bir tarih için rezervasyon yapmamızın </a:t>
                      </a: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mümkünatı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var mı acaba?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Unfortunately I am double booked on the day we arranged. Would it be possible to reserve the room for another date?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Korkarım ki rezervasyon tarihimi ... tarihine değiştirmenizi istemek zorundayım.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am afraid I must ask you to alter my booking from…to…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Öğle yemeğinin servisinin yapılacağı başka bir oda rezerve etmek istiyordum.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reserve an additional room, where lunch will be served after the meeting.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20250" y="224464"/>
            <a:ext cx="7729728" cy="1188720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Rezervasyon </a:t>
            </a:r>
            <a:r>
              <a:rPr lang="tr-TR" b="1" dirty="0" err="1" smtClean="0">
                <a:latin typeface="Comic Sans MS" pitchFamily="66" charset="0"/>
              </a:rPr>
              <a:t>İptalİ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39867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Korkarım ki ... için olan rezervasyonumu iptal etmek zorundayım çünkü ...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I'm afraid I have to cancel our reservation for…because…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sebebiyle korkarım ki rezervasyonumu iptal ettirmek zorundayım.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Owing to…, I am afraid that I must cancel my booking.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Küçük konferans salonu ve akşam yemeği için olan rezervasyonumu maalesef iptal ettirmek zorundayım.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Unfortunately I have to cancel our reservation for a small conference room and a three course dinner.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Size telefonla ulaşamadığım için rezervasyonumu iptal ettirmek zorunda kaldığımı bu e-posta yoluyla bildiriyorum. Şimdiden neden olduğum tüm problemler için özür dilerim.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could not reach you on the phone, so I am writing you this mail to tell you I have to cancel our reservation for the conference room. I'm extremely sorry for any inconvenience caused.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2296450" y="0"/>
            <a:ext cx="7729728" cy="988291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latin typeface="Comic Sans MS" pitchFamily="66" charset="0"/>
              </a:rPr>
              <a:t>Booking a Hotel Room </a:t>
            </a:r>
            <a:r>
              <a:rPr lang="tr-TR" sz="2400" b="1" dirty="0" smtClean="0">
                <a:latin typeface="Comic Sans MS" pitchFamily="66" charset="0"/>
              </a:rPr>
              <a:t/>
            </a:r>
            <a:br>
              <a:rPr lang="tr-TR" sz="2400" b="1" dirty="0" smtClean="0">
                <a:latin typeface="Comic Sans MS" pitchFamily="66" charset="0"/>
              </a:rPr>
            </a:br>
            <a:r>
              <a:rPr lang="en-US" sz="2400" b="1" dirty="0" smtClean="0">
                <a:latin typeface="Comic Sans MS" pitchFamily="66" charset="0"/>
              </a:rPr>
              <a:t>(</a:t>
            </a:r>
            <a:r>
              <a:rPr lang="en-US" sz="2400" b="1" dirty="0" err="1">
                <a:latin typeface="Comic Sans MS" pitchFamily="66" charset="0"/>
              </a:rPr>
              <a:t>Otel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Rezervasyonu</a:t>
            </a:r>
            <a:r>
              <a:rPr lang="en-US" sz="2400" b="1" dirty="0">
                <a:latin typeface="Comic Sans MS" pitchFamily="66" charset="0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95795" y="1161012"/>
            <a:ext cx="5385598" cy="5207131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>
                <a:latin typeface="Comic Sans MS" pitchFamily="66" charset="0"/>
              </a:rPr>
              <a:t>Receptionist: — Good afternoon, San </a:t>
            </a:r>
            <a:r>
              <a:rPr lang="en-US" sz="1500" dirty="0" err="1">
                <a:latin typeface="Comic Sans MS" pitchFamily="66" charset="0"/>
              </a:rPr>
              <a:t>Felice</a:t>
            </a:r>
            <a:r>
              <a:rPr lang="en-US" sz="1500" dirty="0">
                <a:latin typeface="Comic Sans MS" pitchFamily="66" charset="0"/>
              </a:rPr>
              <a:t> Hotel. May I help you?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Yes. I´d like to book a room, please.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Certainly. When for, madam?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March the 23rd.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How long will you be staying?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Three nights.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What kind of room would you like, madam?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</a:t>
            </a:r>
            <a:r>
              <a:rPr lang="en-US" sz="1500" dirty="0" err="1">
                <a:latin typeface="Comic Sans MS" pitchFamily="66" charset="0"/>
              </a:rPr>
              <a:t>Er</a:t>
            </a:r>
            <a:r>
              <a:rPr lang="en-US" sz="1500" dirty="0">
                <a:latin typeface="Comic Sans MS" pitchFamily="66" charset="0"/>
              </a:rPr>
              <a:t>... double with bath. I´d appreciate it if you could give me a room with a view over the lake.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Certainly, madam. I´ll just check what we have available. . . Yes, we have a room on the 4th floor with a really splendid view</a:t>
            </a:r>
            <a:r>
              <a:rPr lang="en-US" sz="1500" dirty="0" smtClean="0">
                <a:latin typeface="Comic Sans MS" pitchFamily="66" charset="0"/>
              </a:rPr>
              <a:t>.</a:t>
            </a:r>
            <a:endParaRPr lang="tr-TR" sz="1500" dirty="0" smtClean="0">
              <a:latin typeface="Comic Sans MS" pitchFamily="66" charset="0"/>
            </a:endParaRPr>
          </a:p>
          <a:p>
            <a:pPr marL="0" indent="0"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Fine. How much is the charge per night</a:t>
            </a:r>
            <a:r>
              <a:rPr lang="en-US" sz="1500" dirty="0" smtClean="0">
                <a:latin typeface="Comic Sans MS" pitchFamily="66" charset="0"/>
              </a:rPr>
              <a:t>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endParaRPr lang="tr-TR" sz="1500" dirty="0">
              <a:latin typeface="Comic Sans MS" pitchFamily="66" charset="0"/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>
          <a:xfrm>
            <a:off x="6197600" y="1188720"/>
            <a:ext cx="5532582" cy="5179423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 smtClean="0">
                <a:latin typeface="Comic Sans MS" pitchFamily="66" charset="0"/>
              </a:rPr>
              <a:t>: — Would you like breakfast?</a:t>
            </a:r>
            <a:endParaRPr lang="tr-TR" sz="1500" dirty="0" smtClean="0">
              <a:latin typeface="Comic Sans MS" pitchFamily="66" charset="0"/>
            </a:endParaRPr>
          </a:p>
          <a:p>
            <a:pPr marL="0" indent="0"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No, thanks.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 smtClean="0">
                <a:latin typeface="Comic Sans MS" pitchFamily="66" charset="0"/>
              </a:rPr>
              <a:t>: — It´s eighty four euro per night excluding VAT.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That´s fine.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 smtClean="0">
                <a:latin typeface="Comic Sans MS" pitchFamily="66" charset="0"/>
              </a:rPr>
              <a:t>: — Who´s the booking for, please, madam?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</a:t>
            </a:r>
            <a:r>
              <a:rPr lang="en-US" sz="1500" dirty="0" err="1" smtClean="0">
                <a:latin typeface="Comic Sans MS" pitchFamily="66" charset="0"/>
              </a:rPr>
              <a:t>Mr</a:t>
            </a:r>
            <a:r>
              <a:rPr lang="en-US" sz="1500" dirty="0" smtClean="0">
                <a:latin typeface="Comic Sans MS" pitchFamily="66" charset="0"/>
              </a:rPr>
              <a:t> and </a:t>
            </a: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, that´s R-Y-E-F-I-E-L-D.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 smtClean="0">
                <a:latin typeface="Comic Sans MS" pitchFamily="66" charset="0"/>
              </a:rPr>
              <a:t>: — Okay, let me make sure I got that: </a:t>
            </a:r>
            <a:r>
              <a:rPr lang="en-US" sz="1500" dirty="0" err="1" smtClean="0">
                <a:latin typeface="Comic Sans MS" pitchFamily="66" charset="0"/>
              </a:rPr>
              <a:t>Mr</a:t>
            </a:r>
            <a:r>
              <a:rPr lang="en-US" sz="1500" dirty="0" smtClean="0">
                <a:latin typeface="Comic Sans MS" pitchFamily="66" charset="0"/>
              </a:rPr>
              <a:t> and </a:t>
            </a: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. Double with bath for March the 23rd, 24th and 25th. Is that correct?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Yes it is. Thank you.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 smtClean="0">
                <a:latin typeface="Comic Sans MS" pitchFamily="66" charset="0"/>
              </a:rPr>
              <a:t>: — Let me give you your confirmation number. It´s: 7576385. I´ll repeat that: 7576385. Thank you for choosing San </a:t>
            </a:r>
            <a:r>
              <a:rPr lang="en-US" sz="1500" dirty="0" err="1" smtClean="0">
                <a:latin typeface="Comic Sans MS" pitchFamily="66" charset="0"/>
              </a:rPr>
              <a:t>Felice</a:t>
            </a:r>
            <a:r>
              <a:rPr lang="en-US" sz="1500" dirty="0" smtClean="0">
                <a:latin typeface="Comic Sans MS" pitchFamily="66" charset="0"/>
              </a:rPr>
              <a:t> Hotel and have a nice day. Goodbye.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Goodbye.</a:t>
            </a:r>
            <a:endParaRPr lang="tr-TR" sz="1500" dirty="0" smtClean="0">
              <a:latin typeface="Comic Sans MS" pitchFamily="66" charset="0"/>
            </a:endParaRPr>
          </a:p>
          <a:p>
            <a:pPr>
              <a:lnSpc>
                <a:spcPct val="130000"/>
              </a:lnSpc>
              <a:spcBef>
                <a:spcPts val="1200"/>
              </a:spcBef>
              <a:buNone/>
            </a:pPr>
            <a:endParaRPr lang="tr-TR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25285" y="202692"/>
            <a:ext cx="10983685" cy="885879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Comic Sans MS" pitchFamily="66" charset="0"/>
              </a:rPr>
              <a:t>Booking a Hotel Room </a:t>
            </a:r>
            <a:r>
              <a:rPr lang="en-US" sz="2600" b="1" dirty="0" smtClean="0">
                <a:latin typeface="Comic Sans MS" pitchFamily="66" charset="0"/>
              </a:rPr>
              <a:t>(</a:t>
            </a:r>
            <a:r>
              <a:rPr lang="en-US" sz="2600" b="1" dirty="0" err="1">
                <a:latin typeface="Comic Sans MS" pitchFamily="66" charset="0"/>
              </a:rPr>
              <a:t>Otel</a:t>
            </a:r>
            <a:r>
              <a:rPr lang="en-US" sz="2600" b="1" dirty="0">
                <a:latin typeface="Comic Sans MS" pitchFamily="66" charset="0"/>
              </a:rPr>
              <a:t> </a:t>
            </a:r>
            <a:r>
              <a:rPr lang="en-US" sz="2600" b="1" dirty="0" err="1">
                <a:latin typeface="Comic Sans MS" pitchFamily="66" charset="0"/>
              </a:rPr>
              <a:t>Rezervasyonu</a:t>
            </a:r>
            <a:r>
              <a:rPr lang="en-US" sz="2600" b="1" dirty="0">
                <a:latin typeface="Comic Sans MS" pitchFamily="66" charset="0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26572" y="1197429"/>
            <a:ext cx="5595258" cy="354111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400" dirty="0" smtClean="0">
                <a:latin typeface="Comic Sans MS" pitchFamily="66" charset="0"/>
              </a:rPr>
              <a:t/>
            </a:r>
            <a:br>
              <a:rPr lang="en-US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İyi günler, San </a:t>
            </a:r>
            <a:r>
              <a:rPr lang="tr-TR" sz="1400" dirty="0" err="1" smtClean="0">
                <a:latin typeface="Comic Sans MS" pitchFamily="66" charset="0"/>
              </a:rPr>
              <a:t>Felice</a:t>
            </a:r>
            <a:r>
              <a:rPr lang="tr-TR" sz="1400" dirty="0" smtClean="0">
                <a:latin typeface="Comic Sans MS" pitchFamily="66" charset="0"/>
              </a:rPr>
              <a:t> Oteli. Nasıl yardımcı olabilirim?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Oda rezervasyonu yapmak istiyorum.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Elbette. Ne zaman için, bayan?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23 Mart.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Ne kadar kalacaksınız?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Üç gece.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Ne tür bir oda istiyorsunuz bayan?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Şey, çift kişilik, banyolu. Göl manzaralı bir oda olursa memnun olurum.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Elbette bayan. Boş odalar bir bakacağım. Evet, 4. katta muhteşem manzaralı bir odamız var.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Güzel. Gecelik ücreti ne kadar?</a:t>
            </a:r>
            <a:br>
              <a:rPr lang="tr-TR" sz="1400" dirty="0" smtClean="0">
                <a:latin typeface="Comic Sans MS" pitchFamily="66" charset="0"/>
              </a:rPr>
            </a:br>
            <a:endParaRPr lang="tr-TR" sz="1400" dirty="0"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5976257" y="1353529"/>
            <a:ext cx="6074229" cy="486221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Kahvaltı istiyor musunuz?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Hayır, teşekkürler.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Vergi hariç gecelik 84 </a:t>
            </a:r>
            <a:r>
              <a:rPr lang="tr-TR" sz="1400" dirty="0" err="1">
                <a:latin typeface="Comic Sans MS" pitchFamily="66" charset="0"/>
              </a:rPr>
              <a:t>euro</a:t>
            </a:r>
            <a:r>
              <a:rPr lang="tr-TR" sz="1400" dirty="0">
                <a:latin typeface="Comic Sans MS" pitchFamily="66" charset="0"/>
              </a:rPr>
              <a:t>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Tamamdır.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Rezervasyonu kimin adına yapalım, bayan?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 Bay ve Bayan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,  R-Y-E-F-I-E-L-D.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Tamam, bir kontrol edelim. Bay ve Bayan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. 23, 24, 25 Mart günleri için, çift kişilik banyolu oda. Doğru mu?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Evet, doğru. Teşekkürler.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Size onay numaranızı vereyim: 7576385. Tekrarlıyorum: 7576385. San </a:t>
            </a:r>
            <a:r>
              <a:rPr lang="tr-TR" sz="1400" dirty="0" err="1">
                <a:latin typeface="Comic Sans MS" pitchFamily="66" charset="0"/>
              </a:rPr>
              <a:t>Felice</a:t>
            </a:r>
            <a:r>
              <a:rPr lang="tr-TR" sz="1400" dirty="0">
                <a:latin typeface="Comic Sans MS" pitchFamily="66" charset="0"/>
              </a:rPr>
              <a:t> otelini seçtiğiniz için teşekkür ederiz. İyi günler. </a:t>
            </a:r>
            <a:r>
              <a:rPr lang="tr-TR" sz="1400" dirty="0" err="1">
                <a:latin typeface="Comic Sans MS" pitchFamily="66" charset="0"/>
              </a:rPr>
              <a:t>Hoşçakalın</a:t>
            </a:r>
            <a:r>
              <a:rPr lang="tr-TR" sz="1400" dirty="0">
                <a:latin typeface="Comic Sans MS" pitchFamily="66" charset="0"/>
              </a:rPr>
              <a:t>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</a:t>
            </a:r>
            <a:r>
              <a:rPr lang="tr-TR" sz="1400" dirty="0" err="1">
                <a:latin typeface="Comic Sans MS" pitchFamily="66" charset="0"/>
              </a:rPr>
              <a:t>Hoşçakalın</a:t>
            </a:r>
            <a:r>
              <a:rPr lang="tr-TR" sz="1400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52907" y="0"/>
            <a:ext cx="7729728" cy="674914"/>
          </a:xfrm>
        </p:spPr>
        <p:txBody>
          <a:bodyPr>
            <a:normAutofit fontScale="90000"/>
          </a:bodyPr>
          <a:lstStyle/>
          <a:p>
            <a:r>
              <a:rPr lang="tr-TR" b="1" cap="all" dirty="0"/>
              <a:t>YER SORGULAMA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805543" y="674915"/>
          <a:ext cx="10972800" cy="60540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40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1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dirty="0">
                          <a:solidFill>
                            <a:srgbClr val="0070C0"/>
                          </a:solidFill>
                        </a:rPr>
                        <a:t>Do you have any vacancies?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Boş odanız var mı?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From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what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date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Hangi tarih itibari ile?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For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how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many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nights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Kaç gece için?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How long will you be staying for?</a:t>
                      </a:r>
                      <a:endParaRPr lang="en-US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/>
                        <a:t>Ne kadar süre kalacaksınız?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One</a:t>
                      </a:r>
                      <a:r>
                        <a:rPr lang="tr-TR" sz="1600" b="1" u="none" strike="noStrike" kern="12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night</a:t>
                      </a:r>
                      <a:endParaRPr lang="tr-TR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/>
                        <a:t>Bir akşam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Two</a:t>
                      </a:r>
                      <a:r>
                        <a:rPr lang="tr-TR" sz="1600" b="1" u="none" strike="noStrike" kern="12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nights</a:t>
                      </a:r>
                      <a:endParaRPr lang="tr-TR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 err="1"/>
                        <a:t>Iki</a:t>
                      </a:r>
                      <a:r>
                        <a:rPr lang="tr-TR" sz="1600" kern="1200" dirty="0"/>
                        <a:t> akşam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982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tr-TR" sz="1600" b="1" u="none" strike="noStrike" kern="1200" dirty="0">
                          <a:solidFill>
                            <a:srgbClr val="0070C0"/>
                          </a:solidFill>
                        </a:rPr>
                        <a:t>A </a:t>
                      </a:r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week</a:t>
                      </a:r>
                      <a:endParaRPr lang="tr-TR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/>
                        <a:t>Bir hafta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A fortnight (</a:t>
                      </a:r>
                      <a:r>
                        <a:rPr lang="en-US" sz="1600" b="1" u="none" strike="noStrike" kern="1200" dirty="0" err="1">
                          <a:solidFill>
                            <a:srgbClr val="0070C0"/>
                          </a:solidFill>
                        </a:rPr>
                        <a:t>Amerikan</a:t>
                      </a:r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1" u="none" strike="noStrike" kern="1200" dirty="0" err="1">
                          <a:solidFill>
                            <a:srgbClr val="0070C0"/>
                          </a:solidFill>
                        </a:rPr>
                        <a:t>İngilizcesi</a:t>
                      </a:r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: two weeks)</a:t>
                      </a:r>
                      <a:endParaRPr lang="en-US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 err="1"/>
                        <a:t>Onbeş</a:t>
                      </a:r>
                      <a:r>
                        <a:rPr lang="tr-TR" sz="1600" kern="1200" dirty="0"/>
                        <a:t> gün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dirty="0">
                          <a:solidFill>
                            <a:srgbClr val="0070C0"/>
                          </a:solidFill>
                        </a:rPr>
                        <a:t>What sort of room would you like?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Nasıl bir oda istersiniz?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single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/>
                        <a:t>tek kişilik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double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iki kişilik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twin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çift kişilik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triple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üç kişilik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suite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süit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cap="all" dirty="0">
                <a:latin typeface="Comic Sans MS" pitchFamily="66" charset="0"/>
              </a:rPr>
              <a:t>YER </a:t>
            </a:r>
            <a:r>
              <a:rPr lang="tr-TR" b="1" cap="all" dirty="0" smtClean="0">
                <a:latin typeface="Comic Sans MS" pitchFamily="66" charset="0"/>
              </a:rPr>
              <a:t>SORGULAMA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20486" y="2558143"/>
          <a:ext cx="10972800" cy="314833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 sort of room would you like?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Nasıl bir oda istersiniz?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single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tek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double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iki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twin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çift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triple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üç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suite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süit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4050" y="387749"/>
            <a:ext cx="7729728" cy="1188720"/>
          </a:xfrm>
        </p:spPr>
        <p:txBody>
          <a:bodyPr>
            <a:normAutofit/>
          </a:bodyPr>
          <a:lstStyle/>
          <a:p>
            <a:r>
              <a:rPr lang="tr-TR" b="1" cap="all" dirty="0"/>
              <a:t>YER </a:t>
            </a:r>
            <a:r>
              <a:rPr lang="tr-TR" b="1" cap="all" dirty="0" smtClean="0"/>
              <a:t>SORGULAMA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74915" y="2111830"/>
          <a:ext cx="10972800" cy="3240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</a:rPr>
                        <a:t>I'd like a room with …</a:t>
                      </a:r>
                      <a:endParaRPr lang="en-US" dirty="0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… bir oda istiyorum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an en-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suite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bathroom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özel banyolu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bath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banyolu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shower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duşlu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view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manzaralı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sea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view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deniz manzaralı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balcony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balkonlu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3164" y="159149"/>
            <a:ext cx="7729728" cy="1188720"/>
          </a:xfrm>
        </p:spPr>
        <p:txBody>
          <a:bodyPr>
            <a:normAutofit/>
          </a:bodyPr>
          <a:lstStyle/>
          <a:p>
            <a:r>
              <a:rPr lang="tr-TR" b="1" cap="all" dirty="0" smtClean="0">
                <a:latin typeface="Comic Sans MS" pitchFamily="66" charset="0"/>
              </a:rPr>
              <a:t>TESİSDE BULUNAN İMKANLAR İLE İLGİLİ SORU SORARKEN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6291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Does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the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Odada …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internet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access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internet bağlantısı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air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conditioning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havalandırma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television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televizyon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Is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there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a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…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swimming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pool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yüzme havuzu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sauna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sauna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gym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spor salonu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beauty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salon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güzellik salonu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lift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asansör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cap="all" dirty="0">
                <a:latin typeface="Comic Sans MS" pitchFamily="66" charset="0"/>
              </a:rPr>
              <a:t>TESİSDE BULUNAN İMKANLAR İLE İLGİLİ SORU </a:t>
            </a:r>
            <a:r>
              <a:rPr lang="tr-TR" b="1" cap="all" dirty="0" smtClean="0">
                <a:latin typeface="Comic Sans MS" pitchFamily="66" charset="0"/>
              </a:rPr>
              <a:t>SORARKEN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589314" y="2808515"/>
          <a:ext cx="9546772" cy="138874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73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3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Do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you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allow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pets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?</a:t>
                      </a:r>
                      <a:endParaRPr lang="tr-TR" dirty="0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Evcil hayvan kabul ediyor musunuz?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</a:rPr>
                        <a:t>Do you have wheelchair access?</a:t>
                      </a:r>
                      <a:endParaRPr lang="en-US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Tekerlekli sandalye ile ulaşım mümkün mü?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</a:rPr>
                        <a:t>Do you have a car park?</a:t>
                      </a:r>
                      <a:endParaRPr lang="en-US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Araba parkınız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54936" y="235349"/>
            <a:ext cx="7729728" cy="831451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ANLAŞMAYA VARMA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42258" y="1480458"/>
          <a:ext cx="10972800" cy="438961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7735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What's the price per night?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Gecelik ücreti ne kadar?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Is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breakfast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included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Kahvaltı dahil mi?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That's a bit more than I wanted to pay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Ödemek istediğimden biraz daha fazla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Can you offer me any discount?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Bana bir indirim yapar mısınız?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you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got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anything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Daha … ucuz bir odanız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cheaper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ucuz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bigger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büyük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quieter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sakin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Could I see the room?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Odayı görebilir miyim?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07336" y="0"/>
            <a:ext cx="7729728" cy="870857"/>
          </a:xfrm>
        </p:spPr>
        <p:txBody>
          <a:bodyPr>
            <a:normAutofit/>
          </a:bodyPr>
          <a:lstStyle/>
          <a:p>
            <a:r>
              <a:rPr lang="tr-TR" b="1" cap="all" dirty="0">
                <a:latin typeface="Comic Sans MS" pitchFamily="66" charset="0"/>
              </a:rPr>
              <a:t>REZERVASYON </a:t>
            </a:r>
            <a:r>
              <a:rPr lang="tr-TR" b="1" cap="all" dirty="0" smtClean="0">
                <a:latin typeface="Comic Sans MS" pitchFamily="66" charset="0"/>
              </a:rPr>
              <a:t>YAPTIRMA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718457" y="957946"/>
          <a:ext cx="10972800" cy="5462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OK,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I'll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take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Tamam, alacağım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I'd like to make a reservation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Rezervasyon yaptırmak istiyorum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What's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your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name,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please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Adınız, lütfen?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Could I take your name?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Comic Sans MS" pitchFamily="66" charset="0"/>
                        </a:rPr>
                        <a:t>Isminiz</a:t>
                      </a:r>
                      <a:r>
                        <a:rPr lang="tr-TR" dirty="0">
                          <a:latin typeface="Comic Sans MS" pitchFamily="66" charset="0"/>
                        </a:rPr>
                        <a:t> lütfen?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Can I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take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your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… alabilir miyim?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credit card number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kredi kartı numaranızı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telephone number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telefon numaranızı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 time will you be arriving?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Ne zaman buraya varacaksınız?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kern="1200" cap="all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GÖREBİLECEĞİNİZ İŞARETLER</a:t>
                      </a:r>
                    </a:p>
                  </a:txBody>
                  <a:tcPr marL="121920" marR="190500" marB="142875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142875" marB="14287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Vacancies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Boş oda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No vacancies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Boş oda yok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31136" y="267988"/>
            <a:ext cx="7729728" cy="1005641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Rezervasyon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380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için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yer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ayırmak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istiyordum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book…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için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yer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ayırmayı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dilemiştim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wish to book…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için boş yeriniz var mıydı acaba?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Do you have any vacancies on…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… tarihi için bir oda rezerve etmek istiyordum.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reserve a room on the…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100 kişilik kapasiteye sahip konferans salonlarınızdan birisini rezerve etmek istiyoruz.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We would like to reserve one of your conference rooms with seating capacity for 100 people.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adına ...'ı rezerve etmek istiyordum.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reserve…in the name of...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Ayrıca şu ekipmanlara ve hizmetlere ihtiyaç duyuyoruz: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We also need the following equipment and services: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f56596226 (3)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7334_TF56596226.potx" id="{AE9F9929-D86A-438C-93BD-0BA9AF492114}" vid="{98ACC36A-CDE5-4CE4-A584-A1153A899D32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775A23-75CA-4614-9647-C9B2CE742CA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8A451F4C-A3A1-4FF3-AEA5-AE3EFF175B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09F5EF-575C-40E7-A9C5-EC1F2A5548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tf56596226 (3)</Template>
  <TotalTime>0</TotalTime>
  <Words>819</Words>
  <Application>Microsoft Office PowerPoint</Application>
  <PresentationFormat>Geniş ekran</PresentationFormat>
  <Paragraphs>170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Comic Sans MS</vt:lpstr>
      <vt:lpstr>Gill Sans MT</vt:lpstr>
      <vt:lpstr>tf56596226 (3)</vt:lpstr>
      <vt:lpstr>BOOKING</vt:lpstr>
      <vt:lpstr>YER SORGULAMA</vt:lpstr>
      <vt:lpstr>YER SORGULAMA</vt:lpstr>
      <vt:lpstr>YER SORGULAMA</vt:lpstr>
      <vt:lpstr>TESİSDE BULUNAN İMKANLAR İLE İLGİLİ SORU SORARKEN</vt:lpstr>
      <vt:lpstr>TESİSDE BULUNAN İMKANLAR İLE İLGİLİ SORU SORARKEN</vt:lpstr>
      <vt:lpstr>ANLAŞMAYA VARMA</vt:lpstr>
      <vt:lpstr>REZERVASYON YAPTIRMA</vt:lpstr>
      <vt:lpstr>Rezervasyon</vt:lpstr>
      <vt:lpstr>Rezervasyon Değiştirme</vt:lpstr>
      <vt:lpstr>Rezervasyon İptalİ</vt:lpstr>
      <vt:lpstr>Booking a Hotel Room  (Otel Rezervasyonu)</vt:lpstr>
      <vt:lpstr>Booking a Hotel Room (Otel Rezervasyonu)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2020-05-09T04:13:25Z</dcterms:created>
  <dcterms:modified xsi:type="dcterms:W3CDTF">2020-05-09T11:21:46Z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