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96" r:id="rId4"/>
  </p:sldMasterIdLst>
  <p:notesMasterIdLst>
    <p:notesMasterId r:id="rId18"/>
  </p:notesMasterIdLst>
  <p:handoutMasterIdLst>
    <p:handoutMasterId r:id="rId19"/>
  </p:handoutMasterIdLst>
  <p:sldIdLst>
    <p:sldId id="285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</p:sldIdLst>
  <p:sldSz cx="12192000" cy="6858000"/>
  <p:notesSz cx="6858000" cy="9144000"/>
  <p:defaultTextStyle>
    <a:defPPr rtl="0">
      <a:defRPr lang="tr-T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0F85A6A-8497-487E-90B1-F598B7DCC03A}" type="datetime1">
              <a:rPr lang="tr-TR" smtClean="0"/>
              <a:pPr rtl="0"/>
              <a:t>9.05.2020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8FBD93F-F02D-450A-B770-AD465E68CA96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69923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E692770-C25B-4016-AE0B-A70FF23BF004}" type="datetime1">
              <a:rPr lang="tr-TR" noProof="0" smtClean="0"/>
              <a:pPr rtl="0"/>
              <a:t>9.05.2020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B040C8-62D2-4EA7-B200-D3B8C06AAFD8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48306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EB040C8-62D2-4EA7-B200-D3B8C06AAFD8}" type="slidenum">
              <a:rPr lang="tr-TR" smtClean="0"/>
              <a:pPr rtl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9883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2D0925-63A0-4802-966F-DF66D6C9B9B9}" type="datetime1">
              <a:rPr lang="tr-TR" noProof="0" smtClean="0"/>
              <a:pPr rtl="0"/>
              <a:t>9.05.2020</a:t>
            </a:fld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14FDBB-C447-4DEC-A729-B886F85047CD}" type="datetime1">
              <a:rPr lang="tr-TR" noProof="0" smtClean="0"/>
              <a:pPr rtl="0"/>
              <a:t>9.05.2020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C916DB-8DE1-4323-98C9-6C002C5C6370}" type="datetime1">
              <a:rPr lang="tr-TR" noProof="0" smtClean="0"/>
              <a:pPr rtl="0"/>
              <a:t>9.05.2020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6A6FBA-E616-4255-8CEB-315C2D15700D}" type="datetime1">
              <a:rPr lang="tr-TR" noProof="0" smtClean="0"/>
              <a:pPr rtl="0"/>
              <a:t>9.05.2020</a:t>
            </a:fld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Başlığ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9CEF58-5575-43E9-906B-ADD101C0AE4F}" type="datetime1">
              <a:rPr lang="tr-TR" noProof="0" smtClean="0"/>
              <a:pPr rtl="0"/>
              <a:t>9.05.2020</a:t>
            </a:fld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8" name="Tarih Yer Tutucusu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984A9F-AC6C-4ECF-B366-80ECC27313F6}" type="datetime1">
              <a:rPr lang="tr-TR" noProof="0" smtClean="0"/>
              <a:pPr rtl="0"/>
              <a:t>9.05.2020</a:t>
            </a:fld>
            <a:endParaRPr lang="tr-TR" noProof="0" dirty="0"/>
          </a:p>
        </p:txBody>
      </p:sp>
      <p:sp>
        <p:nvSpPr>
          <p:cNvPr id="9" name="Alt Bilgi Yer Tutucusu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11" name="Metin Yer Tutucusu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90049C-D7EB-4237-90D7-B93A58CBF9C0}" type="datetime1">
              <a:rPr lang="tr-TR" noProof="0" smtClean="0"/>
              <a:pPr rtl="0"/>
              <a:t>9.05.2020</a:t>
            </a:fld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  <p:sp>
        <p:nvSpPr>
          <p:cNvPr id="10" name="Başlık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5CD8AF-4FAE-4FC6-BAA1-5107FE31C635}" type="datetime1">
              <a:rPr lang="tr-TR" noProof="0" smtClean="0"/>
              <a:pPr rtl="0"/>
              <a:t>9.05.2020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357D55-8F0E-405A-937E-58F0A7856758}" type="datetime1">
              <a:rPr lang="tr-TR" noProof="0" smtClean="0"/>
              <a:pPr rtl="0"/>
              <a:t>9.05.2020</a:t>
            </a:fld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ikdörtgen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9" name="Tarih Yer Tutucusu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61A246-F6CE-4EDB-B8DF-CEB8D841B72D}" type="datetime1">
              <a:rPr lang="tr-TR" noProof="0" smtClean="0"/>
              <a:pPr rtl="0"/>
              <a:t>9.05.2020</a:t>
            </a:fld>
            <a:endParaRPr lang="tr-TR" noProof="0" dirty="0"/>
          </a:p>
        </p:txBody>
      </p:sp>
      <p:sp>
        <p:nvSpPr>
          <p:cNvPr id="10" name="Alt Bilgi Yer Tutucusu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11" name="Slayt Numarası Yer Tutucusu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kdörtgen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8" name="Tarih Yer Tutucusu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61AF41A0-8758-4DD1-8DC3-D43CCE13E107}" type="datetime1">
              <a:rPr lang="tr-TR" noProof="0" smtClean="0"/>
              <a:pPr rtl="0"/>
              <a:t>9.05.2020</a:t>
            </a:fld>
            <a:endParaRPr lang="tr-TR" noProof="0" dirty="0"/>
          </a:p>
        </p:txBody>
      </p:sp>
      <p:sp>
        <p:nvSpPr>
          <p:cNvPr id="9" name="Alt Bilgi Yer Tutucusu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2F068C8E-B5EE-4899-ADF2-736325C2943F}" type="datetime1">
              <a:rPr lang="tr-TR" noProof="0" smtClean="0"/>
              <a:pPr/>
              <a:t>9.05.2020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8A7A6979-0714-4377-B894-6BE4C2D6E202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Dünya’nın uydu görünümü">
            <a:extLst>
              <a:ext uri="{FF2B5EF4-FFF2-40B4-BE49-F238E27FC236}">
                <a16:creationId xmlns:a16="http://schemas.microsoft.com/office/drawing/2014/main" id="{997CF875-7865-4B60-BE3C-F759090A4D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25" b="31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rmAutofit/>
          </a:bodyPr>
          <a:lstStyle/>
          <a:p>
            <a:r>
              <a:rPr lang="tr-TR" sz="6000" cap="none" dirty="0" smtClean="0">
                <a:solidFill>
                  <a:schemeClr val="tx1"/>
                </a:solidFill>
                <a:latin typeface="Comic Sans MS" pitchFamily="66" charset="0"/>
              </a:rPr>
              <a:t>BOOKING</a:t>
            </a:r>
            <a:endParaRPr lang="tr-TR" sz="6000" cap="none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68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35194" y="311549"/>
            <a:ext cx="7729728" cy="1188720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Comic Sans MS" pitchFamily="66" charset="0"/>
              </a:rPr>
              <a:t>Rezervasyon Değiştirme</a:t>
            </a:r>
            <a:endParaRPr lang="tr-TR" b="1" dirty="0">
              <a:latin typeface="Comic Sans MS" pitchFamily="66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0001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Acaba rezervasyonumuzun tarihini değiştirmek mümkün olur muydu?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Would it be possible to change the date of the booking to…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Daha önce ayarladığımız tarih için rezervasyon çakışması yaşıyorum. Başka bir tarih için rezervasyon yapmamızın </a:t>
                      </a:r>
                      <a:r>
                        <a:rPr lang="tr-TR" sz="1800" b="0" i="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mümkünatı</a:t>
                      </a: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var mı acaba?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Unfortunately I am double booked on the day we arranged. Would it be possible to reserve the room for another date?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Korkarım ki rezervasyon tarihimi ... tarihine değiştirmenizi istemek zorundayım.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 am afraid I must ask you to alter my booking from…to…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Öğle yemeğinin servisinin yapılacağı başka bir oda rezerve etmek istiyordum.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 would like to reserve an additional room, where lunch will be served after the meeting.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20250" y="224464"/>
            <a:ext cx="7729728" cy="1188720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Comic Sans MS" pitchFamily="66" charset="0"/>
              </a:rPr>
              <a:t>Rezervasyon </a:t>
            </a:r>
            <a:r>
              <a:rPr lang="tr-TR" b="1" dirty="0" err="1" smtClean="0">
                <a:latin typeface="Comic Sans MS" pitchFamily="66" charset="0"/>
              </a:rPr>
              <a:t>İptalİ</a:t>
            </a:r>
            <a:endParaRPr lang="tr-TR" b="1" dirty="0">
              <a:latin typeface="Comic Sans MS" pitchFamily="66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39867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Korkarım ki ... için olan rezervasyonumu iptal etmek zorundayım çünkü ...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I'm afraid I have to cancel our reservation for…because…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... sebebiyle korkarım ki rezervasyonumu iptal ettirmek zorundayım.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Owing to…, I am afraid that I must cancel my booking.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Küçük konferans salonu ve akşam yemeği için olan rezervasyonumu maalesef iptal ettirmek zorundayım.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Unfortunately I have to cancel our reservation for a small conference room and a three course dinner.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Size telefonla ulaşamadığım için rezervasyonumu iptal ettirmek zorunda kaldığımı bu e-posta yoluyla bildiriyorum. Şimdiden neden olduğum tüm problemler için özür dilerim.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 could not reach you on the phone, so I am writing you this mail to tell you I have to cancel our reservation for the conference room. I'm extremely sorry for any inconvenience caused.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2296450" y="0"/>
            <a:ext cx="7729728" cy="988291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latin typeface="Comic Sans MS" pitchFamily="66" charset="0"/>
              </a:rPr>
              <a:t>Booking a Hotel Room </a:t>
            </a:r>
            <a:r>
              <a:rPr lang="tr-TR" sz="2400" b="1" dirty="0" smtClean="0">
                <a:latin typeface="Comic Sans MS" pitchFamily="66" charset="0"/>
              </a:rPr>
              <a:t/>
            </a:r>
            <a:br>
              <a:rPr lang="tr-TR" sz="2400" b="1" dirty="0" smtClean="0">
                <a:latin typeface="Comic Sans MS" pitchFamily="66" charset="0"/>
              </a:rPr>
            </a:br>
            <a:r>
              <a:rPr lang="en-US" sz="2400" b="1" dirty="0" smtClean="0">
                <a:latin typeface="Comic Sans MS" pitchFamily="66" charset="0"/>
              </a:rPr>
              <a:t>(</a:t>
            </a:r>
            <a:r>
              <a:rPr lang="en-US" sz="2400" b="1" dirty="0" err="1">
                <a:latin typeface="Comic Sans MS" pitchFamily="66" charset="0"/>
              </a:rPr>
              <a:t>Otel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Rezervasyonu</a:t>
            </a:r>
            <a:r>
              <a:rPr lang="en-US" sz="2400" b="1" dirty="0">
                <a:latin typeface="Comic Sans MS" pitchFamily="66" charset="0"/>
              </a:rPr>
              <a:t>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95795" y="1161012"/>
            <a:ext cx="5385598" cy="5207131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r>
              <a:rPr lang="en-US" sz="1500" dirty="0" smtClean="0">
                <a:latin typeface="Comic Sans MS" pitchFamily="66" charset="0"/>
              </a:rPr>
              <a:t/>
            </a:r>
            <a:br>
              <a:rPr lang="en-US" sz="1500" dirty="0" smtClean="0">
                <a:latin typeface="Comic Sans MS" pitchFamily="66" charset="0"/>
              </a:rPr>
            </a:br>
            <a:r>
              <a:rPr lang="en-US" sz="1500" dirty="0">
                <a:latin typeface="Comic Sans MS" pitchFamily="66" charset="0"/>
              </a:rPr>
              <a:t>Receptionist: — Good afternoon, San </a:t>
            </a:r>
            <a:r>
              <a:rPr lang="en-US" sz="1500" dirty="0" err="1">
                <a:latin typeface="Comic Sans MS" pitchFamily="66" charset="0"/>
              </a:rPr>
              <a:t>Felice</a:t>
            </a:r>
            <a:r>
              <a:rPr lang="en-US" sz="1500" dirty="0">
                <a:latin typeface="Comic Sans MS" pitchFamily="66" charset="0"/>
              </a:rPr>
              <a:t> Hotel. May I help you?</a:t>
            </a:r>
            <a:r>
              <a:rPr lang="en-US" sz="1500" dirty="0" smtClean="0">
                <a:latin typeface="Comic Sans MS" pitchFamily="66" charset="0"/>
              </a:rPr>
              <a:t/>
            </a:r>
            <a:br>
              <a:rPr lang="en-US" sz="1500" dirty="0" smtClean="0">
                <a:latin typeface="Comic Sans MS" pitchFamily="66" charset="0"/>
              </a:rPr>
            </a:br>
            <a:r>
              <a:rPr lang="en-US" sz="1500" dirty="0" err="1" smtClean="0">
                <a:latin typeface="Comic Sans MS" pitchFamily="66" charset="0"/>
              </a:rPr>
              <a:t>Mrs</a:t>
            </a:r>
            <a:r>
              <a:rPr lang="en-US" sz="1500" dirty="0" smtClean="0">
                <a:latin typeface="Comic Sans MS" pitchFamily="66" charset="0"/>
              </a:rPr>
              <a:t> </a:t>
            </a:r>
            <a:r>
              <a:rPr lang="en-US" sz="1500" dirty="0" err="1">
                <a:latin typeface="Comic Sans MS" pitchFamily="66" charset="0"/>
              </a:rPr>
              <a:t>Ryefield</a:t>
            </a:r>
            <a:r>
              <a:rPr lang="en-US" sz="1500" dirty="0">
                <a:latin typeface="Comic Sans MS" pitchFamily="66" charset="0"/>
              </a:rPr>
              <a:t>: — Yes. I´d like to book a room, please.</a:t>
            </a:r>
            <a:r>
              <a:rPr lang="en-US" sz="1500" dirty="0" smtClean="0">
                <a:latin typeface="Comic Sans MS" pitchFamily="66" charset="0"/>
              </a:rPr>
              <a:t/>
            </a:r>
            <a:br>
              <a:rPr lang="en-US" sz="1500" dirty="0" smtClean="0">
                <a:latin typeface="Comic Sans MS" pitchFamily="66" charset="0"/>
              </a:rPr>
            </a:br>
            <a:r>
              <a:rPr lang="en-US" sz="1500" dirty="0" smtClean="0">
                <a:latin typeface="Comic Sans MS" pitchFamily="66" charset="0"/>
              </a:rPr>
              <a:t>Receptionist</a:t>
            </a:r>
            <a:r>
              <a:rPr lang="en-US" sz="1500" dirty="0">
                <a:latin typeface="Comic Sans MS" pitchFamily="66" charset="0"/>
              </a:rPr>
              <a:t>: — Certainly. When for, madam?</a:t>
            </a:r>
            <a:r>
              <a:rPr lang="en-US" sz="1500" dirty="0" smtClean="0">
                <a:latin typeface="Comic Sans MS" pitchFamily="66" charset="0"/>
              </a:rPr>
              <a:t/>
            </a:r>
            <a:br>
              <a:rPr lang="en-US" sz="1500" dirty="0" smtClean="0">
                <a:latin typeface="Comic Sans MS" pitchFamily="66" charset="0"/>
              </a:rPr>
            </a:br>
            <a:r>
              <a:rPr lang="en-US" sz="1500" dirty="0" err="1" smtClean="0">
                <a:latin typeface="Comic Sans MS" pitchFamily="66" charset="0"/>
              </a:rPr>
              <a:t>Mrs</a:t>
            </a:r>
            <a:r>
              <a:rPr lang="en-US" sz="1500" dirty="0" smtClean="0">
                <a:latin typeface="Comic Sans MS" pitchFamily="66" charset="0"/>
              </a:rPr>
              <a:t> </a:t>
            </a:r>
            <a:r>
              <a:rPr lang="en-US" sz="1500" dirty="0" err="1">
                <a:latin typeface="Comic Sans MS" pitchFamily="66" charset="0"/>
              </a:rPr>
              <a:t>Ryefield</a:t>
            </a:r>
            <a:r>
              <a:rPr lang="en-US" sz="1500" dirty="0">
                <a:latin typeface="Comic Sans MS" pitchFamily="66" charset="0"/>
              </a:rPr>
              <a:t>: — March the 23rd.</a:t>
            </a:r>
            <a:r>
              <a:rPr lang="en-US" sz="1500" dirty="0" smtClean="0">
                <a:latin typeface="Comic Sans MS" pitchFamily="66" charset="0"/>
              </a:rPr>
              <a:t/>
            </a:r>
            <a:br>
              <a:rPr lang="en-US" sz="1500" dirty="0" smtClean="0">
                <a:latin typeface="Comic Sans MS" pitchFamily="66" charset="0"/>
              </a:rPr>
            </a:br>
            <a:r>
              <a:rPr lang="en-US" sz="1500" dirty="0" smtClean="0">
                <a:latin typeface="Comic Sans MS" pitchFamily="66" charset="0"/>
              </a:rPr>
              <a:t>Receptionist</a:t>
            </a:r>
            <a:r>
              <a:rPr lang="en-US" sz="1500" dirty="0">
                <a:latin typeface="Comic Sans MS" pitchFamily="66" charset="0"/>
              </a:rPr>
              <a:t>: — How long will you be staying?</a:t>
            </a:r>
            <a:r>
              <a:rPr lang="en-US" sz="1500" dirty="0" smtClean="0">
                <a:latin typeface="Comic Sans MS" pitchFamily="66" charset="0"/>
              </a:rPr>
              <a:t/>
            </a:r>
            <a:br>
              <a:rPr lang="en-US" sz="1500" dirty="0" smtClean="0">
                <a:latin typeface="Comic Sans MS" pitchFamily="66" charset="0"/>
              </a:rPr>
            </a:br>
            <a:r>
              <a:rPr lang="en-US" sz="1500" dirty="0" err="1" smtClean="0">
                <a:latin typeface="Comic Sans MS" pitchFamily="66" charset="0"/>
              </a:rPr>
              <a:t>Mrs</a:t>
            </a:r>
            <a:r>
              <a:rPr lang="en-US" sz="1500" dirty="0" smtClean="0">
                <a:latin typeface="Comic Sans MS" pitchFamily="66" charset="0"/>
              </a:rPr>
              <a:t> </a:t>
            </a:r>
            <a:r>
              <a:rPr lang="en-US" sz="1500" dirty="0" err="1">
                <a:latin typeface="Comic Sans MS" pitchFamily="66" charset="0"/>
              </a:rPr>
              <a:t>Ryefield</a:t>
            </a:r>
            <a:r>
              <a:rPr lang="en-US" sz="1500" dirty="0">
                <a:latin typeface="Comic Sans MS" pitchFamily="66" charset="0"/>
              </a:rPr>
              <a:t>: — Three nights.</a:t>
            </a:r>
            <a:r>
              <a:rPr lang="en-US" sz="1500" dirty="0" smtClean="0">
                <a:latin typeface="Comic Sans MS" pitchFamily="66" charset="0"/>
              </a:rPr>
              <a:t/>
            </a:r>
            <a:br>
              <a:rPr lang="en-US" sz="1500" dirty="0" smtClean="0">
                <a:latin typeface="Comic Sans MS" pitchFamily="66" charset="0"/>
              </a:rPr>
            </a:br>
            <a:r>
              <a:rPr lang="en-US" sz="1500" dirty="0" smtClean="0">
                <a:latin typeface="Comic Sans MS" pitchFamily="66" charset="0"/>
              </a:rPr>
              <a:t>Receptionist</a:t>
            </a:r>
            <a:r>
              <a:rPr lang="en-US" sz="1500" dirty="0">
                <a:latin typeface="Comic Sans MS" pitchFamily="66" charset="0"/>
              </a:rPr>
              <a:t>: — What kind of room would you like, madam?</a:t>
            </a:r>
            <a:r>
              <a:rPr lang="en-US" sz="1500" dirty="0" smtClean="0">
                <a:latin typeface="Comic Sans MS" pitchFamily="66" charset="0"/>
              </a:rPr>
              <a:t/>
            </a:r>
            <a:br>
              <a:rPr lang="en-US" sz="1500" dirty="0" smtClean="0">
                <a:latin typeface="Comic Sans MS" pitchFamily="66" charset="0"/>
              </a:rPr>
            </a:br>
            <a:r>
              <a:rPr lang="en-US" sz="1500" dirty="0" err="1" smtClean="0">
                <a:latin typeface="Comic Sans MS" pitchFamily="66" charset="0"/>
              </a:rPr>
              <a:t>Mrs</a:t>
            </a:r>
            <a:r>
              <a:rPr lang="en-US" sz="1500" dirty="0" smtClean="0">
                <a:latin typeface="Comic Sans MS" pitchFamily="66" charset="0"/>
              </a:rPr>
              <a:t> </a:t>
            </a:r>
            <a:r>
              <a:rPr lang="en-US" sz="1500" dirty="0" err="1">
                <a:latin typeface="Comic Sans MS" pitchFamily="66" charset="0"/>
              </a:rPr>
              <a:t>Ryefield</a:t>
            </a:r>
            <a:r>
              <a:rPr lang="en-US" sz="1500" dirty="0">
                <a:latin typeface="Comic Sans MS" pitchFamily="66" charset="0"/>
              </a:rPr>
              <a:t>: — </a:t>
            </a:r>
            <a:r>
              <a:rPr lang="en-US" sz="1500" dirty="0" err="1">
                <a:latin typeface="Comic Sans MS" pitchFamily="66" charset="0"/>
              </a:rPr>
              <a:t>Er</a:t>
            </a:r>
            <a:r>
              <a:rPr lang="en-US" sz="1500" dirty="0">
                <a:latin typeface="Comic Sans MS" pitchFamily="66" charset="0"/>
              </a:rPr>
              <a:t>... double with bath. I´d appreciate it if you could give me a room with a view over the lake.</a:t>
            </a:r>
            <a:r>
              <a:rPr lang="en-US" sz="1500" dirty="0" smtClean="0">
                <a:latin typeface="Comic Sans MS" pitchFamily="66" charset="0"/>
              </a:rPr>
              <a:t/>
            </a:r>
            <a:br>
              <a:rPr lang="en-US" sz="1500" dirty="0" smtClean="0">
                <a:latin typeface="Comic Sans MS" pitchFamily="66" charset="0"/>
              </a:rPr>
            </a:br>
            <a:r>
              <a:rPr lang="en-US" sz="1500" dirty="0" smtClean="0">
                <a:latin typeface="Comic Sans MS" pitchFamily="66" charset="0"/>
              </a:rPr>
              <a:t>Receptionist</a:t>
            </a:r>
            <a:r>
              <a:rPr lang="en-US" sz="1500" dirty="0">
                <a:latin typeface="Comic Sans MS" pitchFamily="66" charset="0"/>
              </a:rPr>
              <a:t>: — Certainly, madam. I´ll just check what we have available. . . Yes, we have a room on the 4th floor with a really splendid view</a:t>
            </a:r>
            <a:r>
              <a:rPr lang="en-US" sz="1500" dirty="0" smtClean="0">
                <a:latin typeface="Comic Sans MS" pitchFamily="66" charset="0"/>
              </a:rPr>
              <a:t>.</a:t>
            </a:r>
            <a:endParaRPr lang="tr-TR" sz="1500" dirty="0" smtClean="0">
              <a:latin typeface="Comic Sans MS" pitchFamily="66" charset="0"/>
            </a:endParaRPr>
          </a:p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r>
              <a:rPr lang="en-US" sz="1500" dirty="0" err="1" smtClean="0">
                <a:latin typeface="Comic Sans MS" pitchFamily="66" charset="0"/>
              </a:rPr>
              <a:t>Mrs</a:t>
            </a:r>
            <a:r>
              <a:rPr lang="en-US" sz="1500" dirty="0" smtClean="0">
                <a:latin typeface="Comic Sans MS" pitchFamily="66" charset="0"/>
              </a:rPr>
              <a:t> </a:t>
            </a:r>
            <a:r>
              <a:rPr lang="en-US" sz="1500" dirty="0" err="1">
                <a:latin typeface="Comic Sans MS" pitchFamily="66" charset="0"/>
              </a:rPr>
              <a:t>Ryefield</a:t>
            </a:r>
            <a:r>
              <a:rPr lang="en-US" sz="1500" dirty="0">
                <a:latin typeface="Comic Sans MS" pitchFamily="66" charset="0"/>
              </a:rPr>
              <a:t>: — Fine. How much is the charge per night</a:t>
            </a:r>
            <a:r>
              <a:rPr lang="en-US" sz="1500" dirty="0" smtClean="0">
                <a:latin typeface="Comic Sans MS" pitchFamily="66" charset="0"/>
              </a:rPr>
              <a:t>?</a:t>
            </a:r>
            <a:r>
              <a:rPr lang="en-US" sz="1500" dirty="0" smtClean="0">
                <a:latin typeface="Comic Sans MS" pitchFamily="66" charset="0"/>
              </a:rPr>
              <a:t/>
            </a:r>
            <a:br>
              <a:rPr lang="en-US" sz="1500" dirty="0" smtClean="0">
                <a:latin typeface="Comic Sans MS" pitchFamily="66" charset="0"/>
              </a:rPr>
            </a:br>
            <a:r>
              <a:rPr lang="en-US" sz="1500" dirty="0" smtClean="0">
                <a:latin typeface="Comic Sans MS" pitchFamily="66" charset="0"/>
              </a:rPr>
              <a:t/>
            </a:r>
            <a:br>
              <a:rPr lang="en-US" sz="1500" dirty="0" smtClean="0">
                <a:latin typeface="Comic Sans MS" pitchFamily="66" charset="0"/>
              </a:rPr>
            </a:br>
            <a:r>
              <a:rPr lang="en-US" sz="1500" dirty="0" smtClean="0">
                <a:latin typeface="Comic Sans MS" pitchFamily="66" charset="0"/>
              </a:rPr>
              <a:t/>
            </a:r>
            <a:br>
              <a:rPr lang="en-US" sz="1500" dirty="0" smtClean="0">
                <a:latin typeface="Comic Sans MS" pitchFamily="66" charset="0"/>
              </a:rPr>
            </a:br>
            <a:endParaRPr lang="tr-TR" sz="1500" dirty="0">
              <a:latin typeface="Comic Sans MS" pitchFamily="66" charset="0"/>
            </a:endParaRPr>
          </a:p>
        </p:txBody>
      </p:sp>
      <p:sp>
        <p:nvSpPr>
          <p:cNvPr id="7" name="6 İçerik Yer Tutucusu"/>
          <p:cNvSpPr>
            <a:spLocks noGrp="1"/>
          </p:cNvSpPr>
          <p:nvPr>
            <p:ph sz="half" idx="2"/>
          </p:nvPr>
        </p:nvSpPr>
        <p:spPr>
          <a:xfrm>
            <a:off x="6197600" y="1188720"/>
            <a:ext cx="5532582" cy="517942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buNone/>
            </a:pPr>
            <a:r>
              <a:rPr lang="en-US" sz="1500" dirty="0" smtClean="0">
                <a:latin typeface="Comic Sans MS" pitchFamily="66" charset="0"/>
              </a:rPr>
              <a:t>Receptionist</a:t>
            </a:r>
            <a:r>
              <a:rPr lang="en-US" sz="1500" dirty="0" smtClean="0">
                <a:latin typeface="Comic Sans MS" pitchFamily="66" charset="0"/>
              </a:rPr>
              <a:t>: — Would you like breakfast?</a:t>
            </a:r>
            <a:endParaRPr lang="tr-TR" sz="1500" dirty="0" smtClean="0">
              <a:latin typeface="Comic Sans MS" pitchFamily="66" charset="0"/>
            </a:endParaRPr>
          </a:p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r>
              <a:rPr lang="en-US" sz="1500" dirty="0" err="1" smtClean="0">
                <a:latin typeface="Comic Sans MS" pitchFamily="66" charset="0"/>
              </a:rPr>
              <a:t>Mrs</a:t>
            </a:r>
            <a:r>
              <a:rPr lang="en-US" sz="1500" dirty="0" smtClean="0">
                <a:latin typeface="Comic Sans MS" pitchFamily="66" charset="0"/>
              </a:rPr>
              <a:t> </a:t>
            </a:r>
            <a:r>
              <a:rPr lang="en-US" sz="1500" dirty="0" err="1" smtClean="0">
                <a:latin typeface="Comic Sans MS" pitchFamily="66" charset="0"/>
              </a:rPr>
              <a:t>Ryefield</a:t>
            </a:r>
            <a:r>
              <a:rPr lang="en-US" sz="1500" dirty="0" smtClean="0">
                <a:latin typeface="Comic Sans MS" pitchFamily="66" charset="0"/>
              </a:rPr>
              <a:t>: — No, thanks.</a:t>
            </a:r>
            <a:br>
              <a:rPr lang="en-US" sz="1500" dirty="0" smtClean="0">
                <a:latin typeface="Comic Sans MS" pitchFamily="66" charset="0"/>
              </a:rPr>
            </a:br>
            <a:r>
              <a:rPr lang="en-US" sz="1500" dirty="0" smtClean="0">
                <a:latin typeface="Comic Sans MS" pitchFamily="66" charset="0"/>
              </a:rPr>
              <a:t>Receptionist</a:t>
            </a:r>
            <a:r>
              <a:rPr lang="en-US" sz="1500" dirty="0" smtClean="0">
                <a:latin typeface="Comic Sans MS" pitchFamily="66" charset="0"/>
              </a:rPr>
              <a:t>: — It´s eighty four euro per night excluding VAT.</a:t>
            </a:r>
            <a:br>
              <a:rPr lang="en-US" sz="1500" dirty="0" smtClean="0">
                <a:latin typeface="Comic Sans MS" pitchFamily="66" charset="0"/>
              </a:rPr>
            </a:br>
            <a:r>
              <a:rPr lang="en-US" sz="1500" dirty="0" err="1" smtClean="0">
                <a:latin typeface="Comic Sans MS" pitchFamily="66" charset="0"/>
              </a:rPr>
              <a:t>Mrs</a:t>
            </a:r>
            <a:r>
              <a:rPr lang="en-US" sz="1500" dirty="0" smtClean="0">
                <a:latin typeface="Comic Sans MS" pitchFamily="66" charset="0"/>
              </a:rPr>
              <a:t> </a:t>
            </a:r>
            <a:r>
              <a:rPr lang="en-US" sz="1500" dirty="0" err="1" smtClean="0">
                <a:latin typeface="Comic Sans MS" pitchFamily="66" charset="0"/>
              </a:rPr>
              <a:t>Ryefield</a:t>
            </a:r>
            <a:r>
              <a:rPr lang="en-US" sz="1500" dirty="0" smtClean="0">
                <a:latin typeface="Comic Sans MS" pitchFamily="66" charset="0"/>
              </a:rPr>
              <a:t>: — That´s fine.</a:t>
            </a:r>
            <a:br>
              <a:rPr lang="en-US" sz="1500" dirty="0" smtClean="0">
                <a:latin typeface="Comic Sans MS" pitchFamily="66" charset="0"/>
              </a:rPr>
            </a:br>
            <a:r>
              <a:rPr lang="en-US" sz="1500" dirty="0" smtClean="0">
                <a:latin typeface="Comic Sans MS" pitchFamily="66" charset="0"/>
              </a:rPr>
              <a:t>Receptionist</a:t>
            </a:r>
            <a:r>
              <a:rPr lang="en-US" sz="1500" dirty="0" smtClean="0">
                <a:latin typeface="Comic Sans MS" pitchFamily="66" charset="0"/>
              </a:rPr>
              <a:t>: — Who´s the booking for, please, madam?</a:t>
            </a:r>
            <a:br>
              <a:rPr lang="en-US" sz="1500" dirty="0" smtClean="0">
                <a:latin typeface="Comic Sans MS" pitchFamily="66" charset="0"/>
              </a:rPr>
            </a:br>
            <a:r>
              <a:rPr lang="en-US" sz="1500" dirty="0" err="1" smtClean="0">
                <a:latin typeface="Comic Sans MS" pitchFamily="66" charset="0"/>
              </a:rPr>
              <a:t>Mrs</a:t>
            </a:r>
            <a:r>
              <a:rPr lang="en-US" sz="1500" dirty="0" smtClean="0">
                <a:latin typeface="Comic Sans MS" pitchFamily="66" charset="0"/>
              </a:rPr>
              <a:t> </a:t>
            </a:r>
            <a:r>
              <a:rPr lang="en-US" sz="1500" dirty="0" err="1" smtClean="0">
                <a:latin typeface="Comic Sans MS" pitchFamily="66" charset="0"/>
              </a:rPr>
              <a:t>Ryefield</a:t>
            </a:r>
            <a:r>
              <a:rPr lang="en-US" sz="1500" dirty="0" smtClean="0">
                <a:latin typeface="Comic Sans MS" pitchFamily="66" charset="0"/>
              </a:rPr>
              <a:t>: — </a:t>
            </a:r>
            <a:r>
              <a:rPr lang="en-US" sz="1500" dirty="0" err="1" smtClean="0">
                <a:latin typeface="Comic Sans MS" pitchFamily="66" charset="0"/>
              </a:rPr>
              <a:t>Mr</a:t>
            </a:r>
            <a:r>
              <a:rPr lang="en-US" sz="1500" dirty="0" smtClean="0">
                <a:latin typeface="Comic Sans MS" pitchFamily="66" charset="0"/>
              </a:rPr>
              <a:t> and </a:t>
            </a:r>
            <a:r>
              <a:rPr lang="en-US" sz="1500" dirty="0" err="1" smtClean="0">
                <a:latin typeface="Comic Sans MS" pitchFamily="66" charset="0"/>
              </a:rPr>
              <a:t>Mrs</a:t>
            </a:r>
            <a:r>
              <a:rPr lang="en-US" sz="1500" dirty="0" smtClean="0">
                <a:latin typeface="Comic Sans MS" pitchFamily="66" charset="0"/>
              </a:rPr>
              <a:t> </a:t>
            </a:r>
            <a:r>
              <a:rPr lang="en-US" sz="1500" dirty="0" err="1" smtClean="0">
                <a:latin typeface="Comic Sans MS" pitchFamily="66" charset="0"/>
              </a:rPr>
              <a:t>Ryefield</a:t>
            </a:r>
            <a:r>
              <a:rPr lang="en-US" sz="1500" dirty="0" smtClean="0">
                <a:latin typeface="Comic Sans MS" pitchFamily="66" charset="0"/>
              </a:rPr>
              <a:t>, that´s R-Y-E-F-I-E-L-D.</a:t>
            </a:r>
            <a:br>
              <a:rPr lang="en-US" sz="1500" dirty="0" smtClean="0">
                <a:latin typeface="Comic Sans MS" pitchFamily="66" charset="0"/>
              </a:rPr>
            </a:br>
            <a:r>
              <a:rPr lang="en-US" sz="1500" dirty="0" smtClean="0">
                <a:latin typeface="Comic Sans MS" pitchFamily="66" charset="0"/>
              </a:rPr>
              <a:t>Receptionist</a:t>
            </a:r>
            <a:r>
              <a:rPr lang="en-US" sz="1500" dirty="0" smtClean="0">
                <a:latin typeface="Comic Sans MS" pitchFamily="66" charset="0"/>
              </a:rPr>
              <a:t>: — Okay, let me make sure I got that: </a:t>
            </a:r>
            <a:r>
              <a:rPr lang="en-US" sz="1500" dirty="0" err="1" smtClean="0">
                <a:latin typeface="Comic Sans MS" pitchFamily="66" charset="0"/>
              </a:rPr>
              <a:t>Mr</a:t>
            </a:r>
            <a:r>
              <a:rPr lang="en-US" sz="1500" dirty="0" smtClean="0">
                <a:latin typeface="Comic Sans MS" pitchFamily="66" charset="0"/>
              </a:rPr>
              <a:t> and </a:t>
            </a:r>
            <a:r>
              <a:rPr lang="en-US" sz="1500" dirty="0" err="1" smtClean="0">
                <a:latin typeface="Comic Sans MS" pitchFamily="66" charset="0"/>
              </a:rPr>
              <a:t>Mrs</a:t>
            </a:r>
            <a:r>
              <a:rPr lang="en-US" sz="1500" dirty="0" smtClean="0">
                <a:latin typeface="Comic Sans MS" pitchFamily="66" charset="0"/>
              </a:rPr>
              <a:t> </a:t>
            </a:r>
            <a:r>
              <a:rPr lang="en-US" sz="1500" dirty="0" err="1" smtClean="0">
                <a:latin typeface="Comic Sans MS" pitchFamily="66" charset="0"/>
              </a:rPr>
              <a:t>Ryefield</a:t>
            </a:r>
            <a:r>
              <a:rPr lang="en-US" sz="1500" dirty="0" smtClean="0">
                <a:latin typeface="Comic Sans MS" pitchFamily="66" charset="0"/>
              </a:rPr>
              <a:t>. Double with bath for March the 23rd, 24th and 25th. Is that correct?</a:t>
            </a:r>
            <a:br>
              <a:rPr lang="en-US" sz="1500" dirty="0" smtClean="0">
                <a:latin typeface="Comic Sans MS" pitchFamily="66" charset="0"/>
              </a:rPr>
            </a:br>
            <a:r>
              <a:rPr lang="en-US" sz="1500" dirty="0" err="1" smtClean="0">
                <a:latin typeface="Comic Sans MS" pitchFamily="66" charset="0"/>
              </a:rPr>
              <a:t>Mrs</a:t>
            </a:r>
            <a:r>
              <a:rPr lang="en-US" sz="1500" dirty="0" smtClean="0">
                <a:latin typeface="Comic Sans MS" pitchFamily="66" charset="0"/>
              </a:rPr>
              <a:t> </a:t>
            </a:r>
            <a:r>
              <a:rPr lang="en-US" sz="1500" dirty="0" err="1" smtClean="0">
                <a:latin typeface="Comic Sans MS" pitchFamily="66" charset="0"/>
              </a:rPr>
              <a:t>Ryefield</a:t>
            </a:r>
            <a:r>
              <a:rPr lang="en-US" sz="1500" dirty="0" smtClean="0">
                <a:latin typeface="Comic Sans MS" pitchFamily="66" charset="0"/>
              </a:rPr>
              <a:t>: — Yes it is. Thank you.</a:t>
            </a:r>
            <a:br>
              <a:rPr lang="en-US" sz="1500" dirty="0" smtClean="0">
                <a:latin typeface="Comic Sans MS" pitchFamily="66" charset="0"/>
              </a:rPr>
            </a:br>
            <a:r>
              <a:rPr lang="en-US" sz="1500" dirty="0" smtClean="0">
                <a:latin typeface="Comic Sans MS" pitchFamily="66" charset="0"/>
              </a:rPr>
              <a:t>Receptionist</a:t>
            </a:r>
            <a:r>
              <a:rPr lang="en-US" sz="1500" dirty="0" smtClean="0">
                <a:latin typeface="Comic Sans MS" pitchFamily="66" charset="0"/>
              </a:rPr>
              <a:t>: — Let me give you your confirmation number. It´s: 7576385. I´ll repeat that: 7576385. Thank you for choosing San </a:t>
            </a:r>
            <a:r>
              <a:rPr lang="en-US" sz="1500" dirty="0" err="1" smtClean="0">
                <a:latin typeface="Comic Sans MS" pitchFamily="66" charset="0"/>
              </a:rPr>
              <a:t>Felice</a:t>
            </a:r>
            <a:r>
              <a:rPr lang="en-US" sz="1500" dirty="0" smtClean="0">
                <a:latin typeface="Comic Sans MS" pitchFamily="66" charset="0"/>
              </a:rPr>
              <a:t> Hotel and have a nice day. Goodbye.</a:t>
            </a:r>
            <a:br>
              <a:rPr lang="en-US" sz="1500" dirty="0" smtClean="0">
                <a:latin typeface="Comic Sans MS" pitchFamily="66" charset="0"/>
              </a:rPr>
            </a:br>
            <a:r>
              <a:rPr lang="en-US" sz="1500" dirty="0" err="1" smtClean="0">
                <a:latin typeface="Comic Sans MS" pitchFamily="66" charset="0"/>
              </a:rPr>
              <a:t>Mrs</a:t>
            </a:r>
            <a:r>
              <a:rPr lang="en-US" sz="1500" dirty="0" smtClean="0">
                <a:latin typeface="Comic Sans MS" pitchFamily="66" charset="0"/>
              </a:rPr>
              <a:t> </a:t>
            </a:r>
            <a:r>
              <a:rPr lang="en-US" sz="1500" dirty="0" err="1" smtClean="0">
                <a:latin typeface="Comic Sans MS" pitchFamily="66" charset="0"/>
              </a:rPr>
              <a:t>Ryefield</a:t>
            </a:r>
            <a:r>
              <a:rPr lang="en-US" sz="1500" dirty="0" smtClean="0">
                <a:latin typeface="Comic Sans MS" pitchFamily="66" charset="0"/>
              </a:rPr>
              <a:t>: — Goodbye.</a:t>
            </a:r>
            <a:endParaRPr lang="tr-TR" sz="1500" dirty="0" smtClean="0">
              <a:latin typeface="Comic Sans MS" pitchFamily="66" charset="0"/>
            </a:endParaRPr>
          </a:p>
          <a:p>
            <a:pPr>
              <a:lnSpc>
                <a:spcPct val="130000"/>
              </a:lnSpc>
              <a:spcBef>
                <a:spcPts val="1200"/>
              </a:spcBef>
              <a:buNone/>
            </a:pPr>
            <a:endParaRPr lang="tr-TR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925285" y="202692"/>
            <a:ext cx="10983685" cy="885879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Comic Sans MS" pitchFamily="66" charset="0"/>
              </a:rPr>
              <a:t>Booking a Hotel Room </a:t>
            </a:r>
            <a:r>
              <a:rPr lang="en-US" sz="2600" b="1" dirty="0" smtClean="0">
                <a:latin typeface="Comic Sans MS" pitchFamily="66" charset="0"/>
              </a:rPr>
              <a:t>(</a:t>
            </a:r>
            <a:r>
              <a:rPr lang="en-US" sz="2600" b="1" dirty="0" err="1">
                <a:latin typeface="Comic Sans MS" pitchFamily="66" charset="0"/>
              </a:rPr>
              <a:t>Otel</a:t>
            </a:r>
            <a:r>
              <a:rPr lang="en-US" sz="2600" b="1" dirty="0">
                <a:latin typeface="Comic Sans MS" pitchFamily="66" charset="0"/>
              </a:rPr>
              <a:t> </a:t>
            </a:r>
            <a:r>
              <a:rPr lang="en-US" sz="2600" b="1" dirty="0" err="1">
                <a:latin typeface="Comic Sans MS" pitchFamily="66" charset="0"/>
              </a:rPr>
              <a:t>Rezervasyonu</a:t>
            </a:r>
            <a:r>
              <a:rPr lang="en-US" sz="2600" b="1" dirty="0">
                <a:latin typeface="Comic Sans MS" pitchFamily="66" charset="0"/>
              </a:rPr>
              <a:t>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26572" y="1197429"/>
            <a:ext cx="5595258" cy="354111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400" dirty="0" smtClean="0">
                <a:latin typeface="Comic Sans MS" pitchFamily="66" charset="0"/>
              </a:rPr>
              <a:t/>
            </a:r>
            <a:br>
              <a:rPr lang="en-US" sz="1400" dirty="0" smtClean="0">
                <a:latin typeface="Comic Sans MS" pitchFamily="66" charset="0"/>
              </a:rPr>
            </a:br>
            <a:r>
              <a:rPr lang="tr-TR" sz="1400" dirty="0" err="1" smtClean="0">
                <a:latin typeface="Comic Sans MS" pitchFamily="66" charset="0"/>
              </a:rPr>
              <a:t>Receptionist</a:t>
            </a:r>
            <a:r>
              <a:rPr lang="tr-TR" sz="1400" dirty="0" smtClean="0">
                <a:latin typeface="Comic Sans MS" pitchFamily="66" charset="0"/>
              </a:rPr>
              <a:t>: — İyi günler, San </a:t>
            </a:r>
            <a:r>
              <a:rPr lang="tr-TR" sz="1400" dirty="0" err="1" smtClean="0">
                <a:latin typeface="Comic Sans MS" pitchFamily="66" charset="0"/>
              </a:rPr>
              <a:t>Felice</a:t>
            </a:r>
            <a:r>
              <a:rPr lang="tr-TR" sz="1400" dirty="0" smtClean="0">
                <a:latin typeface="Comic Sans MS" pitchFamily="66" charset="0"/>
              </a:rPr>
              <a:t> Oteli. Nasıl yardımcı olabilirim?</a:t>
            </a:r>
            <a:br>
              <a:rPr lang="tr-TR" sz="1400" dirty="0" smtClean="0">
                <a:latin typeface="Comic Sans MS" pitchFamily="66" charset="0"/>
              </a:rPr>
            </a:br>
            <a:r>
              <a:rPr lang="tr-TR" sz="1400" dirty="0" smtClean="0">
                <a:latin typeface="Comic Sans MS" pitchFamily="66" charset="0"/>
              </a:rPr>
              <a:t/>
            </a:r>
            <a:br>
              <a:rPr lang="tr-TR" sz="1400" dirty="0" smtClean="0">
                <a:latin typeface="Comic Sans MS" pitchFamily="66" charset="0"/>
              </a:rPr>
            </a:br>
            <a:r>
              <a:rPr lang="tr-TR" sz="1400" dirty="0" err="1" smtClean="0">
                <a:latin typeface="Comic Sans MS" pitchFamily="66" charset="0"/>
              </a:rPr>
              <a:t>Mrs</a:t>
            </a:r>
            <a:r>
              <a:rPr lang="tr-TR" sz="1400" dirty="0" smtClean="0">
                <a:latin typeface="Comic Sans MS" pitchFamily="66" charset="0"/>
              </a:rPr>
              <a:t> </a:t>
            </a:r>
            <a:r>
              <a:rPr lang="tr-TR" sz="1400" dirty="0" err="1" smtClean="0">
                <a:latin typeface="Comic Sans MS" pitchFamily="66" charset="0"/>
              </a:rPr>
              <a:t>Ryefield</a:t>
            </a:r>
            <a:r>
              <a:rPr lang="tr-TR" sz="1400" dirty="0" smtClean="0">
                <a:latin typeface="Comic Sans MS" pitchFamily="66" charset="0"/>
              </a:rPr>
              <a:t>: — Oda rezervasyonu yapmak istiyorum.</a:t>
            </a:r>
            <a:br>
              <a:rPr lang="tr-TR" sz="1400" dirty="0" smtClean="0">
                <a:latin typeface="Comic Sans MS" pitchFamily="66" charset="0"/>
              </a:rPr>
            </a:br>
            <a:r>
              <a:rPr lang="tr-TR" sz="1400" dirty="0" smtClean="0">
                <a:latin typeface="Comic Sans MS" pitchFamily="66" charset="0"/>
              </a:rPr>
              <a:t/>
            </a:r>
            <a:br>
              <a:rPr lang="tr-TR" sz="1400" dirty="0" smtClean="0">
                <a:latin typeface="Comic Sans MS" pitchFamily="66" charset="0"/>
              </a:rPr>
            </a:br>
            <a:r>
              <a:rPr lang="tr-TR" sz="1400" dirty="0" err="1" smtClean="0">
                <a:latin typeface="Comic Sans MS" pitchFamily="66" charset="0"/>
              </a:rPr>
              <a:t>Receptionist</a:t>
            </a:r>
            <a:r>
              <a:rPr lang="tr-TR" sz="1400" dirty="0" smtClean="0">
                <a:latin typeface="Comic Sans MS" pitchFamily="66" charset="0"/>
              </a:rPr>
              <a:t>: — Elbette. Ne zaman için, bayan?</a:t>
            </a:r>
            <a:br>
              <a:rPr lang="tr-TR" sz="1400" dirty="0" smtClean="0">
                <a:latin typeface="Comic Sans MS" pitchFamily="66" charset="0"/>
              </a:rPr>
            </a:br>
            <a:r>
              <a:rPr lang="tr-TR" sz="1400" dirty="0" smtClean="0">
                <a:latin typeface="Comic Sans MS" pitchFamily="66" charset="0"/>
              </a:rPr>
              <a:t/>
            </a:r>
            <a:br>
              <a:rPr lang="tr-TR" sz="1400" dirty="0" smtClean="0">
                <a:latin typeface="Comic Sans MS" pitchFamily="66" charset="0"/>
              </a:rPr>
            </a:br>
            <a:r>
              <a:rPr lang="tr-TR" sz="1400" dirty="0" err="1" smtClean="0">
                <a:latin typeface="Comic Sans MS" pitchFamily="66" charset="0"/>
              </a:rPr>
              <a:t>Mrs</a:t>
            </a:r>
            <a:r>
              <a:rPr lang="tr-TR" sz="1400" dirty="0" smtClean="0">
                <a:latin typeface="Comic Sans MS" pitchFamily="66" charset="0"/>
              </a:rPr>
              <a:t> </a:t>
            </a:r>
            <a:r>
              <a:rPr lang="tr-TR" sz="1400" dirty="0" err="1" smtClean="0">
                <a:latin typeface="Comic Sans MS" pitchFamily="66" charset="0"/>
              </a:rPr>
              <a:t>Ryefield</a:t>
            </a:r>
            <a:r>
              <a:rPr lang="tr-TR" sz="1400" dirty="0" smtClean="0">
                <a:latin typeface="Comic Sans MS" pitchFamily="66" charset="0"/>
              </a:rPr>
              <a:t>: — 23 Mart.</a:t>
            </a:r>
            <a:br>
              <a:rPr lang="tr-TR" sz="1400" dirty="0" smtClean="0">
                <a:latin typeface="Comic Sans MS" pitchFamily="66" charset="0"/>
              </a:rPr>
            </a:br>
            <a:r>
              <a:rPr lang="tr-TR" sz="1400" dirty="0" smtClean="0">
                <a:latin typeface="Comic Sans MS" pitchFamily="66" charset="0"/>
              </a:rPr>
              <a:t/>
            </a:r>
            <a:br>
              <a:rPr lang="tr-TR" sz="1400" dirty="0" smtClean="0">
                <a:latin typeface="Comic Sans MS" pitchFamily="66" charset="0"/>
              </a:rPr>
            </a:br>
            <a:r>
              <a:rPr lang="tr-TR" sz="1400" dirty="0" err="1" smtClean="0">
                <a:latin typeface="Comic Sans MS" pitchFamily="66" charset="0"/>
              </a:rPr>
              <a:t>Receptionist</a:t>
            </a:r>
            <a:r>
              <a:rPr lang="tr-TR" sz="1400" dirty="0" smtClean="0">
                <a:latin typeface="Comic Sans MS" pitchFamily="66" charset="0"/>
              </a:rPr>
              <a:t>: — Ne kadar kalacaksınız?</a:t>
            </a:r>
            <a:br>
              <a:rPr lang="tr-TR" sz="1400" dirty="0" smtClean="0">
                <a:latin typeface="Comic Sans MS" pitchFamily="66" charset="0"/>
              </a:rPr>
            </a:br>
            <a:r>
              <a:rPr lang="tr-TR" sz="1400" dirty="0" smtClean="0">
                <a:latin typeface="Comic Sans MS" pitchFamily="66" charset="0"/>
              </a:rPr>
              <a:t/>
            </a:r>
            <a:br>
              <a:rPr lang="tr-TR" sz="1400" dirty="0" smtClean="0">
                <a:latin typeface="Comic Sans MS" pitchFamily="66" charset="0"/>
              </a:rPr>
            </a:br>
            <a:r>
              <a:rPr lang="tr-TR" sz="1400" dirty="0" err="1" smtClean="0">
                <a:latin typeface="Comic Sans MS" pitchFamily="66" charset="0"/>
              </a:rPr>
              <a:t>Mrs</a:t>
            </a:r>
            <a:r>
              <a:rPr lang="tr-TR" sz="1400" dirty="0" smtClean="0">
                <a:latin typeface="Comic Sans MS" pitchFamily="66" charset="0"/>
              </a:rPr>
              <a:t> </a:t>
            </a:r>
            <a:r>
              <a:rPr lang="tr-TR" sz="1400" dirty="0" err="1" smtClean="0">
                <a:latin typeface="Comic Sans MS" pitchFamily="66" charset="0"/>
              </a:rPr>
              <a:t>Ryefield</a:t>
            </a:r>
            <a:r>
              <a:rPr lang="tr-TR" sz="1400" dirty="0" smtClean="0">
                <a:latin typeface="Comic Sans MS" pitchFamily="66" charset="0"/>
              </a:rPr>
              <a:t>: — Üç gece.</a:t>
            </a:r>
            <a:br>
              <a:rPr lang="tr-TR" sz="1400" dirty="0" smtClean="0">
                <a:latin typeface="Comic Sans MS" pitchFamily="66" charset="0"/>
              </a:rPr>
            </a:br>
            <a:r>
              <a:rPr lang="tr-TR" sz="1400" dirty="0" smtClean="0">
                <a:latin typeface="Comic Sans MS" pitchFamily="66" charset="0"/>
              </a:rPr>
              <a:t/>
            </a:r>
            <a:br>
              <a:rPr lang="tr-TR" sz="1400" dirty="0" smtClean="0">
                <a:latin typeface="Comic Sans MS" pitchFamily="66" charset="0"/>
              </a:rPr>
            </a:br>
            <a:r>
              <a:rPr lang="tr-TR" sz="1400" dirty="0" err="1" smtClean="0">
                <a:latin typeface="Comic Sans MS" pitchFamily="66" charset="0"/>
              </a:rPr>
              <a:t>Receptionist</a:t>
            </a:r>
            <a:r>
              <a:rPr lang="tr-TR" sz="1400" dirty="0" smtClean="0">
                <a:latin typeface="Comic Sans MS" pitchFamily="66" charset="0"/>
              </a:rPr>
              <a:t>: — Ne tür bir oda istiyorsunuz bayan?</a:t>
            </a:r>
            <a:br>
              <a:rPr lang="tr-TR" sz="1400" dirty="0" smtClean="0">
                <a:latin typeface="Comic Sans MS" pitchFamily="66" charset="0"/>
              </a:rPr>
            </a:br>
            <a:r>
              <a:rPr lang="tr-TR" sz="1400" dirty="0" smtClean="0">
                <a:latin typeface="Comic Sans MS" pitchFamily="66" charset="0"/>
              </a:rPr>
              <a:t/>
            </a:r>
            <a:br>
              <a:rPr lang="tr-TR" sz="1400" dirty="0" smtClean="0">
                <a:latin typeface="Comic Sans MS" pitchFamily="66" charset="0"/>
              </a:rPr>
            </a:br>
            <a:r>
              <a:rPr lang="tr-TR" sz="1400" dirty="0" err="1" smtClean="0">
                <a:latin typeface="Comic Sans MS" pitchFamily="66" charset="0"/>
              </a:rPr>
              <a:t>Mrs</a:t>
            </a:r>
            <a:r>
              <a:rPr lang="tr-TR" sz="1400" dirty="0" smtClean="0">
                <a:latin typeface="Comic Sans MS" pitchFamily="66" charset="0"/>
              </a:rPr>
              <a:t> </a:t>
            </a:r>
            <a:r>
              <a:rPr lang="tr-TR" sz="1400" dirty="0" err="1" smtClean="0">
                <a:latin typeface="Comic Sans MS" pitchFamily="66" charset="0"/>
              </a:rPr>
              <a:t>Ryefield</a:t>
            </a:r>
            <a:r>
              <a:rPr lang="tr-TR" sz="1400" dirty="0" smtClean="0">
                <a:latin typeface="Comic Sans MS" pitchFamily="66" charset="0"/>
              </a:rPr>
              <a:t>: — Şey, çift kişilik, banyolu. Göl manzaralı bir oda olursa memnun olurum.</a:t>
            </a:r>
            <a:br>
              <a:rPr lang="tr-TR" sz="1400" dirty="0" smtClean="0">
                <a:latin typeface="Comic Sans MS" pitchFamily="66" charset="0"/>
              </a:rPr>
            </a:br>
            <a:r>
              <a:rPr lang="tr-TR" sz="1400" dirty="0" smtClean="0">
                <a:latin typeface="Comic Sans MS" pitchFamily="66" charset="0"/>
              </a:rPr>
              <a:t/>
            </a:r>
            <a:br>
              <a:rPr lang="tr-TR" sz="1400" dirty="0" smtClean="0">
                <a:latin typeface="Comic Sans MS" pitchFamily="66" charset="0"/>
              </a:rPr>
            </a:br>
            <a:r>
              <a:rPr lang="tr-TR" sz="1400" dirty="0" err="1" smtClean="0">
                <a:latin typeface="Comic Sans MS" pitchFamily="66" charset="0"/>
              </a:rPr>
              <a:t>Receptionist</a:t>
            </a:r>
            <a:r>
              <a:rPr lang="tr-TR" sz="1400" dirty="0" smtClean="0">
                <a:latin typeface="Comic Sans MS" pitchFamily="66" charset="0"/>
              </a:rPr>
              <a:t>: — Elbette bayan. Boş odalar bir bakacağım. Evet, 4. katta muhteşem manzaralı bir odamız var.</a:t>
            </a:r>
            <a:br>
              <a:rPr lang="tr-TR" sz="1400" dirty="0" smtClean="0">
                <a:latin typeface="Comic Sans MS" pitchFamily="66" charset="0"/>
              </a:rPr>
            </a:br>
            <a:r>
              <a:rPr lang="tr-TR" sz="1400" dirty="0" smtClean="0">
                <a:latin typeface="Comic Sans MS" pitchFamily="66" charset="0"/>
              </a:rPr>
              <a:t/>
            </a:r>
            <a:br>
              <a:rPr lang="tr-TR" sz="1400" dirty="0" smtClean="0">
                <a:latin typeface="Comic Sans MS" pitchFamily="66" charset="0"/>
              </a:rPr>
            </a:br>
            <a:r>
              <a:rPr lang="tr-TR" sz="1400" dirty="0" err="1" smtClean="0">
                <a:latin typeface="Comic Sans MS" pitchFamily="66" charset="0"/>
              </a:rPr>
              <a:t>Mrs</a:t>
            </a:r>
            <a:r>
              <a:rPr lang="tr-TR" sz="1400" dirty="0" smtClean="0">
                <a:latin typeface="Comic Sans MS" pitchFamily="66" charset="0"/>
              </a:rPr>
              <a:t> </a:t>
            </a:r>
            <a:r>
              <a:rPr lang="tr-TR" sz="1400" dirty="0" err="1" smtClean="0">
                <a:latin typeface="Comic Sans MS" pitchFamily="66" charset="0"/>
              </a:rPr>
              <a:t>Ryefield</a:t>
            </a:r>
            <a:r>
              <a:rPr lang="tr-TR" sz="1400" dirty="0" smtClean="0">
                <a:latin typeface="Comic Sans MS" pitchFamily="66" charset="0"/>
              </a:rPr>
              <a:t>: — Güzel. Gecelik ücreti ne kadar?</a:t>
            </a:r>
            <a:br>
              <a:rPr lang="tr-TR" sz="1400" dirty="0" smtClean="0">
                <a:latin typeface="Comic Sans MS" pitchFamily="66" charset="0"/>
              </a:rPr>
            </a:br>
            <a:endParaRPr lang="tr-TR" sz="1400" dirty="0">
              <a:latin typeface="Comic Sans MS" pitchFamily="66" charset="0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sz="half" idx="2"/>
          </p:nvPr>
        </p:nvSpPr>
        <p:spPr>
          <a:xfrm>
            <a:off x="5976257" y="1353529"/>
            <a:ext cx="6074229" cy="486221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r-TR" sz="1400" dirty="0" err="1" smtClean="0">
                <a:latin typeface="Comic Sans MS" pitchFamily="66" charset="0"/>
              </a:rPr>
              <a:t>Receptionist</a:t>
            </a:r>
            <a:r>
              <a:rPr lang="tr-TR" sz="1400" dirty="0">
                <a:latin typeface="Comic Sans MS" pitchFamily="66" charset="0"/>
              </a:rPr>
              <a:t>: — Kahvaltı istiyor musunuz?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400" dirty="0">
                <a:latin typeface="Comic Sans MS" pitchFamily="66" charset="0"/>
              </a:rPr>
              <a:t/>
            </a:r>
            <a:br>
              <a:rPr lang="tr-TR" sz="1400" dirty="0">
                <a:latin typeface="Comic Sans MS" pitchFamily="66" charset="0"/>
              </a:rPr>
            </a:br>
            <a:r>
              <a:rPr lang="tr-TR" sz="1400" dirty="0" err="1">
                <a:latin typeface="Comic Sans MS" pitchFamily="66" charset="0"/>
              </a:rPr>
              <a:t>Mrs</a:t>
            </a:r>
            <a:r>
              <a:rPr lang="tr-TR" sz="1400" dirty="0">
                <a:latin typeface="Comic Sans MS" pitchFamily="66" charset="0"/>
              </a:rPr>
              <a:t> </a:t>
            </a:r>
            <a:r>
              <a:rPr lang="tr-TR" sz="1400" dirty="0" err="1">
                <a:latin typeface="Comic Sans MS" pitchFamily="66" charset="0"/>
              </a:rPr>
              <a:t>Ryefield</a:t>
            </a:r>
            <a:r>
              <a:rPr lang="tr-TR" sz="1400" dirty="0">
                <a:latin typeface="Comic Sans MS" pitchFamily="66" charset="0"/>
              </a:rPr>
              <a:t>: — Hayır, teşekkürler.</a:t>
            </a:r>
            <a:br>
              <a:rPr lang="tr-TR" sz="1400" dirty="0">
                <a:latin typeface="Comic Sans MS" pitchFamily="66" charset="0"/>
              </a:rPr>
            </a:br>
            <a:r>
              <a:rPr lang="tr-TR" sz="1400" dirty="0">
                <a:latin typeface="Comic Sans MS" pitchFamily="66" charset="0"/>
              </a:rPr>
              <a:t/>
            </a:r>
            <a:br>
              <a:rPr lang="tr-TR" sz="1400" dirty="0">
                <a:latin typeface="Comic Sans MS" pitchFamily="66" charset="0"/>
              </a:rPr>
            </a:br>
            <a:r>
              <a:rPr lang="tr-TR" sz="1400" dirty="0" err="1">
                <a:latin typeface="Comic Sans MS" pitchFamily="66" charset="0"/>
              </a:rPr>
              <a:t>Receptionist</a:t>
            </a:r>
            <a:r>
              <a:rPr lang="tr-TR" sz="1400" dirty="0">
                <a:latin typeface="Comic Sans MS" pitchFamily="66" charset="0"/>
              </a:rPr>
              <a:t>: — Vergi hariç gecelik 84 </a:t>
            </a:r>
            <a:r>
              <a:rPr lang="tr-TR" sz="1400" dirty="0" err="1">
                <a:latin typeface="Comic Sans MS" pitchFamily="66" charset="0"/>
              </a:rPr>
              <a:t>euro</a:t>
            </a:r>
            <a:r>
              <a:rPr lang="tr-TR" sz="1400" dirty="0">
                <a:latin typeface="Comic Sans MS" pitchFamily="66" charset="0"/>
              </a:rPr>
              <a:t>.</a:t>
            </a:r>
            <a:br>
              <a:rPr lang="tr-TR" sz="1400" dirty="0">
                <a:latin typeface="Comic Sans MS" pitchFamily="66" charset="0"/>
              </a:rPr>
            </a:br>
            <a:r>
              <a:rPr lang="tr-TR" sz="1400" dirty="0">
                <a:latin typeface="Comic Sans MS" pitchFamily="66" charset="0"/>
              </a:rPr>
              <a:t/>
            </a:r>
            <a:br>
              <a:rPr lang="tr-TR" sz="1400" dirty="0">
                <a:latin typeface="Comic Sans MS" pitchFamily="66" charset="0"/>
              </a:rPr>
            </a:br>
            <a:r>
              <a:rPr lang="tr-TR" sz="1400" dirty="0" err="1">
                <a:latin typeface="Comic Sans MS" pitchFamily="66" charset="0"/>
              </a:rPr>
              <a:t>Mrs</a:t>
            </a:r>
            <a:r>
              <a:rPr lang="tr-TR" sz="1400" dirty="0">
                <a:latin typeface="Comic Sans MS" pitchFamily="66" charset="0"/>
              </a:rPr>
              <a:t> </a:t>
            </a:r>
            <a:r>
              <a:rPr lang="tr-TR" sz="1400" dirty="0" err="1">
                <a:latin typeface="Comic Sans MS" pitchFamily="66" charset="0"/>
              </a:rPr>
              <a:t>Ryefield</a:t>
            </a:r>
            <a:r>
              <a:rPr lang="tr-TR" sz="1400" dirty="0">
                <a:latin typeface="Comic Sans MS" pitchFamily="66" charset="0"/>
              </a:rPr>
              <a:t>: — Tamamdır.</a:t>
            </a:r>
            <a:br>
              <a:rPr lang="tr-TR" sz="1400" dirty="0">
                <a:latin typeface="Comic Sans MS" pitchFamily="66" charset="0"/>
              </a:rPr>
            </a:br>
            <a:r>
              <a:rPr lang="tr-TR" sz="1400" dirty="0">
                <a:latin typeface="Comic Sans MS" pitchFamily="66" charset="0"/>
              </a:rPr>
              <a:t/>
            </a:r>
            <a:br>
              <a:rPr lang="tr-TR" sz="1400" dirty="0">
                <a:latin typeface="Comic Sans MS" pitchFamily="66" charset="0"/>
              </a:rPr>
            </a:br>
            <a:r>
              <a:rPr lang="tr-TR" sz="1400" dirty="0" err="1">
                <a:latin typeface="Comic Sans MS" pitchFamily="66" charset="0"/>
              </a:rPr>
              <a:t>Receptionist</a:t>
            </a:r>
            <a:r>
              <a:rPr lang="tr-TR" sz="1400" dirty="0">
                <a:latin typeface="Comic Sans MS" pitchFamily="66" charset="0"/>
              </a:rPr>
              <a:t>: — Rezervasyonu kimin adına yapalım, bayan?</a:t>
            </a:r>
            <a:br>
              <a:rPr lang="tr-TR" sz="1400" dirty="0">
                <a:latin typeface="Comic Sans MS" pitchFamily="66" charset="0"/>
              </a:rPr>
            </a:br>
            <a:r>
              <a:rPr lang="tr-TR" sz="1400" dirty="0">
                <a:latin typeface="Comic Sans MS" pitchFamily="66" charset="0"/>
              </a:rPr>
              <a:t/>
            </a:r>
            <a:br>
              <a:rPr lang="tr-TR" sz="1400" dirty="0">
                <a:latin typeface="Comic Sans MS" pitchFamily="66" charset="0"/>
              </a:rPr>
            </a:br>
            <a:r>
              <a:rPr lang="tr-TR" sz="1400" dirty="0" err="1">
                <a:latin typeface="Comic Sans MS" pitchFamily="66" charset="0"/>
              </a:rPr>
              <a:t>Mrs</a:t>
            </a:r>
            <a:r>
              <a:rPr lang="tr-TR" sz="1400" dirty="0">
                <a:latin typeface="Comic Sans MS" pitchFamily="66" charset="0"/>
              </a:rPr>
              <a:t> </a:t>
            </a:r>
            <a:r>
              <a:rPr lang="tr-TR" sz="1400" dirty="0" err="1">
                <a:latin typeface="Comic Sans MS" pitchFamily="66" charset="0"/>
              </a:rPr>
              <a:t>Ryefield</a:t>
            </a:r>
            <a:r>
              <a:rPr lang="tr-TR" sz="1400" dirty="0">
                <a:latin typeface="Comic Sans MS" pitchFamily="66" charset="0"/>
              </a:rPr>
              <a:t>: — Bay ve Bayan </a:t>
            </a:r>
            <a:r>
              <a:rPr lang="tr-TR" sz="1400" dirty="0" err="1">
                <a:latin typeface="Comic Sans MS" pitchFamily="66" charset="0"/>
              </a:rPr>
              <a:t>Ryefield</a:t>
            </a:r>
            <a:r>
              <a:rPr lang="tr-TR" sz="1400" dirty="0">
                <a:latin typeface="Comic Sans MS" pitchFamily="66" charset="0"/>
              </a:rPr>
              <a:t>,  R-Y-E-F-I-E-L-D.</a:t>
            </a:r>
            <a:br>
              <a:rPr lang="tr-TR" sz="1400" dirty="0">
                <a:latin typeface="Comic Sans MS" pitchFamily="66" charset="0"/>
              </a:rPr>
            </a:br>
            <a:r>
              <a:rPr lang="tr-TR" sz="1400" dirty="0">
                <a:latin typeface="Comic Sans MS" pitchFamily="66" charset="0"/>
              </a:rPr>
              <a:t/>
            </a:r>
            <a:br>
              <a:rPr lang="tr-TR" sz="1400" dirty="0">
                <a:latin typeface="Comic Sans MS" pitchFamily="66" charset="0"/>
              </a:rPr>
            </a:br>
            <a:r>
              <a:rPr lang="tr-TR" sz="1400" dirty="0" err="1">
                <a:latin typeface="Comic Sans MS" pitchFamily="66" charset="0"/>
              </a:rPr>
              <a:t>Receptionist</a:t>
            </a:r>
            <a:r>
              <a:rPr lang="tr-TR" sz="1400" dirty="0">
                <a:latin typeface="Comic Sans MS" pitchFamily="66" charset="0"/>
              </a:rPr>
              <a:t>: — Tamam, bir kontrol edelim. Bay ve Bayan </a:t>
            </a:r>
            <a:r>
              <a:rPr lang="tr-TR" sz="1400" dirty="0" err="1">
                <a:latin typeface="Comic Sans MS" pitchFamily="66" charset="0"/>
              </a:rPr>
              <a:t>Ryefield</a:t>
            </a:r>
            <a:r>
              <a:rPr lang="tr-TR" sz="1400" dirty="0">
                <a:latin typeface="Comic Sans MS" pitchFamily="66" charset="0"/>
              </a:rPr>
              <a:t>. 23, 24, 25 Mart günleri için, çift kişilik banyolu oda. Doğru mu?</a:t>
            </a:r>
            <a:br>
              <a:rPr lang="tr-TR" sz="1400" dirty="0">
                <a:latin typeface="Comic Sans MS" pitchFamily="66" charset="0"/>
              </a:rPr>
            </a:br>
            <a:r>
              <a:rPr lang="tr-TR" sz="1400" dirty="0">
                <a:latin typeface="Comic Sans MS" pitchFamily="66" charset="0"/>
              </a:rPr>
              <a:t/>
            </a:r>
            <a:br>
              <a:rPr lang="tr-TR" sz="1400" dirty="0">
                <a:latin typeface="Comic Sans MS" pitchFamily="66" charset="0"/>
              </a:rPr>
            </a:br>
            <a:r>
              <a:rPr lang="tr-TR" sz="1400" dirty="0" err="1">
                <a:latin typeface="Comic Sans MS" pitchFamily="66" charset="0"/>
              </a:rPr>
              <a:t>Mrs</a:t>
            </a:r>
            <a:r>
              <a:rPr lang="tr-TR" sz="1400" dirty="0">
                <a:latin typeface="Comic Sans MS" pitchFamily="66" charset="0"/>
              </a:rPr>
              <a:t> </a:t>
            </a:r>
            <a:r>
              <a:rPr lang="tr-TR" sz="1400" dirty="0" err="1">
                <a:latin typeface="Comic Sans MS" pitchFamily="66" charset="0"/>
              </a:rPr>
              <a:t>Ryefield</a:t>
            </a:r>
            <a:r>
              <a:rPr lang="tr-TR" sz="1400" dirty="0">
                <a:latin typeface="Comic Sans MS" pitchFamily="66" charset="0"/>
              </a:rPr>
              <a:t>: — Evet, doğru. Teşekkürler.</a:t>
            </a:r>
            <a:br>
              <a:rPr lang="tr-TR" sz="1400" dirty="0">
                <a:latin typeface="Comic Sans MS" pitchFamily="66" charset="0"/>
              </a:rPr>
            </a:br>
            <a:r>
              <a:rPr lang="tr-TR" sz="1400" dirty="0">
                <a:latin typeface="Comic Sans MS" pitchFamily="66" charset="0"/>
              </a:rPr>
              <a:t/>
            </a:r>
            <a:br>
              <a:rPr lang="tr-TR" sz="1400" dirty="0">
                <a:latin typeface="Comic Sans MS" pitchFamily="66" charset="0"/>
              </a:rPr>
            </a:br>
            <a:r>
              <a:rPr lang="tr-TR" sz="1400" dirty="0" err="1">
                <a:latin typeface="Comic Sans MS" pitchFamily="66" charset="0"/>
              </a:rPr>
              <a:t>Receptionist</a:t>
            </a:r>
            <a:r>
              <a:rPr lang="tr-TR" sz="1400" dirty="0">
                <a:latin typeface="Comic Sans MS" pitchFamily="66" charset="0"/>
              </a:rPr>
              <a:t>: — Size onay numaranızı vereyim: 7576385. Tekrarlıyorum: 7576385. San </a:t>
            </a:r>
            <a:r>
              <a:rPr lang="tr-TR" sz="1400" dirty="0" err="1">
                <a:latin typeface="Comic Sans MS" pitchFamily="66" charset="0"/>
              </a:rPr>
              <a:t>Felice</a:t>
            </a:r>
            <a:r>
              <a:rPr lang="tr-TR" sz="1400" dirty="0">
                <a:latin typeface="Comic Sans MS" pitchFamily="66" charset="0"/>
              </a:rPr>
              <a:t> otelini seçtiğiniz için teşekkür ederiz. İyi günler. </a:t>
            </a:r>
            <a:r>
              <a:rPr lang="tr-TR" sz="1400" dirty="0" err="1">
                <a:latin typeface="Comic Sans MS" pitchFamily="66" charset="0"/>
              </a:rPr>
              <a:t>Hoşçakalın</a:t>
            </a:r>
            <a:r>
              <a:rPr lang="tr-TR" sz="1400" dirty="0">
                <a:latin typeface="Comic Sans MS" pitchFamily="66" charset="0"/>
              </a:rPr>
              <a:t>.</a:t>
            </a:r>
            <a:br>
              <a:rPr lang="tr-TR" sz="1400" dirty="0">
                <a:latin typeface="Comic Sans MS" pitchFamily="66" charset="0"/>
              </a:rPr>
            </a:br>
            <a:r>
              <a:rPr lang="tr-TR" sz="1400" dirty="0">
                <a:latin typeface="Comic Sans MS" pitchFamily="66" charset="0"/>
              </a:rPr>
              <a:t/>
            </a:r>
            <a:br>
              <a:rPr lang="tr-TR" sz="1400" dirty="0">
                <a:latin typeface="Comic Sans MS" pitchFamily="66" charset="0"/>
              </a:rPr>
            </a:br>
            <a:r>
              <a:rPr lang="tr-TR" sz="1400" dirty="0" err="1">
                <a:latin typeface="Comic Sans MS" pitchFamily="66" charset="0"/>
              </a:rPr>
              <a:t>Mrs</a:t>
            </a:r>
            <a:r>
              <a:rPr lang="tr-TR" sz="1400" dirty="0">
                <a:latin typeface="Comic Sans MS" pitchFamily="66" charset="0"/>
              </a:rPr>
              <a:t> </a:t>
            </a:r>
            <a:r>
              <a:rPr lang="tr-TR" sz="1400" dirty="0" err="1">
                <a:latin typeface="Comic Sans MS" pitchFamily="66" charset="0"/>
              </a:rPr>
              <a:t>Ryefield</a:t>
            </a:r>
            <a:r>
              <a:rPr lang="tr-TR" sz="1400" dirty="0">
                <a:latin typeface="Comic Sans MS" pitchFamily="66" charset="0"/>
              </a:rPr>
              <a:t>: — </a:t>
            </a:r>
            <a:r>
              <a:rPr lang="tr-TR" sz="1400" dirty="0" err="1">
                <a:latin typeface="Comic Sans MS" pitchFamily="66" charset="0"/>
              </a:rPr>
              <a:t>Hoşçakalın</a:t>
            </a:r>
            <a:r>
              <a:rPr lang="tr-TR" sz="1400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52907" y="0"/>
            <a:ext cx="7729728" cy="674914"/>
          </a:xfrm>
        </p:spPr>
        <p:txBody>
          <a:bodyPr>
            <a:normAutofit fontScale="90000"/>
          </a:bodyPr>
          <a:lstStyle/>
          <a:p>
            <a:r>
              <a:rPr lang="tr-TR" b="1" cap="all" dirty="0"/>
              <a:t>YER SORGULAMA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805543" y="674915"/>
          <a:ext cx="10972800" cy="60540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40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1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</a:rPr>
                        <a:t>Do you have any vacancies?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L="121920" marR="190500" marB="142875"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Boş odanız var mı?</a:t>
                      </a:r>
                      <a:endParaRPr lang="tr-TR" sz="1600" dirty="0">
                        <a:latin typeface="Comic Sans MS" pitchFamily="66" charset="0"/>
                      </a:endParaRP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u="none" strike="noStrike" dirty="0" err="1">
                          <a:solidFill>
                            <a:srgbClr val="0070C0"/>
                          </a:solidFill>
                        </a:rPr>
                        <a:t>From</a:t>
                      </a:r>
                      <a:r>
                        <a:rPr lang="tr-TR" sz="1600" b="1" u="none" strike="noStrike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tr-TR" sz="1600" b="1" u="none" strike="noStrike" dirty="0" err="1">
                          <a:solidFill>
                            <a:srgbClr val="0070C0"/>
                          </a:solidFill>
                        </a:rPr>
                        <a:t>what</a:t>
                      </a:r>
                      <a:r>
                        <a:rPr lang="tr-TR" sz="1600" b="1" u="none" strike="noStrike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tr-TR" sz="1600" b="1" u="none" strike="noStrike" dirty="0" err="1">
                          <a:solidFill>
                            <a:srgbClr val="0070C0"/>
                          </a:solidFill>
                        </a:rPr>
                        <a:t>date</a:t>
                      </a:r>
                      <a:r>
                        <a:rPr lang="tr-TR" sz="1600" b="1" u="none" strike="noStrike" dirty="0">
                          <a:solidFill>
                            <a:srgbClr val="0070C0"/>
                          </a:solidFill>
                        </a:rPr>
                        <a:t>?</a:t>
                      </a:r>
                      <a:endParaRPr lang="tr-TR" sz="16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L="121920" marR="190500" marB="142875"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Hangi tarih itibari ile?</a:t>
                      </a:r>
                      <a:endParaRPr lang="tr-TR" sz="1600" dirty="0">
                        <a:latin typeface="Comic Sans MS" pitchFamily="66" charset="0"/>
                      </a:endParaRP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u="none" strike="noStrike" dirty="0" err="1">
                          <a:solidFill>
                            <a:srgbClr val="0070C0"/>
                          </a:solidFill>
                        </a:rPr>
                        <a:t>For</a:t>
                      </a:r>
                      <a:r>
                        <a:rPr lang="tr-TR" sz="1600" b="1" u="none" strike="noStrike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tr-TR" sz="1600" b="1" u="none" strike="noStrike" dirty="0" err="1">
                          <a:solidFill>
                            <a:srgbClr val="0070C0"/>
                          </a:solidFill>
                        </a:rPr>
                        <a:t>how</a:t>
                      </a:r>
                      <a:r>
                        <a:rPr lang="tr-TR" sz="1600" b="1" u="none" strike="noStrike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tr-TR" sz="1600" b="1" u="none" strike="noStrike" dirty="0" err="1">
                          <a:solidFill>
                            <a:srgbClr val="0070C0"/>
                          </a:solidFill>
                        </a:rPr>
                        <a:t>many</a:t>
                      </a:r>
                      <a:r>
                        <a:rPr lang="tr-TR" sz="1600" b="1" u="none" strike="noStrike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tr-TR" sz="1600" b="1" u="none" strike="noStrike" dirty="0" err="1">
                          <a:solidFill>
                            <a:srgbClr val="0070C0"/>
                          </a:solidFill>
                        </a:rPr>
                        <a:t>nights</a:t>
                      </a:r>
                      <a:r>
                        <a:rPr lang="tr-TR" sz="1600" b="1" u="none" strike="noStrike" dirty="0">
                          <a:solidFill>
                            <a:srgbClr val="0070C0"/>
                          </a:solidFill>
                        </a:rPr>
                        <a:t>?</a:t>
                      </a:r>
                      <a:endParaRPr lang="tr-TR" sz="16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L="121920" marR="190500" marB="142875"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Kaç gece için?</a:t>
                      </a:r>
                      <a:endParaRPr lang="tr-TR" sz="1600" dirty="0">
                        <a:latin typeface="Comic Sans MS" pitchFamily="66" charset="0"/>
                      </a:endParaRP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u="none" strike="noStrike" kern="1200" dirty="0">
                          <a:solidFill>
                            <a:srgbClr val="0070C0"/>
                          </a:solidFill>
                        </a:rPr>
                        <a:t>How long will you be staying for?</a:t>
                      </a:r>
                      <a:endParaRPr lang="en-US" sz="1600" b="1" u="none" strike="noStrike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121920" marR="190500" marB="14287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600" kern="1200" dirty="0"/>
                        <a:t>Ne kadar süre kalacaksınız?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r-TR" sz="1600" b="1" u="none" strike="noStrike" kern="1200" dirty="0" err="1">
                          <a:solidFill>
                            <a:srgbClr val="0070C0"/>
                          </a:solidFill>
                        </a:rPr>
                        <a:t>One</a:t>
                      </a:r>
                      <a:r>
                        <a:rPr lang="tr-TR" sz="1600" b="1" u="none" strike="noStrike" kern="12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tr-TR" sz="1600" b="1" u="none" strike="noStrike" kern="1200" dirty="0" err="1">
                          <a:solidFill>
                            <a:srgbClr val="0070C0"/>
                          </a:solidFill>
                        </a:rPr>
                        <a:t>night</a:t>
                      </a:r>
                      <a:endParaRPr lang="tr-TR" sz="1600" b="1" u="none" strike="noStrike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121920" marR="190500" marB="14287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600" kern="1200" dirty="0"/>
                        <a:t>Bir akşam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r-TR" sz="1600" b="1" u="none" strike="noStrike" kern="1200" dirty="0" err="1">
                          <a:solidFill>
                            <a:srgbClr val="0070C0"/>
                          </a:solidFill>
                        </a:rPr>
                        <a:t>Two</a:t>
                      </a:r>
                      <a:r>
                        <a:rPr lang="tr-TR" sz="1600" b="1" u="none" strike="noStrike" kern="12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tr-TR" sz="1600" b="1" u="none" strike="noStrike" kern="1200" dirty="0" err="1">
                          <a:solidFill>
                            <a:srgbClr val="0070C0"/>
                          </a:solidFill>
                        </a:rPr>
                        <a:t>nights</a:t>
                      </a:r>
                      <a:endParaRPr lang="tr-TR" sz="1600" b="1" u="none" strike="noStrike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121920" marR="190500" marB="14287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600" kern="1200" dirty="0" err="1"/>
                        <a:t>Iki</a:t>
                      </a:r>
                      <a:r>
                        <a:rPr lang="tr-TR" sz="1600" kern="1200" dirty="0"/>
                        <a:t> akşam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982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r-TR" sz="1600" b="1" u="none" strike="noStrike" kern="1200" dirty="0">
                          <a:solidFill>
                            <a:srgbClr val="0070C0"/>
                          </a:solidFill>
                        </a:rPr>
                        <a:t>A </a:t>
                      </a:r>
                      <a:r>
                        <a:rPr lang="tr-TR" sz="1600" b="1" u="none" strike="noStrike" kern="1200" dirty="0" err="1">
                          <a:solidFill>
                            <a:srgbClr val="0070C0"/>
                          </a:solidFill>
                        </a:rPr>
                        <a:t>week</a:t>
                      </a:r>
                      <a:endParaRPr lang="tr-TR" sz="1600" b="1" u="none" strike="noStrike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121920" marR="190500" marB="14287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600" kern="1200" dirty="0"/>
                        <a:t>Bir hafta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u="none" strike="noStrike" kern="1200" dirty="0">
                          <a:solidFill>
                            <a:srgbClr val="0070C0"/>
                          </a:solidFill>
                        </a:rPr>
                        <a:t>A fortnight (</a:t>
                      </a:r>
                      <a:r>
                        <a:rPr lang="en-US" sz="1600" b="1" u="none" strike="noStrike" kern="1200" dirty="0" err="1">
                          <a:solidFill>
                            <a:srgbClr val="0070C0"/>
                          </a:solidFill>
                        </a:rPr>
                        <a:t>Amerikan</a:t>
                      </a:r>
                      <a:r>
                        <a:rPr lang="en-US" sz="1600" b="1" u="none" strike="noStrike" kern="12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u="none" strike="noStrike" kern="1200" dirty="0" err="1">
                          <a:solidFill>
                            <a:srgbClr val="0070C0"/>
                          </a:solidFill>
                        </a:rPr>
                        <a:t>İngilizcesi</a:t>
                      </a:r>
                      <a:r>
                        <a:rPr lang="en-US" sz="1600" b="1" u="none" strike="noStrike" kern="1200" dirty="0">
                          <a:solidFill>
                            <a:srgbClr val="0070C0"/>
                          </a:solidFill>
                        </a:rPr>
                        <a:t>: two weeks)</a:t>
                      </a:r>
                      <a:endParaRPr lang="en-US" sz="1600" b="1" u="none" strike="noStrike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121920" marR="190500" marB="14287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600" kern="1200" dirty="0" err="1"/>
                        <a:t>Onbeş</a:t>
                      </a:r>
                      <a:r>
                        <a:rPr lang="tr-TR" sz="1600" kern="1200" dirty="0"/>
                        <a:t> gün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</a:rPr>
                        <a:t>What sort of room would you like?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L="121920" marR="190500" marB="142875"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Nasıl bir oda istersiniz?</a:t>
                      </a:r>
                      <a:endParaRPr lang="tr-TR" sz="1600" dirty="0">
                        <a:latin typeface="Comic Sans MS" pitchFamily="66" charset="0"/>
                      </a:endParaRP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sz="1600" b="1" u="none" strike="noStrike" dirty="0" err="1">
                          <a:solidFill>
                            <a:srgbClr val="0070C0"/>
                          </a:solidFill>
                        </a:rPr>
                        <a:t>single</a:t>
                      </a:r>
                      <a:r>
                        <a:rPr lang="tr-TR" sz="1600" b="1" u="none" strike="noStrike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tr-TR" sz="1600" b="1" u="none" strike="noStrike" dirty="0" err="1">
                          <a:solidFill>
                            <a:srgbClr val="0070C0"/>
                          </a:solidFill>
                        </a:rPr>
                        <a:t>room</a:t>
                      </a:r>
                      <a:endParaRPr lang="tr-TR" sz="16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L="317500" marR="190500" marB="142875"/>
                </a:tc>
                <a:tc>
                  <a:txBody>
                    <a:bodyPr/>
                    <a:lstStyle/>
                    <a:p>
                      <a:r>
                        <a:rPr lang="tr-TR" sz="1600"/>
                        <a:t>tek kişilik</a:t>
                      </a:r>
                      <a:endParaRPr lang="tr-TR" sz="1600">
                        <a:latin typeface="Comic Sans MS" pitchFamily="66" charset="0"/>
                      </a:endParaRP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sz="1600" b="1" u="none" strike="noStrike" dirty="0" err="1">
                          <a:solidFill>
                            <a:srgbClr val="0070C0"/>
                          </a:solidFill>
                        </a:rPr>
                        <a:t>double</a:t>
                      </a:r>
                      <a:r>
                        <a:rPr lang="tr-TR" sz="1600" b="1" u="none" strike="noStrike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tr-TR" sz="1600" b="1" u="none" strike="noStrike" dirty="0" err="1">
                          <a:solidFill>
                            <a:srgbClr val="0070C0"/>
                          </a:solidFill>
                        </a:rPr>
                        <a:t>room</a:t>
                      </a:r>
                      <a:endParaRPr lang="tr-TR" sz="16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L="317500" marR="190500" marB="142875"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iki kişilik</a:t>
                      </a:r>
                      <a:endParaRPr lang="tr-TR" sz="1600" dirty="0">
                        <a:latin typeface="Comic Sans MS" pitchFamily="66" charset="0"/>
                      </a:endParaRP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sz="1600" b="1" u="none" strike="noStrike" dirty="0" err="1">
                          <a:solidFill>
                            <a:srgbClr val="0070C0"/>
                          </a:solidFill>
                        </a:rPr>
                        <a:t>twin</a:t>
                      </a:r>
                      <a:r>
                        <a:rPr lang="tr-TR" sz="1600" b="1" u="none" strike="noStrike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tr-TR" sz="1600" b="1" u="none" strike="noStrike" dirty="0" err="1">
                          <a:solidFill>
                            <a:srgbClr val="0070C0"/>
                          </a:solidFill>
                        </a:rPr>
                        <a:t>room</a:t>
                      </a:r>
                      <a:endParaRPr lang="tr-TR" sz="16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L="317500" marR="190500" marB="142875"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çift kişilik</a:t>
                      </a:r>
                      <a:endParaRPr lang="tr-TR" sz="1600" dirty="0">
                        <a:latin typeface="Comic Sans MS" pitchFamily="66" charset="0"/>
                      </a:endParaRP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sz="1600" b="1" u="none" strike="noStrike" dirty="0" err="1">
                          <a:solidFill>
                            <a:srgbClr val="0070C0"/>
                          </a:solidFill>
                        </a:rPr>
                        <a:t>triple</a:t>
                      </a:r>
                      <a:r>
                        <a:rPr lang="tr-TR" sz="1600" b="1" u="none" strike="noStrike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tr-TR" sz="1600" b="1" u="none" strike="noStrike" dirty="0" err="1">
                          <a:solidFill>
                            <a:srgbClr val="0070C0"/>
                          </a:solidFill>
                        </a:rPr>
                        <a:t>room</a:t>
                      </a:r>
                      <a:endParaRPr lang="tr-TR" sz="16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L="317500" marR="190500" marB="142875"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üç kişilik</a:t>
                      </a:r>
                      <a:endParaRPr lang="tr-TR" sz="1600" dirty="0">
                        <a:latin typeface="Comic Sans MS" pitchFamily="66" charset="0"/>
                      </a:endParaRP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sz="1600" b="1" u="none" strike="noStrike" dirty="0" err="1">
                          <a:solidFill>
                            <a:srgbClr val="0070C0"/>
                          </a:solidFill>
                        </a:rPr>
                        <a:t>suite</a:t>
                      </a:r>
                      <a:endParaRPr lang="tr-TR" sz="16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L="317500" marR="190500" marB="142875"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süit</a:t>
                      </a:r>
                      <a:endParaRPr lang="tr-TR" sz="1600" dirty="0">
                        <a:latin typeface="Comic Sans MS" pitchFamily="66" charset="0"/>
                      </a:endParaRP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cap="all" dirty="0">
                <a:latin typeface="Comic Sans MS" pitchFamily="66" charset="0"/>
              </a:rPr>
              <a:t>YER </a:t>
            </a:r>
            <a:r>
              <a:rPr lang="tr-TR" b="1" cap="all" dirty="0" smtClean="0">
                <a:latin typeface="Comic Sans MS" pitchFamily="66" charset="0"/>
              </a:rPr>
              <a:t>SORGULAMA</a:t>
            </a:r>
            <a:endParaRPr lang="tr-TR" dirty="0">
              <a:latin typeface="Comic Sans MS" pitchFamily="66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620486" y="2558143"/>
          <a:ext cx="10972800" cy="31483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What sort of room would you like?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 marL="121920" marR="190500" marB="142875"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Comic Sans MS" pitchFamily="66" charset="0"/>
                        </a:rPr>
                        <a:t>Nasıl bir oda istersiniz?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single</a:t>
                      </a:r>
                      <a:r>
                        <a:rPr lang="tr-TR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room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317500" marR="190500" marB="142875"/>
                </a:tc>
                <a:tc>
                  <a:txBody>
                    <a:bodyPr/>
                    <a:lstStyle/>
                    <a:p>
                      <a:r>
                        <a:rPr lang="tr-TR">
                          <a:latin typeface="Comic Sans MS" pitchFamily="66" charset="0"/>
                        </a:rPr>
                        <a:t>tek kişilik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double</a:t>
                      </a:r>
                      <a:r>
                        <a:rPr lang="tr-TR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room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317500" marR="190500" marB="142875"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Comic Sans MS" pitchFamily="66" charset="0"/>
                        </a:rPr>
                        <a:t>iki kişilik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twin</a:t>
                      </a:r>
                      <a:r>
                        <a:rPr lang="tr-TR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room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317500" marR="190500" marB="142875"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Comic Sans MS" pitchFamily="66" charset="0"/>
                        </a:rPr>
                        <a:t>çift kişilik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triple</a:t>
                      </a:r>
                      <a:r>
                        <a:rPr lang="tr-TR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room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317500" marR="190500" marB="142875"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Comic Sans MS" pitchFamily="66" charset="0"/>
                        </a:rPr>
                        <a:t>üç kişilik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suite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317500" marR="190500" marB="142875"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Comic Sans MS" pitchFamily="66" charset="0"/>
                        </a:rPr>
                        <a:t>süit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4050" y="387749"/>
            <a:ext cx="7729728" cy="1188720"/>
          </a:xfrm>
        </p:spPr>
        <p:txBody>
          <a:bodyPr>
            <a:normAutofit/>
          </a:bodyPr>
          <a:lstStyle/>
          <a:p>
            <a:r>
              <a:rPr lang="tr-TR" b="1" cap="all" dirty="0"/>
              <a:t>YER </a:t>
            </a:r>
            <a:r>
              <a:rPr lang="tr-TR" b="1" cap="all" dirty="0" smtClean="0"/>
              <a:t>SORGULAMA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674915" y="2111830"/>
          <a:ext cx="10972800" cy="3240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u="none" strike="noStrike" dirty="0">
                          <a:solidFill>
                            <a:srgbClr val="0044CC"/>
                          </a:solidFill>
                        </a:rPr>
                        <a:t>I'd like a room with …</a:t>
                      </a:r>
                      <a:endParaRPr lang="en-US" dirty="0"/>
                    </a:p>
                  </a:txBody>
                  <a:tcPr marL="121920" marR="190500" marB="142875"/>
                </a:tc>
                <a:tc>
                  <a:txBody>
                    <a:bodyPr/>
                    <a:lstStyle/>
                    <a:p>
                      <a:r>
                        <a:rPr lang="tr-TR"/>
                        <a:t>… bir oda istiyorum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u="none" strike="noStrike" dirty="0">
                          <a:solidFill>
                            <a:srgbClr val="0044CC"/>
                          </a:solidFill>
                        </a:rPr>
                        <a:t>an en-</a:t>
                      </a:r>
                      <a:r>
                        <a:rPr lang="tr-TR" u="none" strike="noStrike" dirty="0" err="1">
                          <a:solidFill>
                            <a:srgbClr val="0044CC"/>
                          </a:solidFill>
                        </a:rPr>
                        <a:t>suite</a:t>
                      </a:r>
                      <a:r>
                        <a:rPr lang="tr-TR" u="none" strike="noStrike" dirty="0">
                          <a:solidFill>
                            <a:srgbClr val="0044CC"/>
                          </a:solidFill>
                        </a:rPr>
                        <a:t> </a:t>
                      </a:r>
                      <a:r>
                        <a:rPr lang="tr-TR" u="none" strike="noStrike" dirty="0" err="1">
                          <a:solidFill>
                            <a:srgbClr val="0044CC"/>
                          </a:solidFill>
                        </a:rPr>
                        <a:t>bathroom</a:t>
                      </a:r>
                      <a:endParaRPr lang="tr-TR" dirty="0"/>
                    </a:p>
                  </a:txBody>
                  <a:tcPr marL="317500" marR="190500" marB="142875"/>
                </a:tc>
                <a:tc>
                  <a:txBody>
                    <a:bodyPr/>
                    <a:lstStyle/>
                    <a:p>
                      <a:r>
                        <a:rPr lang="tr-TR"/>
                        <a:t>özel banyolu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u="none" strike="noStrike" dirty="0">
                          <a:solidFill>
                            <a:srgbClr val="0044CC"/>
                          </a:solidFill>
                        </a:rPr>
                        <a:t>a </a:t>
                      </a:r>
                      <a:r>
                        <a:rPr lang="tr-TR" u="none" strike="noStrike" dirty="0" err="1">
                          <a:solidFill>
                            <a:srgbClr val="0044CC"/>
                          </a:solidFill>
                        </a:rPr>
                        <a:t>bath</a:t>
                      </a:r>
                      <a:endParaRPr lang="tr-TR" dirty="0"/>
                    </a:p>
                  </a:txBody>
                  <a:tcPr marL="317500" marR="190500" marB="142875"/>
                </a:tc>
                <a:tc>
                  <a:txBody>
                    <a:bodyPr/>
                    <a:lstStyle/>
                    <a:p>
                      <a:r>
                        <a:rPr lang="tr-TR"/>
                        <a:t>banyolu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u="none" strike="noStrike" dirty="0">
                          <a:solidFill>
                            <a:srgbClr val="0044CC"/>
                          </a:solidFill>
                        </a:rPr>
                        <a:t>a </a:t>
                      </a:r>
                      <a:r>
                        <a:rPr lang="tr-TR" u="none" strike="noStrike" dirty="0" err="1">
                          <a:solidFill>
                            <a:srgbClr val="0044CC"/>
                          </a:solidFill>
                        </a:rPr>
                        <a:t>shower</a:t>
                      </a:r>
                      <a:endParaRPr lang="tr-TR" dirty="0"/>
                    </a:p>
                  </a:txBody>
                  <a:tcPr marL="317500" marR="190500" marB="142875"/>
                </a:tc>
                <a:tc>
                  <a:txBody>
                    <a:bodyPr/>
                    <a:lstStyle/>
                    <a:p>
                      <a:r>
                        <a:rPr lang="tr-TR"/>
                        <a:t>duşlu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u="none" strike="noStrike" dirty="0">
                          <a:solidFill>
                            <a:srgbClr val="0044CC"/>
                          </a:solidFill>
                        </a:rPr>
                        <a:t>a </a:t>
                      </a:r>
                      <a:r>
                        <a:rPr lang="tr-TR" u="none" strike="noStrike" dirty="0" err="1">
                          <a:solidFill>
                            <a:srgbClr val="0044CC"/>
                          </a:solidFill>
                        </a:rPr>
                        <a:t>view</a:t>
                      </a:r>
                      <a:endParaRPr lang="tr-TR" dirty="0"/>
                    </a:p>
                  </a:txBody>
                  <a:tcPr marL="317500" marR="190500" marB="142875"/>
                </a:tc>
                <a:tc>
                  <a:txBody>
                    <a:bodyPr/>
                    <a:lstStyle/>
                    <a:p>
                      <a:r>
                        <a:rPr lang="tr-TR"/>
                        <a:t>manzaralı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u="none" strike="noStrike" dirty="0">
                          <a:solidFill>
                            <a:srgbClr val="0044CC"/>
                          </a:solidFill>
                        </a:rPr>
                        <a:t>a </a:t>
                      </a:r>
                      <a:r>
                        <a:rPr lang="tr-TR" u="none" strike="noStrike" dirty="0" err="1">
                          <a:solidFill>
                            <a:srgbClr val="0044CC"/>
                          </a:solidFill>
                        </a:rPr>
                        <a:t>sea</a:t>
                      </a:r>
                      <a:r>
                        <a:rPr lang="tr-TR" u="none" strike="noStrike" dirty="0">
                          <a:solidFill>
                            <a:srgbClr val="0044CC"/>
                          </a:solidFill>
                        </a:rPr>
                        <a:t> </a:t>
                      </a:r>
                      <a:r>
                        <a:rPr lang="tr-TR" u="none" strike="noStrike" dirty="0" err="1">
                          <a:solidFill>
                            <a:srgbClr val="0044CC"/>
                          </a:solidFill>
                        </a:rPr>
                        <a:t>view</a:t>
                      </a:r>
                      <a:endParaRPr lang="tr-TR" dirty="0"/>
                    </a:p>
                  </a:txBody>
                  <a:tcPr marL="317500" marR="190500" marB="142875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deniz manzaralı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u="none" strike="noStrike" dirty="0">
                          <a:solidFill>
                            <a:srgbClr val="0044CC"/>
                          </a:solidFill>
                        </a:rPr>
                        <a:t>a </a:t>
                      </a:r>
                      <a:r>
                        <a:rPr lang="tr-TR" u="none" strike="noStrike" dirty="0" err="1">
                          <a:solidFill>
                            <a:srgbClr val="0044CC"/>
                          </a:solidFill>
                        </a:rPr>
                        <a:t>balcony</a:t>
                      </a:r>
                      <a:endParaRPr lang="tr-TR" dirty="0"/>
                    </a:p>
                  </a:txBody>
                  <a:tcPr marL="317500" marR="190500" marB="142875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balkonlu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33164" y="159149"/>
            <a:ext cx="7729728" cy="1188720"/>
          </a:xfrm>
        </p:spPr>
        <p:txBody>
          <a:bodyPr>
            <a:normAutofit/>
          </a:bodyPr>
          <a:lstStyle/>
          <a:p>
            <a:r>
              <a:rPr lang="tr-TR" b="1" cap="all" dirty="0" smtClean="0">
                <a:latin typeface="Comic Sans MS" pitchFamily="66" charset="0"/>
              </a:rPr>
              <a:t>TESİSDE BULUNAN İMKANLAR İLE İLGİLİ SORU SORARKEN</a:t>
            </a:r>
            <a:endParaRPr lang="tr-TR" dirty="0">
              <a:latin typeface="Comic Sans MS" pitchFamily="66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6291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Does</a:t>
                      </a:r>
                      <a:r>
                        <a:rPr lang="tr-TR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the</a:t>
                      </a:r>
                      <a:r>
                        <a:rPr lang="tr-TR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room</a:t>
                      </a:r>
                      <a:r>
                        <a:rPr lang="tr-TR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have</a:t>
                      </a:r>
                      <a:r>
                        <a:rPr lang="tr-TR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 …?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90500" marB="142875"/>
                </a:tc>
                <a:tc>
                  <a:txBody>
                    <a:bodyPr/>
                    <a:lstStyle/>
                    <a:p>
                      <a:r>
                        <a:rPr lang="tr-TR">
                          <a:latin typeface="Comic Sans MS" pitchFamily="66" charset="0"/>
                        </a:rPr>
                        <a:t>Odada … var mı?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internet </a:t>
                      </a:r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access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317500" marR="190500" marB="142875"/>
                </a:tc>
                <a:tc>
                  <a:txBody>
                    <a:bodyPr/>
                    <a:lstStyle/>
                    <a:p>
                      <a:r>
                        <a:rPr lang="tr-TR">
                          <a:latin typeface="Comic Sans MS" pitchFamily="66" charset="0"/>
                        </a:rPr>
                        <a:t>internet bağlantısı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air</a:t>
                      </a:r>
                      <a:r>
                        <a:rPr lang="tr-TR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conditioning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317500" marR="190500" marB="142875"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Comic Sans MS" pitchFamily="66" charset="0"/>
                        </a:rPr>
                        <a:t>havalandırma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television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317500" marR="190500" marB="142875"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Comic Sans MS" pitchFamily="66" charset="0"/>
                        </a:rPr>
                        <a:t>televizyon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Is </a:t>
                      </a:r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there</a:t>
                      </a:r>
                      <a:r>
                        <a:rPr lang="tr-TR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 a …?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90500" marB="142875"/>
                </a:tc>
                <a:tc>
                  <a:txBody>
                    <a:bodyPr/>
                    <a:lstStyle/>
                    <a:p>
                      <a:r>
                        <a:rPr lang="tr-TR">
                          <a:latin typeface="Comic Sans MS" pitchFamily="66" charset="0"/>
                        </a:rPr>
                        <a:t>… var mı?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swimming</a:t>
                      </a:r>
                      <a:r>
                        <a:rPr lang="tr-TR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pool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317500" marR="190500" marB="142875"/>
                </a:tc>
                <a:tc>
                  <a:txBody>
                    <a:bodyPr/>
                    <a:lstStyle/>
                    <a:p>
                      <a:r>
                        <a:rPr lang="tr-TR">
                          <a:latin typeface="Comic Sans MS" pitchFamily="66" charset="0"/>
                        </a:rPr>
                        <a:t>yüzme havuzu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sauna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317500" marR="190500" marB="142875"/>
                </a:tc>
                <a:tc>
                  <a:txBody>
                    <a:bodyPr/>
                    <a:lstStyle/>
                    <a:p>
                      <a:r>
                        <a:rPr lang="tr-TR">
                          <a:latin typeface="Comic Sans MS" pitchFamily="66" charset="0"/>
                        </a:rPr>
                        <a:t>sauna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gym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317500" marR="190500" marB="142875"/>
                </a:tc>
                <a:tc>
                  <a:txBody>
                    <a:bodyPr/>
                    <a:lstStyle/>
                    <a:p>
                      <a:r>
                        <a:rPr lang="tr-TR">
                          <a:latin typeface="Comic Sans MS" pitchFamily="66" charset="0"/>
                        </a:rPr>
                        <a:t>spor salonu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beauty</a:t>
                      </a:r>
                      <a:r>
                        <a:rPr lang="tr-TR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 salon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317500" marR="190500" marB="142875"/>
                </a:tc>
                <a:tc>
                  <a:txBody>
                    <a:bodyPr/>
                    <a:lstStyle/>
                    <a:p>
                      <a:r>
                        <a:rPr lang="tr-TR">
                          <a:latin typeface="Comic Sans MS" pitchFamily="66" charset="0"/>
                        </a:rPr>
                        <a:t>güzellik salonu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lift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317500" marR="190500" marB="142875"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Comic Sans MS" pitchFamily="66" charset="0"/>
                        </a:rPr>
                        <a:t>asansör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cap="all" dirty="0">
                <a:latin typeface="Comic Sans MS" pitchFamily="66" charset="0"/>
              </a:rPr>
              <a:t>TESİSDE BULUNAN İMKANLAR İLE İLGİLİ SORU </a:t>
            </a:r>
            <a:r>
              <a:rPr lang="tr-TR" b="1" cap="all" dirty="0" smtClean="0">
                <a:latin typeface="Comic Sans MS" pitchFamily="66" charset="0"/>
              </a:rPr>
              <a:t>SORARKEN</a:t>
            </a:r>
            <a:endParaRPr lang="tr-TR" dirty="0">
              <a:latin typeface="Comic Sans MS" pitchFamily="66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589314" y="2808515"/>
          <a:ext cx="9546772" cy="13887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73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3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u="none" strike="noStrike" dirty="0">
                          <a:solidFill>
                            <a:srgbClr val="0044CC"/>
                          </a:solidFill>
                        </a:rPr>
                        <a:t>Do </a:t>
                      </a:r>
                      <a:r>
                        <a:rPr lang="tr-TR" u="none" strike="noStrike" dirty="0" err="1">
                          <a:solidFill>
                            <a:srgbClr val="0044CC"/>
                          </a:solidFill>
                        </a:rPr>
                        <a:t>you</a:t>
                      </a:r>
                      <a:r>
                        <a:rPr lang="tr-TR" u="none" strike="noStrike" dirty="0">
                          <a:solidFill>
                            <a:srgbClr val="0044CC"/>
                          </a:solidFill>
                        </a:rPr>
                        <a:t> </a:t>
                      </a:r>
                      <a:r>
                        <a:rPr lang="tr-TR" u="none" strike="noStrike" dirty="0" err="1">
                          <a:solidFill>
                            <a:srgbClr val="0044CC"/>
                          </a:solidFill>
                        </a:rPr>
                        <a:t>allow</a:t>
                      </a:r>
                      <a:r>
                        <a:rPr lang="tr-TR" u="none" strike="noStrike" dirty="0">
                          <a:solidFill>
                            <a:srgbClr val="0044CC"/>
                          </a:solidFill>
                        </a:rPr>
                        <a:t> </a:t>
                      </a:r>
                      <a:r>
                        <a:rPr lang="tr-TR" u="none" strike="noStrike" dirty="0" err="1">
                          <a:solidFill>
                            <a:srgbClr val="0044CC"/>
                          </a:solidFill>
                        </a:rPr>
                        <a:t>pets</a:t>
                      </a:r>
                      <a:r>
                        <a:rPr lang="tr-TR" u="none" strike="noStrike" dirty="0">
                          <a:solidFill>
                            <a:srgbClr val="0044CC"/>
                          </a:solidFill>
                        </a:rPr>
                        <a:t>?</a:t>
                      </a:r>
                      <a:endParaRPr lang="tr-TR" dirty="0"/>
                    </a:p>
                  </a:txBody>
                  <a:tcPr marL="121920" marR="190500" marB="142875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Evcil hayvan kabul ediyor musunuz?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strike="noStrike">
                          <a:solidFill>
                            <a:srgbClr val="0044CC"/>
                          </a:solidFill>
                        </a:rPr>
                        <a:t>Do you have wheelchair access?</a:t>
                      </a:r>
                      <a:endParaRPr lang="en-US"/>
                    </a:p>
                  </a:txBody>
                  <a:tcPr marL="121920" marR="190500" marB="142875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Tekerlekli sandalye ile ulaşım mümkün mü?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strike="noStrike">
                          <a:solidFill>
                            <a:srgbClr val="0044CC"/>
                          </a:solidFill>
                        </a:rPr>
                        <a:t>Do you have a car park?</a:t>
                      </a:r>
                      <a:endParaRPr lang="en-US"/>
                    </a:p>
                  </a:txBody>
                  <a:tcPr marL="121920" marR="190500" marB="142875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Araba parkınız var mı?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54936" y="235349"/>
            <a:ext cx="7729728" cy="831451"/>
          </a:xfrm>
        </p:spPr>
        <p:txBody>
          <a:bodyPr/>
          <a:lstStyle/>
          <a:p>
            <a:r>
              <a:rPr lang="tr-TR" b="1" dirty="0" smtClean="0">
                <a:latin typeface="Comic Sans MS" pitchFamily="66" charset="0"/>
              </a:rPr>
              <a:t>ANLAŞMAYA VARMA</a:t>
            </a:r>
            <a:endParaRPr lang="tr-TR" b="1" dirty="0">
              <a:latin typeface="Comic Sans MS" pitchFamily="66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642258" y="1480458"/>
          <a:ext cx="10972800" cy="438961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735">
                <a:tc>
                  <a:txBody>
                    <a:bodyPr/>
                    <a:lstStyle/>
                    <a:p>
                      <a:r>
                        <a:rPr lang="en-US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What's the price per night?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 marL="121920" marR="190500" marB="142875"/>
                </a:tc>
                <a:tc>
                  <a:txBody>
                    <a:bodyPr/>
                    <a:lstStyle/>
                    <a:p>
                      <a:r>
                        <a:rPr lang="tr-TR">
                          <a:latin typeface="Comic Sans MS" pitchFamily="66" charset="0"/>
                        </a:rPr>
                        <a:t>Gecelik ücreti ne kadar?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35">
                <a:tc>
                  <a:txBody>
                    <a:bodyPr/>
                    <a:lstStyle/>
                    <a:p>
                      <a:r>
                        <a:rPr lang="tr-TR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Is </a:t>
                      </a:r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breakfast</a:t>
                      </a:r>
                      <a:r>
                        <a:rPr lang="tr-TR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included</a:t>
                      </a:r>
                      <a:r>
                        <a:rPr lang="tr-TR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?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90500" marB="142875"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Comic Sans MS" pitchFamily="66" charset="0"/>
                        </a:rPr>
                        <a:t>Kahvaltı dahil mi?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735">
                <a:tc>
                  <a:txBody>
                    <a:bodyPr/>
                    <a:lstStyle/>
                    <a:p>
                      <a:r>
                        <a:rPr lang="en-US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That's a bit more than I wanted to pay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 marL="121920" marR="190500" marB="142875"/>
                </a:tc>
                <a:tc>
                  <a:txBody>
                    <a:bodyPr/>
                    <a:lstStyle/>
                    <a:p>
                      <a:r>
                        <a:rPr lang="tr-TR">
                          <a:latin typeface="Comic Sans MS" pitchFamily="66" charset="0"/>
                        </a:rPr>
                        <a:t>Ödemek istediğimden biraz daha fazla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735">
                <a:tc>
                  <a:txBody>
                    <a:bodyPr/>
                    <a:lstStyle/>
                    <a:p>
                      <a:r>
                        <a:rPr lang="en-US" u="none" strike="noStrike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Can you offer me any discount?</a:t>
                      </a:r>
                      <a:endParaRPr lang="en-US">
                        <a:latin typeface="Comic Sans MS" pitchFamily="66" charset="0"/>
                      </a:endParaRPr>
                    </a:p>
                  </a:txBody>
                  <a:tcPr marL="121920" marR="190500" marB="142875"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Comic Sans MS" pitchFamily="66" charset="0"/>
                        </a:rPr>
                        <a:t>Bana bir indirim yapar mısınız?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735">
                <a:tc>
                  <a:txBody>
                    <a:bodyPr/>
                    <a:lstStyle/>
                    <a:p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Have</a:t>
                      </a:r>
                      <a:r>
                        <a:rPr lang="tr-TR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you</a:t>
                      </a:r>
                      <a:r>
                        <a:rPr lang="tr-TR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got</a:t>
                      </a:r>
                      <a:r>
                        <a:rPr lang="tr-TR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anything</a:t>
                      </a:r>
                      <a:r>
                        <a:rPr lang="tr-TR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 …?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90500" marB="142875"/>
                </a:tc>
                <a:tc>
                  <a:txBody>
                    <a:bodyPr/>
                    <a:lstStyle/>
                    <a:p>
                      <a:r>
                        <a:rPr lang="tr-TR">
                          <a:latin typeface="Comic Sans MS" pitchFamily="66" charset="0"/>
                        </a:rPr>
                        <a:t>Daha … ucuz bir odanız var mı?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735">
                <a:tc>
                  <a:txBody>
                    <a:bodyPr/>
                    <a:lstStyle/>
                    <a:p>
                      <a:pPr algn="r"/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cheaper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317500" marR="190500" marB="142875"/>
                </a:tc>
                <a:tc>
                  <a:txBody>
                    <a:bodyPr/>
                    <a:lstStyle/>
                    <a:p>
                      <a:r>
                        <a:rPr lang="tr-TR">
                          <a:latin typeface="Comic Sans MS" pitchFamily="66" charset="0"/>
                        </a:rPr>
                        <a:t>ucuz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735">
                <a:tc>
                  <a:txBody>
                    <a:bodyPr/>
                    <a:lstStyle/>
                    <a:p>
                      <a:pPr algn="r"/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bigger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317500" marR="190500" marB="142875"/>
                </a:tc>
                <a:tc>
                  <a:txBody>
                    <a:bodyPr/>
                    <a:lstStyle/>
                    <a:p>
                      <a:r>
                        <a:rPr lang="tr-TR">
                          <a:latin typeface="Comic Sans MS" pitchFamily="66" charset="0"/>
                        </a:rPr>
                        <a:t>büyük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735">
                <a:tc>
                  <a:txBody>
                    <a:bodyPr/>
                    <a:lstStyle/>
                    <a:p>
                      <a:pPr algn="r"/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quieter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317500" marR="190500" marB="142875"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Comic Sans MS" pitchFamily="66" charset="0"/>
                        </a:rPr>
                        <a:t>sakin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735">
                <a:tc>
                  <a:txBody>
                    <a:bodyPr/>
                    <a:lstStyle/>
                    <a:p>
                      <a:r>
                        <a:rPr lang="en-US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Could I see the room?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 marL="121920" marR="190500" marB="142875"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Comic Sans MS" pitchFamily="66" charset="0"/>
                        </a:rPr>
                        <a:t>Odayı görebilir miyim?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07336" y="0"/>
            <a:ext cx="7729728" cy="870857"/>
          </a:xfrm>
        </p:spPr>
        <p:txBody>
          <a:bodyPr>
            <a:normAutofit/>
          </a:bodyPr>
          <a:lstStyle/>
          <a:p>
            <a:r>
              <a:rPr lang="tr-TR" b="1" cap="all" dirty="0">
                <a:latin typeface="Comic Sans MS" pitchFamily="66" charset="0"/>
              </a:rPr>
              <a:t>REZERVASYON </a:t>
            </a:r>
            <a:r>
              <a:rPr lang="tr-TR" b="1" cap="all" dirty="0" smtClean="0">
                <a:latin typeface="Comic Sans MS" pitchFamily="66" charset="0"/>
              </a:rPr>
              <a:t>YAPTIRMA</a:t>
            </a:r>
            <a:endParaRPr lang="tr-TR" dirty="0">
              <a:latin typeface="Comic Sans MS" pitchFamily="66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718457" y="957946"/>
          <a:ext cx="10972800" cy="5462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OK, </a:t>
                      </a:r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I'll</a:t>
                      </a:r>
                      <a:r>
                        <a:rPr lang="tr-TR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take</a:t>
                      </a:r>
                      <a:r>
                        <a:rPr lang="tr-TR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 it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90500" marB="142875"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Comic Sans MS" pitchFamily="66" charset="0"/>
                        </a:rPr>
                        <a:t>Tamam, alacağım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strike="noStrike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I'd like to make a reservation</a:t>
                      </a:r>
                      <a:endParaRPr lang="en-US">
                        <a:latin typeface="Comic Sans MS" pitchFamily="66" charset="0"/>
                      </a:endParaRPr>
                    </a:p>
                  </a:txBody>
                  <a:tcPr marL="121920" marR="190500" marB="142875"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Comic Sans MS" pitchFamily="66" charset="0"/>
                        </a:rPr>
                        <a:t>Rezervasyon yaptırmak istiyorum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What's</a:t>
                      </a:r>
                      <a:r>
                        <a:rPr lang="tr-TR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your</a:t>
                      </a:r>
                      <a:r>
                        <a:rPr lang="tr-TR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 name, </a:t>
                      </a:r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please</a:t>
                      </a:r>
                      <a:r>
                        <a:rPr lang="tr-TR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?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90500" marB="142875"/>
                </a:tc>
                <a:tc>
                  <a:txBody>
                    <a:bodyPr/>
                    <a:lstStyle/>
                    <a:p>
                      <a:r>
                        <a:rPr lang="tr-TR">
                          <a:latin typeface="Comic Sans MS" pitchFamily="66" charset="0"/>
                        </a:rPr>
                        <a:t>Adınız, lütfen?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Could I take your name?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 marL="121920" marR="190500" marB="142875"/>
                </a:tc>
                <a:tc>
                  <a:txBody>
                    <a:bodyPr/>
                    <a:lstStyle/>
                    <a:p>
                      <a:r>
                        <a:rPr lang="tr-TR" dirty="0" err="1">
                          <a:latin typeface="Comic Sans MS" pitchFamily="66" charset="0"/>
                        </a:rPr>
                        <a:t>Isminiz</a:t>
                      </a:r>
                      <a:r>
                        <a:rPr lang="tr-TR" dirty="0">
                          <a:latin typeface="Comic Sans MS" pitchFamily="66" charset="0"/>
                        </a:rPr>
                        <a:t> lütfen?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Can I </a:t>
                      </a:r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take</a:t>
                      </a:r>
                      <a:r>
                        <a:rPr lang="tr-TR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your</a:t>
                      </a:r>
                      <a:r>
                        <a:rPr lang="tr-TR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 …?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90500" marB="142875"/>
                </a:tc>
                <a:tc>
                  <a:txBody>
                    <a:bodyPr/>
                    <a:lstStyle/>
                    <a:p>
                      <a:r>
                        <a:rPr lang="tr-TR">
                          <a:latin typeface="Comic Sans MS" pitchFamily="66" charset="0"/>
                        </a:rPr>
                        <a:t>… alabilir miyim?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u="none" strike="noStrike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credit card number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317500" marR="190500" marB="142875"/>
                </a:tc>
                <a:tc>
                  <a:txBody>
                    <a:bodyPr/>
                    <a:lstStyle/>
                    <a:p>
                      <a:r>
                        <a:rPr lang="tr-TR">
                          <a:latin typeface="Comic Sans MS" pitchFamily="66" charset="0"/>
                        </a:rPr>
                        <a:t>kredi kartı numaranızı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u="none" strike="noStrike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telephone number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317500" marR="190500" marB="142875"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Comic Sans MS" pitchFamily="66" charset="0"/>
                        </a:rPr>
                        <a:t>telefon numaranızı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strike="noStrike" dirty="0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What time will you be arriving?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 marL="121920" marR="190500" marB="142875"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Comic Sans MS" pitchFamily="66" charset="0"/>
                        </a:rPr>
                        <a:t>Ne zaman buraya varacaksınız?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i="0" kern="1200" cap="all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GÖREBİLECEĞİNİZ İŞARETLER</a:t>
                      </a:r>
                    </a:p>
                  </a:txBody>
                  <a:tcPr marL="121920" marR="190500" marB="142875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142875" marB="1428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u="none" strike="noStrike" dirty="0" err="1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Vacancies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90500" marB="142875"/>
                </a:tc>
                <a:tc>
                  <a:txBody>
                    <a:bodyPr/>
                    <a:lstStyle/>
                    <a:p>
                      <a:r>
                        <a:rPr lang="tr-TR">
                          <a:latin typeface="Comic Sans MS" pitchFamily="66" charset="0"/>
                        </a:rPr>
                        <a:t>Boş oda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u="none" strike="noStrike">
                          <a:solidFill>
                            <a:srgbClr val="0044CC"/>
                          </a:solidFill>
                          <a:latin typeface="Comic Sans MS" pitchFamily="66" charset="0"/>
                        </a:rPr>
                        <a:t>No vacancies</a:t>
                      </a:r>
                      <a:endParaRPr lang="tr-TR">
                        <a:latin typeface="Comic Sans MS" pitchFamily="66" charset="0"/>
                      </a:endParaRPr>
                    </a:p>
                  </a:txBody>
                  <a:tcPr marL="121920" marR="190500" marB="142875"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Comic Sans MS" pitchFamily="66" charset="0"/>
                        </a:rPr>
                        <a:t>Boş oda yok</a:t>
                      </a:r>
                    </a:p>
                  </a:txBody>
                  <a:tcPr marL="190500" marR="121920" marB="14287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31136" y="267988"/>
            <a:ext cx="7729728" cy="1005641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Comic Sans MS" pitchFamily="66" charset="0"/>
              </a:rPr>
              <a:t>Rezervasyon</a:t>
            </a:r>
            <a:endParaRPr lang="tr-TR" b="1" dirty="0">
              <a:latin typeface="Comic Sans MS" pitchFamily="66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3800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...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için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yer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ayırmak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istiyordum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 would like to book…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...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için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yer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ayırmayı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dilemiştim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 wish to book…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... için boş yeriniz var mıydı acaba?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Do you have any vacancies on…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… tarihi için bir oda rezerve etmek istiyordum.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 would like to reserve a room on the…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100 kişilik kapasiteye sahip konferans salonlarınızdan birisini rezerve etmek istiyoruz.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We would like to reserve one of your conference rooms with seating capacity for 100 people.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... adına ...'ı rezerve etmek istiyordum.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 would like to reserve…in the name of...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Ayrıca şu ekipmanlara ve hizmetlere ihtiyaç duyuyoruz: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We also need the following equipment and services: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f56596226 (3)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7334_TF56596226.potx" id="{AE9F9929-D86A-438C-93BD-0BA9AF492114}" vid="{98ACC36A-CDE5-4CE4-A584-A1153A899D32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775A23-75CA-4614-9647-C9B2CE742C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8A451F4C-A3A1-4FF3-AEA5-AE3EFF175B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09F5EF-575C-40E7-A9C5-EC1F2A5548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tf56596226 (3)</Template>
  <TotalTime>0</TotalTime>
  <Words>819</Words>
  <Application>Microsoft Office PowerPoint</Application>
  <PresentationFormat>Geniş ekran</PresentationFormat>
  <Paragraphs>170</Paragraphs>
  <Slides>13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Gill Sans MT</vt:lpstr>
      <vt:lpstr>tf56596226 (3)</vt:lpstr>
      <vt:lpstr>BOOKING</vt:lpstr>
      <vt:lpstr>YER SORGULAMA</vt:lpstr>
      <vt:lpstr>YER SORGULAMA</vt:lpstr>
      <vt:lpstr>YER SORGULAMA</vt:lpstr>
      <vt:lpstr>TESİSDE BULUNAN İMKANLAR İLE İLGİLİ SORU SORARKEN</vt:lpstr>
      <vt:lpstr>TESİSDE BULUNAN İMKANLAR İLE İLGİLİ SORU SORARKEN</vt:lpstr>
      <vt:lpstr>ANLAŞMAYA VARMA</vt:lpstr>
      <vt:lpstr>REZERVASYON YAPTIRMA</vt:lpstr>
      <vt:lpstr>Rezervasyon</vt:lpstr>
      <vt:lpstr>Rezervasyon Değiştirme</vt:lpstr>
      <vt:lpstr>Rezervasyon İptalİ</vt:lpstr>
      <vt:lpstr>Booking a Hotel Room  (Otel Rezervasyonu)</vt:lpstr>
      <vt:lpstr>Booking a Hotel Room (Otel Rezervasyonu)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2020-05-09T04:13:25Z</dcterms:created>
  <dcterms:modified xsi:type="dcterms:W3CDTF">2020-05-09T11:21:46Z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