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DENETİMLİ SERBESTLİKTE DEĞERLENDİRME VE PLANLAMA </a:t>
            </a:r>
            <a:endParaRPr lang="tr-TR" sz="2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ARŞ.GÖR. DR. MÜNEVVER ERYALÇIN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b="1" dirty="0" smtClean="0"/>
          </a:p>
          <a:p>
            <a:pPr algn="just"/>
            <a:r>
              <a:rPr lang="tr-TR" b="1" dirty="0" smtClean="0"/>
              <a:t>Denetimli serbestlik sisteminde</a:t>
            </a:r>
            <a:endParaRPr lang="tr-TR" b="1" dirty="0" smtClean="0"/>
          </a:p>
          <a:p>
            <a:pPr algn="just"/>
            <a:r>
              <a:rPr lang="tr-TR" b="1" dirty="0" smtClean="0"/>
              <a:t>değerlendirme </a:t>
            </a:r>
            <a:r>
              <a:rPr lang="tr-TR" b="1" dirty="0" smtClean="0"/>
              <a:t>ve planlama bürosu</a:t>
            </a:r>
            <a:r>
              <a:rPr lang="tr-TR" dirty="0" smtClean="0"/>
              <a:t>, yükümlülerin risk ve ihtiyaçlarının belirlenerek denetim planının hazırlanması, denetim-takip sürecinin </a:t>
            </a:r>
            <a:r>
              <a:rPr lang="tr-TR" dirty="0" smtClean="0"/>
              <a:t>planlanmasından sorumludur.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Denetimli serbestlik sisteminde risk değerlendirmesi, yükümlü bireyin davranışları, tutumları, </a:t>
            </a:r>
            <a:r>
              <a:rPr lang="tr-TR" dirty="0" smtClean="0"/>
              <a:t>özellikleri bağlamında </a:t>
            </a:r>
            <a:r>
              <a:rPr lang="tr-TR" dirty="0" smtClean="0"/>
              <a:t>değerlendirilmesi ve sınıflandırılmasını </a:t>
            </a:r>
            <a:r>
              <a:rPr lang="tr-TR" dirty="0" smtClean="0"/>
              <a:t>içermektedir.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Risk ve ihtiyaç değerlendirme stratejisi, gençleri düşük, orta ve yüksek risk gruplarına ayırmanın ötesinde risklerin azaltılması için nasıl müdahalelerin seçilmesi gerektiğine ilişkin bilgi sağlamaktadır.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Risk</a:t>
            </a:r>
            <a:r>
              <a:rPr lang="tr-TR" dirty="0" smtClean="0"/>
              <a:t>, ihtiyaç ve uygunluk modeli, </a:t>
            </a:r>
            <a:r>
              <a:rPr lang="tr-TR" dirty="0" smtClean="0"/>
              <a:t> mükerrer suç riski </a:t>
            </a:r>
            <a:r>
              <a:rPr lang="tr-TR" dirty="0" smtClean="0"/>
              <a:t>yüksek olan gençler (risk prensibi) için;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gençlerin </a:t>
            </a:r>
            <a:r>
              <a:rPr lang="tr-TR" dirty="0" smtClean="0"/>
              <a:t>yeniden </a:t>
            </a:r>
            <a:r>
              <a:rPr lang="tr-TR" dirty="0" smtClean="0"/>
              <a:t>suça sürüklenmelerini azaltacak </a:t>
            </a:r>
            <a:r>
              <a:rPr lang="tr-TR" dirty="0" smtClean="0"/>
              <a:t>spesifik kriminojenik ihtiyaçların ele alınmasını (ihtiyaç prensibi</a:t>
            </a:r>
            <a:r>
              <a:rPr lang="tr-TR" dirty="0" smtClean="0"/>
              <a:t>);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gençlerin </a:t>
            </a:r>
            <a:r>
              <a:rPr lang="tr-TR" dirty="0" smtClean="0"/>
              <a:t>bireysel öğrenme stili, motivasyonu, yetenekleri ve </a:t>
            </a:r>
            <a:r>
              <a:rPr lang="tr-TR" dirty="0" smtClean="0"/>
              <a:t>güçleri bağlamında etkili </a:t>
            </a:r>
            <a:r>
              <a:rPr lang="tr-TR" dirty="0" smtClean="0"/>
              <a:t>müdahale amaçları </a:t>
            </a:r>
            <a:r>
              <a:rPr lang="tr-TR" dirty="0" smtClean="0"/>
              <a:t>önermektedir.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2348880"/>
            <a:ext cx="8229600" cy="292988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/>
              <a:t>Kriminojenik Risk: </a:t>
            </a:r>
            <a:r>
              <a:rPr lang="tr-TR" b="1" dirty="0" smtClean="0"/>
              <a:t> </a:t>
            </a:r>
            <a:r>
              <a:rPr lang="tr-TR" dirty="0" smtClean="0"/>
              <a:t>gençlerin gelecekte mükerrer olarak suça karışma durumuna ilişkin olasılık durumudur. Aile yapısındaki işlevselsizlik, anti sosyal akran grubu, madde bağımlılığı, suç değerlerinin normalizasyonu gibi faktörleri ifade etmektedir.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Kriminojenik İhtiyaç:</a:t>
            </a:r>
            <a:r>
              <a:rPr lang="tr-TR" dirty="0" smtClean="0"/>
              <a:t> kriminojenik risk faktörleri, </a:t>
            </a:r>
            <a:r>
              <a:rPr lang="tr-TR" dirty="0" smtClean="0"/>
              <a:t>gençlerin mükerrer suç riskine kırılganlık düzeyini ifade etmektedir. Kriminojenik </a:t>
            </a:r>
            <a:r>
              <a:rPr lang="tr-TR" dirty="0" smtClean="0"/>
              <a:t>ihtiyaçlar, riskli düşünce ve duyguların tanınmasını; </a:t>
            </a:r>
            <a:r>
              <a:rPr lang="tr-TR" dirty="0" smtClean="0"/>
              <a:t>özdenetim</a:t>
            </a:r>
            <a:r>
              <a:rPr lang="tr-TR" dirty="0" smtClean="0"/>
              <a:t>, öfke </a:t>
            </a:r>
            <a:r>
              <a:rPr lang="tr-TR" dirty="0" smtClean="0"/>
              <a:t>yönetimi, </a:t>
            </a:r>
            <a:r>
              <a:rPr lang="tr-TR" dirty="0" smtClean="0"/>
              <a:t>problem </a:t>
            </a:r>
            <a:r>
              <a:rPr lang="tr-TR" dirty="0" smtClean="0"/>
              <a:t>çözme ve </a:t>
            </a:r>
            <a:r>
              <a:rPr lang="tr-TR" dirty="0" smtClean="0"/>
              <a:t>baş etme becerilerinin geliştirilmesini; </a:t>
            </a:r>
            <a:r>
              <a:rPr lang="tr-TR" dirty="0" smtClean="0"/>
              <a:t>işlevsel düşünce </a:t>
            </a:r>
            <a:r>
              <a:rPr lang="tr-TR" dirty="0" smtClean="0"/>
              <a:t>kalıplarının geliştirilmesini, aile ve sosyal çevre ile pozitif ilişki ve iletişim kalıplarının geliştirilmesini; akademik başarının artırılmasını ve madde </a:t>
            </a:r>
            <a:r>
              <a:rPr lang="tr-TR" dirty="0" smtClean="0"/>
              <a:t>kullanımı ile </a:t>
            </a:r>
            <a:r>
              <a:rPr lang="tr-TR" dirty="0" smtClean="0"/>
              <a:t>baş etme stratejilerinin geliştirilmesini </a:t>
            </a:r>
            <a:r>
              <a:rPr lang="tr-TR" dirty="0" smtClean="0"/>
              <a:t>içermektedir.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Uygunluk: </a:t>
            </a:r>
            <a:r>
              <a:rPr lang="tr-TR" dirty="0" smtClean="0"/>
              <a:t>doğrudan </a:t>
            </a:r>
            <a:r>
              <a:rPr lang="tr-TR" dirty="0" smtClean="0"/>
              <a:t>gencin suç davranışıyla ilişkili olmayan, gencin müdahale sürecine </a:t>
            </a:r>
            <a:r>
              <a:rPr lang="tr-TR" dirty="0" smtClean="0"/>
              <a:t>yanıtını değiştirebilecek özellikleri ve dinamikleri  </a:t>
            </a:r>
            <a:r>
              <a:rPr lang="tr-TR" dirty="0" smtClean="0"/>
              <a:t>ifade etmektedir. Gencin kişiliği, bilişsel düzeyi, </a:t>
            </a:r>
            <a:r>
              <a:rPr lang="tr-TR" dirty="0" err="1" smtClean="0"/>
              <a:t>anksiyete</a:t>
            </a:r>
            <a:r>
              <a:rPr lang="tr-TR" dirty="0" smtClean="0"/>
              <a:t> düzeyi, dikkat düzeyi, tedavi motivasyonu uygunluk faktörleri müdahalelerin başarı düzeyini önemli ölçüde etkilemektedir.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BONTA J, ANDREWS DA (2007). Risk-</a:t>
            </a:r>
            <a:r>
              <a:rPr lang="tr-TR" dirty="0" err="1" smtClean="0"/>
              <a:t>need</a:t>
            </a:r>
            <a:r>
              <a:rPr lang="tr-TR" dirty="0" smtClean="0"/>
              <a:t>-</a:t>
            </a:r>
            <a:r>
              <a:rPr lang="tr-TR" dirty="0" err="1" smtClean="0"/>
              <a:t>responsivity</a:t>
            </a:r>
            <a:r>
              <a:rPr lang="tr-TR" dirty="0" smtClean="0"/>
              <a:t> model for </a:t>
            </a:r>
            <a:r>
              <a:rPr lang="tr-TR" dirty="0" err="1" smtClean="0"/>
              <a:t>offender</a:t>
            </a:r>
            <a:r>
              <a:rPr lang="tr-TR" dirty="0" smtClean="0"/>
              <a:t>      </a:t>
            </a:r>
            <a:r>
              <a:rPr lang="tr-TR" dirty="0" err="1" smtClean="0"/>
              <a:t>assessment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rehabilitation</a:t>
            </a:r>
            <a:r>
              <a:rPr lang="tr-TR" dirty="0" smtClean="0"/>
              <a:t>. </a:t>
            </a:r>
            <a:r>
              <a:rPr lang="tr-TR" smtClean="0"/>
              <a:t>Kanada</a:t>
            </a:r>
            <a:endParaRPr lang="tr-TR" smtClean="0"/>
          </a:p>
          <a:p>
            <a:endParaRPr lang="tr-TR" dirty="0" smtClean="0"/>
          </a:p>
          <a:p>
            <a:r>
              <a:rPr lang="tr-TR" dirty="0" smtClean="0"/>
              <a:t>CANTON</a:t>
            </a:r>
            <a:r>
              <a:rPr lang="tr-TR" dirty="0" smtClean="0"/>
              <a:t>, R (2011). </a:t>
            </a:r>
            <a:r>
              <a:rPr lang="tr-TR" dirty="0" err="1" smtClean="0"/>
              <a:t>Probation</a:t>
            </a:r>
            <a:r>
              <a:rPr lang="tr-TR" dirty="0" smtClean="0"/>
              <a:t>: </a:t>
            </a:r>
            <a:r>
              <a:rPr lang="tr-TR" dirty="0" err="1" smtClean="0"/>
              <a:t>Working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offenders</a:t>
            </a:r>
            <a:r>
              <a:rPr lang="tr-TR" dirty="0" smtClean="0"/>
              <a:t>. </a:t>
            </a:r>
            <a:r>
              <a:rPr lang="tr-TR" dirty="0" err="1" smtClean="0"/>
              <a:t>Routledge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GUS M (2005). </a:t>
            </a:r>
            <a:r>
              <a:rPr lang="tr-TR" dirty="0" err="1" smtClean="0"/>
              <a:t>Juvenile</a:t>
            </a:r>
            <a:r>
              <a:rPr lang="tr-TR" dirty="0" smtClean="0"/>
              <a:t> </a:t>
            </a:r>
            <a:r>
              <a:rPr lang="tr-TR" dirty="0" err="1" smtClean="0"/>
              <a:t>Justice</a:t>
            </a:r>
            <a:r>
              <a:rPr lang="tr-TR" dirty="0" smtClean="0"/>
              <a:t>: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. </a:t>
            </a:r>
            <a:r>
              <a:rPr lang="tr-TR" dirty="0" err="1" smtClean="0"/>
              <a:t>Sage</a:t>
            </a:r>
            <a:r>
              <a:rPr lang="tr-TR" dirty="0" smtClean="0"/>
              <a:t> </a:t>
            </a:r>
            <a:r>
              <a:rPr lang="tr-TR" dirty="0" err="1" smtClean="0"/>
              <a:t>Publications</a:t>
            </a:r>
            <a:r>
              <a:rPr lang="tr-TR" dirty="0" smtClean="0"/>
              <a:t>. California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Univesity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230</TotalTime>
  <Words>324</Words>
  <Application>Microsoft Office PowerPoint</Application>
  <PresentationFormat>Ekran Gösterisi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Kaynak</vt:lpstr>
      <vt:lpstr>DENETİMLİ SERBESTLİKTE DEĞERLENDİRME VE PLANLAMA </vt:lpstr>
      <vt:lpstr>Slayt 2</vt:lpstr>
      <vt:lpstr>Slayt 3</vt:lpstr>
      <vt:lpstr>Slayt 4</vt:lpstr>
      <vt:lpstr>Slayt 5</vt:lpstr>
      <vt:lpstr>Slayt 6</vt:lpstr>
      <vt:lpstr>Slayt 7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Münevver ERYALÇIN</cp:lastModifiedBy>
  <cp:revision>4</cp:revision>
  <dcterms:created xsi:type="dcterms:W3CDTF">2021-12-02T08:23:18Z</dcterms:created>
  <dcterms:modified xsi:type="dcterms:W3CDTF">2021-12-02T12:19:05Z</dcterms:modified>
</cp:coreProperties>
</file>