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9" r:id="rId9"/>
    <p:sldId id="288" r:id="rId10"/>
    <p:sldId id="290" r:id="rId11"/>
    <p:sldId id="291" r:id="rId12"/>
    <p:sldId id="303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301" r:id="rId23"/>
    <p:sldId id="302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487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40249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31285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85957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28065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93746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05371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06754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16664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8140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17692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83584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87086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4401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89009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44517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78776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4898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78841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9559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BME162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tr-TR" smtClean="0"/>
              <a:t>C</a:t>
            </a:r>
            <a:r>
              <a:rPr lang="tr-TR" dirty="0" smtClean="0"/>
              <a:t>++ Pointers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C++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Passing Arguments to Functions by Reference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Call functions by reference using pointer arguments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To pass address of an argument, &amp; operator will be used.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Using * operator in function, you can modify the original value.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Arrays are not passed with &amp; operator: array name is already an address.</a:t>
            </a:r>
          </a:p>
        </p:txBody>
      </p:sp>
    </p:spTree>
    <p:extLst>
      <p:ext uri="{BB962C8B-B14F-4D97-AF65-F5344CB8AC3E}">
        <p14:creationId xmlns:p14="http://schemas.microsoft.com/office/powerpoint/2010/main" val="199776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04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Passing Arguments to Functions by Reference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143896" y="990600"/>
            <a:ext cx="7010400" cy="5231331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Fig. 5.7: fig05_07.cpp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Cube a variable using pass-by-reference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with a pointer argument.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iostream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&gt;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7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endl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8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9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void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cubeByReference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(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* );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prototype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10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11 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main()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12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{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13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number =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5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14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15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"The original value of number is "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number;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16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17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pass address of number to </a:t>
            </a:r>
            <a:r>
              <a:rPr lang="en-US" altLang="tr-TR" dirty="0" err="1" smtClean="0">
                <a:solidFill>
                  <a:srgbClr val="008000"/>
                </a:solidFill>
                <a:cs typeface="Courier New" panose="02070309020205020404" pitchFamily="49" charset="0"/>
              </a:rPr>
              <a:t>cubeByReference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18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cubeByReference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( &amp;number );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19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20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"\</a:t>
            </a:r>
            <a:r>
              <a:rPr lang="en-US" altLang="tr-TR" dirty="0" err="1" smtClean="0">
                <a:solidFill>
                  <a:srgbClr val="0099FF"/>
                </a:solidFill>
                <a:cs typeface="Courier New" panose="02070309020205020404" pitchFamily="49" charset="0"/>
              </a:rPr>
              <a:t>nThe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 new value of number is "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&lt;&lt; number &lt;&lt;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endl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21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22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indicates successful termination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23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24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}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end main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25    </a:t>
            </a: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70922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04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Passing Arguments to Functions by Reference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066800" y="1371600"/>
            <a:ext cx="7010400" cy="1600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26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calculate cube of *nPtr; modifies variable number in main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27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void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cubeByReference(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*nPtr )                     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28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{                                                     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29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*nPtr = *nPtr * *nPtr * *nPtr;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cube *nPtr      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30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                                                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31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}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end function cubeByReference                     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smtClean="0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219200" y="3256616"/>
            <a:ext cx="7010400" cy="68580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82880" bIns="182880"/>
          <a:lstStyle>
            <a:lvl1pPr eaLnBrk="0" hangingPunct="0"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20000"/>
              </a:spcBef>
            </a:pPr>
            <a:r>
              <a:rPr lang="en-US" altLang="tr-TR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The original value of number is 5</a:t>
            </a:r>
            <a:endParaRPr lang="en-US" altLang="tr-TR" sz="1200" dirty="0">
              <a:solidFill>
                <a:srgbClr val="000000"/>
              </a:solidFill>
              <a:latin typeface="Courier" pitchFamily="49" charset="0"/>
            </a:endParaRPr>
          </a:p>
          <a:p>
            <a:pPr algn="l" eaLnBrk="1" hangingPunct="1">
              <a:spcBef>
                <a:spcPct val="20000"/>
              </a:spcBef>
            </a:pPr>
            <a:r>
              <a:rPr lang="en-US" altLang="tr-TR" sz="1200" dirty="0">
                <a:latin typeface="Courier New" panose="02070309020205020404" pitchFamily="49" charset="0"/>
              </a:rPr>
              <a:t>The new value of number is 125</a:t>
            </a:r>
            <a:r>
              <a:rPr lang="en-US" altLang="tr-TR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8093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Using </a:t>
            </a:r>
            <a:r>
              <a:rPr lang="en-US" sz="2400" b="1" dirty="0" err="1"/>
              <a:t>const</a:t>
            </a:r>
            <a:r>
              <a:rPr lang="en-US" sz="2400" b="1" dirty="0"/>
              <a:t> Qualifier with Pointers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3E3D2D"/>
                </a:solidFill>
              </a:rPr>
              <a:t>c</a:t>
            </a:r>
            <a:r>
              <a:rPr lang="tr-TR" b="1" dirty="0" smtClean="0">
                <a:solidFill>
                  <a:srgbClr val="3E3D2D"/>
                </a:solidFill>
              </a:rPr>
              <a:t>onst qualifier is used if you do not need to modify a variable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Any attemp to change a const variable causes a syntax error.</a:t>
            </a:r>
          </a:p>
          <a:p>
            <a:r>
              <a:rPr lang="tr-TR" b="1" dirty="0">
                <a:solidFill>
                  <a:srgbClr val="3E3D2D"/>
                </a:solidFill>
              </a:rPr>
              <a:t>c</a:t>
            </a:r>
            <a:r>
              <a:rPr lang="tr-TR" b="1" dirty="0" smtClean="0">
                <a:solidFill>
                  <a:srgbClr val="3E3D2D"/>
                </a:solidFill>
              </a:rPr>
              <a:t>onst pointers must be initialized when declared.</a:t>
            </a:r>
            <a:r>
              <a:rPr lang="tr-TR" b="1" dirty="0">
                <a:solidFill>
                  <a:srgbClr val="3E3D2D"/>
                </a:solidFill>
              </a:rPr>
              <a:t> </a:t>
            </a:r>
            <a:r>
              <a:rPr lang="tr-TR" b="1" dirty="0" smtClean="0">
                <a:solidFill>
                  <a:srgbClr val="3E3D2D"/>
                </a:solidFill>
              </a:rPr>
              <a:t>Can not be changed to point another location during program execution.</a:t>
            </a:r>
          </a:p>
        </p:txBody>
      </p:sp>
    </p:spTree>
    <p:extLst>
      <p:ext uri="{BB962C8B-B14F-4D97-AF65-F5344CB8AC3E}">
        <p14:creationId xmlns:p14="http://schemas.microsoft.com/office/powerpoint/2010/main" val="2371997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Using </a:t>
            </a:r>
            <a:r>
              <a:rPr lang="en-US" sz="2400" b="1" dirty="0" err="1"/>
              <a:t>const</a:t>
            </a:r>
            <a:r>
              <a:rPr lang="en-US" sz="2400" b="1" dirty="0"/>
              <a:t> Qualifier with Pointers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nt *const ptr = &amp;a;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Constant pointer to an integer</a:t>
            </a:r>
          </a:p>
          <a:p>
            <a:r>
              <a:rPr lang="tr-TR" b="1" dirty="0">
                <a:solidFill>
                  <a:srgbClr val="3E3D2D"/>
                </a:solidFill>
              </a:rPr>
              <a:t>c</a:t>
            </a:r>
            <a:r>
              <a:rPr lang="tr-TR" b="1" dirty="0" smtClean="0">
                <a:solidFill>
                  <a:srgbClr val="3E3D2D"/>
                </a:solidFill>
              </a:rPr>
              <a:t>onst int *ptr = &amp;a;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Modifiable pointer to a constant integer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const int *const ptr = &amp;a;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Constant pointer to a constant integer. </a:t>
            </a:r>
          </a:p>
        </p:txBody>
      </p:sp>
    </p:spTree>
    <p:extLst>
      <p:ext uri="{BB962C8B-B14F-4D97-AF65-F5344CB8AC3E}">
        <p14:creationId xmlns:p14="http://schemas.microsoft.com/office/powerpoint/2010/main" val="4142189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s</a:t>
            </a:r>
            <a:r>
              <a:rPr lang="tr-TR" sz="2400" b="1" dirty="0" smtClean="0"/>
              <a:t>izeof Operator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sizeof returns the size of operand in bytes.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Sizeof can be used variable names and type names.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Examples: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nt x=5;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s</a:t>
            </a:r>
            <a:r>
              <a:rPr lang="tr-TR" b="1" dirty="0" smtClean="0">
                <a:solidFill>
                  <a:srgbClr val="3E3D2D"/>
                </a:solidFill>
              </a:rPr>
              <a:t>izeof(int) and sizeof(x) return the same value that is the number of bytes allocated for integers.</a:t>
            </a:r>
          </a:p>
        </p:txBody>
      </p:sp>
    </p:spTree>
    <p:extLst>
      <p:ext uri="{BB962C8B-B14F-4D97-AF65-F5344CB8AC3E}">
        <p14:creationId xmlns:p14="http://schemas.microsoft.com/office/powerpoint/2010/main" val="377688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Pointer </a:t>
            </a:r>
            <a:r>
              <a:rPr lang="en-US" sz="2400" b="1" dirty="0"/>
              <a:t>Expressions and Pointer </a:t>
            </a:r>
            <a:r>
              <a:rPr lang="en-US" sz="2400" b="1" dirty="0" smtClean="0"/>
              <a:t>Arithmetic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Arithmetic operations on pointers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Increment/decrement pointer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Add an integer to a pointer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 pointer can be subtracted from each other</a:t>
            </a:r>
            <a:endParaRPr lang="tr-TR" b="1" dirty="0">
              <a:solidFill>
                <a:srgbClr val="3E3D2D"/>
              </a:solidFill>
            </a:endParaRPr>
          </a:p>
          <a:p>
            <a:r>
              <a:rPr lang="tr-TR" b="1" dirty="0" smtClean="0">
                <a:solidFill>
                  <a:srgbClr val="3E3D2D"/>
                </a:solidFill>
              </a:rPr>
              <a:t>5 element array: 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int ar[5];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int *ptr=&amp;ar[0];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if the address of ar[0] is 2000, ptr+=2; sets 	ptr to 2008.</a:t>
            </a:r>
          </a:p>
        </p:txBody>
      </p:sp>
    </p:spTree>
    <p:extLst>
      <p:ext uri="{BB962C8B-B14F-4D97-AF65-F5344CB8AC3E}">
        <p14:creationId xmlns:p14="http://schemas.microsoft.com/office/powerpoint/2010/main" val="53583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Pointer </a:t>
            </a:r>
            <a:r>
              <a:rPr lang="en-US" sz="2400" b="1" dirty="0"/>
              <a:t>Expressions and Pointer </a:t>
            </a:r>
            <a:r>
              <a:rPr lang="en-US" sz="2400" b="1" dirty="0" smtClean="0"/>
              <a:t>Arithmetic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5 element array: (subtraction)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int ar[5];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int *ptr1=&amp;ar[1];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int *</a:t>
            </a:r>
            <a:r>
              <a:rPr lang="tr-TR" b="1" dirty="0" smtClean="0">
                <a:solidFill>
                  <a:srgbClr val="3E3D2D"/>
                </a:solidFill>
              </a:rPr>
              <a:t>ptr2=&amp;ar[3];</a:t>
            </a:r>
            <a:endParaRPr lang="tr-TR" b="1" dirty="0">
              <a:solidFill>
                <a:srgbClr val="3E3D2D"/>
              </a:solidFill>
            </a:endParaRP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ptr2-ptr1 returns 2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Pointer comparison (&lt;, ==, &gt;)</a:t>
            </a:r>
            <a:endParaRPr lang="tr-TR" b="1" dirty="0">
              <a:solidFill>
                <a:srgbClr val="3E3D2D"/>
              </a:solidFill>
            </a:endParaRP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Used to find which pointer points to greater numbered array element.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Pointers of the same type can be assigned to each other.</a:t>
            </a:r>
          </a:p>
        </p:txBody>
      </p:sp>
    </p:spTree>
    <p:extLst>
      <p:ext uri="{BB962C8B-B14F-4D97-AF65-F5344CB8AC3E}">
        <p14:creationId xmlns:p14="http://schemas.microsoft.com/office/powerpoint/2010/main" val="20366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Relationship between Pointers and Arrays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Array names are constant pointers.</a:t>
            </a: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int ar[5]; 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int *ptr;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ptr=ar; or ptr=&amp;ar[0]  assigns the address of 	first element on integer array ar to ptr.</a:t>
            </a: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75876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Relationship between Pointers and Arrays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Array element ar[2] can be accessed: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*(ptr+2) pointer/offset notation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p</a:t>
            </a:r>
            <a:r>
              <a:rPr lang="tr-TR" b="1" dirty="0" smtClean="0">
                <a:solidFill>
                  <a:srgbClr val="3E3D2D"/>
                </a:solidFill>
              </a:rPr>
              <a:t>tr[2] pointer/subscript notation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Also can be accessed using pointer arithmetic on the array itself *(ar+3)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You can not modify an array name with pointer arithmetic.</a:t>
            </a: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 	</a:t>
            </a:r>
          </a:p>
        </p:txBody>
      </p:sp>
    </p:spTree>
    <p:extLst>
      <p:ext uri="{BB962C8B-B14F-4D97-AF65-F5344CB8AC3E}">
        <p14:creationId xmlns:p14="http://schemas.microsoft.com/office/powerpoint/2010/main" val="3865211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Pointer Variable Definitions and Initialization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Pointer Operators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Passing Arguments to Functions by Reference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Using const Qualifier with Pointers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sizeof operator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Pointer Expressions and Pointer Arithmetic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Relationship between Pointers and Arrays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Arrays of Pointers </a:t>
            </a:r>
            <a:endParaRPr lang="en-US" sz="20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Relationship between Pointers and Arrays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143896" y="1207971"/>
            <a:ext cx="7010400" cy="5638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Fig. 5.20: fig05_20.cpp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Using subscripting and pointer notations with arrays.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&lt;iostream&gt;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std::cout;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7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std::endl;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8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9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main()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10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{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11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b[] = {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10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,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20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,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30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,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40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};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12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*bPtr = b;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set bPtr to point to array b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13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14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output array b using array subscript notation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15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cout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"Array b printed with:\n"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16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 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"Array subscript notation\n"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17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18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for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(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i 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i 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4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i++ )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19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cout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"b["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&lt;&lt; i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"] = "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&lt;&lt; b[ i ]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'\n'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20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21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output array b using the array name and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22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  // pointer/offset notation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23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cout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"\nPointer/offset notation where "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24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 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"the pointer is the array name\n"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25    </a:t>
            </a: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45441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Relationship between Pointers and Arrays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143896" y="1371600"/>
            <a:ext cx="7010400" cy="4648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26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for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(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offset1 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offset1 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4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offset1++ )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27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cout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"*(b + 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&lt;&lt; offset1 &lt;&lt;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 ") = "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28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     &lt;&lt; *( b + offset1 ) &lt;&lt;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 '\n'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29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30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output array b using bPtr and array subscript notation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31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cout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"\nPointer subscript notation\n"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32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33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for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(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j 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j 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4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j++ )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34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cout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"bPtr["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&lt;&lt; j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"] = 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&lt;&lt; bPtr[ j ]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'\n'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35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36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cout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"\nPointer/offset notation\n"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37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38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  // output array b using bPtr and pointer/offset notation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39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for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(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offset2 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offset2 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4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offset2++ )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40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cout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"*(bPtr + 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&lt;&lt; offset2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") = "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41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     &lt;&lt; *( bPtr + offset2 )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'\n'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42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43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indicates successful termination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44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45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}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end main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489654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46716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Relationship between Pointers and Arrays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990600" y="932516"/>
            <a:ext cx="7010400" cy="5163484"/>
          </a:xfrm>
          <a:prstGeom prst="rect">
            <a:avLst/>
          </a:prstGeom>
          <a:solidFill>
            <a:schemeClr val="hlink"/>
          </a:solidFill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Array b printed with: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Array subscript notation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b[0] = 10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b[1] = 20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b[2] = 30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b[3] = 40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Pointer/offset notation where the pointer is the array name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*(b + 0) = 10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*(b + 1) = 20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*(b + 2) = 30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cs typeface="Times New Roman" panose="02020603050405020304" pitchFamily="18" charset="0"/>
              </a:rPr>
              <a:t>*(b + 3) = 40</a:t>
            </a:r>
            <a:r>
              <a:rPr lang="en-US" altLang="tr-TR" dirty="0" smtClean="0"/>
              <a:t> </a:t>
            </a:r>
          </a:p>
          <a:p>
            <a:endParaRPr lang="en-US" altLang="tr-TR" dirty="0" smtClean="0"/>
          </a:p>
          <a:p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Pointer subscript notation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bPtr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[0] = 10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bPtr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[1] = 20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bPtr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[2] = 30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bPtr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[3] = 40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Pointer/offset notation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*(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bPtr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+ 0) = 10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*(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bPtr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+ 1) = 20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*(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bPtr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+ 2) = 30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cs typeface="Times New Roman" panose="02020603050405020304" pitchFamily="18" charset="0"/>
              </a:rPr>
              <a:t>*(</a:t>
            </a:r>
            <a:r>
              <a:rPr lang="en-US" altLang="tr-TR" dirty="0" err="1" smtClean="0">
                <a:cs typeface="Times New Roman" panose="02020603050405020304" pitchFamily="18" charset="0"/>
              </a:rPr>
              <a:t>bPtr</a:t>
            </a:r>
            <a:r>
              <a:rPr lang="en-US" altLang="tr-TR" dirty="0" smtClean="0">
                <a:cs typeface="Times New Roman" panose="02020603050405020304" pitchFamily="18" charset="0"/>
              </a:rPr>
              <a:t> + 3) = 40</a:t>
            </a:r>
            <a:r>
              <a:rPr lang="en-US" altLang="tr-TR" dirty="0" smtClean="0"/>
              <a:t> </a:t>
            </a: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34888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Arrays of Pointers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Arrays can contains pointers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Example: an array of strings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en-US" altLang="tr-TR" b="1" dirty="0">
                <a:solidFill>
                  <a:srgbClr val="3E3D2D"/>
                </a:solidFill>
              </a:rPr>
              <a:t>char *suit[ 4 ] = { "Hearts", "Diamonds",</a:t>
            </a:r>
            <a:r>
              <a:rPr lang="tr-TR" altLang="tr-TR" b="1" dirty="0">
                <a:solidFill>
                  <a:srgbClr val="3E3D2D"/>
                </a:solidFill>
              </a:rPr>
              <a:t> </a:t>
            </a:r>
            <a:r>
              <a:rPr lang="en-US" altLang="tr-TR" b="1" dirty="0">
                <a:solidFill>
                  <a:srgbClr val="3E3D2D"/>
                </a:solidFill>
              </a:rPr>
              <a:t>"Clubs", "Spades" };</a:t>
            </a:r>
          </a:p>
          <a:p>
            <a:r>
              <a:rPr lang="tr-TR" b="1" dirty="0">
                <a:solidFill>
                  <a:srgbClr val="3E3D2D"/>
                </a:solidFill>
              </a:rPr>
              <a:t> </a:t>
            </a:r>
            <a:r>
              <a:rPr lang="tr-TR" b="1" dirty="0" smtClean="0">
                <a:solidFill>
                  <a:srgbClr val="3E3D2D"/>
                </a:solidFill>
              </a:rPr>
              <a:t>An important issue here is the strings are not actually placed in the array. </a:t>
            </a:r>
            <a:r>
              <a:rPr lang="tr-TR" b="1" smtClean="0">
                <a:solidFill>
                  <a:srgbClr val="3E3D2D"/>
                </a:solidFill>
              </a:rPr>
              <a:t>Only pointers to first character of strings are stored.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887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Pointer Variable Definitions and Initialization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Pointer variables store memory addresses as their values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Pointer variables contain an address of a variable that has a specific value (indirect reference).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Pointer Variable Definitions and Initialization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2" descr="AAEMZIQ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62" y="2252663"/>
            <a:ext cx="7615238" cy="2322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558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Pointer Variable Definitions and Initialization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Pointer variables store memory addresses as their values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Pointer variables contain an address of a variable that has a specific value (indirect reference).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Pointer definition: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nt *myptr; statement defines a pointer of type int.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You may initialize pointers to 0, NULL or an address.</a:t>
            </a:r>
          </a:p>
        </p:txBody>
      </p:sp>
    </p:spTree>
    <p:extLst>
      <p:ext uri="{BB962C8B-B14F-4D97-AF65-F5344CB8AC3E}">
        <p14:creationId xmlns:p14="http://schemas.microsoft.com/office/powerpoint/2010/main" val="19895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Pointer </a:t>
            </a:r>
            <a:r>
              <a:rPr lang="tr-TR" sz="2400" b="1" dirty="0" smtClean="0"/>
              <a:t>Operators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&amp; (address operator)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r</a:t>
            </a:r>
            <a:r>
              <a:rPr lang="tr-TR" b="1" dirty="0" smtClean="0">
                <a:solidFill>
                  <a:srgbClr val="3E3D2D"/>
                </a:solidFill>
              </a:rPr>
              <a:t>eturns memory address of operand</a:t>
            </a:r>
          </a:p>
          <a:p>
            <a:pPr marL="365760" lvl="1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int a=3;</a:t>
            </a:r>
          </a:p>
          <a:p>
            <a:pPr marL="365760" lvl="1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int ptr;</a:t>
            </a:r>
          </a:p>
          <a:p>
            <a:pPr marL="365760" lvl="1" indent="0">
              <a:buNone/>
            </a:pPr>
            <a:r>
              <a:rPr lang="tr-TR" b="1" dirty="0">
                <a:solidFill>
                  <a:srgbClr val="3E3D2D"/>
                </a:solidFill>
              </a:rPr>
              <a:t>p</a:t>
            </a:r>
            <a:r>
              <a:rPr lang="tr-TR" b="1" dirty="0" smtClean="0">
                <a:solidFill>
                  <a:srgbClr val="3E3D2D"/>
                </a:solidFill>
              </a:rPr>
              <a:t>tr=&amp;a;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With these declarations and assignments, ptr points to a.</a:t>
            </a:r>
          </a:p>
        </p:txBody>
      </p:sp>
    </p:spTree>
    <p:extLst>
      <p:ext uri="{BB962C8B-B14F-4D97-AF65-F5344CB8AC3E}">
        <p14:creationId xmlns:p14="http://schemas.microsoft.com/office/powerpoint/2010/main" val="296101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Pointer </a:t>
            </a:r>
            <a:r>
              <a:rPr lang="tr-TR" sz="2400" b="1" dirty="0" smtClean="0"/>
              <a:t>Operators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* (dereferencing operator)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Returns an alias of what its operand points to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* ptr returns a in our example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* can be used for assignment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*ptr= 10 modifies the value of a to 10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Dereferenced pointer must be a left value.</a:t>
            </a:r>
            <a:endParaRPr lang="tr-TR" b="1" dirty="0">
              <a:solidFill>
                <a:srgbClr val="3E3D2D"/>
              </a:solidFill>
            </a:endParaRPr>
          </a:p>
          <a:p>
            <a:r>
              <a:rPr lang="tr-TR" b="1" dirty="0" smtClean="0">
                <a:solidFill>
                  <a:srgbClr val="3E3D2D"/>
                </a:solidFill>
              </a:rPr>
              <a:t>* and &amp; are inverses</a:t>
            </a:r>
          </a:p>
        </p:txBody>
      </p:sp>
    </p:spTree>
    <p:extLst>
      <p:ext uri="{BB962C8B-B14F-4D97-AF65-F5344CB8AC3E}">
        <p14:creationId xmlns:p14="http://schemas.microsoft.com/office/powerpoint/2010/main" val="1636683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Pointer </a:t>
            </a:r>
            <a:r>
              <a:rPr lang="tr-TR" sz="2400" b="1" dirty="0" smtClean="0"/>
              <a:t>Operators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295400" y="1207971"/>
            <a:ext cx="7010400" cy="5638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      </a:t>
            </a:r>
            <a:r>
              <a:rPr lang="en-US" altLang="tr-TR" smtClean="0">
                <a:solidFill>
                  <a:srgbClr val="008000"/>
                </a:solidFill>
                <a:cs typeface="Times New Roman" panose="02020603050405020304" pitchFamily="18" charset="0"/>
              </a:rPr>
              <a:t>// Fig. 5.4: fig05_04.cpp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      </a:t>
            </a:r>
            <a:r>
              <a:rPr lang="en-US" altLang="tr-TR" smtClean="0">
                <a:solidFill>
                  <a:srgbClr val="008000"/>
                </a:solidFill>
                <a:cs typeface="Times New Roman" panose="02020603050405020304" pitchFamily="18" charset="0"/>
              </a:rPr>
              <a:t>// Using the &amp; and * operators.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      </a:t>
            </a:r>
            <a:r>
              <a:rPr lang="en-US" altLang="tr-TR" smtClean="0">
                <a:solidFill>
                  <a:srgbClr val="0000FF"/>
                </a:solidFill>
                <a:cs typeface="Times New Roman" panose="02020603050405020304" pitchFamily="18" charset="0"/>
              </a:rPr>
              <a:t>#include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&lt;iostream&gt;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      </a:t>
            </a:r>
            <a:r>
              <a:rPr lang="en-US" altLang="tr-TR" smtClean="0">
                <a:solidFill>
                  <a:srgbClr val="0000FF"/>
                </a:solidFill>
                <a:cs typeface="Times New Roman" panose="02020603050405020304" pitchFamily="18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std::cout;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      </a:t>
            </a:r>
            <a:r>
              <a:rPr lang="en-US" altLang="tr-TR" smtClean="0">
                <a:solidFill>
                  <a:srgbClr val="0000FF"/>
                </a:solidFill>
                <a:cs typeface="Times New Roman" panose="02020603050405020304" pitchFamily="18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std::endl;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7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8      </a:t>
            </a:r>
            <a:r>
              <a:rPr lang="en-US" altLang="tr-TR" smtClean="0">
                <a:solidFill>
                  <a:srgbClr val="0000FF"/>
                </a:solidFill>
                <a:cs typeface="Times New Roman" panose="02020603050405020304" pitchFamily="18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main()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9      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{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10    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Times New Roman" panose="02020603050405020304" pitchFamily="18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a;      </a:t>
            </a:r>
            <a:r>
              <a:rPr lang="en-US" altLang="tr-TR" smtClean="0">
                <a:solidFill>
                  <a:srgbClr val="008000"/>
                </a:solidFill>
                <a:cs typeface="Times New Roman" panose="02020603050405020304" pitchFamily="18" charset="0"/>
              </a:rPr>
              <a:t>// a is an integer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11    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Times New Roman" panose="02020603050405020304" pitchFamily="18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*aPtr;  </a:t>
            </a:r>
            <a:r>
              <a:rPr lang="en-US" altLang="tr-TR" smtClean="0">
                <a:solidFill>
                  <a:srgbClr val="008000"/>
                </a:solidFill>
                <a:cs typeface="Times New Roman" panose="02020603050405020304" pitchFamily="18" charset="0"/>
              </a:rPr>
              <a:t>// aPtr is a pointer to an integer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12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13    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  a = </a:t>
            </a:r>
            <a:r>
              <a:rPr lang="en-US" altLang="tr-TR" smtClean="0">
                <a:solidFill>
                  <a:srgbClr val="0099FF"/>
                </a:solidFill>
                <a:cs typeface="Times New Roman" panose="02020603050405020304" pitchFamily="18" charset="0"/>
              </a:rPr>
              <a:t>7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14    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  aPtr = &amp;a;  </a:t>
            </a:r>
            <a:r>
              <a:rPr lang="en-US" altLang="tr-TR" smtClean="0">
                <a:solidFill>
                  <a:srgbClr val="008000"/>
                </a:solidFill>
                <a:cs typeface="Times New Roman" panose="02020603050405020304" pitchFamily="18" charset="0"/>
              </a:rPr>
              <a:t>// aPtr assigned address of a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15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16    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  cout &lt;&lt; </a:t>
            </a:r>
            <a:r>
              <a:rPr lang="en-US" altLang="tr-TR" smtClean="0">
                <a:solidFill>
                  <a:srgbClr val="0099FF"/>
                </a:solidFill>
                <a:cs typeface="Times New Roman" panose="02020603050405020304" pitchFamily="18" charset="0"/>
              </a:rPr>
              <a:t>"The address of a is "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&lt;&lt; &amp;a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17    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       &lt;&lt; </a:t>
            </a:r>
            <a:r>
              <a:rPr lang="en-US" altLang="tr-TR" smtClean="0">
                <a:solidFill>
                  <a:srgbClr val="0099FF"/>
                </a:solidFill>
                <a:cs typeface="Times New Roman" panose="02020603050405020304" pitchFamily="18" charset="0"/>
              </a:rPr>
              <a:t>"\nThe value of aPtr is "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&lt;&lt; aPtr;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18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19    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  cout &lt;&lt; </a:t>
            </a:r>
            <a:r>
              <a:rPr lang="en-US" altLang="tr-TR" smtClean="0">
                <a:solidFill>
                  <a:srgbClr val="0099FF"/>
                </a:solidFill>
                <a:cs typeface="Times New Roman" panose="02020603050405020304" pitchFamily="18" charset="0"/>
              </a:rPr>
              <a:t>"\n\nThe value of a is "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&lt;&lt; a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20    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       &lt;&lt; </a:t>
            </a:r>
            <a:r>
              <a:rPr lang="en-US" altLang="tr-TR" smtClean="0">
                <a:solidFill>
                  <a:srgbClr val="0099FF"/>
                </a:solidFill>
                <a:cs typeface="Times New Roman" panose="02020603050405020304" pitchFamily="18" charset="0"/>
              </a:rPr>
              <a:t>"\nThe value of *aPtr is "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&lt;&lt; *aPtr;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21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22    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  cout &lt;&lt;</a:t>
            </a:r>
            <a:r>
              <a:rPr lang="en-US" altLang="tr-TR" smtClean="0">
                <a:solidFill>
                  <a:srgbClr val="0099FF"/>
                </a:solidFill>
                <a:cs typeface="Times New Roman" panose="02020603050405020304" pitchFamily="18" charset="0"/>
              </a:rPr>
              <a:t> "\n\nShowing that * and &amp; are inverses of "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23    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       &lt;&lt;</a:t>
            </a:r>
            <a:r>
              <a:rPr lang="en-US" altLang="tr-TR" smtClean="0">
                <a:solidFill>
                  <a:srgbClr val="0099FF"/>
                </a:solidFill>
                <a:cs typeface="Times New Roman" panose="02020603050405020304" pitchFamily="18" charset="0"/>
              </a:rPr>
              <a:t> "each other.\n&amp;*aPtr = "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&lt;&lt; &amp;*aPtr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24    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        &lt;&lt;</a:t>
            </a:r>
            <a:r>
              <a:rPr lang="en-US" altLang="tr-TR" smtClean="0">
                <a:solidFill>
                  <a:srgbClr val="0099FF"/>
                </a:solidFill>
                <a:cs typeface="Times New Roman" panose="02020603050405020304" pitchFamily="18" charset="0"/>
              </a:rPr>
              <a:t> "\n*&amp;aPtr = " </a:t>
            </a:r>
            <a:r>
              <a:rPr lang="en-US" altLang="tr-TR" smtClean="0">
                <a:solidFill>
                  <a:srgbClr val="000000"/>
                </a:solidFill>
                <a:cs typeface="Times New Roman" panose="02020603050405020304" pitchFamily="18" charset="0"/>
              </a:rPr>
              <a:t>&lt;&lt; *&amp;aPtr &lt;&lt; endl;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25    </a:t>
            </a: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79131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Pointer </a:t>
            </a:r>
            <a:r>
              <a:rPr lang="tr-TR" sz="2400" b="1" dirty="0" smtClean="0"/>
              <a:t>Operators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990600" y="1528109"/>
            <a:ext cx="7010400" cy="990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26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indicates successful termination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27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28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}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end main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smtClean="0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143896" y="2796744"/>
            <a:ext cx="7010400" cy="220980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82880" bIns="182880"/>
          <a:lstStyle>
            <a:lvl1pPr eaLnBrk="0" hangingPunct="0"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20000"/>
              </a:spcBef>
            </a:pPr>
            <a:r>
              <a:rPr lang="en-US" altLang="tr-TR" sz="12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The address of a is 0012FED4</a:t>
            </a:r>
            <a:endParaRPr lang="en-US" altLang="tr-TR" sz="1200">
              <a:solidFill>
                <a:srgbClr val="000000"/>
              </a:solidFill>
              <a:latin typeface="Courier" pitchFamily="49" charset="0"/>
            </a:endParaRPr>
          </a:p>
          <a:p>
            <a:pPr algn="l" eaLnBrk="1" hangingPunct="1">
              <a:spcBef>
                <a:spcPct val="20000"/>
              </a:spcBef>
            </a:pPr>
            <a:r>
              <a:rPr lang="en-US" altLang="tr-TR" sz="12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The value of aPtr is 0012FED4</a:t>
            </a:r>
            <a:endParaRPr lang="en-US" altLang="tr-TR" sz="1200">
              <a:solidFill>
                <a:srgbClr val="000000"/>
              </a:solidFill>
              <a:latin typeface="Courier" pitchFamily="49" charset="0"/>
            </a:endParaRPr>
          </a:p>
          <a:p>
            <a:pPr algn="l" eaLnBrk="1" hangingPunct="1">
              <a:spcBef>
                <a:spcPct val="20000"/>
              </a:spcBef>
            </a:pPr>
            <a:r>
              <a:rPr lang="en-US" altLang="tr-TR" sz="1200">
                <a:latin typeface="Times New Roman" panose="02020603050405020304" pitchFamily="18" charset="0"/>
              </a:rPr>
              <a:t> </a:t>
            </a:r>
            <a:endParaRPr lang="en-US" altLang="tr-TR" sz="1200">
              <a:solidFill>
                <a:srgbClr val="000000"/>
              </a:solidFill>
              <a:latin typeface="Courier" pitchFamily="49" charset="0"/>
            </a:endParaRPr>
          </a:p>
          <a:p>
            <a:pPr algn="l" eaLnBrk="1" hangingPunct="1">
              <a:spcBef>
                <a:spcPct val="20000"/>
              </a:spcBef>
            </a:pPr>
            <a:r>
              <a:rPr lang="en-US" altLang="tr-TR" sz="12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The value of a is 7</a:t>
            </a:r>
            <a:endParaRPr lang="en-US" altLang="tr-TR" sz="1200">
              <a:solidFill>
                <a:srgbClr val="000000"/>
              </a:solidFill>
              <a:latin typeface="Courier" pitchFamily="49" charset="0"/>
            </a:endParaRPr>
          </a:p>
          <a:p>
            <a:pPr algn="l" eaLnBrk="1" hangingPunct="1">
              <a:spcBef>
                <a:spcPct val="20000"/>
              </a:spcBef>
            </a:pPr>
            <a:r>
              <a:rPr lang="en-US" altLang="tr-TR" sz="12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The value of *aPtr is 7</a:t>
            </a:r>
            <a:endParaRPr lang="en-US" altLang="tr-TR" sz="1200">
              <a:solidFill>
                <a:srgbClr val="000000"/>
              </a:solidFill>
              <a:latin typeface="Courier" pitchFamily="49" charset="0"/>
            </a:endParaRPr>
          </a:p>
          <a:p>
            <a:pPr algn="l" eaLnBrk="1" hangingPunct="1">
              <a:spcBef>
                <a:spcPct val="20000"/>
              </a:spcBef>
            </a:pPr>
            <a:r>
              <a:rPr lang="en-US" altLang="tr-TR" sz="1200">
                <a:latin typeface="Times New Roman" panose="02020603050405020304" pitchFamily="18" charset="0"/>
              </a:rPr>
              <a:t> </a:t>
            </a:r>
            <a:endParaRPr lang="en-US" altLang="tr-TR" sz="1200">
              <a:solidFill>
                <a:srgbClr val="000000"/>
              </a:solidFill>
              <a:latin typeface="Courier" pitchFamily="49" charset="0"/>
            </a:endParaRPr>
          </a:p>
          <a:p>
            <a:pPr algn="l" eaLnBrk="1" hangingPunct="1">
              <a:spcBef>
                <a:spcPct val="20000"/>
              </a:spcBef>
            </a:pPr>
            <a:r>
              <a:rPr lang="en-US" altLang="tr-TR" sz="12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Showing that * and &amp; are inverses of each other.</a:t>
            </a:r>
            <a:endParaRPr lang="en-US" altLang="tr-TR" sz="1200">
              <a:solidFill>
                <a:srgbClr val="000000"/>
              </a:solidFill>
              <a:latin typeface="Courier" pitchFamily="49" charset="0"/>
            </a:endParaRPr>
          </a:p>
          <a:p>
            <a:pPr algn="l" eaLnBrk="1" hangingPunct="1">
              <a:spcBef>
                <a:spcPct val="20000"/>
              </a:spcBef>
            </a:pPr>
            <a:r>
              <a:rPr lang="en-US" altLang="tr-TR" sz="12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&amp;*aPtr = 0012FED4</a:t>
            </a:r>
            <a:endParaRPr lang="en-US" altLang="tr-TR" sz="1200">
              <a:solidFill>
                <a:srgbClr val="000000"/>
              </a:solidFill>
              <a:latin typeface="Courier" pitchFamily="49" charset="0"/>
            </a:endParaRPr>
          </a:p>
          <a:p>
            <a:pPr algn="l" eaLnBrk="1" hangingPunct="1">
              <a:spcBef>
                <a:spcPct val="20000"/>
              </a:spcBef>
            </a:pPr>
            <a:r>
              <a:rPr lang="en-US" altLang="tr-TR" sz="1200">
                <a:latin typeface="Courier New" panose="02070309020205020404" pitchFamily="49" charset="0"/>
              </a:rPr>
              <a:t>*&amp;aPtr = 0012FED4</a:t>
            </a:r>
            <a:r>
              <a:rPr lang="en-US" altLang="tr-TR" sz="120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0017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10493</TotalTime>
  <Words>1346</Words>
  <Application>Microsoft Office PowerPoint</Application>
  <PresentationFormat>On-screen Show (4:3)</PresentationFormat>
  <Paragraphs>287</Paragraphs>
  <Slides>23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AvantGarde</vt:lpstr>
      <vt:lpstr>Calibri</vt:lpstr>
      <vt:lpstr>Century Gothic</vt:lpstr>
      <vt:lpstr>Courier</vt:lpstr>
      <vt:lpstr>Courier New</vt:lpstr>
      <vt:lpstr>Times New Roman</vt:lpstr>
      <vt:lpstr>Wingdings 2</vt:lpstr>
      <vt:lpstr>Austin</vt:lpstr>
      <vt:lpstr>BME162</vt:lpstr>
      <vt:lpstr>Outline</vt:lpstr>
      <vt:lpstr>Pointer Variable Definitions and Initialization</vt:lpstr>
      <vt:lpstr>Pointer Variable Definitions and Initialization</vt:lpstr>
      <vt:lpstr>Pointer Variable Definitions and Initialization</vt:lpstr>
      <vt:lpstr>Pointer Operators</vt:lpstr>
      <vt:lpstr>Pointer Operators</vt:lpstr>
      <vt:lpstr>Pointer Operators</vt:lpstr>
      <vt:lpstr>Pointer Operators</vt:lpstr>
      <vt:lpstr>Passing Arguments to Functions by Reference</vt:lpstr>
      <vt:lpstr>Passing Arguments to Functions by Reference</vt:lpstr>
      <vt:lpstr>Passing Arguments to Functions by Reference</vt:lpstr>
      <vt:lpstr>Using const Qualifier with Pointers</vt:lpstr>
      <vt:lpstr>Using const Qualifier with Pointers</vt:lpstr>
      <vt:lpstr>sizeof Operator</vt:lpstr>
      <vt:lpstr>Pointer Expressions and Pointer Arithmetic</vt:lpstr>
      <vt:lpstr>Pointer Expressions and Pointer Arithmetic</vt:lpstr>
      <vt:lpstr>Relationship between Pointers and Arrays</vt:lpstr>
      <vt:lpstr>Relationship between Pointers and Arrays</vt:lpstr>
      <vt:lpstr>Relationship between Pointers and Arrays</vt:lpstr>
      <vt:lpstr>Relationship between Pointers and Arrays</vt:lpstr>
      <vt:lpstr>Relationship between Pointers and Arrays</vt:lpstr>
      <vt:lpstr>Arrays of Pointers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540</cp:revision>
  <dcterms:created xsi:type="dcterms:W3CDTF">2006-08-16T00:00:00Z</dcterms:created>
  <dcterms:modified xsi:type="dcterms:W3CDTF">2019-12-03T22:06:41Z</dcterms:modified>
</cp:coreProperties>
</file>