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1" r:id="rId9"/>
    <p:sldId id="262" r:id="rId10"/>
    <p:sldId id="263" r:id="rId11"/>
    <p:sldId id="264" r:id="rId12"/>
    <p:sldId id="266" r:id="rId13"/>
    <p:sldId id="265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2. Hafta: Siyaset Kavramının Tanımı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Kölecilik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Siyaset işbölümüne konu olarak özerk bir alan biçimini alıyor – ilk devletler ortaya çıkıyor.</a:t>
            </a:r>
          </a:p>
          <a:p>
            <a:r>
              <a:rPr lang="tr-TR" dirty="0" smtClean="0"/>
              <a:t>Sınıflı toplumlarda yönetim bir sorun olarak </a:t>
            </a:r>
            <a:r>
              <a:rPr lang="tr-TR" dirty="0" err="1" smtClean="0"/>
              <a:t>başgösteriyor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Üretkenlik servet birikimi sağlanabilecek aşamaya geliyor.</a:t>
            </a:r>
          </a:p>
          <a:p>
            <a:r>
              <a:rPr lang="tr-TR" dirty="0" smtClean="0"/>
              <a:t>Boş zamanın artması ve düşünsel araçlardaki gelişmeyle beraber </a:t>
            </a:r>
            <a:r>
              <a:rPr lang="tr-TR" i="1" dirty="0" smtClean="0"/>
              <a:t>uygarlık </a:t>
            </a:r>
            <a:r>
              <a:rPr lang="tr-TR" dirty="0" smtClean="0"/>
              <a:t>aşamasına geçiliyor.</a:t>
            </a:r>
          </a:p>
          <a:p>
            <a:r>
              <a:rPr lang="tr-TR" dirty="0" smtClean="0"/>
              <a:t>Toplumsal işbölümü çeşitleniyor; uzmanlaşma artıyor; zanaatkârlık, ticaret gibi yeni uğraşlar ortaya çıkıyor.</a:t>
            </a:r>
          </a:p>
          <a:p>
            <a:r>
              <a:rPr lang="tr-TR" dirty="0" smtClean="0"/>
              <a:t>Sınıf ayrımı köleler ve köle sahipleri biçiminde keskinleşiyor.</a:t>
            </a:r>
          </a:p>
          <a:p>
            <a:r>
              <a:rPr lang="tr-TR" dirty="0" smtClean="0"/>
              <a:t>Temel siyasal etkinlik biçimi savaş; siyasetin işlevi köle emeğinin denetimi.</a:t>
            </a:r>
          </a:p>
          <a:p>
            <a:r>
              <a:rPr lang="tr-TR" dirty="0" smtClean="0"/>
              <a:t>Devletin topluma üstünlüğü: siyaset, yöneticilerin çıkarlarını kollayan etkinlikleri de kapsıyor.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2347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Feodalizm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Üretim ilişkileri: Beyler tarafından korunan serflerin yürüttüğü tarımsal üretime dayanan bir düzen – hükümdardan serfe uzanan zincirleme bir kulluk.</a:t>
            </a:r>
          </a:p>
          <a:p>
            <a:r>
              <a:rPr lang="tr-TR" dirty="0" smtClean="0"/>
              <a:t>Temel siyasal etkinlikler savunma, asayiş, adalet</a:t>
            </a:r>
            <a:r>
              <a:rPr lang="tr-TR" dirty="0" smtClean="0"/>
              <a:t>.</a:t>
            </a:r>
          </a:p>
          <a:p>
            <a:r>
              <a:rPr lang="tr-TR" dirty="0" smtClean="0"/>
              <a:t>Ticaretin gerilemesiyle siyasetin pazar ilişkilerini biçimlendirme rolü azaldı.</a:t>
            </a:r>
            <a:endParaRPr lang="tr-TR" dirty="0" smtClean="0"/>
          </a:p>
          <a:p>
            <a:r>
              <a:rPr lang="tr-TR" dirty="0" smtClean="0"/>
              <a:t>Temel düzenleyici ideolojik form: din.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472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Pazar ekonomisinin canlanmasıyla </a:t>
            </a:r>
            <a:r>
              <a:rPr lang="tr-TR" dirty="0" err="1" smtClean="0"/>
              <a:t>emekgücünün</a:t>
            </a:r>
            <a:r>
              <a:rPr lang="tr-TR" dirty="0" smtClean="0"/>
              <a:t> meta formunu alması: </a:t>
            </a:r>
            <a:r>
              <a:rPr lang="tr-TR" i="1" dirty="0" smtClean="0"/>
              <a:t>serbestçe</a:t>
            </a:r>
            <a:r>
              <a:rPr lang="tr-TR" dirty="0" smtClean="0"/>
              <a:t> satılan bir mala dönüşmesi.</a:t>
            </a:r>
          </a:p>
          <a:p>
            <a:r>
              <a:rPr lang="tr-TR" dirty="0" smtClean="0"/>
              <a:t>Kapitalizmin önkoşulu </a:t>
            </a:r>
            <a:r>
              <a:rPr lang="tr-TR" i="1" dirty="0" smtClean="0"/>
              <a:t>ilkel birikim</a:t>
            </a:r>
            <a:r>
              <a:rPr lang="tr-TR" dirty="0" smtClean="0"/>
              <a:t>: Çalışanların üretim araçlarından tamamen koparılması, üretim araçlarının ve paranın, azınlığın elinde toplanması.</a:t>
            </a:r>
          </a:p>
          <a:p>
            <a:r>
              <a:rPr lang="tr-TR" dirty="0" smtClean="0"/>
              <a:t>Siyasetin yeni işlevleri: Ulusal ve küresel pazarların yaratılıp korunması, işgücünün eğitilmesi ve denetim altında tutulması.</a:t>
            </a:r>
          </a:p>
          <a:p>
            <a:r>
              <a:rPr lang="tr-TR" dirty="0" smtClean="0"/>
              <a:t>Proleterleşme: Emeğini satmaktan başka geçinme yolu olmayan yığınlar.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3147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tr-TR" sz="2100" dirty="0"/>
              <a:t>Mülk sahibi olanla olmayan arasındaki çelişki üzerine kurulmuş sınıflı toplumlarda, bu çelişkiyi bastırmak için devletin egemen olması gerekir</a:t>
            </a:r>
            <a:r>
              <a:rPr lang="tr-TR" sz="2100" dirty="0" smtClean="0"/>
              <a:t>.</a:t>
            </a:r>
            <a:endParaRPr lang="tr-TR" dirty="0"/>
          </a:p>
          <a:p>
            <a:pPr lvl="2"/>
            <a:r>
              <a:rPr lang="tr-TR" dirty="0" smtClean="0"/>
              <a:t>Devlet yönetilenlerin birlik olmasını engeller, yönetenlerin birliğini korur.</a:t>
            </a:r>
          </a:p>
          <a:p>
            <a:pPr lvl="2"/>
            <a:r>
              <a:rPr lang="tr-TR" dirty="0" smtClean="0"/>
              <a:t>Kendi ideolojik üstünlüğünü destekler.</a:t>
            </a:r>
          </a:p>
          <a:p>
            <a:pPr lvl="2"/>
            <a:r>
              <a:rPr lang="tr-TR" dirty="0" smtClean="0"/>
              <a:t>Yargı ve zor kullanımındaki üstünlüğünü korur.</a:t>
            </a:r>
          </a:p>
          <a:p>
            <a:pPr lvl="2"/>
            <a:r>
              <a:rPr lang="tr-TR" dirty="0" smtClean="0"/>
              <a:t>Vergilendirme yoluyla gelir ve hizmet akışı sağlar.</a:t>
            </a:r>
            <a:endParaRPr lang="tr-TR" dirty="0" smtClean="0"/>
          </a:p>
          <a:p>
            <a:r>
              <a:rPr lang="tr-TR" dirty="0" smtClean="0"/>
              <a:t>Sınıfsal boyut: Siyaset farklı egemen sınıflara ve egemen sınıfın farklı katmanlarına bir arada hizmet etmek zorunda – siyasetin </a:t>
            </a:r>
            <a:r>
              <a:rPr lang="tr-TR" i="1" dirty="0" smtClean="0"/>
              <a:t>çelişkili </a:t>
            </a:r>
            <a:r>
              <a:rPr lang="tr-TR" dirty="0" smtClean="0"/>
              <a:t>yapısı bu çıkar çatışmalarından doğuyor.</a:t>
            </a:r>
            <a:endParaRPr lang="tr-TR" dirty="0" smtClean="0"/>
          </a:p>
          <a:p>
            <a:r>
              <a:rPr lang="tr-TR" dirty="0" smtClean="0"/>
              <a:t>Siyasal </a:t>
            </a:r>
            <a:r>
              <a:rPr lang="tr-TR" dirty="0" smtClean="0"/>
              <a:t>sistem: Devletin toplumla kurduğu ilişkiler bütünü</a:t>
            </a:r>
          </a:p>
          <a:p>
            <a:r>
              <a:rPr lang="tr-TR" dirty="0" smtClean="0"/>
              <a:t>Siyasal düzen: Toplumun yapısal biçim ve niteliklerinin devlete ve </a:t>
            </a:r>
            <a:r>
              <a:rPr lang="tr-TR" i="1" dirty="0" smtClean="0"/>
              <a:t>siyasete etkisiyle</a:t>
            </a:r>
            <a:r>
              <a:rPr lang="tr-TR" dirty="0" smtClean="0"/>
              <a:t> oluşan bütünlük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0625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Sözcük anlamları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Köken: </a:t>
            </a:r>
            <a:r>
              <a:rPr lang="tr-TR" i="1" dirty="0" smtClean="0"/>
              <a:t>seyislik</a:t>
            </a:r>
          </a:p>
          <a:p>
            <a:r>
              <a:rPr lang="tr-TR" dirty="0" smtClean="0"/>
              <a:t>Tanımlar: </a:t>
            </a:r>
          </a:p>
          <a:p>
            <a:pPr lvl="1"/>
            <a:r>
              <a:rPr lang="tr-TR" dirty="0" smtClean="0"/>
              <a:t>Ülke yönetimi</a:t>
            </a:r>
          </a:p>
          <a:p>
            <a:pPr lvl="1"/>
            <a:r>
              <a:rPr lang="tr-TR" dirty="0" smtClean="0"/>
              <a:t>Politika</a:t>
            </a:r>
          </a:p>
          <a:p>
            <a:pPr lvl="1"/>
            <a:r>
              <a:rPr lang="tr-TR" dirty="0" smtClean="0"/>
              <a:t>Ceza</a:t>
            </a:r>
          </a:p>
          <a:p>
            <a:pPr lvl="1"/>
            <a:r>
              <a:rPr lang="tr-TR" dirty="0" smtClean="0"/>
              <a:t>Diplomatlık</a:t>
            </a:r>
            <a:endParaRPr lang="tr-TR" dirty="0"/>
          </a:p>
          <a:p>
            <a:r>
              <a:rPr lang="tr-TR" dirty="0" smtClean="0"/>
              <a:t>Karmaşık ve çelişik bir olguya işaret eden bir </a:t>
            </a:r>
            <a:r>
              <a:rPr lang="tr-TR" i="1" dirty="0" smtClean="0"/>
              <a:t>kavram</a:t>
            </a:r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Siyaset kavramının karmaşıklığı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İdeoloji alanındaki değişmelerin, toplumsal değişimlerden daha yavaş gerçekleşmesiyle anlamların birikmesi</a:t>
            </a:r>
          </a:p>
          <a:p>
            <a:endParaRPr lang="tr-TR" dirty="0"/>
          </a:p>
          <a:p>
            <a:r>
              <a:rPr lang="tr-TR" dirty="0" smtClean="0"/>
              <a:t>Farklı çıkarların perspektifine göre tanımlanması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177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Siyaset: </a:t>
            </a:r>
            <a:r>
              <a:rPr lang="tr-TR" dirty="0" smtClean="0"/>
              <a:t>üretim biçimi bağlamı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Siyaset, üretim dışında kalan, ancak üretimin </a:t>
            </a:r>
            <a:r>
              <a:rPr lang="tr-TR" dirty="0" smtClean="0"/>
              <a:t>sürdürülebilmesi </a:t>
            </a:r>
            <a:r>
              <a:rPr lang="tr-TR" dirty="0" smtClean="0"/>
              <a:t>ve geliştirilebilmesi için toplumsal çapta yürütülmesi zorunlu olan işlerin toplamıdır.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Üretim biçimindeki farklılaşmalar</a:t>
            </a:r>
          </a:p>
          <a:p>
            <a:pPr lvl="1"/>
            <a:r>
              <a:rPr lang="tr-TR" dirty="0" smtClean="0"/>
              <a:t>Toplumsal çıkarlarda ve bunlar adına yürütülen siyasal etkinliklerdeki farklılaşmalar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İnsanın ve insan topluluklarının şekillenmesi: elin ve beynin «alet yapabilecek» kadar gelişmesi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Üretim biçimi: üretim güçleri ve üretim ilişkileri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Üretim güçleri:</a:t>
            </a:r>
          </a:p>
          <a:p>
            <a:pPr lvl="1"/>
            <a:r>
              <a:rPr lang="tr-TR" dirty="0" smtClean="0"/>
              <a:t>İşgücü</a:t>
            </a:r>
          </a:p>
          <a:p>
            <a:pPr lvl="1"/>
            <a:r>
              <a:rPr lang="tr-TR" dirty="0" smtClean="0"/>
              <a:t>Üretim becerileri</a:t>
            </a:r>
          </a:p>
          <a:p>
            <a:pPr lvl="1"/>
            <a:r>
              <a:rPr lang="tr-TR" dirty="0" smtClean="0"/>
              <a:t>Teknik bilgi</a:t>
            </a:r>
          </a:p>
          <a:p>
            <a:pPr lvl="1"/>
            <a:r>
              <a:rPr lang="tr-TR" dirty="0" smtClean="0"/>
              <a:t>Teknik işbölümü</a:t>
            </a:r>
          </a:p>
          <a:p>
            <a:pPr lvl="1"/>
            <a:r>
              <a:rPr lang="tr-TR" dirty="0" smtClean="0"/>
              <a:t>Doğal kaynaklar</a:t>
            </a:r>
          </a:p>
          <a:p>
            <a:pPr lvl="1"/>
            <a:r>
              <a:rPr lang="tr-TR" dirty="0" smtClean="0"/>
              <a:t>Üretim araçları</a:t>
            </a:r>
          </a:p>
          <a:p>
            <a:pPr lvl="1"/>
            <a:r>
              <a:rPr lang="tr-TR" dirty="0" smtClean="0"/>
              <a:t>Ulaşım, taşıma ve iletişim araçları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Üretim biçimi: üretim güçleri ve üretim ilişkileri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Üretim ilişkileri:</a:t>
            </a:r>
          </a:p>
          <a:p>
            <a:pPr lvl="1"/>
            <a:r>
              <a:rPr lang="tr-TR" dirty="0" smtClean="0"/>
              <a:t>Mülkiyet biçimleri</a:t>
            </a:r>
          </a:p>
          <a:p>
            <a:pPr lvl="1"/>
            <a:r>
              <a:rPr lang="tr-TR" dirty="0" smtClean="0"/>
              <a:t>İş ilişkileri</a:t>
            </a:r>
          </a:p>
          <a:p>
            <a:pPr lvl="1"/>
            <a:r>
              <a:rPr lang="tr-TR" dirty="0" smtClean="0"/>
              <a:t>Bölüşüm</a:t>
            </a:r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Üretim biçimleri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Üretim güçlerindeki gelişmelere göre ortaya çıkan üretim biçimleri:</a:t>
            </a:r>
            <a:endParaRPr lang="tr-TR" dirty="0"/>
          </a:p>
          <a:p>
            <a:r>
              <a:rPr lang="tr-TR" dirty="0" smtClean="0"/>
              <a:t>Vahşilik</a:t>
            </a:r>
          </a:p>
          <a:p>
            <a:r>
              <a:rPr lang="tr-TR" dirty="0" smtClean="0"/>
              <a:t>Barbarlık</a:t>
            </a:r>
          </a:p>
          <a:p>
            <a:r>
              <a:rPr lang="tr-TR" dirty="0" smtClean="0"/>
              <a:t>Kölecilik</a:t>
            </a:r>
          </a:p>
          <a:p>
            <a:r>
              <a:rPr lang="tr-TR" dirty="0" smtClean="0"/>
              <a:t>Feodalizm</a:t>
            </a:r>
          </a:p>
          <a:p>
            <a:r>
              <a:rPr lang="tr-TR" dirty="0" smtClean="0"/>
              <a:t>Kapitalizm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2315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Vahşilik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Yontma Taş Çağı (</a:t>
            </a:r>
            <a:r>
              <a:rPr lang="tr-TR" dirty="0" err="1" smtClean="0"/>
              <a:t>paleolitik</a:t>
            </a:r>
            <a:r>
              <a:rPr lang="tr-TR" dirty="0" smtClean="0"/>
              <a:t>)</a:t>
            </a:r>
          </a:p>
          <a:p>
            <a:r>
              <a:rPr lang="tr-TR" dirty="0" smtClean="0"/>
              <a:t>Üretim güçleri: toplayıcılık, avcılık, yontma, ateş yakma vs. şeklinde harcanan </a:t>
            </a:r>
            <a:r>
              <a:rPr lang="tr-TR" dirty="0" err="1" smtClean="0"/>
              <a:t>emekgücü</a:t>
            </a:r>
            <a:r>
              <a:rPr lang="tr-TR" dirty="0" smtClean="0"/>
              <a:t>.</a:t>
            </a:r>
          </a:p>
          <a:p>
            <a:r>
              <a:rPr lang="tr-TR" dirty="0" smtClean="0"/>
              <a:t>Üretim araçları ve nesneleri: Taştan, kemikten, ağaçtan, deriden vs. yapılan aletler ve kökler, meyveler, av hayvanları, postlar vs.</a:t>
            </a:r>
          </a:p>
          <a:p>
            <a:r>
              <a:rPr lang="tr-TR" dirty="0" smtClean="0"/>
              <a:t>Üretim ilişkileri: Özel mülkiyetin bulunmadığı, üretim araç ve nesnelerinin herkese ait olduğu bir ortak yaşam.</a:t>
            </a:r>
          </a:p>
          <a:p>
            <a:r>
              <a:rPr lang="tr-TR" dirty="0" smtClean="0"/>
              <a:t>Siyasetin niteliği ve işlevi: Küme kendi içinde barışçıl, aynı doğal araç ve nesnelerin peşindeki başka kümelere karşı savunmacı.  Temel işlev yeni kaynaklar arayışında göç, ancak işbölümü olmadığı için karar içermeyen kendiliğinden bir süreç.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762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Barbarlık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Cilalı Taş Çağı (neolitik)</a:t>
            </a:r>
          </a:p>
          <a:p>
            <a:r>
              <a:rPr lang="tr-TR" dirty="0" smtClean="0"/>
              <a:t>Üretim güçleri: Tarım devrimiyle beraber bilinçli üretim ve evcilleştirme</a:t>
            </a:r>
          </a:p>
          <a:p>
            <a:r>
              <a:rPr lang="tr-TR" dirty="0" smtClean="0"/>
              <a:t>Üretim ilişkileri: Ev içi / ev dışı ve tarımcılık / hayvancılık gibi işbölümlerinin ortaya çıkışı</a:t>
            </a:r>
          </a:p>
          <a:p>
            <a:r>
              <a:rPr lang="tr-TR" dirty="0" smtClean="0"/>
              <a:t>Zenginliğin artması ve özel mülkiyet, sınıflı toplumu doğuruyor – </a:t>
            </a:r>
            <a:r>
              <a:rPr lang="tr-TR" i="1" dirty="0" smtClean="0"/>
              <a:t>sömürü</a:t>
            </a:r>
            <a:r>
              <a:rPr lang="tr-TR" dirty="0" smtClean="0"/>
              <a:t> olgusu ortaya çıkıyor.</a:t>
            </a:r>
          </a:p>
          <a:p>
            <a:r>
              <a:rPr lang="tr-TR" dirty="0" smtClean="0"/>
              <a:t>Siyasetin niteliği ve işlevi: Nüfusun ve servetin artmasıyla, ilk defa </a:t>
            </a:r>
            <a:r>
              <a:rPr lang="tr-TR" i="1" dirty="0" smtClean="0"/>
              <a:t>toplumsal artık </a:t>
            </a:r>
            <a:r>
              <a:rPr lang="tr-TR" dirty="0" smtClean="0"/>
              <a:t>oluşuyor.  Bu artığı ele geçirme çabasındaki saldırı ve savunma, siyasetin yeni işlevleri.  Siyaset, mülk sahibi olanla olmayan arasındaki çelişkili bir ilişki biçimini alıyor.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489674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483</TotalTime>
  <Words>661</Words>
  <Application>Microsoft Office PowerPoint</Application>
  <PresentationFormat>Geniş ekran</PresentationFormat>
  <Paragraphs>83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Calibri</vt:lpstr>
      <vt:lpstr>Calibri Light</vt:lpstr>
      <vt:lpstr>Geçmişe bakış</vt:lpstr>
      <vt:lpstr>Siyaset Bilimi I</vt:lpstr>
      <vt:lpstr>Sözcük anlamları</vt:lpstr>
      <vt:lpstr>Siyaset kavramının karmaşıklığı</vt:lpstr>
      <vt:lpstr>Siyaset: üretim biçimi bağlamı</vt:lpstr>
      <vt:lpstr>Üretim biçimi: üretim güçleri ve üretim ilişkileri</vt:lpstr>
      <vt:lpstr>Üretim biçimi: üretim güçleri ve üretim ilişkileri</vt:lpstr>
      <vt:lpstr>Üretim biçimleri</vt:lpstr>
      <vt:lpstr>Vahşilik</vt:lpstr>
      <vt:lpstr>Barbarlık</vt:lpstr>
      <vt:lpstr>Kölecilik</vt:lpstr>
      <vt:lpstr>Feodalizm</vt:lpstr>
      <vt:lpstr>Kapitalizm</vt:lpstr>
      <vt:lpstr>Devlet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EZGIKAYA</cp:lastModifiedBy>
  <cp:revision>22</cp:revision>
  <dcterms:created xsi:type="dcterms:W3CDTF">2018-02-12T08:58:47Z</dcterms:created>
  <dcterms:modified xsi:type="dcterms:W3CDTF">2018-02-13T09:08:43Z</dcterms:modified>
</cp:coreProperties>
</file>