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72" r:id="rId3"/>
    <p:sldId id="375" r:id="rId4"/>
    <p:sldId id="445" r:id="rId5"/>
    <p:sldId id="428" r:id="rId6"/>
    <p:sldId id="380" r:id="rId7"/>
    <p:sldId id="444" r:id="rId8"/>
    <p:sldId id="318" r:id="rId9"/>
    <p:sldId id="303" r:id="rId10"/>
    <p:sldId id="405" r:id="rId11"/>
    <p:sldId id="446" r:id="rId12"/>
    <p:sldId id="304" r:id="rId13"/>
    <p:sldId id="305" r:id="rId14"/>
    <p:sldId id="381" r:id="rId15"/>
    <p:sldId id="419" r:id="rId16"/>
    <p:sldId id="325" r:id="rId17"/>
    <p:sldId id="438" r:id="rId18"/>
    <p:sldId id="378" r:id="rId19"/>
    <p:sldId id="319" r:id="rId20"/>
    <p:sldId id="394" r:id="rId21"/>
    <p:sldId id="395" r:id="rId22"/>
    <p:sldId id="440" r:id="rId23"/>
    <p:sldId id="451" r:id="rId24"/>
    <p:sldId id="418" r:id="rId25"/>
    <p:sldId id="427" r:id="rId26"/>
    <p:sldId id="356" r:id="rId27"/>
    <p:sldId id="443" r:id="rId28"/>
    <p:sldId id="434" r:id="rId29"/>
    <p:sldId id="430" r:id="rId30"/>
    <p:sldId id="448" r:id="rId31"/>
    <p:sldId id="387" r:id="rId32"/>
    <p:sldId id="358" r:id="rId33"/>
    <p:sldId id="417" r:id="rId34"/>
    <p:sldId id="414" r:id="rId35"/>
    <p:sldId id="435" r:id="rId36"/>
    <p:sldId id="449" r:id="rId37"/>
    <p:sldId id="450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87097" autoAdjust="0"/>
  </p:normalViewPr>
  <p:slideViewPr>
    <p:cSldViewPr>
      <p:cViewPr>
        <p:scale>
          <a:sx n="62" d="100"/>
          <a:sy n="62" d="100"/>
        </p:scale>
        <p:origin x="-15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9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1FF58-5245-4136-A597-FF8FA2119FAC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D1E6F-BECB-41F4-B054-4A50C540A25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14.7 Arousal Circuits of the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Pontomesencephalic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Reticular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Formation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Midsagittal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view; (B) coronal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view. Widespread projections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cortex arise from outputs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pontomesencephalic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reticular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relayed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thalamic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intralaminar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nuclei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forebrain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hypothalamus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D1E6F-BECB-41F4-B054-4A50C540A25D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3416-A131-4B1F-814A-9DBE210C11C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43A2-6C5B-44A7-8305-7292744455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3416-A131-4B1F-814A-9DBE210C11C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43A2-6C5B-44A7-8305-7292744455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3416-A131-4B1F-814A-9DBE210C11C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43A2-6C5B-44A7-8305-7292744455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3416-A131-4B1F-814A-9DBE210C11C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43A2-6C5B-44A7-8305-7292744455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3416-A131-4B1F-814A-9DBE210C11C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43A2-6C5B-44A7-8305-7292744455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3416-A131-4B1F-814A-9DBE210C11C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43A2-6C5B-44A7-8305-7292744455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3416-A131-4B1F-814A-9DBE210C11C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43A2-6C5B-44A7-8305-7292744455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3416-A131-4B1F-814A-9DBE210C11C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43A2-6C5B-44A7-8305-7292744455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3416-A131-4B1F-814A-9DBE210C11C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43A2-6C5B-44A7-8305-7292744455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3416-A131-4B1F-814A-9DBE210C11C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43A2-6C5B-44A7-8305-7292744455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3416-A131-4B1F-814A-9DBE210C11C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43A2-6C5B-44A7-8305-7292744455D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C3416-A131-4B1F-814A-9DBE210C11C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A43A2-6C5B-44A7-8305-7292744455D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3500438"/>
            <a:ext cx="7772400" cy="1470025"/>
          </a:xfrm>
        </p:spPr>
        <p:txBody>
          <a:bodyPr/>
          <a:lstStyle/>
          <a:p>
            <a:r>
              <a:rPr lang="tr-TR" b="1" dirty="0" smtClean="0"/>
              <a:t>Fonksiyonel </a:t>
            </a:r>
            <a:r>
              <a:rPr lang="tr-TR" b="1" dirty="0" err="1" smtClean="0"/>
              <a:t>Nöroanatomi</a:t>
            </a:r>
            <a:endParaRPr lang="tr-TR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71604" y="4714884"/>
            <a:ext cx="6400800" cy="1752600"/>
          </a:xfrm>
        </p:spPr>
        <p:txBody>
          <a:bodyPr/>
          <a:lstStyle/>
          <a:p>
            <a:r>
              <a:rPr lang="tr-TR" i="1" dirty="0" smtClean="0"/>
              <a:t>Canan </a:t>
            </a:r>
            <a:r>
              <a:rPr lang="tr-TR" i="1" dirty="0" err="1" smtClean="0"/>
              <a:t>Yücesan</a:t>
            </a:r>
            <a:endParaRPr lang="tr-TR" i="1" dirty="0" smtClean="0"/>
          </a:p>
          <a:p>
            <a:r>
              <a:rPr lang="tr-TR" i="1" dirty="0" smtClean="0"/>
              <a:t>Anakara Tıp Nöroloji AD</a:t>
            </a:r>
            <a:endParaRPr lang="tr-TR" i="1" dirty="0"/>
          </a:p>
        </p:txBody>
      </p:sp>
      <p:pic>
        <p:nvPicPr>
          <p:cNvPr id="4" name="Picture 2" descr="https://encrypted-tbn0.gstatic.com/images?q=tbn:ANd9GcQLPtjRQZkL-vBU-v9QPiK5zxsOaAB2TsLuASqstSfFyzI9N-vH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</p:spPr>
      </p:pic>
      <p:pic>
        <p:nvPicPr>
          <p:cNvPr id="5" name="Picture 4" descr="https://encrypted-tbn1.gstatic.com/images?q=tbn:ANd9GcTWU7S19hQu3ZfDNoXm6sQbuugj7O0zwAMWNyY_bU1Hjfgubnak-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6381" y="-24"/>
            <a:ext cx="2237620" cy="2227676"/>
          </a:xfrm>
          <a:prstGeom prst="rect">
            <a:avLst/>
          </a:prstGeom>
          <a:noFill/>
        </p:spPr>
      </p:pic>
      <p:pic>
        <p:nvPicPr>
          <p:cNvPr id="46082" name="Picture 2" descr="atatürk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0"/>
            <a:ext cx="3548066" cy="3548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rontal eye fiel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9934" y="0"/>
            <a:ext cx="5034066" cy="2786058"/>
          </a:xfrm>
          <a:prstGeom prst="rect">
            <a:avLst/>
          </a:prstGeom>
          <a:noFill/>
        </p:spPr>
      </p:pic>
      <p:pic>
        <p:nvPicPr>
          <p:cNvPr id="3" name="Picture 2" descr="horizontal gaze center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34" y="3071810"/>
            <a:ext cx="4071966" cy="3221444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500034" y="600076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SOL</a:t>
            </a:r>
            <a:endParaRPr lang="tr-TR" sz="2000" b="1" dirty="0"/>
          </a:p>
        </p:txBody>
      </p:sp>
      <p:pic>
        <p:nvPicPr>
          <p:cNvPr id="5" name="Picture 12" descr="http://images.radiopaedia.org/images/2481208/6ca33994ee9a9d2738029545fd621f_big_gall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4334779" cy="5429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images.radiopaedia.org/images/2481208/6ca33994ee9a9d2738029545fd621f_big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4334779" cy="5429246"/>
          </a:xfrm>
          <a:prstGeom prst="rect">
            <a:avLst/>
          </a:prstGeom>
          <a:noFill/>
        </p:spPr>
      </p:pic>
      <p:pic>
        <p:nvPicPr>
          <p:cNvPr id="64514" name="Picture 2" descr="sensory pathway from the receptors of the skin to the sensory area of the cerebrum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785794"/>
            <a:ext cx="3949910" cy="473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2.bp.blogspot.com/-j5zUsr9dIHk/UF9gXRMrdNI/AAAAAAAB75w/BiI6tUbBjAM/s1600/aca+infarct+ct+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7115175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 descr="posterior cerebral artery infarc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1444" name="AutoShape 4" descr="posterior cerebral artery infarc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446" name="Picture 6" descr="http://4.bp.blogspot.com/-DjBwpRsmzLA/UF9gNRF0wGI/AAAAAAAB744/O4Ak5MBHkFw/s1600/PCA+cortical+infar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57916" cy="3675322"/>
          </a:xfrm>
          <a:prstGeom prst="rect">
            <a:avLst/>
          </a:prstGeom>
          <a:noFill/>
        </p:spPr>
      </p:pic>
      <p:pic>
        <p:nvPicPr>
          <p:cNvPr id="5" name="Picture 2" descr="occipital lobe lesion visual field defec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14" y="2955940"/>
            <a:ext cx="3357586" cy="3902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mesencephalic infarcti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02" y="928671"/>
            <a:ext cx="898369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mage.slidesharecdn.com/brainherniation-141119224558-conversion-gate02/95/brain-herniation-imaging-31-638.jpg?cb=1416437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077" y="2000240"/>
            <a:ext cx="5410923" cy="4062434"/>
          </a:xfrm>
          <a:prstGeom prst="rect">
            <a:avLst/>
          </a:prstGeom>
          <a:noFill/>
        </p:spPr>
      </p:pic>
      <p:pic>
        <p:nvPicPr>
          <p:cNvPr id="3" name="Picture 2" descr="uncal herniation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67150" cy="646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mesencephalic anatomy trochlear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673873"/>
            <a:ext cx="5760720" cy="551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mesencephalon vascular suppl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6" y="857232"/>
            <a:ext cx="8958245" cy="5238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ranial nerves nucle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3" y="572907"/>
            <a:ext cx="4643470" cy="5293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geminal pals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71810"/>
            <a:ext cx="5397330" cy="3786190"/>
          </a:xfrm>
          <a:prstGeom prst="rect">
            <a:avLst/>
          </a:prstGeom>
          <a:noFill/>
        </p:spPr>
      </p:pic>
      <p:pic>
        <p:nvPicPr>
          <p:cNvPr id="22530" name="Picture 2" descr="transverse section of the pons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0229" y="0"/>
            <a:ext cx="5363539" cy="3790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yin anatomisi ve fizyolojis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5868181" cy="4029082"/>
          </a:xfrm>
          <a:prstGeom prst="rect">
            <a:avLst/>
          </a:prstGeom>
          <a:noFill/>
        </p:spPr>
      </p:pic>
      <p:pic>
        <p:nvPicPr>
          <p:cNvPr id="3" name="Picture 2" descr="brainstem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8" y="4286256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millard gubler syndrom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6934200" cy="5200651"/>
          </a:xfrm>
          <a:prstGeom prst="rect">
            <a:avLst/>
          </a:prstGeom>
          <a:noFill/>
        </p:spPr>
      </p:pic>
      <p:pic>
        <p:nvPicPr>
          <p:cNvPr id="3" name="Picture 4" descr="pons vascular supply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676774"/>
            <a:ext cx="3810000" cy="218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wallenberg syndrom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290"/>
            <a:ext cx="4762500" cy="3390900"/>
          </a:xfrm>
          <a:prstGeom prst="rect">
            <a:avLst/>
          </a:prstGeom>
          <a:noFill/>
        </p:spPr>
      </p:pic>
      <p:pic>
        <p:nvPicPr>
          <p:cNvPr id="3" name="Picture 4" descr="posterior inferior cerebellar artery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929066"/>
            <a:ext cx="4467225" cy="2524126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428860" y="3214686"/>
            <a:ext cx="1365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 smtClean="0"/>
              <a:t>Piramital</a:t>
            </a:r>
            <a:r>
              <a:rPr lang="tr-TR" sz="1600" dirty="0" smtClean="0"/>
              <a:t> </a:t>
            </a:r>
            <a:r>
              <a:rPr lang="tr-TR" sz="1600" dirty="0" err="1" smtClean="0"/>
              <a:t>trakt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medulla oblongata vascular suppl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37607"/>
            <a:ext cx="4429156" cy="6720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643050"/>
            <a:ext cx="6215106" cy="30718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etin kutusu"/>
          <p:cNvSpPr txBox="1"/>
          <p:nvPr/>
        </p:nvSpPr>
        <p:spPr>
          <a:xfrm>
            <a:off x="3500873" y="642918"/>
            <a:ext cx="1071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ARAS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corticate posturing lesion localizati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0"/>
            <a:ext cx="4467426" cy="6572272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857488" y="4357694"/>
            <a:ext cx="3857652" cy="2102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err="1" smtClean="0"/>
              <a:t>Rubrospinal</a:t>
            </a:r>
            <a:r>
              <a:rPr lang="tr-TR" dirty="0" smtClean="0"/>
              <a:t>: Üst </a:t>
            </a:r>
            <a:r>
              <a:rPr lang="tr-TR" dirty="0" err="1" smtClean="0"/>
              <a:t>ekstremite</a:t>
            </a:r>
            <a:r>
              <a:rPr lang="tr-TR" dirty="0" smtClean="0"/>
              <a:t> </a:t>
            </a:r>
            <a:r>
              <a:rPr lang="tr-TR" dirty="0" err="1" smtClean="0"/>
              <a:t>fleksiyonunu</a:t>
            </a:r>
            <a:r>
              <a:rPr lang="tr-TR" dirty="0" smtClean="0"/>
              <a:t> sağlar</a:t>
            </a:r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Lateral</a:t>
            </a:r>
            <a:r>
              <a:rPr lang="tr-TR" dirty="0" smtClean="0"/>
              <a:t> </a:t>
            </a:r>
            <a:r>
              <a:rPr lang="tr-TR" dirty="0" err="1" smtClean="0"/>
              <a:t>vestibulospinal</a:t>
            </a:r>
            <a:r>
              <a:rPr lang="tr-TR" dirty="0" smtClean="0"/>
              <a:t> </a:t>
            </a:r>
            <a:r>
              <a:rPr lang="tr-TR" dirty="0" err="1" smtClean="0"/>
              <a:t>trakt</a:t>
            </a:r>
            <a:r>
              <a:rPr lang="tr-TR" dirty="0" smtClean="0"/>
              <a:t>: </a:t>
            </a:r>
            <a:r>
              <a:rPr lang="tr-TR" dirty="0" err="1" smtClean="0"/>
              <a:t>Ekstansör</a:t>
            </a:r>
            <a:r>
              <a:rPr lang="tr-TR" dirty="0" smtClean="0"/>
              <a:t> kasları uyarır</a:t>
            </a:r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Pontin</a:t>
            </a:r>
            <a:r>
              <a:rPr lang="tr-TR" dirty="0" smtClean="0"/>
              <a:t> </a:t>
            </a:r>
            <a:r>
              <a:rPr lang="tr-TR" dirty="0" err="1" smtClean="0"/>
              <a:t>retikülospinal</a:t>
            </a:r>
            <a:r>
              <a:rPr lang="tr-TR" dirty="0" smtClean="0"/>
              <a:t> </a:t>
            </a:r>
            <a:r>
              <a:rPr lang="tr-TR" dirty="0" err="1" smtClean="0"/>
              <a:t>trakt</a:t>
            </a:r>
            <a:r>
              <a:rPr lang="tr-TR" dirty="0" smtClean="0"/>
              <a:t>: </a:t>
            </a:r>
            <a:r>
              <a:rPr lang="tr-TR" dirty="0" err="1" smtClean="0"/>
              <a:t>Ekstansör</a:t>
            </a:r>
            <a:r>
              <a:rPr lang="tr-TR" dirty="0" smtClean="0"/>
              <a:t> kasları uyarır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physio-pedia.com/images/thumb/6/68/Colored_Spine.jpg/200px-Colored_Sp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3071834" cy="6880909"/>
          </a:xfrm>
          <a:prstGeom prst="rect">
            <a:avLst/>
          </a:prstGeom>
          <a:noFill/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4143372" y="1928802"/>
          <a:ext cx="4714908" cy="2439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571768"/>
              </a:tblGrid>
              <a:tr h="406582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Vertebra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Spinal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segment</a:t>
                      </a:r>
                      <a:endParaRPr lang="tr-TR" dirty="0"/>
                    </a:p>
                  </a:txBody>
                  <a:tcPr/>
                </a:tc>
              </a:tr>
              <a:tr h="406582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Servikal</a:t>
                      </a:r>
                      <a:r>
                        <a:rPr lang="tr-TR" dirty="0" smtClean="0"/>
                        <a:t>  </a:t>
                      </a:r>
                      <a:r>
                        <a:rPr lang="tr-TR" dirty="0" err="1" smtClean="0"/>
                        <a:t>vertebra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+1 </a:t>
                      </a:r>
                      <a:endParaRPr lang="tr-TR" dirty="0"/>
                    </a:p>
                  </a:txBody>
                  <a:tcPr/>
                </a:tc>
              </a:tr>
              <a:tr h="406582">
                <a:tc>
                  <a:txBody>
                    <a:bodyPr/>
                    <a:lstStyle/>
                    <a:p>
                      <a:r>
                        <a:rPr lang="tr-TR" dirty="0" smtClean="0"/>
                        <a:t>T1-6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+2</a:t>
                      </a:r>
                      <a:endParaRPr lang="tr-TR" dirty="0"/>
                    </a:p>
                  </a:txBody>
                  <a:tcPr/>
                </a:tc>
              </a:tr>
              <a:tr h="406582">
                <a:tc>
                  <a:txBody>
                    <a:bodyPr/>
                    <a:lstStyle/>
                    <a:p>
                      <a:r>
                        <a:rPr lang="tr-TR" dirty="0" smtClean="0"/>
                        <a:t>T7-9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+3</a:t>
                      </a:r>
                      <a:endParaRPr lang="tr-TR" dirty="0"/>
                    </a:p>
                  </a:txBody>
                  <a:tcPr/>
                </a:tc>
              </a:tr>
              <a:tr h="406582">
                <a:tc>
                  <a:txBody>
                    <a:bodyPr/>
                    <a:lstStyle/>
                    <a:p>
                      <a:r>
                        <a:rPr lang="tr-TR" dirty="0" smtClean="0"/>
                        <a:t>T10-11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L1-L5 (+3-+5)</a:t>
                      </a:r>
                      <a:endParaRPr lang="tr-TR" dirty="0"/>
                    </a:p>
                  </a:txBody>
                  <a:tcPr/>
                </a:tc>
              </a:tr>
              <a:tr h="406582">
                <a:tc>
                  <a:txBody>
                    <a:bodyPr/>
                    <a:lstStyle/>
                    <a:p>
                      <a:r>
                        <a:rPr lang="tr-TR" dirty="0" smtClean="0"/>
                        <a:t>T12-L1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S1-S5, </a:t>
                      </a:r>
                      <a:r>
                        <a:rPr lang="tr-TR" dirty="0" err="1" smtClean="0"/>
                        <a:t>koksigeal</a:t>
                      </a:r>
                      <a:r>
                        <a:rPr lang="tr-TR" dirty="0" smtClean="0"/>
                        <a:t> (+6-+10)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upload.wikimedia.org/wikipedia/commons/thumb/b/b2/Spinal_cord_tracts_-_English.svg/2000px-Spinal_cord_tracts_-_English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608" y="1357298"/>
            <a:ext cx="8251234" cy="3548031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642910" y="5357826"/>
            <a:ext cx="598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Olivospinal</a:t>
            </a:r>
            <a:r>
              <a:rPr lang="tr-TR" dirty="0" smtClean="0"/>
              <a:t> </a:t>
            </a:r>
            <a:r>
              <a:rPr lang="tr-TR" dirty="0" err="1" smtClean="0"/>
              <a:t>trakt</a:t>
            </a:r>
            <a:r>
              <a:rPr lang="tr-TR" dirty="0" smtClean="0"/>
              <a:t>: derin duyu ile gelen bilgilerle refleks hareket</a:t>
            </a:r>
          </a:p>
        </p:txBody>
      </p:sp>
      <p:cxnSp>
        <p:nvCxnSpPr>
          <p:cNvPr id="8" name="7 Düz Bağlayıcı"/>
          <p:cNvCxnSpPr/>
          <p:nvPr/>
        </p:nvCxnSpPr>
        <p:spPr>
          <a:xfrm flipV="1">
            <a:off x="4286248" y="3214686"/>
            <a:ext cx="857256" cy="14287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10 Düz Bağlayıcı"/>
          <p:cNvCxnSpPr/>
          <p:nvPr/>
        </p:nvCxnSpPr>
        <p:spPr>
          <a:xfrm>
            <a:off x="4214810" y="3214686"/>
            <a:ext cx="928694" cy="142876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omatosensory system spinal cord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67151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A alfa nerve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443083"/>
            <a:ext cx="3214710" cy="2414917"/>
          </a:xfrm>
          <a:prstGeom prst="rect">
            <a:avLst/>
          </a:prstGeom>
          <a:noFill/>
        </p:spPr>
      </p:pic>
      <p:pic>
        <p:nvPicPr>
          <p:cNvPr id="13316" name="Picture 4" descr="A alfa nerve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357694"/>
            <a:ext cx="3929058" cy="2315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pinal cord vascular suppl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810250" cy="3371851"/>
          </a:xfrm>
          <a:prstGeom prst="rect">
            <a:avLst/>
          </a:prstGeom>
          <a:noFill/>
        </p:spPr>
      </p:pic>
      <p:pic>
        <p:nvPicPr>
          <p:cNvPr id="7172" name="Picture 4" descr="posterior spinal artery syndrome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876"/>
            <a:ext cx="6719872" cy="301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spinal cord vascular anatom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2743398" cy="6176959"/>
          </a:xfrm>
          <a:prstGeom prst="rect">
            <a:avLst/>
          </a:prstGeom>
          <a:noFill/>
        </p:spPr>
      </p:pic>
      <p:pic>
        <p:nvPicPr>
          <p:cNvPr id="6146" name="Picture 2" descr="Figure F3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857496"/>
            <a:ext cx="6000792" cy="2903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orticospinal tract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6949140" cy="521497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4929190" y="1571612"/>
            <a:ext cx="2857520" cy="4643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spinal cord syndrome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4290"/>
            <a:ext cx="3938584" cy="570503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272896" y="6143644"/>
            <a:ext cx="215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Klinik bulgular?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erebellar functi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448675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intechopen.com/source/html/46098/media/image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315187" cy="5773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spinocerebellar tract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75" y="285728"/>
            <a:ext cx="8305905" cy="6229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erebellar input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105" y="157185"/>
            <a:ext cx="8639175" cy="648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8" descr="cerebellar vascular suppl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81633"/>
            <a:ext cx="6072230" cy="4558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Figure 4: Cerebellar infarct with increase in mass effect with midline shift and obstructive hydrocepha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4970527" cy="2852348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3357554" y="5500702"/>
            <a:ext cx="215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Klinik bulgular?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truncal ataxia mr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643050"/>
            <a:ext cx="3357554" cy="3152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tatürk halkın içind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387" y="1128785"/>
            <a:ext cx="5593226" cy="460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nsory pathway from the receptors of the skin to the sensory area of the cerebrum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4357718" cy="5227912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14282" y="857232"/>
            <a:ext cx="2769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Vibrasyon, eklem pozisyon, </a:t>
            </a:r>
          </a:p>
          <a:p>
            <a:r>
              <a:rPr lang="tr-TR" dirty="0" smtClean="0"/>
              <a:t>derin ağrı, </a:t>
            </a:r>
            <a:r>
              <a:rPr lang="tr-TR" dirty="0" err="1" smtClean="0"/>
              <a:t>epikritik</a:t>
            </a:r>
            <a:r>
              <a:rPr lang="tr-TR" dirty="0" smtClean="0"/>
              <a:t> temas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6429388" y="1500174"/>
            <a:ext cx="211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Yüzeyel</a:t>
            </a:r>
            <a:r>
              <a:rPr lang="tr-TR" dirty="0" smtClean="0"/>
              <a:t> ağrı, sıcaklık,</a:t>
            </a:r>
          </a:p>
          <a:p>
            <a:r>
              <a:rPr lang="tr-TR" dirty="0" err="1" smtClean="0"/>
              <a:t>protopatik</a:t>
            </a:r>
            <a:r>
              <a:rPr lang="tr-TR" dirty="0" smtClean="0"/>
              <a:t> temas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rebral vascular anatom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70" cy="2776525"/>
          </a:xfrm>
          <a:prstGeom prst="rect">
            <a:avLst/>
          </a:prstGeom>
          <a:noFill/>
        </p:spPr>
      </p:pic>
      <p:pic>
        <p:nvPicPr>
          <p:cNvPr id="4" name="Picture 2" descr="cerebral vascular anatomy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5573144" cy="2928958"/>
          </a:xfrm>
          <a:prstGeom prst="rect">
            <a:avLst/>
          </a:prstGeom>
          <a:noFill/>
        </p:spPr>
      </p:pic>
      <p:pic>
        <p:nvPicPr>
          <p:cNvPr id="5" name="Picture 2" descr="cerebral vascular anatomy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9801" y="2285992"/>
            <a:ext cx="3038479" cy="2205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motor homonkulu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6667500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cranial nerves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818038"/>
            <a:ext cx="5760720" cy="522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entral facial paralysi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8632643" cy="3971017"/>
          </a:xfrm>
          <a:prstGeom prst="rect">
            <a:avLst/>
          </a:prstGeom>
          <a:noFill/>
        </p:spPr>
      </p:pic>
      <p:pic>
        <p:nvPicPr>
          <p:cNvPr id="3" name="Picture 2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19476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middle cerebral artery infarc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9398" name="AutoShape 6" descr="anterior cerebral artery infarc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9400" name="AutoShape 8" descr="anterior cerebral artery infarc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9404" name="Picture 12" descr="http://images.radiopaedia.org/images/2481208/6ca33994ee9a9d2738029545fd621f_big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4791075" cy="6000750"/>
          </a:xfrm>
          <a:prstGeom prst="rect">
            <a:avLst/>
          </a:prstGeom>
          <a:noFill/>
        </p:spPr>
      </p:pic>
      <p:pic>
        <p:nvPicPr>
          <p:cNvPr id="6" name="Picture 2" descr="corticospinal tract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089" y="0"/>
            <a:ext cx="4378911" cy="3286148"/>
          </a:xfrm>
          <a:prstGeom prst="rect">
            <a:avLst/>
          </a:prstGeom>
          <a:noFill/>
        </p:spPr>
      </p:pic>
      <p:pic>
        <p:nvPicPr>
          <p:cNvPr id="7" name="Picture 2" descr="İlgili res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429000"/>
            <a:ext cx="2019476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141</Words>
  <Application>Microsoft Office PowerPoint</Application>
  <PresentationFormat>Ekran Gösterisi (4:3)</PresentationFormat>
  <Paragraphs>37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Ofis Teması</vt:lpstr>
      <vt:lpstr>Fonksiyonel Nöroanatomi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Fonksiyonel Nöroanatomi</dc:title>
  <dc:creator>user</dc:creator>
  <cp:lastModifiedBy>user</cp:lastModifiedBy>
  <cp:revision>75</cp:revision>
  <dcterms:created xsi:type="dcterms:W3CDTF">2016-02-11T11:32:51Z</dcterms:created>
  <dcterms:modified xsi:type="dcterms:W3CDTF">2018-02-14T07:50:02Z</dcterms:modified>
</cp:coreProperties>
</file>