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EDD7-7328-4A5A-8EC0-7A7FBBE1C8E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6591-8C10-4F0F-91BE-9B24B375D2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9479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EDD7-7328-4A5A-8EC0-7A7FBBE1C8E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6591-8C10-4F0F-91BE-9B24B375D2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245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EDD7-7328-4A5A-8EC0-7A7FBBE1C8E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6591-8C10-4F0F-91BE-9B24B375D2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0364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EDD7-7328-4A5A-8EC0-7A7FBBE1C8E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6591-8C10-4F0F-91BE-9B24B375D2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246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EDD7-7328-4A5A-8EC0-7A7FBBE1C8E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6591-8C10-4F0F-91BE-9B24B375D2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82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EDD7-7328-4A5A-8EC0-7A7FBBE1C8E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6591-8C10-4F0F-91BE-9B24B375D2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55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EDD7-7328-4A5A-8EC0-7A7FBBE1C8E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6591-8C10-4F0F-91BE-9B24B375D2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6448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EDD7-7328-4A5A-8EC0-7A7FBBE1C8E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6591-8C10-4F0F-91BE-9B24B375D2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901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EDD7-7328-4A5A-8EC0-7A7FBBE1C8E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6591-8C10-4F0F-91BE-9B24B375D2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0517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EDD7-7328-4A5A-8EC0-7A7FBBE1C8E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6591-8C10-4F0F-91BE-9B24B375D2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798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EDD7-7328-4A5A-8EC0-7A7FBBE1C8E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6591-8C10-4F0F-91BE-9B24B375D2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656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DEDD7-7328-4A5A-8EC0-7A7FBBE1C8E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06591-8C10-4F0F-91BE-9B24B375D2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3427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95845" y="534389"/>
            <a:ext cx="9144000" cy="944893"/>
          </a:xfrm>
        </p:spPr>
        <p:txBody>
          <a:bodyPr/>
          <a:lstStyle/>
          <a:p>
            <a:r>
              <a:rPr lang="tr-TR" dirty="0" smtClean="0"/>
              <a:t>Saray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70857" y="1096344"/>
            <a:ext cx="10244446" cy="428317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 smtClean="0"/>
              <a:t>Aslı Eski Farsça </a:t>
            </a:r>
            <a:r>
              <a:rPr lang="tr-TR" dirty="0" err="1" smtClean="0"/>
              <a:t>srāda</a:t>
            </a:r>
            <a:r>
              <a:rPr lang="tr-TR" dirty="0" smtClean="0"/>
              <a:t> (ev) olan </a:t>
            </a:r>
            <a:r>
              <a:rPr lang="tr-TR" dirty="0" err="1" smtClean="0"/>
              <a:t>sarây</a:t>
            </a:r>
            <a:r>
              <a:rPr lang="tr-TR" dirty="0" smtClean="0"/>
              <a:t> kelimesi X. yüzyıldan beri </a:t>
            </a:r>
            <a:r>
              <a:rPr lang="tr-TR" dirty="0" err="1" smtClean="0"/>
              <a:t>Türkçe’de</a:t>
            </a:r>
            <a:r>
              <a:rPr lang="tr-TR" dirty="0" smtClean="0"/>
              <a:t> de kullanılmaktadır. İslâm devletlerinde saray, hem hükümdarın ailesiyle birlikte yaşadığı özel alan hem de devlet işlerinin görüldüğü yer olarak ana merkez konumundadır ve genellikle dört eyvanlı bir avlu etrafında şekillenmiştir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0336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İslâm mimarisinde ilk saray örneği, Hz. Osman devrinde Suriye Valisi </a:t>
            </a:r>
            <a:r>
              <a:rPr lang="tr-TR" dirty="0" err="1" smtClean="0"/>
              <a:t>Muâviye</a:t>
            </a:r>
            <a:r>
              <a:rPr lang="tr-TR" dirty="0" smtClean="0"/>
              <a:t> b. </a:t>
            </a:r>
            <a:r>
              <a:rPr lang="tr-TR" dirty="0" err="1" smtClean="0"/>
              <a:t>Ebû</a:t>
            </a:r>
            <a:r>
              <a:rPr lang="tr-TR" dirty="0" smtClean="0"/>
              <a:t> </a:t>
            </a:r>
            <a:r>
              <a:rPr lang="tr-TR" dirty="0" err="1" smtClean="0"/>
              <a:t>Süfyân’ın</a:t>
            </a:r>
            <a:r>
              <a:rPr lang="tr-TR" dirty="0" smtClean="0"/>
              <a:t> </a:t>
            </a:r>
            <a:r>
              <a:rPr lang="tr-TR" dirty="0" err="1" smtClean="0"/>
              <a:t>Dımaşk’ta</a:t>
            </a:r>
            <a:r>
              <a:rPr lang="tr-TR" dirty="0" smtClean="0"/>
              <a:t> </a:t>
            </a:r>
            <a:r>
              <a:rPr lang="tr-TR" dirty="0" err="1" smtClean="0"/>
              <a:t>Kubbetü’l-hadrâ</a:t>
            </a:r>
            <a:r>
              <a:rPr lang="tr-TR" dirty="0" smtClean="0"/>
              <a:t> adıyla bilinen binayı yaptırmasıyla ortaya çıkmış, onun </a:t>
            </a:r>
            <a:r>
              <a:rPr lang="tr-TR" dirty="0" err="1" smtClean="0"/>
              <a:t>Emevî</a:t>
            </a:r>
            <a:r>
              <a:rPr lang="tr-TR" dirty="0" smtClean="0"/>
              <a:t> dönemini başlatması üzerine valilerin hilâfet sarayı halini alan bu binanın benzerlerini inşa ettirmesiyle de yaygınlaşmıştır.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1544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İlk dönem </a:t>
            </a:r>
            <a:r>
              <a:rPr lang="tr-TR" dirty="0" err="1" smtClean="0"/>
              <a:t>Abbâsî</a:t>
            </a:r>
            <a:r>
              <a:rPr lang="tr-TR" dirty="0" smtClean="0"/>
              <a:t> sarayları </a:t>
            </a:r>
            <a:r>
              <a:rPr lang="tr-TR" dirty="0" err="1" smtClean="0"/>
              <a:t>Emevî</a:t>
            </a:r>
            <a:r>
              <a:rPr lang="tr-TR" dirty="0" smtClean="0"/>
              <a:t> saraylarının devamı niteliğindedir. Halife </a:t>
            </a:r>
            <a:r>
              <a:rPr lang="tr-TR" dirty="0" err="1" smtClean="0"/>
              <a:t>Mansûr</a:t>
            </a:r>
            <a:r>
              <a:rPr lang="tr-TR" dirty="0" smtClean="0"/>
              <a:t>, Bağdat’ı kurarken şehrin merkezine cuma camiini ve yanına </a:t>
            </a:r>
            <a:r>
              <a:rPr lang="tr-TR" dirty="0" err="1" smtClean="0"/>
              <a:t>Emevî</a:t>
            </a:r>
            <a:r>
              <a:rPr lang="tr-TR" dirty="0" smtClean="0"/>
              <a:t> geleneğine uygun biçimde </a:t>
            </a:r>
            <a:r>
              <a:rPr lang="tr-TR" dirty="0" err="1" smtClean="0"/>
              <a:t>Kubbetü’l-hadrâ</a:t>
            </a:r>
            <a:r>
              <a:rPr lang="tr-TR" dirty="0" smtClean="0"/>
              <a:t> adıyla anılan sarayını yaptırmıştı.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0353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Çok azının kalıntısı bugüne ulaşan Endülüs </a:t>
            </a:r>
            <a:r>
              <a:rPr lang="tr-TR" dirty="0" err="1" smtClean="0"/>
              <a:t>Emevî</a:t>
            </a:r>
            <a:r>
              <a:rPr lang="tr-TR" dirty="0" smtClean="0"/>
              <a:t> saraylarının en ünlüsü III. Abdurrahman tarafından </a:t>
            </a:r>
            <a:r>
              <a:rPr lang="tr-TR" dirty="0" err="1" smtClean="0"/>
              <a:t>Kurtuba</a:t>
            </a:r>
            <a:r>
              <a:rPr lang="tr-TR" dirty="0" smtClean="0"/>
              <a:t> yakınlarında yaptırılan </a:t>
            </a:r>
            <a:r>
              <a:rPr lang="tr-TR" dirty="0" err="1" smtClean="0"/>
              <a:t>Medînetüzzehrâ’dır</a:t>
            </a:r>
            <a:r>
              <a:rPr lang="tr-TR" dirty="0" smtClean="0"/>
              <a:t>. Küçük bir şehir niteliği taşıyan saray </a:t>
            </a:r>
            <a:r>
              <a:rPr lang="tr-TR" dirty="0" err="1" smtClean="0"/>
              <a:t>Emevî</a:t>
            </a:r>
            <a:r>
              <a:rPr lang="tr-TR" dirty="0" smtClean="0"/>
              <a:t> ve </a:t>
            </a:r>
            <a:r>
              <a:rPr lang="tr-TR" dirty="0" err="1" smtClean="0"/>
              <a:t>Abbâsî</a:t>
            </a:r>
            <a:r>
              <a:rPr lang="tr-TR" dirty="0" smtClean="0"/>
              <a:t> sarayları gibi kulelerle donatılmış surlarla çevrilidir ve arazinin topografyasına uygun biçimde üç farklı seviyede </a:t>
            </a:r>
            <a:r>
              <a:rPr lang="tr-TR" dirty="0" err="1" smtClean="0"/>
              <a:t>taraçalı</a:t>
            </a:r>
            <a:r>
              <a:rPr lang="tr-TR" dirty="0" smtClean="0"/>
              <a:t> olarak inşa edilmiştir.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8384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9398" y="1393556"/>
            <a:ext cx="10558153" cy="546444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60000"/>
              </a:lnSpc>
            </a:pPr>
            <a:r>
              <a:rPr lang="tr-TR" dirty="0" smtClean="0"/>
              <a:t> </a:t>
            </a:r>
            <a:r>
              <a:rPr lang="tr-TR" dirty="0" err="1" smtClean="0"/>
              <a:t>Mülûkü’t-tavâif</a:t>
            </a:r>
            <a:r>
              <a:rPr lang="tr-TR" dirty="0" smtClean="0"/>
              <a:t> devrinin en önemli örneği, </a:t>
            </a:r>
            <a:r>
              <a:rPr lang="tr-TR" dirty="0" err="1" smtClean="0"/>
              <a:t>Hûdî</a:t>
            </a:r>
            <a:r>
              <a:rPr lang="tr-TR" dirty="0" smtClean="0"/>
              <a:t> Hükümdarı </a:t>
            </a:r>
            <a:r>
              <a:rPr lang="tr-TR" dirty="0" err="1" smtClean="0"/>
              <a:t>Ebû</a:t>
            </a:r>
            <a:r>
              <a:rPr lang="tr-TR" dirty="0" smtClean="0"/>
              <a:t> </a:t>
            </a:r>
            <a:r>
              <a:rPr lang="tr-TR" dirty="0" err="1" smtClean="0"/>
              <a:t>Ca‘fer</a:t>
            </a:r>
            <a:r>
              <a:rPr lang="tr-TR" dirty="0" smtClean="0"/>
              <a:t> </a:t>
            </a:r>
            <a:r>
              <a:rPr lang="tr-TR" dirty="0" err="1" smtClean="0"/>
              <a:t>Ahmed</a:t>
            </a:r>
            <a:r>
              <a:rPr lang="tr-TR" dirty="0" smtClean="0"/>
              <a:t> el-Muktedir-</a:t>
            </a:r>
            <a:r>
              <a:rPr lang="tr-TR" dirty="0" err="1" smtClean="0"/>
              <a:t>Billâh’ın</a:t>
            </a:r>
            <a:r>
              <a:rPr lang="tr-TR" dirty="0" smtClean="0"/>
              <a:t> </a:t>
            </a:r>
            <a:r>
              <a:rPr lang="tr-TR" dirty="0" err="1" smtClean="0"/>
              <a:t>Sarakusta’da</a:t>
            </a:r>
            <a:r>
              <a:rPr lang="tr-TR" dirty="0" smtClean="0"/>
              <a:t> (</a:t>
            </a:r>
            <a:r>
              <a:rPr lang="tr-TR" dirty="0" err="1" smtClean="0"/>
              <a:t>Zaragoza</a:t>
            </a:r>
            <a:r>
              <a:rPr lang="tr-TR" dirty="0" smtClean="0"/>
              <a:t>) yaptırdığı kareye yakın dikdörtgen planlı, kulelerle donatılmış bir surla çevrili </a:t>
            </a:r>
            <a:r>
              <a:rPr lang="tr-TR" dirty="0" err="1" smtClean="0"/>
              <a:t>Ca‘feriyye</a:t>
            </a:r>
            <a:r>
              <a:rPr lang="tr-TR" dirty="0" smtClean="0"/>
              <a:t> (</a:t>
            </a:r>
            <a:r>
              <a:rPr lang="tr-TR" dirty="0" err="1" smtClean="0"/>
              <a:t>Aljaferia</a:t>
            </a:r>
            <a:r>
              <a:rPr lang="tr-TR" dirty="0" smtClean="0"/>
              <a:t>) Sarayı’dır. </a:t>
            </a:r>
          </a:p>
          <a:p>
            <a:pPr algn="just">
              <a:lnSpc>
                <a:spcPct val="160000"/>
              </a:lnSpc>
            </a:pPr>
            <a:r>
              <a:rPr lang="tr-TR" dirty="0" smtClean="0"/>
              <a:t>Endülüs’te İslâm saray mimarisinin zirvesini </a:t>
            </a:r>
            <a:r>
              <a:rPr lang="tr-TR" dirty="0" err="1" smtClean="0"/>
              <a:t>Gırnata’daki</a:t>
            </a:r>
            <a:r>
              <a:rPr lang="tr-TR" dirty="0" smtClean="0"/>
              <a:t> (Granada) </a:t>
            </a:r>
            <a:r>
              <a:rPr lang="tr-TR" dirty="0" err="1" smtClean="0"/>
              <a:t>Nasrîler</a:t>
            </a:r>
            <a:r>
              <a:rPr lang="tr-TR" dirty="0" smtClean="0"/>
              <a:t> (Benî </a:t>
            </a:r>
            <a:r>
              <a:rPr lang="tr-TR" dirty="0" err="1" smtClean="0"/>
              <a:t>Ahmer</a:t>
            </a:r>
            <a:r>
              <a:rPr lang="tr-TR" dirty="0" smtClean="0"/>
              <a:t>) dönemine ait, yapımı bir buçuk asır süren </a:t>
            </a:r>
            <a:r>
              <a:rPr lang="tr-TR" dirty="0" err="1" smtClean="0"/>
              <a:t>Elhamra</a:t>
            </a:r>
            <a:r>
              <a:rPr lang="tr-TR" dirty="0" smtClean="0"/>
              <a:t> Sarayı teşkil eder. Sarayın bugün ayakta olan kısmı VIII. (XIV.) yüzyıl başlarında yapılmıştır </a:t>
            </a:r>
          </a:p>
        </p:txBody>
      </p:sp>
    </p:spTree>
    <p:extLst>
      <p:ext uri="{BB962C8B-B14F-4D97-AF65-F5344CB8AC3E}">
        <p14:creationId xmlns:p14="http://schemas.microsoft.com/office/powerpoint/2010/main" val="3471283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1896" y="605642"/>
            <a:ext cx="10581904" cy="5571321"/>
          </a:xfrm>
        </p:spPr>
        <p:txBody>
          <a:bodyPr>
            <a:normAutofit/>
          </a:bodyPr>
          <a:lstStyle/>
          <a:p>
            <a:r>
              <a:rPr lang="tr-TR" dirty="0" err="1" smtClean="0"/>
              <a:t>Kayrevan’ın</a:t>
            </a:r>
            <a:r>
              <a:rPr lang="tr-TR" dirty="0" smtClean="0"/>
              <a:t> güneybatısında kurulan </a:t>
            </a:r>
            <a:r>
              <a:rPr lang="tr-TR" dirty="0" err="1" smtClean="0"/>
              <a:t>Mansûriye’deki</a:t>
            </a:r>
            <a:r>
              <a:rPr lang="tr-TR" dirty="0" smtClean="0"/>
              <a:t> </a:t>
            </a:r>
            <a:r>
              <a:rPr lang="tr-TR" dirty="0" err="1" smtClean="0"/>
              <a:t>Havernak</a:t>
            </a:r>
            <a:r>
              <a:rPr lang="tr-TR" dirty="0" smtClean="0"/>
              <a:t> Sarayı günümüze ulaşan </a:t>
            </a:r>
            <a:r>
              <a:rPr lang="tr-TR" dirty="0" err="1" smtClean="0"/>
              <a:t>Fâtımî</a:t>
            </a:r>
            <a:r>
              <a:rPr lang="tr-TR" dirty="0" smtClean="0"/>
              <a:t> saray kalıntılarının </a:t>
            </a:r>
            <a:r>
              <a:rPr lang="tr-TR" dirty="0" err="1" smtClean="0"/>
              <a:t>başlıcasıdır</a:t>
            </a:r>
            <a:r>
              <a:rPr lang="tr-TR" dirty="0" smtClean="0"/>
              <a:t>.  Libya’daki </a:t>
            </a:r>
            <a:r>
              <a:rPr lang="tr-TR" dirty="0" err="1" smtClean="0"/>
              <a:t>Ecdâbiye</a:t>
            </a:r>
            <a:r>
              <a:rPr lang="tr-TR" dirty="0" smtClean="0"/>
              <a:t> şehrinin muhtemelen 361 (972) yılına tarihlenen sarayının kalıntıları ile Sicilya’nın Palermo şehrindeki </a:t>
            </a:r>
            <a:r>
              <a:rPr lang="tr-TR" dirty="0" err="1" smtClean="0"/>
              <a:t>Ziza</a:t>
            </a:r>
            <a:r>
              <a:rPr lang="tr-TR" dirty="0" smtClean="0"/>
              <a:t> Sarayı, </a:t>
            </a:r>
            <a:r>
              <a:rPr lang="tr-TR" dirty="0" err="1" smtClean="0"/>
              <a:t>Fâtımî</a:t>
            </a:r>
            <a:r>
              <a:rPr lang="tr-TR" dirty="0" smtClean="0"/>
              <a:t> sarayları hakkında bilgi vermektedir. </a:t>
            </a:r>
          </a:p>
          <a:p>
            <a:r>
              <a:rPr lang="tr-TR" dirty="0" err="1" smtClean="0"/>
              <a:t>Eyyûbî</a:t>
            </a:r>
            <a:r>
              <a:rPr lang="tr-TR" dirty="0" smtClean="0"/>
              <a:t> sultan ve melikleri gerek Haçlı tehlikesi gerekse kendi aralarındaki sürekli çekişmeler sebebiyle Kahire, </a:t>
            </a:r>
            <a:r>
              <a:rPr lang="tr-TR" dirty="0" err="1" smtClean="0"/>
              <a:t>Dımaşk</a:t>
            </a:r>
            <a:r>
              <a:rPr lang="tr-TR" dirty="0" smtClean="0"/>
              <a:t> ve Halep gibi şehirlerin kalelerinde bulunan saraylarda oturmayı tercih etmişlerdir</a:t>
            </a:r>
          </a:p>
          <a:p>
            <a:r>
              <a:rPr lang="tr-TR" dirty="0" err="1" smtClean="0"/>
              <a:t>Memlük</a:t>
            </a:r>
            <a:r>
              <a:rPr lang="tr-TR" dirty="0" smtClean="0"/>
              <a:t> sultanları Kahire’de </a:t>
            </a:r>
            <a:r>
              <a:rPr lang="tr-TR" dirty="0" err="1" smtClean="0"/>
              <a:t>Selâhaddîn</a:t>
            </a:r>
            <a:r>
              <a:rPr lang="tr-TR" dirty="0" smtClean="0"/>
              <a:t>-i </a:t>
            </a:r>
            <a:r>
              <a:rPr lang="tr-TR" dirty="0" err="1" smtClean="0"/>
              <a:t>Eyyûbî</a:t>
            </a:r>
            <a:r>
              <a:rPr lang="tr-TR" dirty="0" smtClean="0"/>
              <a:t> tarafından yaptırılan </a:t>
            </a:r>
            <a:r>
              <a:rPr lang="tr-TR" dirty="0" err="1" smtClean="0"/>
              <a:t>Kal‘atülcebel’i</a:t>
            </a:r>
            <a:r>
              <a:rPr lang="tr-TR" dirty="0" smtClean="0"/>
              <a:t> çeşitli ilâvelerle genişletmişlerdi ve kendi </a:t>
            </a:r>
            <a:r>
              <a:rPr lang="tr-TR" dirty="0" err="1" smtClean="0"/>
              <a:t>memlükleriyle</a:t>
            </a:r>
            <a:r>
              <a:rPr lang="tr-TR" dirty="0" smtClean="0"/>
              <a:t> birlikte orada oturuyorlardı. Sultanın sarayı kalenin güney kısmında yer alıyordu.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0318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333</Words>
  <Application>Microsoft Office PowerPoint</Application>
  <PresentationFormat>Geniş ekran</PresentationFormat>
  <Paragraphs>11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Saray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Saray</dc:title>
  <dc:creator>ferda</dc:creator>
  <cp:lastModifiedBy>ferda</cp:lastModifiedBy>
  <cp:revision>3</cp:revision>
  <dcterms:created xsi:type="dcterms:W3CDTF">2019-05-24T13:10:40Z</dcterms:created>
  <dcterms:modified xsi:type="dcterms:W3CDTF">2019-05-24T13:40:44Z</dcterms:modified>
</cp:coreProperties>
</file>