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328" r:id="rId2"/>
    <p:sldId id="329" r:id="rId3"/>
    <p:sldId id="330" r:id="rId4"/>
    <p:sldId id="331" r:id="rId5"/>
    <p:sldId id="332" r:id="rId6"/>
    <p:sldId id="333" r:id="rId7"/>
    <p:sldId id="334" r:id="rId8"/>
    <p:sldId id="33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77122E-8373-4836-BB01-12D6ACF2028B}" type="datetimeFigureOut">
              <a:rPr lang="tr-TR" smtClean="0"/>
              <a:t>8.09.2025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7C275E-4D3C-438A-8388-8FE1A1202C64}" type="slidenum">
              <a:rPr lang="tr-TR" smtClean="0"/>
              <a:t>‹#›</a:t>
            </a:fld>
            <a:endParaRPr lang="tr-TR"/>
          </a:p>
        </p:txBody>
      </p:sp>
    </p:spTree>
    <p:extLst>
      <p:ext uri="{BB962C8B-B14F-4D97-AF65-F5344CB8AC3E}">
        <p14:creationId xmlns:p14="http://schemas.microsoft.com/office/powerpoint/2010/main" val="1611957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9938" name="Google Shape;35681;gb3b9ff3401_0_14837:notes">
            <a:extLst>
              <a:ext uri="{FF2B5EF4-FFF2-40B4-BE49-F238E27FC236}">
                <a16:creationId xmlns:a16="http://schemas.microsoft.com/office/drawing/2014/main" id="{32587E97-AA0E-78E0-6905-B27CD7DDAF98}"/>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9939" name="Google Shape;35682;gb3b9ff3401_0_14837:notes">
            <a:extLst>
              <a:ext uri="{FF2B5EF4-FFF2-40B4-BE49-F238E27FC236}">
                <a16:creationId xmlns:a16="http://schemas.microsoft.com/office/drawing/2014/main" id="{62FF92B6-6A24-2A4F-1AF3-385162D75FED}"/>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4172437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2871687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3409912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10854652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450606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3383479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2961918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2676158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1875212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4161283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1276388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3063962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1462061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10985175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video" Target="file:///C:\Users\Etkin\Desktop\Yaban%20Hayvan%20Davran&#305;&#351;lar&#305;\Cat%20Catches%20Mouse.%20Cat%20Plays%20With%20Mouse.%20Cat%20Eats%20Mouse.%20-%20Real%20Life%20Tom%20And%20Jerry.mp4" TargetMode="Externa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6" name="Google Shape;36170;p57">
            <a:extLst>
              <a:ext uri="{FF2B5EF4-FFF2-40B4-BE49-F238E27FC236}">
                <a16:creationId xmlns:a16="http://schemas.microsoft.com/office/drawing/2014/main" id="{98D950BC-5207-D2CE-F95D-D5D0E1F85E3E}"/>
              </a:ext>
            </a:extLst>
          </p:cNvPr>
          <p:cNvGrpSpPr>
            <a:grpSpLocks/>
          </p:cNvGrpSpPr>
          <p:nvPr/>
        </p:nvGrpSpPr>
        <p:grpSpPr bwMode="auto">
          <a:xfrm>
            <a:off x="2236788" y="571501"/>
            <a:ext cx="3992562" cy="3992563"/>
            <a:chOff x="4310061" y="571588"/>
            <a:chExt cx="3992088" cy="3992378"/>
          </a:xfrm>
        </p:grpSpPr>
        <p:grpSp>
          <p:nvGrpSpPr>
            <p:cNvPr id="31755" name="Google Shape;36171;p57">
              <a:extLst>
                <a:ext uri="{FF2B5EF4-FFF2-40B4-BE49-F238E27FC236}">
                  <a16:creationId xmlns:a16="http://schemas.microsoft.com/office/drawing/2014/main" id="{57EA9CBE-49CB-4DC5-13E9-270689AA6E72}"/>
                </a:ext>
              </a:extLst>
            </p:cNvPr>
            <p:cNvGrpSpPr>
              <a:grpSpLocks/>
            </p:cNvGrpSpPr>
            <p:nvPr/>
          </p:nvGrpSpPr>
          <p:grpSpPr bwMode="auto">
            <a:xfrm>
              <a:off x="4572000" y="571588"/>
              <a:ext cx="86650" cy="3992378"/>
              <a:chOff x="1893475" y="947000"/>
              <a:chExt cx="86650" cy="1812575"/>
            </a:xfrm>
          </p:grpSpPr>
          <p:sp>
            <p:nvSpPr>
              <p:cNvPr id="20" name="Google Shape;36172;p57">
                <a:extLst>
                  <a:ext uri="{FF2B5EF4-FFF2-40B4-BE49-F238E27FC236}">
                    <a16:creationId xmlns:a16="http://schemas.microsoft.com/office/drawing/2014/main" id="{E4EE9638-7870-4D43-0200-970EC66CB4E1}"/>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21" name="Google Shape;36173;p57">
                <a:extLst>
                  <a:ext uri="{FF2B5EF4-FFF2-40B4-BE49-F238E27FC236}">
                    <a16:creationId xmlns:a16="http://schemas.microsoft.com/office/drawing/2014/main" id="{7FE6708F-C467-84C6-E5B8-DC131501B0DF}"/>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1756" name="Google Shape;36174;p57">
              <a:extLst>
                <a:ext uri="{FF2B5EF4-FFF2-40B4-BE49-F238E27FC236}">
                  <a16:creationId xmlns:a16="http://schemas.microsoft.com/office/drawing/2014/main" id="{56C496CC-103F-D61A-B362-2BE34BECCE90}"/>
                </a:ext>
              </a:extLst>
            </p:cNvPr>
            <p:cNvGrpSpPr>
              <a:grpSpLocks/>
            </p:cNvGrpSpPr>
            <p:nvPr/>
          </p:nvGrpSpPr>
          <p:grpSpPr bwMode="auto">
            <a:xfrm>
              <a:off x="7954400" y="571973"/>
              <a:ext cx="84850" cy="3989074"/>
              <a:chOff x="95250" y="947175"/>
              <a:chExt cx="84850" cy="1811075"/>
            </a:xfrm>
          </p:grpSpPr>
          <p:sp>
            <p:nvSpPr>
              <p:cNvPr id="18" name="Google Shape;36175;p57">
                <a:extLst>
                  <a:ext uri="{FF2B5EF4-FFF2-40B4-BE49-F238E27FC236}">
                    <a16:creationId xmlns:a16="http://schemas.microsoft.com/office/drawing/2014/main" id="{6EA2E8D2-6377-0D97-4569-F9C94992DBEC}"/>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9" name="Google Shape;36176;p57">
                <a:extLst>
                  <a:ext uri="{FF2B5EF4-FFF2-40B4-BE49-F238E27FC236}">
                    <a16:creationId xmlns:a16="http://schemas.microsoft.com/office/drawing/2014/main" id="{26A95B9C-4DA6-3FB4-5377-2783385FF3E4}"/>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1757" name="Google Shape;36177;p57">
              <a:extLst>
                <a:ext uri="{FF2B5EF4-FFF2-40B4-BE49-F238E27FC236}">
                  <a16:creationId xmlns:a16="http://schemas.microsoft.com/office/drawing/2014/main" id="{3A07A906-B586-20C8-F4E3-C2D01D64615A}"/>
                </a:ext>
              </a:extLst>
            </p:cNvPr>
            <p:cNvGrpSpPr>
              <a:grpSpLocks/>
            </p:cNvGrpSpPr>
            <p:nvPr/>
          </p:nvGrpSpPr>
          <p:grpSpPr bwMode="auto">
            <a:xfrm>
              <a:off x="4310061" y="838025"/>
              <a:ext cx="3992088" cy="3459224"/>
              <a:chOff x="1358154" y="1112975"/>
              <a:chExt cx="6433663" cy="3459224"/>
            </a:xfrm>
          </p:grpSpPr>
          <p:grpSp>
            <p:nvGrpSpPr>
              <p:cNvPr id="31758" name="Google Shape;36178;p57">
                <a:extLst>
                  <a:ext uri="{FF2B5EF4-FFF2-40B4-BE49-F238E27FC236}">
                    <a16:creationId xmlns:a16="http://schemas.microsoft.com/office/drawing/2014/main" id="{3B8231D1-55DC-3941-7AE1-8128C0F54761}"/>
                  </a:ext>
                </a:extLst>
              </p:cNvPr>
              <p:cNvGrpSpPr>
                <a:grpSpLocks/>
              </p:cNvGrpSpPr>
              <p:nvPr/>
            </p:nvGrpSpPr>
            <p:grpSpPr bwMode="auto">
              <a:xfrm rot="5400000">
                <a:off x="4531223" y="-2060094"/>
                <a:ext cx="87525" cy="6433663"/>
                <a:chOff x="-349750" y="947875"/>
                <a:chExt cx="87525" cy="1811075"/>
              </a:xfrm>
            </p:grpSpPr>
            <p:sp>
              <p:nvSpPr>
                <p:cNvPr id="13" name="Google Shape;36179;p57">
                  <a:extLst>
                    <a:ext uri="{FF2B5EF4-FFF2-40B4-BE49-F238E27FC236}">
                      <a16:creationId xmlns:a16="http://schemas.microsoft.com/office/drawing/2014/main" id="{25BF9D82-3F6D-13DF-E0DC-D98D35E927F9}"/>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4" name="Google Shape;36180;p57">
                  <a:extLst>
                    <a:ext uri="{FF2B5EF4-FFF2-40B4-BE49-F238E27FC236}">
                      <a16:creationId xmlns:a16="http://schemas.microsoft.com/office/drawing/2014/main" id="{0E182359-4376-BD9D-27F3-B585196F9DCC}"/>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5" name="Google Shape;36181;p57">
                  <a:extLst>
                    <a:ext uri="{FF2B5EF4-FFF2-40B4-BE49-F238E27FC236}">
                      <a16:creationId xmlns:a16="http://schemas.microsoft.com/office/drawing/2014/main" id="{840A2ED0-2386-8BD0-174C-57721CC6C4EA}"/>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6" name="Google Shape;36182;p57">
                  <a:extLst>
                    <a:ext uri="{FF2B5EF4-FFF2-40B4-BE49-F238E27FC236}">
                      <a16:creationId xmlns:a16="http://schemas.microsoft.com/office/drawing/2014/main" id="{B5AC0F35-0DE8-4D5D-2FCA-78236921045C}"/>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7" name="Google Shape;36183;p57">
                  <a:extLst>
                    <a:ext uri="{FF2B5EF4-FFF2-40B4-BE49-F238E27FC236}">
                      <a16:creationId xmlns:a16="http://schemas.microsoft.com/office/drawing/2014/main" id="{6FBCA3D7-1ADC-334F-F267-30E42223CEFD}"/>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1759" name="Google Shape;36184;p57">
                <a:extLst>
                  <a:ext uri="{FF2B5EF4-FFF2-40B4-BE49-F238E27FC236}">
                    <a16:creationId xmlns:a16="http://schemas.microsoft.com/office/drawing/2014/main" id="{E6CFC316-CD67-AD47-3DA9-8C3ED9D00F71}"/>
                  </a:ext>
                </a:extLst>
              </p:cNvPr>
              <p:cNvGrpSpPr>
                <a:grpSpLocks/>
              </p:cNvGrpSpPr>
              <p:nvPr/>
            </p:nvGrpSpPr>
            <p:grpSpPr bwMode="auto">
              <a:xfrm rot="5400000">
                <a:off x="4527641" y="1315284"/>
                <a:ext cx="87525" cy="6426303"/>
                <a:chOff x="-276176" y="947000"/>
                <a:chExt cx="86650" cy="1812575"/>
              </a:xfrm>
            </p:grpSpPr>
            <p:sp>
              <p:nvSpPr>
                <p:cNvPr id="11" name="Google Shape;36185;p57">
                  <a:extLst>
                    <a:ext uri="{FF2B5EF4-FFF2-40B4-BE49-F238E27FC236}">
                      <a16:creationId xmlns:a16="http://schemas.microsoft.com/office/drawing/2014/main" id="{88967661-E426-6229-8510-DECC0B439DA5}"/>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2" name="Google Shape;36186;p57">
                  <a:extLst>
                    <a:ext uri="{FF2B5EF4-FFF2-40B4-BE49-F238E27FC236}">
                      <a16:creationId xmlns:a16="http://schemas.microsoft.com/office/drawing/2014/main" id="{6586C272-F8F0-ED53-FDA6-FB30EFA5AEC2}"/>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22" name="Başlık 1">
            <a:extLst>
              <a:ext uri="{FF2B5EF4-FFF2-40B4-BE49-F238E27FC236}">
                <a16:creationId xmlns:a16="http://schemas.microsoft.com/office/drawing/2014/main" id="{5A9B261D-87B2-C23C-6F4B-3BA95A8875B6}"/>
              </a:ext>
            </a:extLst>
          </p:cNvPr>
          <p:cNvSpPr>
            <a:spLocks noGrp="1"/>
          </p:cNvSpPr>
          <p:nvPr>
            <p:ph type="title"/>
          </p:nvPr>
        </p:nvSpPr>
        <p:spPr>
          <a:xfrm>
            <a:off x="2770189" y="936625"/>
            <a:ext cx="2986087" cy="628650"/>
          </a:xfrm>
        </p:spPr>
        <p:txBody>
          <a:bodyPr>
            <a:normAutofit fontScale="90000"/>
          </a:bodyPr>
          <a:lstStyle/>
          <a:p>
            <a:pPr>
              <a:defRPr/>
            </a:pPr>
            <a:br>
              <a:rPr lang="en-US" dirty="0"/>
            </a:br>
            <a:r>
              <a:rPr lang="en-US" dirty="0" err="1"/>
              <a:t>Doğuştan</a:t>
            </a:r>
            <a:r>
              <a:rPr lang="en-US" dirty="0"/>
              <a:t> </a:t>
            </a:r>
            <a:r>
              <a:rPr lang="en-US" dirty="0" err="1"/>
              <a:t>Gelen</a:t>
            </a:r>
            <a:r>
              <a:rPr lang="en-US" dirty="0"/>
              <a:t> </a:t>
            </a:r>
            <a:r>
              <a:rPr lang="en-US" dirty="0" err="1"/>
              <a:t>Davranışlar</a:t>
            </a:r>
            <a:r>
              <a:rPr lang="en-US" dirty="0"/>
              <a:t> </a:t>
            </a:r>
          </a:p>
        </p:txBody>
      </p:sp>
      <p:sp>
        <p:nvSpPr>
          <p:cNvPr id="31748" name="İçerik Yer Tutucusu 2">
            <a:extLst>
              <a:ext uri="{FF2B5EF4-FFF2-40B4-BE49-F238E27FC236}">
                <a16:creationId xmlns:a16="http://schemas.microsoft.com/office/drawing/2014/main" id="{767F0564-E64A-F9FE-29C3-3FA427152CE3}"/>
              </a:ext>
            </a:extLst>
          </p:cNvPr>
          <p:cNvSpPr txBox="1">
            <a:spLocks/>
          </p:cNvSpPr>
          <p:nvPr/>
        </p:nvSpPr>
        <p:spPr bwMode="auto">
          <a:xfrm>
            <a:off x="6224588" y="1027113"/>
            <a:ext cx="4489450" cy="455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400"/>
              <a:buNone/>
            </a:pPr>
            <a:endParaRPr lang="en-US" altLang="tr-TR" sz="16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400"/>
              <a:buNone/>
            </a:pPr>
            <a:r>
              <a:rPr lang="en-US" altLang="tr-TR" sz="1600">
                <a:solidFill>
                  <a:srgbClr val="000000"/>
                </a:solidFill>
                <a:latin typeface="Livvic" pitchFamily="2" charset="-94"/>
                <a:cs typeface="Livvic" pitchFamily="2" charset="-94"/>
                <a:sym typeface="Livvic" pitchFamily="2" charset="-94"/>
              </a:rPr>
              <a:t>Doğuştan gelen davranışlar, </a:t>
            </a:r>
            <a:r>
              <a:rPr lang="en-US" altLang="tr-TR" sz="1600" b="1">
                <a:solidFill>
                  <a:srgbClr val="000000"/>
                </a:solidFill>
                <a:latin typeface="Livvic" pitchFamily="2" charset="-94"/>
                <a:cs typeface="Livvic" pitchFamily="2" charset="-94"/>
                <a:sym typeface="Livvic" pitchFamily="2" charset="-94"/>
              </a:rPr>
              <a:t>refleks</a:t>
            </a:r>
            <a:r>
              <a:rPr lang="en-US" altLang="tr-TR" sz="1600">
                <a:solidFill>
                  <a:srgbClr val="000000"/>
                </a:solidFill>
                <a:latin typeface="Livvic" pitchFamily="2" charset="-94"/>
                <a:cs typeface="Livvic" pitchFamily="2" charset="-94"/>
                <a:sym typeface="Livvic" pitchFamily="2" charset="-94"/>
              </a:rPr>
              <a:t>ler ve </a:t>
            </a:r>
            <a:r>
              <a:rPr lang="en-US" altLang="tr-TR" sz="1600" b="1">
                <a:solidFill>
                  <a:srgbClr val="000000"/>
                </a:solidFill>
                <a:latin typeface="Livvic" pitchFamily="2" charset="-94"/>
                <a:cs typeface="Livvic" pitchFamily="2" charset="-94"/>
                <a:sym typeface="Livvic" pitchFamily="2" charset="-94"/>
              </a:rPr>
              <a:t>içgüdü</a:t>
            </a:r>
            <a:r>
              <a:rPr lang="en-US" altLang="tr-TR" sz="1600">
                <a:solidFill>
                  <a:srgbClr val="000000"/>
                </a:solidFill>
                <a:latin typeface="Livvic" pitchFamily="2" charset="-94"/>
                <a:cs typeface="Livvic" pitchFamily="2" charset="-94"/>
                <a:sym typeface="Livvic" pitchFamily="2" charset="-94"/>
              </a:rPr>
              <a:t>ler olarak iki grupta incelenir. </a:t>
            </a:r>
          </a:p>
        </p:txBody>
      </p:sp>
      <p:cxnSp>
        <p:nvCxnSpPr>
          <p:cNvPr id="24" name="Düz Ok Bağlayıcısı 23">
            <a:extLst>
              <a:ext uri="{FF2B5EF4-FFF2-40B4-BE49-F238E27FC236}">
                <a16:creationId xmlns:a16="http://schemas.microsoft.com/office/drawing/2014/main" id="{83A9AF42-062F-7743-D034-C14E49A4918F}"/>
              </a:ext>
            </a:extLst>
          </p:cNvPr>
          <p:cNvCxnSpPr/>
          <p:nvPr/>
        </p:nvCxnSpPr>
        <p:spPr>
          <a:xfrm flipH="1">
            <a:off x="6989763" y="2185989"/>
            <a:ext cx="863600" cy="5937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Düz Ok Bağlayıcısı 24">
            <a:extLst>
              <a:ext uri="{FF2B5EF4-FFF2-40B4-BE49-F238E27FC236}">
                <a16:creationId xmlns:a16="http://schemas.microsoft.com/office/drawing/2014/main" id="{AF8573F9-8518-DBA6-EB45-FD79AC020894}"/>
              </a:ext>
            </a:extLst>
          </p:cNvPr>
          <p:cNvCxnSpPr/>
          <p:nvPr/>
        </p:nvCxnSpPr>
        <p:spPr>
          <a:xfrm>
            <a:off x="8966201" y="2239963"/>
            <a:ext cx="809625" cy="539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1751" name="Metin kutusu 25">
            <a:extLst>
              <a:ext uri="{FF2B5EF4-FFF2-40B4-BE49-F238E27FC236}">
                <a16:creationId xmlns:a16="http://schemas.microsoft.com/office/drawing/2014/main" id="{3F1826FA-86B1-0828-A2BB-7D04CDC6B57D}"/>
              </a:ext>
            </a:extLst>
          </p:cNvPr>
          <p:cNvSpPr txBox="1">
            <a:spLocks noChangeArrowheads="1"/>
          </p:cNvSpPr>
          <p:nvPr/>
        </p:nvSpPr>
        <p:spPr bwMode="auto">
          <a:xfrm>
            <a:off x="6380163" y="3082925"/>
            <a:ext cx="1001712"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r>
              <a:rPr lang="tr-TR" altLang="tr-TR" sz="800">
                <a:solidFill>
                  <a:srgbClr val="000000"/>
                </a:solidFill>
              </a:rPr>
              <a:t>REFLEKSLER</a:t>
            </a:r>
            <a:endParaRPr lang="en-US" altLang="tr-TR" sz="800">
              <a:solidFill>
                <a:srgbClr val="000000"/>
              </a:solidFill>
            </a:endParaRPr>
          </a:p>
        </p:txBody>
      </p:sp>
      <p:sp>
        <p:nvSpPr>
          <p:cNvPr id="31752" name="Metin kutusu 26">
            <a:extLst>
              <a:ext uri="{FF2B5EF4-FFF2-40B4-BE49-F238E27FC236}">
                <a16:creationId xmlns:a16="http://schemas.microsoft.com/office/drawing/2014/main" id="{E0F8CBC6-DAA5-A38C-921C-BF5F4932D633}"/>
              </a:ext>
            </a:extLst>
          </p:cNvPr>
          <p:cNvSpPr txBox="1">
            <a:spLocks noChangeArrowheads="1"/>
          </p:cNvSpPr>
          <p:nvPr/>
        </p:nvSpPr>
        <p:spPr bwMode="auto">
          <a:xfrm>
            <a:off x="9610726" y="3082925"/>
            <a:ext cx="8048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r>
              <a:rPr lang="tr-TR" altLang="tr-TR" sz="800">
                <a:solidFill>
                  <a:srgbClr val="000000"/>
                </a:solidFill>
              </a:rPr>
              <a:t>İÇGÜDÜLER</a:t>
            </a:r>
            <a:endParaRPr lang="en-US" altLang="tr-TR" sz="800">
              <a:solidFill>
                <a:srgbClr val="000000"/>
              </a:solidFill>
            </a:endParaRPr>
          </a:p>
        </p:txBody>
      </p:sp>
      <p:sp>
        <p:nvSpPr>
          <p:cNvPr id="28" name="Oval 27">
            <a:extLst>
              <a:ext uri="{FF2B5EF4-FFF2-40B4-BE49-F238E27FC236}">
                <a16:creationId xmlns:a16="http://schemas.microsoft.com/office/drawing/2014/main" id="{72B639E4-DD4E-76F0-A4E4-B0A7DE9EF94E}"/>
              </a:ext>
            </a:extLst>
          </p:cNvPr>
          <p:cNvSpPr/>
          <p:nvPr/>
        </p:nvSpPr>
        <p:spPr>
          <a:xfrm>
            <a:off x="6381750" y="2894013"/>
            <a:ext cx="787400" cy="63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050">
              <a:solidFill>
                <a:srgbClr val="FFFFFF"/>
              </a:solidFill>
              <a:latin typeface="Arial"/>
            </a:endParaRPr>
          </a:p>
        </p:txBody>
      </p:sp>
      <p:sp>
        <p:nvSpPr>
          <p:cNvPr id="29" name="Oval 28">
            <a:extLst>
              <a:ext uri="{FF2B5EF4-FFF2-40B4-BE49-F238E27FC236}">
                <a16:creationId xmlns:a16="http://schemas.microsoft.com/office/drawing/2014/main" id="{C8A9316A-07D9-889D-64C8-AAEA672C985A}"/>
              </a:ext>
            </a:extLst>
          </p:cNvPr>
          <p:cNvSpPr/>
          <p:nvPr/>
        </p:nvSpPr>
        <p:spPr>
          <a:xfrm>
            <a:off x="9598026" y="2894013"/>
            <a:ext cx="817563" cy="63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050">
              <a:solidFill>
                <a:srgbClr val="FFFFFF"/>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İçerik Yer Tutucusu 2">
            <a:extLst>
              <a:ext uri="{FF2B5EF4-FFF2-40B4-BE49-F238E27FC236}">
                <a16:creationId xmlns:a16="http://schemas.microsoft.com/office/drawing/2014/main" id="{15127A55-A847-F2CF-C35B-B04263E78A09}"/>
              </a:ext>
            </a:extLst>
          </p:cNvPr>
          <p:cNvSpPr txBox="1">
            <a:spLocks/>
          </p:cNvSpPr>
          <p:nvPr/>
        </p:nvSpPr>
        <p:spPr bwMode="auto">
          <a:xfrm>
            <a:off x="2640013" y="184467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1200">
                <a:solidFill>
                  <a:srgbClr val="000000"/>
                </a:solidFill>
                <a:latin typeface="Livvic" pitchFamily="2" charset="-94"/>
                <a:cs typeface="Livvic" pitchFamily="2" charset="-94"/>
                <a:sym typeface="Livvic" pitchFamily="2" charset="-94"/>
              </a:rPr>
              <a:t>Hayvanlarda çeşitli uyarılara karşı oluşan ani ve değişmez tepkilere denir.</a:t>
            </a: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1200">
                <a:solidFill>
                  <a:srgbClr val="000000"/>
                </a:solidFill>
                <a:latin typeface="Livvic" pitchFamily="2" charset="-94"/>
                <a:cs typeface="Livvic" pitchFamily="2" charset="-94"/>
                <a:sym typeface="Livvic" pitchFamily="2" charset="-94"/>
              </a:rPr>
              <a:t>Sinir sistemine sahip tüm canlılarda refleks görülür. Bir çok örnek vermek mümkündür. </a:t>
            </a: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1200">
                <a:solidFill>
                  <a:srgbClr val="000000"/>
                </a:solidFill>
                <a:latin typeface="Livvic" pitchFamily="2" charset="-94"/>
                <a:cs typeface="Livvic" pitchFamily="2" charset="-94"/>
                <a:sym typeface="Livvic" pitchFamily="2" charset="-94"/>
              </a:rPr>
              <a:t>Bunlar elektrik şoku verilen bir solucanın otomatik olarak büzülmesi, yeni doğan bebeğin emmesi, kedinin fareyi görünce saldırması, yumurtadan yeni çıkan balıkların yüzebilmesi birer reflekstir. </a:t>
            </a:r>
          </a:p>
        </p:txBody>
      </p:sp>
      <p:pic>
        <p:nvPicPr>
          <p:cNvPr id="5" name="Picture 2">
            <a:extLst>
              <a:ext uri="{FF2B5EF4-FFF2-40B4-BE49-F238E27FC236}">
                <a16:creationId xmlns:a16="http://schemas.microsoft.com/office/drawing/2014/main" id="{836F95D8-BD03-432A-B2E2-8DBBA6530E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3792" y="4567851"/>
            <a:ext cx="2862318" cy="2321328"/>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a:extLst>
              <a:ext uri="{FF2B5EF4-FFF2-40B4-BE49-F238E27FC236}">
                <a16:creationId xmlns:a16="http://schemas.microsoft.com/office/drawing/2014/main" id="{DC1BBEDA-0E7C-A888-8008-379128FA74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1326" y="4568875"/>
            <a:ext cx="3106674" cy="231928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773" name="Başlık 1">
            <a:extLst>
              <a:ext uri="{FF2B5EF4-FFF2-40B4-BE49-F238E27FC236}">
                <a16:creationId xmlns:a16="http://schemas.microsoft.com/office/drawing/2014/main" id="{83F78265-CBF5-C903-5E67-416C906A8EB9}"/>
              </a:ext>
            </a:extLst>
          </p:cNvPr>
          <p:cNvSpPr>
            <a:spLocks noGrp="1"/>
          </p:cNvSpPr>
          <p:nvPr>
            <p:ph type="title"/>
          </p:nvPr>
        </p:nvSpPr>
        <p:spPr>
          <a:xfrm>
            <a:off x="2424113" y="333375"/>
            <a:ext cx="7702550" cy="571500"/>
          </a:xfrm>
        </p:spPr>
        <p:txBody>
          <a:bodyPr/>
          <a:lstStyle/>
          <a:p>
            <a:pPr>
              <a:spcBef>
                <a:spcPct val="0"/>
              </a:spcBef>
              <a:spcAft>
                <a:spcPct val="0"/>
              </a:spcAft>
            </a:pPr>
            <a:r>
              <a:rPr lang="tr-TR" altLang="tr-TR"/>
              <a:t>REFLEKS</a:t>
            </a:r>
            <a:endParaRPr lang="en-US" altLang="tr-T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oogle Shape;36170;p57">
            <a:extLst>
              <a:ext uri="{FF2B5EF4-FFF2-40B4-BE49-F238E27FC236}">
                <a16:creationId xmlns:a16="http://schemas.microsoft.com/office/drawing/2014/main" id="{50CA2947-3AFA-4A84-25CE-754DC5FA3789}"/>
              </a:ext>
            </a:extLst>
          </p:cNvPr>
          <p:cNvGrpSpPr>
            <a:grpSpLocks/>
          </p:cNvGrpSpPr>
          <p:nvPr/>
        </p:nvGrpSpPr>
        <p:grpSpPr bwMode="auto">
          <a:xfrm>
            <a:off x="2236788" y="571501"/>
            <a:ext cx="3992562" cy="3992563"/>
            <a:chOff x="4310061" y="571588"/>
            <a:chExt cx="3992088" cy="3992378"/>
          </a:xfrm>
        </p:grpSpPr>
        <p:grpSp>
          <p:nvGrpSpPr>
            <p:cNvPr id="33797" name="Google Shape;36171;p57">
              <a:extLst>
                <a:ext uri="{FF2B5EF4-FFF2-40B4-BE49-F238E27FC236}">
                  <a16:creationId xmlns:a16="http://schemas.microsoft.com/office/drawing/2014/main" id="{8052255A-C72C-7CCA-B71E-7DD1B288C686}"/>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B2B05FED-F611-D49B-4BEF-2E085B1030D2}"/>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2049BB8F-318D-59A8-82D8-FFFFF053591E}"/>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3798" name="Google Shape;36174;p57">
              <a:extLst>
                <a:ext uri="{FF2B5EF4-FFF2-40B4-BE49-F238E27FC236}">
                  <a16:creationId xmlns:a16="http://schemas.microsoft.com/office/drawing/2014/main" id="{DE0F0C85-43C9-5EF1-59D2-5761E651EF71}"/>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C20897BD-2173-9478-AC0B-9ABE357847AD}"/>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B129B7E1-5008-AB72-0A7B-755292D8428A}"/>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3799" name="Google Shape;36177;p57">
              <a:extLst>
                <a:ext uri="{FF2B5EF4-FFF2-40B4-BE49-F238E27FC236}">
                  <a16:creationId xmlns:a16="http://schemas.microsoft.com/office/drawing/2014/main" id="{4ACF166B-FF11-DA84-A27A-FB4ED83025E0}"/>
                </a:ext>
              </a:extLst>
            </p:cNvPr>
            <p:cNvGrpSpPr>
              <a:grpSpLocks/>
            </p:cNvGrpSpPr>
            <p:nvPr/>
          </p:nvGrpSpPr>
          <p:grpSpPr bwMode="auto">
            <a:xfrm>
              <a:off x="4310061" y="838025"/>
              <a:ext cx="3992088" cy="3459224"/>
              <a:chOff x="1358154" y="1112975"/>
              <a:chExt cx="6433663" cy="3459224"/>
            </a:xfrm>
          </p:grpSpPr>
          <p:grpSp>
            <p:nvGrpSpPr>
              <p:cNvPr id="33800" name="Google Shape;36178;p57">
                <a:extLst>
                  <a:ext uri="{FF2B5EF4-FFF2-40B4-BE49-F238E27FC236}">
                    <a16:creationId xmlns:a16="http://schemas.microsoft.com/office/drawing/2014/main" id="{3BA2636E-FCF3-E7B7-A93C-295822CB86B6}"/>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4518EEAE-4670-7769-3725-58C73AC8174A}"/>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9386066D-E29D-88E4-CB4A-B26FA597243F}"/>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2DE0E352-6A3D-3033-511E-F5FA5C3FADEC}"/>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336E06BA-4742-54EE-8C0C-03A3A2C55E7C}"/>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FF768EE1-8FF0-8DC1-DB65-032DA8D1C2B8}"/>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3801" name="Google Shape;36184;p57">
                <a:extLst>
                  <a:ext uri="{FF2B5EF4-FFF2-40B4-BE49-F238E27FC236}">
                    <a16:creationId xmlns:a16="http://schemas.microsoft.com/office/drawing/2014/main" id="{5E29C250-9905-4040-4B81-D7270A0F1426}"/>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7CCD8007-F793-A2B9-BB72-E44E2BE93FC1}"/>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5EF219E1-310D-9060-5CCF-7DC8416E3FA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DF2B50E6-B1A1-61D9-7C13-DB35D9B49534}"/>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3796" name="Dikdörtgen 1613">
            <a:extLst>
              <a:ext uri="{FF2B5EF4-FFF2-40B4-BE49-F238E27FC236}">
                <a16:creationId xmlns:a16="http://schemas.microsoft.com/office/drawing/2014/main" id="{DEEEFEDC-5553-5659-02CE-3C1435D05806}"/>
              </a:ext>
            </a:extLst>
          </p:cNvPr>
          <p:cNvSpPr>
            <a:spLocks noChangeArrowheads="1"/>
          </p:cNvSpPr>
          <p:nvPr/>
        </p:nvSpPr>
        <p:spPr bwMode="auto">
          <a:xfrm>
            <a:off x="6875464" y="1336675"/>
            <a:ext cx="343217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GB" altLang="tr-TR" sz="1800">
                <a:solidFill>
                  <a:srgbClr val="000000"/>
                </a:solidFill>
              </a:rPr>
              <a:t>Hayatında hiç gerçek bir fare görmeyen kedinin bile evin köşesinde bulduğu oyuncak fareyle ilgilendiğini sizler de fark etmişsinizdir. </a:t>
            </a:r>
            <a:endParaRPr lang="tr-TR" altLang="tr-TR" sz="1800">
              <a:solidFill>
                <a:srgbClr val="000000"/>
              </a:solidFill>
            </a:endParaRPr>
          </a:p>
          <a:p>
            <a:pPr algn="just" eaLnBrk="0" fontAlgn="base" hangingPunct="0">
              <a:spcBef>
                <a:spcPct val="0"/>
              </a:spcBef>
              <a:spcAft>
                <a:spcPct val="0"/>
              </a:spcAft>
              <a:buNone/>
            </a:pPr>
            <a:endParaRPr lang="tr-TR" altLang="tr-TR" sz="1800">
              <a:solidFill>
                <a:srgbClr val="000000"/>
              </a:solidFill>
            </a:endParaRPr>
          </a:p>
          <a:p>
            <a:pPr algn="just" eaLnBrk="0" fontAlgn="base" hangingPunct="0">
              <a:spcBef>
                <a:spcPct val="0"/>
              </a:spcBef>
              <a:spcAft>
                <a:spcPct val="0"/>
              </a:spcAft>
              <a:buNone/>
            </a:pPr>
            <a:r>
              <a:rPr lang="en-GB" altLang="tr-TR" sz="1800">
                <a:solidFill>
                  <a:srgbClr val="000000"/>
                </a:solidFill>
              </a:rPr>
              <a:t>Önce sıçrama pozisyonunda fareyi iyice süzdükten sonra üzerine atlayarak yakalayan kedi bundan sonra gururlu bir şekilde avıyla dolaşır, patisiyle yoklar ve yalar. </a:t>
            </a:r>
            <a:endParaRPr lang="tr-TR" altLang="tr-TR" sz="1800">
              <a:solidFill>
                <a:srgbClr val="000000"/>
              </a:solidFill>
            </a:endParaRPr>
          </a:p>
          <a:p>
            <a:pPr algn="just" eaLnBrk="0" fontAlgn="base" hangingPunct="0">
              <a:spcBef>
                <a:spcPct val="0"/>
              </a:spcBef>
              <a:spcAft>
                <a:spcPct val="0"/>
              </a:spcAft>
              <a:buNone/>
            </a:pPr>
            <a:r>
              <a:rPr lang="en-GB" altLang="tr-TR" sz="1800">
                <a:solidFill>
                  <a:srgbClr val="000000"/>
                </a:solidFill>
              </a:rPr>
              <a:t>Hatta bazen tekrar fırlatarak peşinden koştuğu bile olur.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8" name="Google Shape;36170;p57">
            <a:extLst>
              <a:ext uri="{FF2B5EF4-FFF2-40B4-BE49-F238E27FC236}">
                <a16:creationId xmlns:a16="http://schemas.microsoft.com/office/drawing/2014/main" id="{7EACDD16-6676-99DC-7976-1C88496417B6}"/>
              </a:ext>
            </a:extLst>
          </p:cNvPr>
          <p:cNvGrpSpPr>
            <a:grpSpLocks/>
          </p:cNvGrpSpPr>
          <p:nvPr/>
        </p:nvGrpSpPr>
        <p:grpSpPr bwMode="auto">
          <a:xfrm>
            <a:off x="2236788" y="571501"/>
            <a:ext cx="3992562" cy="3992563"/>
            <a:chOff x="4310061" y="571588"/>
            <a:chExt cx="3992088" cy="3992378"/>
          </a:xfrm>
        </p:grpSpPr>
        <p:grpSp>
          <p:nvGrpSpPr>
            <p:cNvPr id="34821" name="Google Shape;36171;p57">
              <a:extLst>
                <a:ext uri="{FF2B5EF4-FFF2-40B4-BE49-F238E27FC236}">
                  <a16:creationId xmlns:a16="http://schemas.microsoft.com/office/drawing/2014/main" id="{CBDED8A7-0F79-BA4C-49D3-FAE1DE39FED4}"/>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7E98158C-CB35-1051-649C-A5FAEE5C5204}"/>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8FD9402C-09A4-8D97-CDF3-F475053BF3FF}"/>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4822" name="Google Shape;36174;p57">
              <a:extLst>
                <a:ext uri="{FF2B5EF4-FFF2-40B4-BE49-F238E27FC236}">
                  <a16:creationId xmlns:a16="http://schemas.microsoft.com/office/drawing/2014/main" id="{D7252443-801A-5C6B-9610-4BC46594B57E}"/>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DC3E8744-E733-1610-D212-C1D7A4505BB8}"/>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083CF588-64E2-3068-F3A9-B0230EFA87EE}"/>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4823" name="Google Shape;36177;p57">
              <a:extLst>
                <a:ext uri="{FF2B5EF4-FFF2-40B4-BE49-F238E27FC236}">
                  <a16:creationId xmlns:a16="http://schemas.microsoft.com/office/drawing/2014/main" id="{3F8E5E9F-0D04-1911-BCF8-D90FF4E57B91}"/>
                </a:ext>
              </a:extLst>
            </p:cNvPr>
            <p:cNvGrpSpPr>
              <a:grpSpLocks/>
            </p:cNvGrpSpPr>
            <p:nvPr/>
          </p:nvGrpSpPr>
          <p:grpSpPr bwMode="auto">
            <a:xfrm>
              <a:off x="4310061" y="838025"/>
              <a:ext cx="3992088" cy="3459224"/>
              <a:chOff x="1358154" y="1112975"/>
              <a:chExt cx="6433663" cy="3459224"/>
            </a:xfrm>
          </p:grpSpPr>
          <p:grpSp>
            <p:nvGrpSpPr>
              <p:cNvPr id="34824" name="Google Shape;36178;p57">
                <a:extLst>
                  <a:ext uri="{FF2B5EF4-FFF2-40B4-BE49-F238E27FC236}">
                    <a16:creationId xmlns:a16="http://schemas.microsoft.com/office/drawing/2014/main" id="{16BB5399-8EDB-0614-9BB9-854151C8DB9D}"/>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BFDCE0D5-FFD1-2AE3-D9C2-7033FC2F782C}"/>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6C5EBFCB-522E-68D6-094A-ADA4C3215498}"/>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71C304B7-6A42-B1D8-983D-F8C7C10A213E}"/>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77D89B5C-D822-1261-F7D5-66AA2169A0BA}"/>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EAC0B0CF-84FE-3143-5ABF-B5F1BC79A843}"/>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4825" name="Google Shape;36184;p57">
                <a:extLst>
                  <a:ext uri="{FF2B5EF4-FFF2-40B4-BE49-F238E27FC236}">
                    <a16:creationId xmlns:a16="http://schemas.microsoft.com/office/drawing/2014/main" id="{94A4458B-BEE9-F22D-7782-BB9E068AE490}"/>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D031EE48-81D1-D485-82F4-4D3483C61ABF}"/>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9F022EA6-EF37-CD26-6FE2-A82CEE3350A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080CD589-D93B-BD38-8FE5-D1FE7ADC7380}"/>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4820" name="Dikdörtgen 1613">
            <a:extLst>
              <a:ext uri="{FF2B5EF4-FFF2-40B4-BE49-F238E27FC236}">
                <a16:creationId xmlns:a16="http://schemas.microsoft.com/office/drawing/2014/main" id="{0152A811-50A4-1136-45F6-0C1EF79555E0}"/>
              </a:ext>
            </a:extLst>
          </p:cNvPr>
          <p:cNvSpPr>
            <a:spLocks noChangeArrowheads="1"/>
          </p:cNvSpPr>
          <p:nvPr/>
        </p:nvSpPr>
        <p:spPr bwMode="auto">
          <a:xfrm>
            <a:off x="6875464" y="1336676"/>
            <a:ext cx="3432175"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GB" altLang="tr-TR" sz="1800">
                <a:solidFill>
                  <a:srgbClr val="000000"/>
                </a:solidFill>
              </a:rPr>
              <a:t>Kedideki bu davranışın doğuştan mı var olduğu yoksa daha sonra mı öğrenildiği sıkça tartışılır. Aslında her ikisi de kısmen doğrudur. Çünkü davranış bilimcileri annelerinden ve diğer kedilerden ayrı büyüyen kedilerin bile benzer davranışlara sahip olduklarını ortaya koydular.</a:t>
            </a:r>
            <a:endParaRPr lang="tr-TR" altLang="tr-TR" sz="18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2" name="Google Shape;36170;p57">
            <a:extLst>
              <a:ext uri="{FF2B5EF4-FFF2-40B4-BE49-F238E27FC236}">
                <a16:creationId xmlns:a16="http://schemas.microsoft.com/office/drawing/2014/main" id="{B7BD4D8E-1D62-3C50-A9DF-AC97AD7E9142}"/>
              </a:ext>
            </a:extLst>
          </p:cNvPr>
          <p:cNvGrpSpPr>
            <a:grpSpLocks/>
          </p:cNvGrpSpPr>
          <p:nvPr/>
        </p:nvGrpSpPr>
        <p:grpSpPr bwMode="auto">
          <a:xfrm>
            <a:off x="2236788" y="571501"/>
            <a:ext cx="3992562" cy="3992563"/>
            <a:chOff x="4310061" y="571588"/>
            <a:chExt cx="3992088" cy="3992378"/>
          </a:xfrm>
        </p:grpSpPr>
        <p:grpSp>
          <p:nvGrpSpPr>
            <p:cNvPr id="35845" name="Google Shape;36171;p57">
              <a:extLst>
                <a:ext uri="{FF2B5EF4-FFF2-40B4-BE49-F238E27FC236}">
                  <a16:creationId xmlns:a16="http://schemas.microsoft.com/office/drawing/2014/main" id="{5AEE01AD-9757-C1AC-F71A-BA9D8BAD828E}"/>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CEEA952D-27DF-23A6-DF8A-42EE137180FC}"/>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855E29A5-896F-B68B-3EEF-9FA1DFB6ABBB}"/>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5846" name="Google Shape;36174;p57">
              <a:extLst>
                <a:ext uri="{FF2B5EF4-FFF2-40B4-BE49-F238E27FC236}">
                  <a16:creationId xmlns:a16="http://schemas.microsoft.com/office/drawing/2014/main" id="{F0CD538C-2698-0BD7-9F9A-6DC8916B1452}"/>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767A4D25-2645-2AAD-C807-CFD5A9F90682}"/>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09B3A7F3-E61A-279A-D390-4768B4A0EB3D}"/>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5847" name="Google Shape;36177;p57">
              <a:extLst>
                <a:ext uri="{FF2B5EF4-FFF2-40B4-BE49-F238E27FC236}">
                  <a16:creationId xmlns:a16="http://schemas.microsoft.com/office/drawing/2014/main" id="{604B089B-75E4-D138-A3E6-91F7FA3BFF83}"/>
                </a:ext>
              </a:extLst>
            </p:cNvPr>
            <p:cNvGrpSpPr>
              <a:grpSpLocks/>
            </p:cNvGrpSpPr>
            <p:nvPr/>
          </p:nvGrpSpPr>
          <p:grpSpPr bwMode="auto">
            <a:xfrm>
              <a:off x="4310061" y="838025"/>
              <a:ext cx="3992088" cy="3459224"/>
              <a:chOff x="1358154" y="1112975"/>
              <a:chExt cx="6433663" cy="3459224"/>
            </a:xfrm>
          </p:grpSpPr>
          <p:grpSp>
            <p:nvGrpSpPr>
              <p:cNvPr id="35848" name="Google Shape;36178;p57">
                <a:extLst>
                  <a:ext uri="{FF2B5EF4-FFF2-40B4-BE49-F238E27FC236}">
                    <a16:creationId xmlns:a16="http://schemas.microsoft.com/office/drawing/2014/main" id="{F9905BAE-4D8D-1FEA-83BC-23AD462662EC}"/>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963BF1C2-EAE1-E43B-7371-1A925AB68739}"/>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F98AA37E-3AA1-931B-8994-564CFF3462C1}"/>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4695BE78-FC7E-E66F-8B98-C78DA7CDF1BB}"/>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DEF72D3A-5B33-D43F-1F68-C95E08CD3BA7}"/>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E3695F4A-5B97-425D-CB5A-7D2824E040A1}"/>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5849" name="Google Shape;36184;p57">
                <a:extLst>
                  <a:ext uri="{FF2B5EF4-FFF2-40B4-BE49-F238E27FC236}">
                    <a16:creationId xmlns:a16="http://schemas.microsoft.com/office/drawing/2014/main" id="{C420BFD8-606D-123B-4D6C-4E1AF8E481F7}"/>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C0D0B582-A4EA-4C9C-848F-AACDDF834404}"/>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977807F5-9AD0-7E81-0E8F-1157CFD78300}"/>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AB79B80F-0B25-F13B-B8D7-2A7EACB9B54F}"/>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5844" name="Dikdörtgen 1613">
            <a:extLst>
              <a:ext uri="{FF2B5EF4-FFF2-40B4-BE49-F238E27FC236}">
                <a16:creationId xmlns:a16="http://schemas.microsoft.com/office/drawing/2014/main" id="{7DA37BBB-F351-91FF-BDE5-4E1D5CB2A1D9}"/>
              </a:ext>
            </a:extLst>
          </p:cNvPr>
          <p:cNvSpPr>
            <a:spLocks noChangeArrowheads="1"/>
          </p:cNvSpPr>
          <p:nvPr/>
        </p:nvSpPr>
        <p:spPr bwMode="auto">
          <a:xfrm>
            <a:off x="6816725" y="806450"/>
            <a:ext cx="3430588"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GB" altLang="tr-TR" sz="1800">
                <a:solidFill>
                  <a:srgbClr val="000000"/>
                </a:solidFill>
              </a:rPr>
              <a:t>Üç haftalıkken dikkatlice avına dokunmaya başlayan kedi, kısa bir süre sonra ona sessizce yaklaşmayı ve altı haftalık olunca da sıçrama hareketini öğrenir. </a:t>
            </a:r>
            <a:endParaRPr lang="tr-TR" altLang="tr-TR" sz="1800">
              <a:solidFill>
                <a:srgbClr val="000000"/>
              </a:solidFill>
            </a:endParaRPr>
          </a:p>
          <a:p>
            <a:pPr algn="just" eaLnBrk="0" fontAlgn="base" hangingPunct="0">
              <a:spcBef>
                <a:spcPct val="0"/>
              </a:spcBef>
              <a:spcAft>
                <a:spcPct val="0"/>
              </a:spcAft>
              <a:buNone/>
            </a:pPr>
            <a:r>
              <a:rPr lang="en-GB" altLang="tr-TR" sz="1800">
                <a:solidFill>
                  <a:srgbClr val="000000"/>
                </a:solidFill>
              </a:rPr>
              <a:t>Ama avını öldürecek ısırma güdüsü gelişmez. Çünkü bu güdünün gelişmesinde önemli olan av değil diğer bir kedinin varlığıdır.</a:t>
            </a:r>
          </a:p>
          <a:p>
            <a:pPr algn="just" eaLnBrk="0" fontAlgn="base" hangingPunct="0">
              <a:spcBef>
                <a:spcPct val="0"/>
              </a:spcBef>
              <a:spcAft>
                <a:spcPct val="0"/>
              </a:spcAft>
              <a:buNone/>
            </a:pPr>
            <a:r>
              <a:rPr lang="en-GB" altLang="tr-TR" sz="1800">
                <a:solidFill>
                  <a:srgbClr val="000000"/>
                </a:solidFill>
              </a:rPr>
              <a:t>Kedinin avını öldürmeyi öğrenmesi için kıskanç bir rakibe ihtiyacı vardır. </a:t>
            </a:r>
            <a:endParaRPr lang="tr-TR" altLang="tr-TR" sz="1800">
              <a:solidFill>
                <a:srgbClr val="000000"/>
              </a:solidFill>
            </a:endParaRPr>
          </a:p>
          <a:p>
            <a:pPr algn="just" eaLnBrk="0" fontAlgn="base" hangingPunct="0">
              <a:spcBef>
                <a:spcPct val="0"/>
              </a:spcBef>
              <a:spcAft>
                <a:spcPct val="0"/>
              </a:spcAft>
              <a:buNone/>
            </a:pPr>
            <a:r>
              <a:rPr lang="en-GB" altLang="tr-TR" sz="1800">
                <a:solidFill>
                  <a:srgbClr val="000000"/>
                </a:solidFill>
              </a:rPr>
              <a:t>Eğer bir kedide öldürme güdüsü 20.haftaya kadar gelişmezse bu onun asla öldürmeyeceğini ya da bu davranışı çok zor öğreneceğine işarettir.</a:t>
            </a:r>
            <a:endParaRPr lang="tr-TR" altLang="tr-TR" sz="18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6" name="Google Shape;36170;p57">
            <a:extLst>
              <a:ext uri="{FF2B5EF4-FFF2-40B4-BE49-F238E27FC236}">
                <a16:creationId xmlns:a16="http://schemas.microsoft.com/office/drawing/2014/main" id="{E17F5EDE-0D0A-9AB1-DD04-3E3022F416CE}"/>
              </a:ext>
            </a:extLst>
          </p:cNvPr>
          <p:cNvGrpSpPr>
            <a:grpSpLocks/>
          </p:cNvGrpSpPr>
          <p:nvPr/>
        </p:nvGrpSpPr>
        <p:grpSpPr bwMode="auto">
          <a:xfrm>
            <a:off x="2236788" y="571501"/>
            <a:ext cx="3992562" cy="3992563"/>
            <a:chOff x="4310061" y="571588"/>
            <a:chExt cx="3992088" cy="3992378"/>
          </a:xfrm>
        </p:grpSpPr>
        <p:grpSp>
          <p:nvGrpSpPr>
            <p:cNvPr id="36869" name="Google Shape;36171;p57">
              <a:extLst>
                <a:ext uri="{FF2B5EF4-FFF2-40B4-BE49-F238E27FC236}">
                  <a16:creationId xmlns:a16="http://schemas.microsoft.com/office/drawing/2014/main" id="{A34A605E-1721-5236-6F03-73C9C24B655D}"/>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25A36AB4-1B0E-FC1A-DDA0-78D7D800CF62}"/>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B9DA710E-6CF7-959C-605A-17D6CBE11A53}"/>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6870" name="Google Shape;36174;p57">
              <a:extLst>
                <a:ext uri="{FF2B5EF4-FFF2-40B4-BE49-F238E27FC236}">
                  <a16:creationId xmlns:a16="http://schemas.microsoft.com/office/drawing/2014/main" id="{31D10FCD-9BC8-0EA7-2DF3-2259CEAA7880}"/>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BD81C359-FBFC-10B6-0173-81B8CCD4BB2A}"/>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5373A22A-9CE0-6134-A810-E77AA8C3AFCC}"/>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6871" name="Google Shape;36177;p57">
              <a:extLst>
                <a:ext uri="{FF2B5EF4-FFF2-40B4-BE49-F238E27FC236}">
                  <a16:creationId xmlns:a16="http://schemas.microsoft.com/office/drawing/2014/main" id="{930A4CA3-01FE-8946-D6A2-498A2ECAED72}"/>
                </a:ext>
              </a:extLst>
            </p:cNvPr>
            <p:cNvGrpSpPr>
              <a:grpSpLocks/>
            </p:cNvGrpSpPr>
            <p:nvPr/>
          </p:nvGrpSpPr>
          <p:grpSpPr bwMode="auto">
            <a:xfrm>
              <a:off x="4310061" y="838025"/>
              <a:ext cx="3992088" cy="3459224"/>
              <a:chOff x="1358154" y="1112975"/>
              <a:chExt cx="6433663" cy="3459224"/>
            </a:xfrm>
          </p:grpSpPr>
          <p:grpSp>
            <p:nvGrpSpPr>
              <p:cNvPr id="36872" name="Google Shape;36178;p57">
                <a:extLst>
                  <a:ext uri="{FF2B5EF4-FFF2-40B4-BE49-F238E27FC236}">
                    <a16:creationId xmlns:a16="http://schemas.microsoft.com/office/drawing/2014/main" id="{805749FD-B518-5FBA-0E44-DD57E4071019}"/>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D05B9ECA-C824-258A-6264-862C0092E11E}"/>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8C6D8B6F-36B6-1248-524A-61E69BAA5CA5}"/>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3CDDFB47-1E61-16C6-2C54-1E1C68B73189}"/>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6E32E5B5-ADC5-96B8-D9C4-C65F650D88D9}"/>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36677F28-B296-A1D9-5F84-53AD330519C2}"/>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6873" name="Google Shape;36184;p57">
                <a:extLst>
                  <a:ext uri="{FF2B5EF4-FFF2-40B4-BE49-F238E27FC236}">
                    <a16:creationId xmlns:a16="http://schemas.microsoft.com/office/drawing/2014/main" id="{FEF869DD-F29F-61B5-0525-99B093C4A6D2}"/>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A7047A3D-826E-06AF-D1C1-C6731DAC8E63}"/>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13C53FFE-6FC7-D87B-3CD8-E5BC6F399CE5}"/>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CA40C8A7-8C49-7EB1-28B0-F4CFBEEAB469}"/>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6868" name="Dikdörtgen 1613">
            <a:extLst>
              <a:ext uri="{FF2B5EF4-FFF2-40B4-BE49-F238E27FC236}">
                <a16:creationId xmlns:a16="http://schemas.microsoft.com/office/drawing/2014/main" id="{774806C5-C8DD-775C-B14E-B68D56219B31}"/>
              </a:ext>
            </a:extLst>
          </p:cNvPr>
          <p:cNvSpPr>
            <a:spLocks noChangeArrowheads="1"/>
          </p:cNvSpPr>
          <p:nvPr/>
        </p:nvSpPr>
        <p:spPr bwMode="auto">
          <a:xfrm>
            <a:off x="6816725" y="806450"/>
            <a:ext cx="3430588"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GB" altLang="tr-TR" sz="1800">
                <a:solidFill>
                  <a:srgbClr val="000000"/>
                </a:solidFill>
              </a:rPr>
              <a:t>Evde beslenen kedinin, rakiplerle karşılaşma</a:t>
            </a:r>
            <a:r>
              <a:rPr lang="tr-TR" altLang="tr-TR" sz="1800">
                <a:solidFill>
                  <a:srgbClr val="000000"/>
                </a:solidFill>
              </a:rPr>
              <a:t> </a:t>
            </a:r>
            <a:r>
              <a:rPr lang="en-GB" altLang="tr-TR" sz="1800">
                <a:solidFill>
                  <a:srgbClr val="000000"/>
                </a:solidFill>
              </a:rPr>
              <a:t>şansı neredeyse hiç yok gibidir. Dolayısıyla da ‘Kedi fare oyununu’ doğuştan bilmesine rağmen bu davranışı yerine getiremez ama bir yandan da avlanma isteğiyle yanıp tutuşur.</a:t>
            </a:r>
            <a:endParaRPr lang="tr-TR" altLang="tr-TR" sz="1800">
              <a:solidFill>
                <a:srgbClr val="000000"/>
              </a:solidFill>
            </a:endParaRPr>
          </a:p>
          <a:p>
            <a:pPr algn="just" eaLnBrk="0" fontAlgn="base" hangingPunct="0">
              <a:spcBef>
                <a:spcPct val="0"/>
              </a:spcBef>
              <a:spcAft>
                <a:spcPct val="0"/>
              </a:spcAft>
              <a:buNone/>
            </a:pPr>
            <a:endParaRPr lang="tr-TR" altLang="tr-TR" sz="1800">
              <a:solidFill>
                <a:srgbClr val="000000"/>
              </a:solidFill>
            </a:endParaRPr>
          </a:p>
          <a:p>
            <a:pPr algn="just" eaLnBrk="0" fontAlgn="base" hangingPunct="0">
              <a:spcBef>
                <a:spcPct val="0"/>
              </a:spcBef>
              <a:spcAft>
                <a:spcPct val="0"/>
              </a:spcAft>
              <a:buNone/>
            </a:pPr>
            <a:r>
              <a:rPr lang="en-GB" altLang="tr-TR" sz="1800">
                <a:solidFill>
                  <a:srgbClr val="000000"/>
                </a:solidFill>
              </a:rPr>
              <a:t>Bu durumda o da oyuncak fare, top ya da evdeki benzer eşyaları havaya fırlatır ve onu yakalamaya çalışır. Veyahut da önce patisiyle dikkatlice ileri geri ittikten sonra git gide daha hızlı bir şekilde sağ sola savurur.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90" name="Google Shape;36170;p57">
            <a:extLst>
              <a:ext uri="{FF2B5EF4-FFF2-40B4-BE49-F238E27FC236}">
                <a16:creationId xmlns:a16="http://schemas.microsoft.com/office/drawing/2014/main" id="{236C8341-2B79-2AA6-2D75-6D0A63629C15}"/>
              </a:ext>
            </a:extLst>
          </p:cNvPr>
          <p:cNvGrpSpPr>
            <a:grpSpLocks/>
          </p:cNvGrpSpPr>
          <p:nvPr/>
        </p:nvGrpSpPr>
        <p:grpSpPr bwMode="auto">
          <a:xfrm>
            <a:off x="2236788" y="571501"/>
            <a:ext cx="3992562" cy="3992563"/>
            <a:chOff x="4310061" y="571588"/>
            <a:chExt cx="3992088" cy="3992378"/>
          </a:xfrm>
        </p:grpSpPr>
        <p:grpSp>
          <p:nvGrpSpPr>
            <p:cNvPr id="37893" name="Google Shape;36171;p57">
              <a:extLst>
                <a:ext uri="{FF2B5EF4-FFF2-40B4-BE49-F238E27FC236}">
                  <a16:creationId xmlns:a16="http://schemas.microsoft.com/office/drawing/2014/main" id="{EF62B095-590B-6F91-45B9-1B7882374428}"/>
                </a:ext>
              </a:extLst>
            </p:cNvPr>
            <p:cNvGrpSpPr>
              <a:grpSpLocks/>
            </p:cNvGrpSpPr>
            <p:nvPr/>
          </p:nvGrpSpPr>
          <p:grpSpPr bwMode="auto">
            <a:xfrm>
              <a:off x="4572000" y="571588"/>
              <a:ext cx="86650" cy="3992378"/>
              <a:chOff x="1893475" y="947000"/>
              <a:chExt cx="86650" cy="1812575"/>
            </a:xfrm>
          </p:grpSpPr>
          <p:sp>
            <p:nvSpPr>
              <p:cNvPr id="502" name="Google Shape;36172;p57">
                <a:extLst>
                  <a:ext uri="{FF2B5EF4-FFF2-40B4-BE49-F238E27FC236}">
                    <a16:creationId xmlns:a16="http://schemas.microsoft.com/office/drawing/2014/main" id="{068DAD05-C495-6EB7-0D12-95BFE191B25C}"/>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3" name="Google Shape;36173;p57">
                <a:extLst>
                  <a:ext uri="{FF2B5EF4-FFF2-40B4-BE49-F238E27FC236}">
                    <a16:creationId xmlns:a16="http://schemas.microsoft.com/office/drawing/2014/main" id="{5713086B-773E-148F-3BBF-25F72671D3A7}"/>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7894" name="Google Shape;36174;p57">
              <a:extLst>
                <a:ext uri="{FF2B5EF4-FFF2-40B4-BE49-F238E27FC236}">
                  <a16:creationId xmlns:a16="http://schemas.microsoft.com/office/drawing/2014/main" id="{918FA9E8-9286-C28A-934E-A15BD0B665FF}"/>
                </a:ext>
              </a:extLst>
            </p:cNvPr>
            <p:cNvGrpSpPr>
              <a:grpSpLocks/>
            </p:cNvGrpSpPr>
            <p:nvPr/>
          </p:nvGrpSpPr>
          <p:grpSpPr bwMode="auto">
            <a:xfrm>
              <a:off x="7954400" y="571973"/>
              <a:ext cx="84850" cy="3989074"/>
              <a:chOff x="95250" y="947175"/>
              <a:chExt cx="84850" cy="1811075"/>
            </a:xfrm>
          </p:grpSpPr>
          <p:sp>
            <p:nvSpPr>
              <p:cNvPr id="500" name="Google Shape;36175;p57">
                <a:extLst>
                  <a:ext uri="{FF2B5EF4-FFF2-40B4-BE49-F238E27FC236}">
                    <a16:creationId xmlns:a16="http://schemas.microsoft.com/office/drawing/2014/main" id="{18314D46-7FDB-3A28-E28D-20733432E542}"/>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501" name="Google Shape;36176;p57">
                <a:extLst>
                  <a:ext uri="{FF2B5EF4-FFF2-40B4-BE49-F238E27FC236}">
                    <a16:creationId xmlns:a16="http://schemas.microsoft.com/office/drawing/2014/main" id="{1D7F18C5-7EE3-3393-94E9-CA90B6831F06}"/>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7895" name="Google Shape;36177;p57">
              <a:extLst>
                <a:ext uri="{FF2B5EF4-FFF2-40B4-BE49-F238E27FC236}">
                  <a16:creationId xmlns:a16="http://schemas.microsoft.com/office/drawing/2014/main" id="{700D88F3-87D4-BD18-34D9-D10F4A907436}"/>
                </a:ext>
              </a:extLst>
            </p:cNvPr>
            <p:cNvGrpSpPr>
              <a:grpSpLocks/>
            </p:cNvGrpSpPr>
            <p:nvPr/>
          </p:nvGrpSpPr>
          <p:grpSpPr bwMode="auto">
            <a:xfrm>
              <a:off x="4310061" y="838025"/>
              <a:ext cx="3992088" cy="3459224"/>
              <a:chOff x="1358154" y="1112975"/>
              <a:chExt cx="6433663" cy="3459224"/>
            </a:xfrm>
          </p:grpSpPr>
          <p:grpSp>
            <p:nvGrpSpPr>
              <p:cNvPr id="37896" name="Google Shape;36178;p57">
                <a:extLst>
                  <a:ext uri="{FF2B5EF4-FFF2-40B4-BE49-F238E27FC236}">
                    <a16:creationId xmlns:a16="http://schemas.microsoft.com/office/drawing/2014/main" id="{A1A874BF-FCA2-5672-DA7C-40B16C5BE2CF}"/>
                  </a:ext>
                </a:extLst>
              </p:cNvPr>
              <p:cNvGrpSpPr>
                <a:grpSpLocks/>
              </p:cNvGrpSpPr>
              <p:nvPr/>
            </p:nvGrpSpPr>
            <p:grpSpPr bwMode="auto">
              <a:xfrm rot="5400000">
                <a:off x="4531223" y="-2060094"/>
                <a:ext cx="87525" cy="6433663"/>
                <a:chOff x="-349750" y="947875"/>
                <a:chExt cx="87525" cy="1811075"/>
              </a:xfrm>
            </p:grpSpPr>
            <p:sp>
              <p:nvSpPr>
                <p:cNvPr id="495" name="Google Shape;36179;p57">
                  <a:extLst>
                    <a:ext uri="{FF2B5EF4-FFF2-40B4-BE49-F238E27FC236}">
                      <a16:creationId xmlns:a16="http://schemas.microsoft.com/office/drawing/2014/main" id="{5A80B998-A333-FECD-2240-B5003FD2E6FF}"/>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6" name="Google Shape;36180;p57">
                  <a:extLst>
                    <a:ext uri="{FF2B5EF4-FFF2-40B4-BE49-F238E27FC236}">
                      <a16:creationId xmlns:a16="http://schemas.microsoft.com/office/drawing/2014/main" id="{D6097EA9-D6FB-BA67-9FA3-0BA1FD6AFB7B}"/>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7" name="Google Shape;36181;p57">
                  <a:extLst>
                    <a:ext uri="{FF2B5EF4-FFF2-40B4-BE49-F238E27FC236}">
                      <a16:creationId xmlns:a16="http://schemas.microsoft.com/office/drawing/2014/main" id="{7309ACDA-6575-AA10-518A-31ED3DCD0091}"/>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8" name="Google Shape;36182;p57">
                  <a:extLst>
                    <a:ext uri="{FF2B5EF4-FFF2-40B4-BE49-F238E27FC236}">
                      <a16:creationId xmlns:a16="http://schemas.microsoft.com/office/drawing/2014/main" id="{6CC6CE19-C922-1C0F-55FB-FE5BC5E1C36F}"/>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9" name="Google Shape;36183;p57">
                  <a:extLst>
                    <a:ext uri="{FF2B5EF4-FFF2-40B4-BE49-F238E27FC236}">
                      <a16:creationId xmlns:a16="http://schemas.microsoft.com/office/drawing/2014/main" id="{2261C382-F0F6-C6B8-EFDA-91B0033434B7}"/>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7897" name="Google Shape;36184;p57">
                <a:extLst>
                  <a:ext uri="{FF2B5EF4-FFF2-40B4-BE49-F238E27FC236}">
                    <a16:creationId xmlns:a16="http://schemas.microsoft.com/office/drawing/2014/main" id="{B7662BEB-E846-F9AB-F839-841009A37EAD}"/>
                  </a:ext>
                </a:extLst>
              </p:cNvPr>
              <p:cNvGrpSpPr>
                <a:grpSpLocks/>
              </p:cNvGrpSpPr>
              <p:nvPr/>
            </p:nvGrpSpPr>
            <p:grpSpPr bwMode="auto">
              <a:xfrm rot="5400000">
                <a:off x="4527641" y="1315284"/>
                <a:ext cx="87525" cy="6426303"/>
                <a:chOff x="-276176" y="947000"/>
                <a:chExt cx="86650" cy="1812575"/>
              </a:xfrm>
            </p:grpSpPr>
            <p:sp>
              <p:nvSpPr>
                <p:cNvPr id="493" name="Google Shape;36185;p57">
                  <a:extLst>
                    <a:ext uri="{FF2B5EF4-FFF2-40B4-BE49-F238E27FC236}">
                      <a16:creationId xmlns:a16="http://schemas.microsoft.com/office/drawing/2014/main" id="{B6633A78-FC53-3AD7-B311-F46B2B5490F5}"/>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494" name="Google Shape;36186;p57">
                  <a:extLst>
                    <a:ext uri="{FF2B5EF4-FFF2-40B4-BE49-F238E27FC236}">
                      <a16:creationId xmlns:a16="http://schemas.microsoft.com/office/drawing/2014/main" id="{0988B145-8997-CD98-D506-8AB1E6304F18}"/>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1613" name="Resim 1612">
            <a:extLst>
              <a:ext uri="{FF2B5EF4-FFF2-40B4-BE49-F238E27FC236}">
                <a16:creationId xmlns:a16="http://schemas.microsoft.com/office/drawing/2014/main" id="{CC34EF6A-1CF0-EBDC-100A-3283A021048B}"/>
              </a:ext>
            </a:extLst>
          </p:cNvPr>
          <p:cNvPicPr>
            <a:picLocks noChangeAspect="1"/>
          </p:cNvPicPr>
          <p:nvPr/>
        </p:nvPicPr>
        <p:blipFill>
          <a:blip r:embed="rId2"/>
          <a:stretch>
            <a:fillRect/>
          </a:stretch>
        </p:blipFill>
        <p:spPr>
          <a:xfrm>
            <a:off x="2617244" y="1526830"/>
            <a:ext cx="3232262" cy="2081891"/>
          </a:xfrm>
          <a:prstGeom prst="rect">
            <a:avLst/>
          </a:prstGeom>
          <a:effectLst>
            <a:softEdge rad="127000"/>
          </a:effectLst>
        </p:spPr>
      </p:pic>
      <p:sp>
        <p:nvSpPr>
          <p:cNvPr id="37892" name="Dikdörtgen 1613">
            <a:extLst>
              <a:ext uri="{FF2B5EF4-FFF2-40B4-BE49-F238E27FC236}">
                <a16:creationId xmlns:a16="http://schemas.microsoft.com/office/drawing/2014/main" id="{F312C3FD-3A6B-321B-5E27-660BDF5FD520}"/>
              </a:ext>
            </a:extLst>
          </p:cNvPr>
          <p:cNvSpPr>
            <a:spLocks noChangeArrowheads="1"/>
          </p:cNvSpPr>
          <p:nvPr/>
        </p:nvSpPr>
        <p:spPr bwMode="auto">
          <a:xfrm>
            <a:off x="6816725" y="806451"/>
            <a:ext cx="3430588"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None/>
            </a:pPr>
            <a:r>
              <a:rPr lang="en-GB" altLang="tr-TR" sz="1800">
                <a:solidFill>
                  <a:srgbClr val="000000"/>
                </a:solidFill>
              </a:rPr>
              <a:t>Gerçek fare avında bu oyunun sonu mutlaka ölümcül bir ısırıktır. Canlı fareyi kedinin ağzından aldığınız taktirde içgüdüsel olarak başka bir objeyle ilgilenir, bu top veya oyuncak fare olabilir. </a:t>
            </a:r>
            <a:endParaRPr lang="tr-TR" altLang="tr-TR" sz="1800">
              <a:solidFill>
                <a:srgbClr val="000000"/>
              </a:solidFill>
            </a:endParaRPr>
          </a:p>
          <a:p>
            <a:pPr algn="just" eaLnBrk="0" fontAlgn="base" hangingPunct="0">
              <a:spcBef>
                <a:spcPct val="0"/>
              </a:spcBef>
              <a:spcAft>
                <a:spcPct val="0"/>
              </a:spcAft>
              <a:buNone/>
            </a:pPr>
            <a:r>
              <a:rPr lang="en-GB" altLang="tr-TR" sz="1800">
                <a:solidFill>
                  <a:srgbClr val="000000"/>
                </a:solidFill>
              </a:rPr>
              <a:t>Bu ‘hırpalama oyununu’ gerçek fareyi yakalayan kedilerde de izleyebiliriz. Kedi avını yakaladıktan sonra bir müddet daha hırpalayarak geç gelen başarının keyfini çıkarır. Ama çok sık avlanan kedilerde de aynı davranışlar izlenebiliyor.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4" name="Google Shape;36170;p57">
            <a:extLst>
              <a:ext uri="{FF2B5EF4-FFF2-40B4-BE49-F238E27FC236}">
                <a16:creationId xmlns:a16="http://schemas.microsoft.com/office/drawing/2014/main" id="{5AE23276-1716-F321-91A5-9DD76B85BE0D}"/>
              </a:ext>
            </a:extLst>
          </p:cNvPr>
          <p:cNvGrpSpPr>
            <a:grpSpLocks/>
          </p:cNvGrpSpPr>
          <p:nvPr/>
        </p:nvGrpSpPr>
        <p:grpSpPr bwMode="auto">
          <a:xfrm>
            <a:off x="2246314" y="549276"/>
            <a:ext cx="3990975" cy="3992563"/>
            <a:chOff x="4310061" y="571588"/>
            <a:chExt cx="3992088" cy="3992378"/>
          </a:xfrm>
        </p:grpSpPr>
        <p:grpSp>
          <p:nvGrpSpPr>
            <p:cNvPr id="38917" name="Google Shape;36171;p57">
              <a:extLst>
                <a:ext uri="{FF2B5EF4-FFF2-40B4-BE49-F238E27FC236}">
                  <a16:creationId xmlns:a16="http://schemas.microsoft.com/office/drawing/2014/main" id="{1E63AB6E-6936-B3CD-D037-DFD617AF9B71}"/>
                </a:ext>
              </a:extLst>
            </p:cNvPr>
            <p:cNvGrpSpPr>
              <a:grpSpLocks/>
            </p:cNvGrpSpPr>
            <p:nvPr/>
          </p:nvGrpSpPr>
          <p:grpSpPr bwMode="auto">
            <a:xfrm>
              <a:off x="4572000" y="571588"/>
              <a:ext cx="86650" cy="3992378"/>
              <a:chOff x="1893475" y="947000"/>
              <a:chExt cx="86650" cy="1812575"/>
            </a:xfrm>
          </p:grpSpPr>
          <p:sp>
            <p:nvSpPr>
              <p:cNvPr id="36172" name="Google Shape;36172;p57">
                <a:extLst>
                  <a:ext uri="{FF2B5EF4-FFF2-40B4-BE49-F238E27FC236}">
                    <a16:creationId xmlns:a16="http://schemas.microsoft.com/office/drawing/2014/main" id="{4DD3E46F-C61A-F55A-71EC-016CAF66234C}"/>
                  </a:ext>
                </a:extLst>
              </p:cNvPr>
              <p:cNvSpPr/>
              <p:nvPr/>
            </p:nvSpPr>
            <p:spPr>
              <a:xfrm>
                <a:off x="1896722" y="1797433"/>
                <a:ext cx="84161"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3" name="Google Shape;36173;p57">
                <a:extLst>
                  <a:ext uri="{FF2B5EF4-FFF2-40B4-BE49-F238E27FC236}">
                    <a16:creationId xmlns:a16="http://schemas.microsoft.com/office/drawing/2014/main" id="{9B5CFC89-EC04-D112-42E2-E2104E465CC4}"/>
                  </a:ext>
                </a:extLst>
              </p:cNvPr>
              <p:cNvSpPr/>
              <p:nvPr/>
            </p:nvSpPr>
            <p:spPr>
              <a:xfrm>
                <a:off x="1893546" y="947000"/>
                <a:ext cx="87337"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8918" name="Google Shape;36174;p57">
              <a:extLst>
                <a:ext uri="{FF2B5EF4-FFF2-40B4-BE49-F238E27FC236}">
                  <a16:creationId xmlns:a16="http://schemas.microsoft.com/office/drawing/2014/main" id="{1F05501F-8671-0403-23B5-1CBACB6F06AF}"/>
                </a:ext>
              </a:extLst>
            </p:cNvPr>
            <p:cNvGrpSpPr>
              <a:grpSpLocks/>
            </p:cNvGrpSpPr>
            <p:nvPr/>
          </p:nvGrpSpPr>
          <p:grpSpPr bwMode="auto">
            <a:xfrm>
              <a:off x="7954400" y="571973"/>
              <a:ext cx="84850" cy="3989074"/>
              <a:chOff x="95250" y="947175"/>
              <a:chExt cx="84850" cy="1811075"/>
            </a:xfrm>
          </p:grpSpPr>
          <p:sp>
            <p:nvSpPr>
              <p:cNvPr id="36175" name="Google Shape;36175;p57">
                <a:extLst>
                  <a:ext uri="{FF2B5EF4-FFF2-40B4-BE49-F238E27FC236}">
                    <a16:creationId xmlns:a16="http://schemas.microsoft.com/office/drawing/2014/main" id="{853D61CB-4957-127F-AA4C-4EE904A5618F}"/>
                  </a:ext>
                </a:extLst>
              </p:cNvPr>
              <p:cNvSpPr/>
              <p:nvPr/>
            </p:nvSpPr>
            <p:spPr>
              <a:xfrm>
                <a:off x="95239" y="1042854"/>
                <a:ext cx="84162"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6" name="Google Shape;36176;p57">
                <a:extLst>
                  <a:ext uri="{FF2B5EF4-FFF2-40B4-BE49-F238E27FC236}">
                    <a16:creationId xmlns:a16="http://schemas.microsoft.com/office/drawing/2014/main" id="{B979976F-5223-28CC-4668-108717DA4D1C}"/>
                  </a:ext>
                </a:extLst>
              </p:cNvPr>
              <p:cNvSpPr/>
              <p:nvPr/>
            </p:nvSpPr>
            <p:spPr>
              <a:xfrm>
                <a:off x="125411" y="947000"/>
                <a:ext cx="31759"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8919" name="Google Shape;36177;p57">
              <a:extLst>
                <a:ext uri="{FF2B5EF4-FFF2-40B4-BE49-F238E27FC236}">
                  <a16:creationId xmlns:a16="http://schemas.microsoft.com/office/drawing/2014/main" id="{031780C3-1EC8-79C0-6D59-C5EDBE12FC76}"/>
                </a:ext>
              </a:extLst>
            </p:cNvPr>
            <p:cNvGrpSpPr>
              <a:grpSpLocks/>
            </p:cNvGrpSpPr>
            <p:nvPr/>
          </p:nvGrpSpPr>
          <p:grpSpPr bwMode="auto">
            <a:xfrm>
              <a:off x="4310061" y="838025"/>
              <a:ext cx="3992088" cy="3459224"/>
              <a:chOff x="1358154" y="1112975"/>
              <a:chExt cx="6433663" cy="3459224"/>
            </a:xfrm>
          </p:grpSpPr>
          <p:grpSp>
            <p:nvGrpSpPr>
              <p:cNvPr id="38920" name="Google Shape;36178;p57">
                <a:extLst>
                  <a:ext uri="{FF2B5EF4-FFF2-40B4-BE49-F238E27FC236}">
                    <a16:creationId xmlns:a16="http://schemas.microsoft.com/office/drawing/2014/main" id="{5BC8FEC3-53D9-CE6F-655F-CA78915D7913}"/>
                  </a:ext>
                </a:extLst>
              </p:cNvPr>
              <p:cNvGrpSpPr>
                <a:grpSpLocks/>
              </p:cNvGrpSpPr>
              <p:nvPr/>
            </p:nvGrpSpPr>
            <p:grpSpPr bwMode="auto">
              <a:xfrm rot="5400000">
                <a:off x="4531223" y="-2060094"/>
                <a:ext cx="87525" cy="6433663"/>
                <a:chOff x="-349750" y="947875"/>
                <a:chExt cx="87525" cy="1811075"/>
              </a:xfrm>
            </p:grpSpPr>
            <p:sp>
              <p:nvSpPr>
                <p:cNvPr id="36179" name="Google Shape;36179;p57">
                  <a:extLst>
                    <a:ext uri="{FF2B5EF4-FFF2-40B4-BE49-F238E27FC236}">
                      <a16:creationId xmlns:a16="http://schemas.microsoft.com/office/drawing/2014/main" id="{C6AF3F33-0982-1D45-E4EA-458105BC6666}"/>
                    </a:ext>
                  </a:extLst>
                </p:cNvPr>
                <p:cNvSpPr/>
                <p:nvPr/>
              </p:nvSpPr>
              <p:spPr>
                <a:xfrm>
                  <a:off x="-354261" y="1143102"/>
                  <a:ext cx="85721" cy="640432"/>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0" name="Google Shape;36180;p57">
                  <a:extLst>
                    <a:ext uri="{FF2B5EF4-FFF2-40B4-BE49-F238E27FC236}">
                      <a16:creationId xmlns:a16="http://schemas.microsoft.com/office/drawing/2014/main" id="{749E6AAE-9504-FF3B-E903-AFECFCACEA46}"/>
                    </a:ext>
                  </a:extLst>
                </p:cNvPr>
                <p:cNvSpPr/>
                <p:nvPr/>
              </p:nvSpPr>
              <p:spPr>
                <a:xfrm>
                  <a:off x="-349499" y="1889433"/>
                  <a:ext cx="79371" cy="538135"/>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1" name="Google Shape;36181;p57">
                  <a:extLst>
                    <a:ext uri="{FF2B5EF4-FFF2-40B4-BE49-F238E27FC236}">
                      <a16:creationId xmlns:a16="http://schemas.microsoft.com/office/drawing/2014/main" id="{50FBF05E-5F77-8FD8-A801-401DD74487B7}"/>
                    </a:ext>
                  </a:extLst>
                </p:cNvPr>
                <p:cNvSpPr/>
                <p:nvPr/>
              </p:nvSpPr>
              <p:spPr>
                <a:xfrm>
                  <a:off x="-349499" y="2452061"/>
                  <a:ext cx="80959" cy="306889"/>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2" name="Google Shape;36182;p57">
                  <a:extLst>
                    <a:ext uri="{FF2B5EF4-FFF2-40B4-BE49-F238E27FC236}">
                      <a16:creationId xmlns:a16="http://schemas.microsoft.com/office/drawing/2014/main" id="{BCE3B148-58C5-1793-BD34-F721234993A1}"/>
                    </a:ext>
                  </a:extLst>
                </p:cNvPr>
                <p:cNvSpPr/>
                <p:nvPr/>
              </p:nvSpPr>
              <p:spPr>
                <a:xfrm>
                  <a:off x="-336799" y="950757"/>
                  <a:ext cx="74610" cy="167852"/>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3" name="Google Shape;36183;p57">
                  <a:extLst>
                    <a:ext uri="{FF2B5EF4-FFF2-40B4-BE49-F238E27FC236}">
                      <a16:creationId xmlns:a16="http://schemas.microsoft.com/office/drawing/2014/main" id="{426494A9-6023-A708-3169-113983AA3165}"/>
                    </a:ext>
                  </a:extLst>
                </p:cNvPr>
                <p:cNvSpPr/>
                <p:nvPr/>
              </p:nvSpPr>
              <p:spPr>
                <a:xfrm>
                  <a:off x="-330450" y="1795060"/>
                  <a:ext cx="50798" cy="53309"/>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38921" name="Google Shape;36184;p57">
                <a:extLst>
                  <a:ext uri="{FF2B5EF4-FFF2-40B4-BE49-F238E27FC236}">
                    <a16:creationId xmlns:a16="http://schemas.microsoft.com/office/drawing/2014/main" id="{BAC9C50B-FD6F-BF5F-4464-1BDD40D1DEFA}"/>
                  </a:ext>
                </a:extLst>
              </p:cNvPr>
              <p:cNvGrpSpPr>
                <a:grpSpLocks/>
              </p:cNvGrpSpPr>
              <p:nvPr/>
            </p:nvGrpSpPr>
            <p:grpSpPr bwMode="auto">
              <a:xfrm rot="5400000">
                <a:off x="4527641" y="1315284"/>
                <a:ext cx="87525" cy="6426303"/>
                <a:chOff x="-276176" y="947000"/>
                <a:chExt cx="86650" cy="1812575"/>
              </a:xfrm>
            </p:grpSpPr>
            <p:sp>
              <p:nvSpPr>
                <p:cNvPr id="36185" name="Google Shape;36185;p57">
                  <a:extLst>
                    <a:ext uri="{FF2B5EF4-FFF2-40B4-BE49-F238E27FC236}">
                      <a16:creationId xmlns:a16="http://schemas.microsoft.com/office/drawing/2014/main" id="{8FA5384D-8AAD-1B96-C851-575AB8B87382}"/>
                    </a:ext>
                  </a:extLst>
                </p:cNvPr>
                <p:cNvSpPr/>
                <p:nvPr/>
              </p:nvSpPr>
              <p:spPr>
                <a:xfrm>
                  <a:off x="-272789" y="1797419"/>
                  <a:ext cx="83293" cy="962184"/>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6" name="Google Shape;36186;p57">
                  <a:extLst>
                    <a:ext uri="{FF2B5EF4-FFF2-40B4-BE49-F238E27FC236}">
                      <a16:creationId xmlns:a16="http://schemas.microsoft.com/office/drawing/2014/main" id="{CC13ACDC-EFD3-915E-D0A6-4E09D296F3B4}"/>
                    </a:ext>
                  </a:extLst>
                </p:cNvPr>
                <p:cNvSpPr/>
                <p:nvPr/>
              </p:nvSpPr>
              <p:spPr>
                <a:xfrm>
                  <a:off x="-275931" y="944230"/>
                  <a:ext cx="86436" cy="840196"/>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sp>
        <p:nvSpPr>
          <p:cNvPr id="38915" name="Content Placeholder 2">
            <a:extLst>
              <a:ext uri="{FF2B5EF4-FFF2-40B4-BE49-F238E27FC236}">
                <a16:creationId xmlns:a16="http://schemas.microsoft.com/office/drawing/2014/main" id="{C8D7B4F5-BE66-93AD-48CC-A88DBE851E8C}"/>
              </a:ext>
            </a:extLst>
          </p:cNvPr>
          <p:cNvSpPr txBox="1">
            <a:spLocks/>
          </p:cNvSpPr>
          <p:nvPr/>
        </p:nvSpPr>
        <p:spPr bwMode="auto">
          <a:xfrm>
            <a:off x="6816725" y="1628775"/>
            <a:ext cx="3003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400"/>
              <a:buNone/>
            </a:pPr>
            <a:r>
              <a:rPr lang="en-GB" altLang="tr-TR" sz="1600">
                <a:solidFill>
                  <a:srgbClr val="000000"/>
                </a:solidFill>
                <a:latin typeface="Livvic" pitchFamily="2" charset="-94"/>
                <a:cs typeface="Livvic" pitchFamily="2" charset="-94"/>
                <a:sym typeface="Livvic" pitchFamily="2" charset="-94"/>
              </a:rPr>
              <a:t>Davranış bilimi bu davranışı potansiyel tehlikeye karşı gösterilen aşırı tepki olarak açıklar. Çünkü iri fareler kedilere zarar verebilirler. Diğer bir açıklama da anne farenin bu şekilde yavrularına avlanmayı öğretmek istediğine dayanır ki bu da annelik dürtüsüdür.</a:t>
            </a:r>
          </a:p>
          <a:p>
            <a:pPr eaLnBrk="0" fontAlgn="base" hangingPunct="0">
              <a:spcBef>
                <a:spcPct val="0"/>
              </a:spcBef>
              <a:spcAft>
                <a:spcPct val="0"/>
              </a:spcAft>
              <a:buClr>
                <a:srgbClr val="000000"/>
              </a:buClr>
              <a:buSzPts val="1400"/>
              <a:buNone/>
            </a:pPr>
            <a:endParaRPr lang="en-GB" altLang="tr-TR" sz="1600">
              <a:solidFill>
                <a:srgbClr val="000000"/>
              </a:solidFill>
              <a:latin typeface="Livvic" pitchFamily="2" charset="-94"/>
              <a:cs typeface="Livvic" pitchFamily="2" charset="-94"/>
              <a:sym typeface="Livvic" pitchFamily="2" charset="-94"/>
            </a:endParaRPr>
          </a:p>
        </p:txBody>
      </p:sp>
      <p:pic>
        <p:nvPicPr>
          <p:cNvPr id="3" name="Cat Catches Mouse. Cat Plays With Mouse. Cat Eats Mouse. - Real Life Tom And Jerry">
            <a:hlinkClick r:id="" action="ppaction://media"/>
            <a:extLst>
              <a:ext uri="{FF2B5EF4-FFF2-40B4-BE49-F238E27FC236}">
                <a16:creationId xmlns:a16="http://schemas.microsoft.com/office/drawing/2014/main" id="{E74C847C-B48E-473A-E24B-F27E5321796E}"/>
              </a:ext>
            </a:extLst>
          </p:cNvPr>
          <p:cNvPicPr>
            <a:picLocks noRot="1" noChangeAspect="1"/>
          </p:cNvPicPr>
          <p:nvPr>
            <a:videoFile r:link="rId1"/>
          </p:nvPr>
        </p:nvPicPr>
        <p:blipFill>
          <a:blip r:embed="rId4"/>
          <a:stretch>
            <a:fillRect/>
          </a:stretch>
        </p:blipFill>
        <p:spPr>
          <a:xfrm>
            <a:off x="2595563" y="892201"/>
            <a:ext cx="3294062" cy="3309935"/>
          </a:xfrm>
          <a:prstGeom prst="rect">
            <a:avLst/>
          </a:prstGeom>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252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422</Words>
  <Application>Microsoft Office PowerPoint</Application>
  <PresentationFormat>Geniş ekran</PresentationFormat>
  <Paragraphs>25</Paragraphs>
  <Slides>8</Slides>
  <Notes>1</Notes>
  <HiddenSlides>0</HiddenSlides>
  <MMClips>1</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Karla</vt:lpstr>
      <vt:lpstr>Livvic</vt:lpstr>
      <vt:lpstr>Diseño predeterminado</vt:lpstr>
      <vt:lpstr> Doğuştan Gelen Davranışlar </vt:lpstr>
      <vt:lpstr>REFLEKS</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2025-09-08T16:26:35Z</dcterms:created>
  <dcterms:modified xsi:type="dcterms:W3CDTF">2025-09-08T16:27:11Z</dcterms:modified>
</cp:coreProperties>
</file>