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7"/>
  </p:notesMasterIdLst>
  <p:sldIdLst>
    <p:sldId id="627" r:id="rId2"/>
    <p:sldId id="632" r:id="rId3"/>
    <p:sldId id="633" r:id="rId4"/>
    <p:sldId id="634" r:id="rId5"/>
    <p:sldId id="62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ZU COLERI CIHAN" initials="AC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D0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38" autoAdjust="0"/>
    <p:restoredTop sz="94660"/>
  </p:normalViewPr>
  <p:slideViewPr>
    <p:cSldViewPr>
      <p:cViewPr>
        <p:scale>
          <a:sx n="80" d="100"/>
          <a:sy n="80" d="100"/>
        </p:scale>
        <p:origin x="-85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CE1CB-8182-4EFC-B8F0-659B0E633FF8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2DDF-24DF-42B2-80F9-E0C7EEF74E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tr-TR" sz="4000" u="sng" dirty="0" smtClean="0">
                <a:solidFill>
                  <a:srgbClr val="FF0000"/>
                </a:solidFill>
              </a:rPr>
              <a:t>B- TANISAL MİKROBİYOLOJİ VE İMMÜNOBİYOLOJİK YÖNTEMLER</a:t>
            </a:r>
            <a:endParaRPr lang="tr-TR" sz="4000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2276872"/>
            <a:ext cx="6995120" cy="3528432"/>
          </a:xfrm>
        </p:spPr>
        <p:txBody>
          <a:bodyPr/>
          <a:lstStyle/>
          <a:p>
            <a:pPr algn="ctr">
              <a:buNone/>
            </a:pPr>
            <a:r>
              <a:rPr lang="tr-TR" dirty="0" smtClean="0"/>
              <a:t>Sağlık mikrobiyolojisinde kullanılan tanı yöntemleri:</a:t>
            </a:r>
          </a:p>
          <a:p>
            <a:endParaRPr lang="tr-TR" dirty="0" smtClean="0"/>
          </a:p>
          <a:p>
            <a:r>
              <a:rPr lang="tr-TR" dirty="0" smtClean="0"/>
              <a:t>I-Klasik tanı yöntemleri</a:t>
            </a:r>
          </a:p>
          <a:p>
            <a:r>
              <a:rPr lang="tr-TR" dirty="0" smtClean="0"/>
              <a:t>II- Moleküler tanı yöntemleri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Mikrobiyolog, enfeksiyon hastalıklarına neden olan ajanların tanısında kritik bir rol oynar. Mikrobiyolojinin bu alanına </a:t>
            </a:r>
            <a:r>
              <a:rPr lang="tr-TR" i="1" dirty="0" smtClean="0"/>
              <a:t>tanısal </a:t>
            </a:r>
            <a:r>
              <a:rPr lang="tr-TR" dirty="0" smtClean="0"/>
              <a:t>veya </a:t>
            </a:r>
            <a:r>
              <a:rPr lang="tr-TR" i="1" dirty="0" smtClean="0"/>
              <a:t>klinik-mikrobiyoloji denilir. </a:t>
            </a:r>
            <a:r>
              <a:rPr lang="tr-TR" dirty="0" smtClean="0"/>
              <a:t>Klinik laboratuvarlar rutinde en sık karşılaşılan patojenik bakterileri örneklemeden sonra 48 saat içinde geliştirir, izole edip, teşhis edebilirler. </a:t>
            </a:r>
          </a:p>
          <a:p>
            <a:r>
              <a:rPr lang="tr-TR" dirty="0" smtClean="0"/>
              <a:t>İmmünolojik ve moleküler yöntemler de, organizmanın kültürünü yapmadan birçok patojenin tanısında kullanılabilirler. Bu yöntemler, etkenin kültüre alınmasındaki güçlükler nedeniyle tanısında zorluk yaşanan viral ve protozoal  enfeksiyonların teşhisinde özellikle önemlidir.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I- Mikrobiyal gelişime klasik tanı</a:t>
            </a:r>
            <a:br>
              <a:rPr lang="tr-TR" sz="3200" dirty="0" smtClean="0">
                <a:solidFill>
                  <a:srgbClr val="FF0000"/>
                </a:solidFill>
              </a:rPr>
            </a:br>
            <a:r>
              <a:rPr lang="tr-TR" sz="3200" dirty="0" smtClean="0">
                <a:solidFill>
                  <a:srgbClr val="FF0000"/>
                </a:solidFill>
              </a:rPr>
              <a:t>yöntemleri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Klinik Örneklerden Patojenlerin İ</a:t>
            </a:r>
            <a:r>
              <a:rPr lang="tr-TR" dirty="0" smtClean="0"/>
              <a:t>zolasyonu</a:t>
            </a:r>
            <a:endParaRPr lang="tr-TR" b="1" dirty="0" smtClean="0"/>
          </a:p>
          <a:p>
            <a:r>
              <a:rPr lang="tr-TR" b="1" dirty="0" smtClean="0"/>
              <a:t>Mikrobiyal Gelişime Bağlı Tanı Yöntemleri </a:t>
            </a:r>
          </a:p>
          <a:p>
            <a:r>
              <a:rPr lang="tr-TR" b="1" dirty="0" smtClean="0"/>
              <a:t>Antimikrobiyal İlaç Duyarlılık Testleri</a:t>
            </a:r>
          </a:p>
          <a:p>
            <a:r>
              <a:rPr lang="sv-SE" b="1" dirty="0" smtClean="0"/>
              <a:t>Mikrobiyoloji Laboratuvarında Güvenlik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I- İmmünoloji ve Klinik</a:t>
            </a:r>
            <a:br>
              <a:rPr lang="tr-TR" sz="3200" dirty="0" smtClean="0">
                <a:solidFill>
                  <a:srgbClr val="FF0000"/>
                </a:solidFill>
              </a:rPr>
            </a:br>
            <a:r>
              <a:rPr lang="fi-FI" sz="3200" dirty="0" smtClean="0">
                <a:solidFill>
                  <a:srgbClr val="FF0000"/>
                </a:solidFill>
              </a:rPr>
              <a:t>tan</a:t>
            </a:r>
            <a:r>
              <a:rPr lang="tr-TR" sz="3200" dirty="0" smtClean="0">
                <a:solidFill>
                  <a:srgbClr val="FF0000"/>
                </a:solidFill>
              </a:rPr>
              <a:t>ı</a:t>
            </a:r>
            <a:r>
              <a:rPr lang="fi-FI" sz="3200" dirty="0" smtClean="0">
                <a:solidFill>
                  <a:srgbClr val="FF0000"/>
                </a:solidFill>
              </a:rPr>
              <a:t> yöntemleri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Enfeksiyöz Hastalıklar İçin </a:t>
            </a:r>
            <a:r>
              <a:rPr lang="tr-TR" dirty="0" smtClean="0"/>
              <a:t>İmmünoassayler </a:t>
            </a:r>
            <a:endParaRPr lang="tr-TR" b="1" dirty="0" smtClean="0"/>
          </a:p>
          <a:p>
            <a:r>
              <a:rPr lang="es-ES" b="1" dirty="0" err="1" smtClean="0"/>
              <a:t>Poliklonal</a:t>
            </a:r>
            <a:r>
              <a:rPr lang="es-ES" b="1" dirty="0" smtClean="0"/>
              <a:t> ve </a:t>
            </a:r>
            <a:r>
              <a:rPr lang="es-ES" b="1" dirty="0" err="1" smtClean="0"/>
              <a:t>Monoklonal</a:t>
            </a:r>
            <a:r>
              <a:rPr lang="es-ES" b="1" dirty="0" smtClean="0"/>
              <a:t> </a:t>
            </a:r>
            <a:r>
              <a:rPr lang="es-ES" b="1" dirty="0" err="1" smtClean="0"/>
              <a:t>Antikorlar</a:t>
            </a:r>
            <a:r>
              <a:rPr lang="es-ES" b="1" dirty="0" smtClean="0"/>
              <a:t> </a:t>
            </a:r>
          </a:p>
          <a:p>
            <a:r>
              <a:rPr lang="tr-TR" b="1" i="1" dirty="0" smtClean="0"/>
              <a:t>In vitro Antijen-Antikor </a:t>
            </a:r>
            <a:r>
              <a:rPr lang="tr-TR" dirty="0" smtClean="0"/>
              <a:t>Reaksiyonları: Seroloji </a:t>
            </a:r>
            <a:endParaRPr lang="tr-TR" b="1" dirty="0" smtClean="0"/>
          </a:p>
          <a:p>
            <a:r>
              <a:rPr lang="tr-TR" b="1" dirty="0" smtClean="0"/>
              <a:t>Aglütinasyon</a:t>
            </a:r>
          </a:p>
          <a:p>
            <a:r>
              <a:rPr lang="tr-TR" b="1" dirty="0" smtClean="0"/>
              <a:t>Floresan Antikorlar</a:t>
            </a:r>
          </a:p>
          <a:p>
            <a:r>
              <a:rPr lang="tr-TR" b="1" dirty="0" smtClean="0"/>
              <a:t>Enzim Bağlı İmmünosorbent Assay </a:t>
            </a:r>
            <a:r>
              <a:rPr lang="tr-TR" dirty="0" smtClean="0"/>
              <a:t>ve Radyoimmünassay </a:t>
            </a:r>
            <a:endParaRPr lang="tr-TR" b="1" dirty="0" smtClean="0"/>
          </a:p>
          <a:p>
            <a:r>
              <a:rPr lang="tr-TR" b="1" dirty="0" smtClean="0"/>
              <a:t>İmmünoblot Yöntemleri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0" y="277813"/>
            <a:ext cx="8229600" cy="650875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 smtClean="0">
                <a:solidFill>
                  <a:srgbClr val="FF0000"/>
                </a:solidFill>
              </a:rPr>
              <a:t>ELISA’NIN KULLANILDIĞI ALANLAR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457200" y="1554163"/>
            <a:ext cx="8686800" cy="452596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00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Hastalık etkeni patojenlerin teşhisi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Hamilelik testi ( Human Corionic Gonodotropin = HCG)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Uyuşturucu madde tespiti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Gen klonlama ürünlerinin aranması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Patolojik proteinlerin aranması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Otoimmün hastalıkların tanısı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4347</TotalTime>
  <Words>173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B- TANISAL MİKROBİYOLOJİ VE İMMÜNOBİYOLOJİK YÖNTEMLER</vt:lpstr>
      <vt:lpstr>Slide 2</vt:lpstr>
      <vt:lpstr>I- Mikrobiyal gelişime klasik tanı yöntemleri</vt:lpstr>
      <vt:lpstr>I- İmmünoloji ve Klinik tanı yöntemleri</vt:lpstr>
      <vt:lpstr>ELISA’NIN KULLANILDIĞI ALANLAR</vt:lpstr>
    </vt:vector>
  </TitlesOfParts>
  <Company>BIYOLOJI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 431</dc:title>
  <dc:creator>ARZU COLERI CIHAN</dc:creator>
  <cp:lastModifiedBy>ARZU</cp:lastModifiedBy>
  <cp:revision>498</cp:revision>
  <dcterms:created xsi:type="dcterms:W3CDTF">2014-09-17T10:19:17Z</dcterms:created>
  <dcterms:modified xsi:type="dcterms:W3CDTF">2017-01-31T21:38:17Z</dcterms:modified>
</cp:coreProperties>
</file>