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593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60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398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8089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836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211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092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903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309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666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10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3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38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138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5937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307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92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38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427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hm.kocaeli.edu.tr/web/files/63_Ders-8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3405"/>
            <a:ext cx="26231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İçindekiler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33470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Maksimum Güç</a:t>
            </a:r>
            <a:r>
              <a:rPr sz="2000" spc="-1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Transferi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4337685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EBEBEB"/>
                </a:solidFill>
                <a:latin typeface="TeXGyreAdventor"/>
                <a:cs typeface="TeXGyreAdventor"/>
              </a:rPr>
              <a:t>MAKSİMUM</a:t>
            </a:r>
            <a:r>
              <a:rPr sz="4200" spc="-80" dirty="0">
                <a:solidFill>
                  <a:srgbClr val="EBEBEB"/>
                </a:solidFill>
                <a:latin typeface="TeXGyreAdventor"/>
                <a:cs typeface="TeXGyreAdventor"/>
              </a:rPr>
              <a:t> </a:t>
            </a: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GÜÇ  </a:t>
            </a:r>
            <a:r>
              <a:rPr sz="4200" spc="-5" dirty="0">
                <a:solidFill>
                  <a:srgbClr val="EBEBEB"/>
                </a:solidFill>
                <a:latin typeface="TeXGyreAdventor"/>
                <a:cs typeface="TeXGyreAdventor"/>
              </a:rPr>
              <a:t>TRANSFERİ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0" y="2520442"/>
            <a:ext cx="8056245" cy="2541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0" marR="30480" indent="-343535">
              <a:lnSpc>
                <a:spcPct val="100000"/>
              </a:lnSpc>
              <a:spcBef>
                <a:spcPts val="105"/>
              </a:spcBef>
              <a:tabLst>
                <a:tab pos="3810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kaynağa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bağlanan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yüke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ilişkin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gücün en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büyük değerde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olmasını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sağlayan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yük değerinin bulunmasına ‘Maksimum</a:t>
            </a:r>
            <a:r>
              <a:rPr sz="2000" spc="-2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Güç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Aktarma’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teoremi</a:t>
            </a:r>
            <a:r>
              <a:rPr sz="2000" spc="-9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denir.</a:t>
            </a:r>
            <a:endParaRPr sz="2000">
              <a:latin typeface="TeXGyreAdventor"/>
              <a:cs typeface="TeXGyreAdventor"/>
            </a:endParaRPr>
          </a:p>
          <a:p>
            <a:pPr marL="381000" marR="875030" indent="-343535">
              <a:lnSpc>
                <a:spcPct val="100000"/>
              </a:lnSpc>
              <a:spcBef>
                <a:spcPts val="994"/>
              </a:spcBef>
              <a:tabLst>
                <a:tab pos="3810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Yüke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aktarılacak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maksimum gücü bulmak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</a:t>
            </a:r>
            <a:r>
              <a:rPr sz="2000" spc="-16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Thevenin  eşdeğer devresi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kullanılır.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10"/>
              </a:spcBef>
              <a:tabLst>
                <a:tab pos="3810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Devrede </a:t>
            </a:r>
            <a:r>
              <a:rPr sz="2000" spc="5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2175" spc="82" baseline="-1532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𝐿</a:t>
            </a:r>
            <a:r>
              <a:rPr sz="2000" spc="55" dirty="0">
                <a:solidFill>
                  <a:srgbClr val="FFFFFF"/>
                </a:solidFill>
                <a:latin typeface="TeXGyreAdventor"/>
                <a:cs typeface="TeXGyreAdventor"/>
              </a:rPr>
              <a:t>yük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direncinin ayarlanabildiğini</a:t>
            </a:r>
            <a:r>
              <a:rPr sz="2000" spc="-10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düşünelim.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  <a:tabLst>
                <a:tab pos="3810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durumda yükteki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güç;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647192"/>
            <a:ext cx="18034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45085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800" spc="-5" dirty="0">
                <a:solidFill>
                  <a:srgbClr val="FFFFFF"/>
                </a:solidFill>
                <a:latin typeface="TeXGyreAdventor"/>
                <a:cs typeface="TeXGyreAdventor"/>
              </a:rPr>
              <a:t>p= </a:t>
            </a:r>
            <a:r>
              <a:rPr sz="2800" spc="-24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𝑖</a:t>
            </a:r>
            <a:r>
              <a:rPr sz="3075" spc="-359" baseline="27100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r>
              <a:rPr sz="3075" spc="-150" baseline="27100" dirty="0">
                <a:solidFill>
                  <a:srgbClr val="FFFFFF"/>
                </a:solidFill>
                <a:latin typeface="DejaVu Sans Condensed"/>
                <a:cs typeface="DejaVu Sans Condensed"/>
              </a:rPr>
              <a:t> </a:t>
            </a:r>
            <a:r>
              <a:rPr sz="2800" spc="11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3075" spc="165" baseline="-1626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𝐿</a:t>
            </a:r>
            <a:endParaRPr sz="3075" baseline="-16260">
              <a:latin typeface="DejaVu Sans Condensed"/>
              <a:cs typeface="DejaVu Sans Condense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76299"/>
            <a:ext cx="9817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TeXGyreAdventor"/>
                <a:cs typeface="TeXGyreAdventor"/>
              </a:rPr>
              <a:t>p=</a:t>
            </a:r>
            <a:r>
              <a:rPr sz="28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800" spc="-10" dirty="0">
                <a:solidFill>
                  <a:srgbClr val="FFFFFF"/>
                </a:solidFill>
                <a:latin typeface="DejaVu Sans Condensed"/>
                <a:cs typeface="DejaVu Sans Condensed"/>
              </a:rPr>
              <a:t>+</a:t>
            </a:r>
            <a:endParaRPr sz="2800">
              <a:latin typeface="DejaVu Sans Condensed"/>
              <a:cs typeface="DejaVu Sans Condensed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63624" y="1531238"/>
            <a:ext cx="925194" cy="22860"/>
          </a:xfrm>
          <a:custGeom>
            <a:avLst/>
            <a:gdLst/>
            <a:ahLst/>
            <a:cxnLst/>
            <a:rect l="l" t="t" r="r" b="b"/>
            <a:pathLst>
              <a:path w="925194" h="22859">
                <a:moveTo>
                  <a:pt x="925068" y="0"/>
                </a:moveTo>
                <a:lnTo>
                  <a:pt x="0" y="0"/>
                </a:lnTo>
                <a:lnTo>
                  <a:pt x="0" y="22860"/>
                </a:lnTo>
                <a:lnTo>
                  <a:pt x="925068" y="22860"/>
                </a:lnTo>
                <a:lnTo>
                  <a:pt x="9250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775714" y="1218691"/>
            <a:ext cx="48895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3075" spc="150" baseline="1219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𝑉</a:t>
            </a:r>
            <a:r>
              <a:rPr sz="1650" spc="10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𝑡ℎ</a:t>
            </a:r>
            <a:endParaRPr sz="1650">
              <a:latin typeface="DejaVu Sans Condensed"/>
              <a:cs typeface="DejaVu Sans Condense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25777" y="1550619"/>
            <a:ext cx="991235" cy="3371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2050" spc="114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2475" spc="172" baseline="-15151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𝑡ℎ</a:t>
            </a:r>
            <a:r>
              <a:rPr sz="2050" spc="114" dirty="0">
                <a:solidFill>
                  <a:srgbClr val="FFFFFF"/>
                </a:solidFill>
                <a:latin typeface="DejaVu Sans Condensed"/>
                <a:cs typeface="DejaVu Sans Condensed"/>
              </a:rPr>
              <a:t>+𝑅</a:t>
            </a:r>
            <a:r>
              <a:rPr sz="2475" spc="172" baseline="-13468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𝐿</a:t>
            </a:r>
            <a:endParaRPr sz="2475" baseline="-13468">
              <a:latin typeface="DejaVu Sans Condensed"/>
              <a:cs typeface="DejaVu Sans Condensed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pc="90" dirty="0"/>
              <a:t>)</a:t>
            </a:r>
            <a:r>
              <a:rPr sz="3075" spc="135" baseline="27100" dirty="0"/>
              <a:t>2 </a:t>
            </a:r>
            <a:r>
              <a:rPr sz="2950" i="1" spc="-270" dirty="0">
                <a:latin typeface="DejaVu Sans Condensed"/>
                <a:cs typeface="DejaVu Sans Condensed"/>
              </a:rPr>
              <a:t>.</a:t>
            </a:r>
            <a:r>
              <a:rPr sz="2950" i="1" spc="-100" dirty="0">
                <a:latin typeface="DejaVu Sans Condensed"/>
                <a:cs typeface="DejaVu Sans Condensed"/>
              </a:rPr>
              <a:t> </a:t>
            </a:r>
            <a:r>
              <a:rPr sz="2800" spc="270" dirty="0"/>
              <a:t>𝑅</a:t>
            </a:r>
            <a:endParaRPr sz="2800">
              <a:latin typeface="DejaVu Sans Condensed"/>
              <a:cs typeface="DejaVu Sans Condense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56915" y="1445767"/>
            <a:ext cx="167640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15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𝐿</a:t>
            </a:r>
            <a:endParaRPr sz="2050">
              <a:latin typeface="DejaVu Sans Condensed"/>
              <a:cs typeface="DejaVu Sans Condense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0540" y="1987042"/>
            <a:ext cx="707898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marR="30480" indent="-343535">
              <a:lnSpc>
                <a:spcPct val="100000"/>
              </a:lnSpc>
              <a:spcBef>
                <a:spcPts val="95"/>
              </a:spcBef>
            </a:pPr>
            <a:r>
              <a:rPr sz="2250" spc="380" dirty="0">
                <a:solidFill>
                  <a:srgbClr val="89D0D5"/>
                </a:solidFill>
                <a:latin typeface="Arial"/>
                <a:cs typeface="Arial"/>
              </a:rPr>
              <a:t> </a:t>
            </a:r>
            <a:r>
              <a:rPr sz="2800" spc="-5" dirty="0">
                <a:solidFill>
                  <a:srgbClr val="FFFFFF"/>
                </a:solidFill>
                <a:latin typeface="TeXGyreAdventor"/>
                <a:cs typeface="TeXGyreAdventor"/>
              </a:rPr>
              <a:t>Bu eşitlikte </a:t>
            </a:r>
            <a:r>
              <a:rPr sz="2800" spc="11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𝑅</a:t>
            </a:r>
            <a:r>
              <a:rPr sz="3075" spc="165" baseline="-16260" dirty="0">
                <a:solidFill>
                  <a:srgbClr val="FFFFFF"/>
                </a:solidFill>
                <a:latin typeface="DejaVu Sans Condensed"/>
                <a:cs typeface="DejaVu Sans Condensed"/>
              </a:rPr>
              <a:t>𝐿 </a:t>
            </a:r>
            <a:r>
              <a:rPr sz="28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değiştikçe güç </a:t>
            </a:r>
            <a:r>
              <a:rPr sz="2800" dirty="0">
                <a:solidFill>
                  <a:srgbClr val="FFFFFF"/>
                </a:solidFill>
                <a:latin typeface="TeXGyreAdventor"/>
                <a:cs typeface="TeXGyreAdventor"/>
              </a:rPr>
              <a:t>miktarı</a:t>
            </a:r>
            <a:r>
              <a:rPr sz="2800" spc="-19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800" spc="-315" dirty="0">
                <a:solidFill>
                  <a:srgbClr val="FFFFFF"/>
                </a:solidFill>
                <a:latin typeface="TeXGyreAdventor"/>
                <a:cs typeface="TeXGyreAdventor"/>
              </a:rPr>
              <a:t>da  </a:t>
            </a:r>
            <a:r>
              <a:rPr sz="28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değişecektir.</a:t>
            </a:r>
            <a:endParaRPr sz="2800">
              <a:latin typeface="TeXGyreAdventor"/>
              <a:cs typeface="TeXGyreAdventor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31975" y="3572255"/>
            <a:ext cx="4463796" cy="19065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3240" y="719074"/>
            <a:ext cx="65290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  <a:tabLst>
                <a:tab pos="3683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latin typeface="TeXGyreAdventor"/>
                <a:cs typeface="TeXGyreAdventor"/>
              </a:rPr>
              <a:t>Bu </a:t>
            </a:r>
            <a:r>
              <a:rPr sz="2000" spc="-5" dirty="0">
                <a:latin typeface="TeXGyreAdventor"/>
                <a:cs typeface="TeXGyreAdventor"/>
              </a:rPr>
              <a:t>eğriden </a:t>
            </a:r>
            <a:r>
              <a:rPr sz="2000" dirty="0">
                <a:latin typeface="TeXGyreAdventor"/>
                <a:cs typeface="TeXGyreAdventor"/>
              </a:rPr>
              <a:t>de </a:t>
            </a:r>
            <a:r>
              <a:rPr sz="2000" spc="-5" dirty="0">
                <a:latin typeface="TeXGyreAdventor"/>
                <a:cs typeface="TeXGyreAdventor"/>
              </a:rPr>
              <a:t>görüldüğü </a:t>
            </a:r>
            <a:r>
              <a:rPr sz="2000" spc="30" dirty="0">
                <a:latin typeface="TeXGyreAdventor"/>
                <a:cs typeface="TeXGyreAdventor"/>
              </a:rPr>
              <a:t>üzere,</a:t>
            </a:r>
            <a:r>
              <a:rPr sz="2000" spc="30" dirty="0"/>
              <a:t>𝑅</a:t>
            </a:r>
            <a:r>
              <a:rPr sz="2175" spc="44" baseline="-15325" dirty="0"/>
              <a:t>𝐿</a:t>
            </a:r>
            <a:r>
              <a:rPr sz="2000" spc="30" dirty="0">
                <a:latin typeface="TeXGyreAdventor"/>
                <a:cs typeface="TeXGyreAdventor"/>
              </a:rPr>
              <a:t>=</a:t>
            </a:r>
            <a:r>
              <a:rPr sz="2000" spc="-5" dirty="0">
                <a:latin typeface="TeXGyreAdventor"/>
                <a:cs typeface="TeXGyreAdventor"/>
              </a:rPr>
              <a:t> </a:t>
            </a:r>
            <a:r>
              <a:rPr sz="2000" spc="15" dirty="0"/>
              <a:t>𝑅</a:t>
            </a:r>
            <a:r>
              <a:rPr sz="2175" spc="22" baseline="-15325" dirty="0"/>
              <a:t>𝑡ℎ</a:t>
            </a:r>
            <a:r>
              <a:rPr sz="2000" spc="15" dirty="0">
                <a:latin typeface="TeXGyreAdventor"/>
                <a:cs typeface="TeXGyreAdventor"/>
              </a:rPr>
              <a:t>olduğunda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6044" y="1151585"/>
            <a:ext cx="462470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maksimum güç değeri</a:t>
            </a:r>
            <a:r>
              <a:rPr sz="2000" spc="-1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okunmaktadır.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540" y="5357876"/>
            <a:ext cx="12331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000" spc="195" baseline="-22222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𝑃</a:t>
            </a:r>
            <a:r>
              <a:rPr sz="2175" spc="195" baseline="-45977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𝑚𝑎𝑥</a:t>
            </a:r>
            <a:r>
              <a:rPr sz="3000" spc="195" baseline="-22222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u="heavy" spc="4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eXGyreAdventor"/>
                <a:cs typeface="TeXGyreAdventor"/>
              </a:rPr>
              <a:t> </a:t>
            </a:r>
            <a:r>
              <a:rPr sz="1200" u="heavy" spc="1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DejaVu Sans Condensed"/>
                <a:cs typeface="DejaVu Sans Condensed"/>
              </a:rPr>
              <a:t>𝑇ℎ</a:t>
            </a:r>
            <a:r>
              <a:rPr sz="1200" u="heavy" spc="1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DejaVu Sans Condensed"/>
                <a:cs typeface="DejaVu Sans Condensed"/>
              </a:rPr>
              <a:t> </a:t>
            </a:r>
            <a:endParaRPr sz="1200">
              <a:latin typeface="DejaVu Sans Condensed"/>
              <a:cs typeface="DejaVu Sans Condense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0540" y="4606290"/>
            <a:ext cx="7363459" cy="9347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3810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Maksümum güç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değerini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bulmak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 aşağıdaki</a:t>
            </a:r>
            <a:r>
              <a:rPr sz="2000" spc="-1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denklem</a:t>
            </a:r>
            <a:endParaRPr sz="2000">
              <a:latin typeface="TeXGyreAdventor"/>
              <a:cs typeface="TeXGyreAdventor"/>
            </a:endParaRPr>
          </a:p>
          <a:p>
            <a:pPr marL="381000">
              <a:lnSpc>
                <a:spcPct val="100000"/>
              </a:lnSpc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kullanılır.</a:t>
            </a:r>
            <a:endParaRPr sz="2000">
              <a:latin typeface="TeXGyreAdventor"/>
              <a:cs typeface="TeXGyreAdventor"/>
            </a:endParaRPr>
          </a:p>
          <a:p>
            <a:pPr marL="836294">
              <a:lnSpc>
                <a:spcPct val="100000"/>
              </a:lnSpc>
              <a:spcBef>
                <a:spcPts val="615"/>
              </a:spcBef>
            </a:pPr>
            <a:r>
              <a:rPr sz="2175" spc="217" baseline="-24904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𝑉</a:t>
            </a:r>
            <a:r>
              <a:rPr sz="1200" spc="145" dirty="0">
                <a:solidFill>
                  <a:srgbClr val="FFFFFF"/>
                </a:solidFill>
                <a:latin typeface="DejaVu Sans Condensed"/>
                <a:cs typeface="DejaVu Sans Condensed"/>
              </a:rPr>
              <a:t>2</a:t>
            </a:r>
            <a:endParaRPr sz="1200">
              <a:latin typeface="DejaVu Sans Condensed"/>
              <a:cs typeface="DejaVu Sans Condense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56030" y="5655055"/>
            <a:ext cx="480059" cy="24892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sz="1450" spc="55" dirty="0">
                <a:solidFill>
                  <a:srgbClr val="FFFFFF"/>
                </a:solidFill>
                <a:latin typeface="DejaVu Sans Condensed"/>
                <a:cs typeface="DejaVu Sans Condensed"/>
              </a:rPr>
              <a:t>4𝑅</a:t>
            </a:r>
            <a:r>
              <a:rPr sz="1800" spc="82" baseline="-13888" dirty="0">
                <a:solidFill>
                  <a:srgbClr val="FFFFFF"/>
                </a:solidFill>
                <a:latin typeface="DejaVu Sans Condensed"/>
                <a:cs typeface="DejaVu Sans Condensed"/>
              </a:rPr>
              <a:t>𝑡ℎ</a:t>
            </a:r>
            <a:endParaRPr sz="1800" baseline="-13888">
              <a:latin typeface="DejaVu Sans Condensed"/>
              <a:cs typeface="DejaVu Sans Condense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79676" y="1700783"/>
            <a:ext cx="3744467" cy="2663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800225"/>
            <a:ext cx="8037830" cy="2846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çok pratik durumda, bir yüke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güç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aktarımını sağlayan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tasarımı</a:t>
            </a:r>
            <a:r>
              <a:rPr sz="20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yapılır.</a:t>
            </a:r>
            <a:endParaRPr sz="2000">
              <a:latin typeface="TeXGyreAdventor"/>
              <a:cs typeface="TeXGyreAdventor"/>
            </a:endParaRPr>
          </a:p>
          <a:p>
            <a:pPr marL="355600" marR="267335" indent="-342900">
              <a:lnSpc>
                <a:spcPct val="100000"/>
              </a:lnSpc>
              <a:spcBef>
                <a:spcPts val="994"/>
              </a:spcBef>
              <a:tabLst>
                <a:tab pos="42545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	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Yüke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iletilen gücün maksimum olması istenir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(maksimum</a:t>
            </a:r>
            <a:r>
              <a:rPr sz="2000" spc="-2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güç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aktarma/çekme</a:t>
            </a:r>
            <a:r>
              <a:rPr sz="2000" spc="-5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teoremi).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olay elektrik açısından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iki şekilde</a:t>
            </a:r>
            <a:r>
              <a:rPr sz="2000" spc="-15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incelenir.</a:t>
            </a:r>
            <a:endParaRPr sz="2000">
              <a:latin typeface="TeXGyreAdventor"/>
              <a:cs typeface="TeXGyreAdventor"/>
            </a:endParaRPr>
          </a:p>
          <a:p>
            <a:pPr marL="355600" marR="19748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İlk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kısım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öretilen gücün ne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kadarının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verimli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şekilde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transfer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edildiğidir.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Güç üretim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istasyonlarından,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yüke transfer  edilen güç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yüzdesi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ne kadar büyükse o kadar verimlidir</a:t>
            </a:r>
            <a:r>
              <a:rPr sz="2000" spc="-18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denir.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224152"/>
            <a:ext cx="8059420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İkincisi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ise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transfer edilen gücün büyüklüğüyle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ilgilidir.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tip  sistemlerde üretilen güç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çok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sınırlı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küçük olduğundan  üretilen gücün maksimum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değeri yüke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transfer edilmek ister.</a:t>
            </a:r>
            <a:r>
              <a:rPr sz="2000" spc="-2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Bu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durumda maksimum güç transferi kuralları uyarılır.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Herhangi bir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devre Thevenin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eşdeğeri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yazılabildiğinden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karmaşık  devre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Thevenin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eşdeğeri ile yer</a:t>
            </a:r>
            <a:r>
              <a:rPr sz="2000" spc="-8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değiştirilir.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75232" y="3645408"/>
            <a:ext cx="5113020" cy="1706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>
                <a:solidFill>
                  <a:srgbClr val="EBEBEB"/>
                </a:solidFill>
                <a:latin typeface="TeXGyreAdventor"/>
                <a:cs typeface="TeXGyreAdventor"/>
              </a:rPr>
              <a:t>KAYNAKÇA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1954250"/>
            <a:ext cx="6553200" cy="11938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R="82550" algn="r">
              <a:lnSpc>
                <a:spcPct val="100000"/>
              </a:lnSpc>
              <a:spcBef>
                <a:spcPts val="1095"/>
              </a:spcBef>
              <a:tabLst>
                <a:tab pos="3422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http://ehm.kocaeli.edu.tr/web/files/63_Ders-8.pdf</a:t>
            </a:r>
            <a:endParaRPr sz="2000">
              <a:latin typeface="TeXGyreAdventor"/>
              <a:cs typeface="TeXGyreAdventor"/>
            </a:endParaRPr>
          </a:p>
          <a:p>
            <a:pPr marR="5080" algn="r">
              <a:lnSpc>
                <a:spcPct val="100000"/>
              </a:lnSpc>
              <a:spcBef>
                <a:spcPts val="1000"/>
              </a:spcBef>
              <a:tabLst>
                <a:tab pos="3422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file:///C:/Users/HP/Downloads/Elektronik%20M%C3</a:t>
            </a:r>
            <a:endParaRPr sz="2000">
              <a:latin typeface="TeXGyreAdventor"/>
              <a:cs typeface="TeXGyreAdventor"/>
            </a:endParaRPr>
          </a:p>
          <a:p>
            <a:pPr marR="69850" algn="r">
              <a:lnSpc>
                <a:spcPct val="100000"/>
              </a:lnSpc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%BChendisli%C4%9Fi%20Ders%20Notu%20(Ekli).pdf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49</Words>
  <Application>Microsoft Office PowerPoint</Application>
  <PresentationFormat>Ekran Gösterisi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DejaVu Sans Condensed</vt:lpstr>
      <vt:lpstr>TeXGyreAdventor</vt:lpstr>
      <vt:lpstr>Wingdings 3</vt:lpstr>
      <vt:lpstr>Dilim</vt:lpstr>
      <vt:lpstr>PowerPoint Sunusu</vt:lpstr>
      <vt:lpstr>MAKSİMUM GÜÇ  TRANSFERİ</vt:lpstr>
      <vt:lpstr>)2 . 𝑅</vt:lpstr>
      <vt:lpstr> Bu eğriden de görüldüğü üzere,𝑅𝐿= 𝑅𝑡ℎolduğunda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MAKSİMUM GÜÇ TRANSFERİ</dc:title>
  <dc:creator>HP</dc:creator>
  <cp:lastModifiedBy>Windows Kullanıcısı</cp:lastModifiedBy>
  <cp:revision>2</cp:revision>
  <dcterms:created xsi:type="dcterms:W3CDTF">2020-01-24T12:20:13Z</dcterms:created>
  <dcterms:modified xsi:type="dcterms:W3CDTF">2020-01-28T19:03:03Z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