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2" r:id="rId6"/>
    <p:sldId id="263" r:id="rId7"/>
    <p:sldId id="260" r:id="rId8"/>
    <p:sldId id="261"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showGuides="1">
      <p:cViewPr varScale="1">
        <p:scale>
          <a:sx n="75" d="100"/>
          <a:sy n="75" d="100"/>
        </p:scale>
        <p:origin x="1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p:txBody>
          <a:bodyPr/>
          <a:lstStyle/>
          <a:p>
            <a:r>
              <a:rPr lang="tr-TR" dirty="0" smtClean="0"/>
              <a:t/>
            </a:r>
            <a:br>
              <a:rPr lang="tr-TR" dirty="0" smtClean="0"/>
            </a:br>
            <a:r>
              <a:rPr lang="tr-TR" b="1" dirty="0" smtClean="0"/>
              <a:t>MARKA YÖNETİMİ</a:t>
            </a:r>
            <a:endParaRPr lang="tr-TR" dirty="0"/>
          </a:p>
        </p:txBody>
      </p:sp>
    </p:spTree>
    <p:extLst>
      <p:ext uri="{BB962C8B-B14F-4D97-AF65-F5344CB8AC3E}">
        <p14:creationId xmlns:p14="http://schemas.microsoft.com/office/powerpoint/2010/main" val="441671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5900" y="800438"/>
            <a:ext cx="9486900" cy="3416320"/>
          </a:xfrm>
          <a:prstGeom prst="rect">
            <a:avLst/>
          </a:prstGeom>
        </p:spPr>
        <p:txBody>
          <a:bodyPr wrap="square">
            <a:spAutoFit/>
          </a:bodyPr>
          <a:lstStyle/>
          <a:p>
            <a:pPr marL="457200" indent="-457200" algn="just">
              <a:lnSpc>
                <a:spcPct val="150000"/>
              </a:lnSpc>
              <a:buFont typeface="+mj-lt"/>
              <a:buAutoNum type="arabicPeriod" startAt="2"/>
            </a:pPr>
            <a:r>
              <a:rPr lang="tr-TR" sz="2400" dirty="0"/>
              <a:t>Marka bağlılığı, işletmeye rekabet avantajı sağlamaktadır. Pazara yeni giren işletmeler için önemli bir giriş engeli oluşturmaktadır. Marka bağlılığı yüksek olan pazara girmek isteyen bir işletme, pazarda oluşmuş marka bağlılığım ortadan kaldırmak için çok fazla kaynak harcamak zorundadır. İşletmeler de, bu nedenle, böyle bir pazara girmeyi göze almamaktadırlar. </a:t>
            </a:r>
          </a:p>
        </p:txBody>
      </p:sp>
    </p:spTree>
    <p:extLst>
      <p:ext uri="{BB962C8B-B14F-4D97-AF65-F5344CB8AC3E}">
        <p14:creationId xmlns:p14="http://schemas.microsoft.com/office/powerpoint/2010/main" val="3185817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791700" cy="4456476"/>
          </a:xfrm>
          <a:prstGeom prst="rect">
            <a:avLst/>
          </a:prstGeom>
        </p:spPr>
        <p:txBody>
          <a:bodyPr wrap="square">
            <a:spAutoFit/>
          </a:bodyPr>
          <a:lstStyle/>
          <a:p>
            <a:pPr marL="514350" indent="-514350" algn="just">
              <a:lnSpc>
                <a:spcPct val="150000"/>
              </a:lnSpc>
              <a:buFont typeface="+mj-lt"/>
              <a:buAutoNum type="arabicPeriod" startAt="3"/>
            </a:pPr>
            <a:r>
              <a:rPr lang="tr-TR" sz="2400" dirty="0"/>
              <a:t>Marka bağlılığı, işletmeye, ticari genişlik sağlamaktadır. Güçlü marka bağlılığı, işletmelerin, satış noktalarında daha fazla rafa sahip olmalarını sağlamaktadır. Aracılar ya da satıcılar, marka bağlılığı yüksek olan markaların tüketicilerin alışveriş listesinde önemli bir yere sahip olduklarını bildiklerinden, bu markalar için, satış noktalarında daha çok yer ayırmaktadırlar. Ticari genişlik, farklı boyut ve çeşitlilikteki ürünlerde ve marka yayılmalarında önemli bir unsur olarak yer almaktadır. </a:t>
            </a:r>
          </a:p>
        </p:txBody>
      </p:sp>
    </p:spTree>
    <p:extLst>
      <p:ext uri="{BB962C8B-B14F-4D97-AF65-F5344CB8AC3E}">
        <p14:creationId xmlns:p14="http://schemas.microsoft.com/office/powerpoint/2010/main" val="212743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512300" cy="4456476"/>
          </a:xfrm>
          <a:prstGeom prst="rect">
            <a:avLst/>
          </a:prstGeom>
        </p:spPr>
        <p:txBody>
          <a:bodyPr wrap="square">
            <a:spAutoFit/>
          </a:bodyPr>
          <a:lstStyle/>
          <a:p>
            <a:pPr marL="457200" indent="-457200" algn="just">
              <a:lnSpc>
                <a:spcPct val="150000"/>
              </a:lnSpc>
              <a:buFont typeface="+mj-lt"/>
              <a:buAutoNum type="arabicPeriod" startAt="4"/>
            </a:pPr>
            <a:r>
              <a:rPr lang="tr-TR" sz="2400" dirty="0"/>
              <a:t>Marka bağlılığı, yeni tüketicileri harekete geçirmektedir. Sadık bir tüketici grubuna sahip olmak, özellikle, riski yüksek olan satın almalarda, potansiyel tüketicileri işletmeye çekmede önemli bir faktördür. Çünkü sadık tüketici, yüksek oranda tatmin olmuş tüketicidir ve yüksek oranda tatmin olmuş bir tüketici, markanın “başarılı” olduğu ve “iyi hizmet” sunduğu imajının yayılmasını sağlamaktadır. Böyle bir durum da, potansiyel tüketicileri işletmeye çekmede etkili olmaktadır. </a:t>
            </a:r>
          </a:p>
        </p:txBody>
      </p:sp>
    </p:spTree>
    <p:extLst>
      <p:ext uri="{BB962C8B-B14F-4D97-AF65-F5344CB8AC3E}">
        <p14:creationId xmlns:p14="http://schemas.microsoft.com/office/powerpoint/2010/main" val="3510799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601200" cy="5010474"/>
          </a:xfrm>
          <a:prstGeom prst="rect">
            <a:avLst/>
          </a:prstGeom>
        </p:spPr>
        <p:txBody>
          <a:bodyPr wrap="square">
            <a:spAutoFit/>
          </a:bodyPr>
          <a:lstStyle/>
          <a:p>
            <a:pPr marL="457200" indent="-457200" algn="just">
              <a:lnSpc>
                <a:spcPct val="150000"/>
              </a:lnSpc>
              <a:buFont typeface="+mj-lt"/>
              <a:buAutoNum type="arabicPeriod" startAt="5"/>
            </a:pPr>
            <a:r>
              <a:rPr lang="tr-TR" sz="2400" dirty="0"/>
              <a:t>Marka bağlılığı, rekabetçi tehlikelere zamanında tepki verilmesini sağlamaktadır. Pazara yeni özelliklere sahip bir ürün girdiğinde, sadık müşteri grubuna sahip olan işletme endişe duymaz, çünkü müşterisi bağlı olduğu markanın, yeni çıkan ürünün daha iyisini çıkaracağını düşünerek, rakip işletmenin yeni ürünü satın almaz. Böylece, sadık tüketiciye sahip olan işletme, pazara ilk giren işletme olmanın dezavantajlarım ortadan kaldıran takipçi stratejiyi izleyerek, pazara ilk giren işletmeden daha avantajlı bir konuma gelmektedir. </a:t>
            </a:r>
          </a:p>
        </p:txBody>
      </p:sp>
    </p:spTree>
    <p:extLst>
      <p:ext uri="{BB962C8B-B14F-4D97-AF65-F5344CB8AC3E}">
        <p14:creationId xmlns:p14="http://schemas.microsoft.com/office/powerpoint/2010/main" val="413543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b="1" dirty="0" smtClean="0"/>
              <a:t>KAYNAKÇA</a:t>
            </a:r>
            <a:endParaRPr lang="tr-TR" dirty="0"/>
          </a:p>
        </p:txBody>
      </p:sp>
      <p:sp>
        <p:nvSpPr>
          <p:cNvPr id="3" name="İçerik Yer Tutucusu 2"/>
          <p:cNvSpPr>
            <a:spLocks noGrp="1"/>
          </p:cNvSpPr>
          <p:nvPr>
            <p:ph idx="1"/>
          </p:nvPr>
        </p:nvSpPr>
        <p:spPr/>
        <p:txBody>
          <a:bodyPr>
            <a:normAutofit fontScale="77500" lnSpcReduction="20000"/>
          </a:bodyPr>
          <a:lstStyle/>
          <a:p>
            <a:r>
              <a:rPr lang="tr-TR" dirty="0"/>
              <a:t>MARKA FARKINDALIĞI, MARKA İMAJI, MARKADAN ETKİLENME VE MARKAYA GÜVENİN MARKA BAĞLILIĞI ÜZERİNDEKİ GÖRECE ETKİLERİNİN İNCELENMESİ: TURKCELL ÖRNEĞİ, Ömer TORLAK, Volkan DOĞAN, Behçet Yalın ÖZKARA, Bilgi Ekonomisi ve Yönetimi Dergisi / 2014 Cilt: IX </a:t>
            </a:r>
            <a:r>
              <a:rPr lang="tr-TR" dirty="0" smtClean="0"/>
              <a:t>Sayı: I </a:t>
            </a:r>
            <a:endParaRPr lang="tr-TR" dirty="0"/>
          </a:p>
          <a:p>
            <a:r>
              <a:rPr lang="tr-TR" dirty="0"/>
              <a:t>MARKA GÜVENİ, MARKA MEMNUNİYETİ VE MÜŞTERİ DEĞERİNİN TÜKETİCİLERİN MARKA SADAKATİ ÜZERİNE </a:t>
            </a:r>
            <a:r>
              <a:rPr lang="tr-TR" dirty="0" smtClean="0"/>
              <a:t>ETKİSİ, </a:t>
            </a:r>
            <a:r>
              <a:rPr lang="en-US" dirty="0" err="1"/>
              <a:t>Selim</a:t>
            </a:r>
            <a:r>
              <a:rPr lang="en-US" dirty="0"/>
              <a:t> Said  </a:t>
            </a:r>
            <a:r>
              <a:rPr lang="en-US" dirty="0" smtClean="0"/>
              <a:t>EREN</a:t>
            </a:r>
            <a:r>
              <a:rPr lang="tr-TR" dirty="0" smtClean="0"/>
              <a:t>,</a:t>
            </a:r>
            <a:r>
              <a:rPr lang="en-US" dirty="0" smtClean="0"/>
              <a:t> </a:t>
            </a:r>
            <a:r>
              <a:rPr lang="en-US" dirty="0"/>
              <a:t>Aydın </a:t>
            </a:r>
            <a:r>
              <a:rPr lang="en-US" dirty="0" smtClean="0"/>
              <a:t>ERGE</a:t>
            </a:r>
            <a:r>
              <a:rPr lang="tr-TR" dirty="0" smtClean="0"/>
              <a:t>, </a:t>
            </a:r>
            <a:r>
              <a:rPr lang="en-US" dirty="0"/>
              <a:t>Journal of </a:t>
            </a:r>
            <a:r>
              <a:rPr lang="en-US" dirty="0" err="1"/>
              <a:t>Yasar</a:t>
            </a:r>
            <a:r>
              <a:rPr lang="en-US" dirty="0"/>
              <a:t> University 2012 26(7) 4455 - 4482 </a:t>
            </a:r>
          </a:p>
          <a:p>
            <a:r>
              <a:rPr lang="en-US" dirty="0" err="1" smtClean="0"/>
              <a:t>Markaya</a:t>
            </a:r>
            <a:r>
              <a:rPr lang="en-US" dirty="0" smtClean="0"/>
              <a:t> </a:t>
            </a:r>
            <a:r>
              <a:rPr lang="en-US" dirty="0" err="1"/>
              <a:t>Duyulan</a:t>
            </a:r>
            <a:r>
              <a:rPr lang="en-US" dirty="0"/>
              <a:t> </a:t>
            </a:r>
            <a:r>
              <a:rPr lang="en-US" dirty="0" err="1"/>
              <a:t>Güven</a:t>
            </a:r>
            <a:r>
              <a:rPr lang="en-US" dirty="0"/>
              <a:t> </a:t>
            </a:r>
            <a:r>
              <a:rPr lang="en-US" dirty="0" err="1"/>
              <a:t>ile</a:t>
            </a:r>
            <a:r>
              <a:rPr lang="en-US" dirty="0"/>
              <a:t> </a:t>
            </a:r>
            <a:r>
              <a:rPr lang="en-US" dirty="0" err="1"/>
              <a:t>Marka</a:t>
            </a:r>
            <a:r>
              <a:rPr lang="en-US" dirty="0"/>
              <a:t> </a:t>
            </a:r>
            <a:r>
              <a:rPr lang="en-US" dirty="0" err="1"/>
              <a:t>Sadakati</a:t>
            </a:r>
            <a:r>
              <a:rPr lang="en-US" dirty="0"/>
              <a:t> </a:t>
            </a:r>
            <a:r>
              <a:rPr lang="en-US" dirty="0" err="1"/>
              <a:t>İlişkisinde</a:t>
            </a:r>
            <a:r>
              <a:rPr lang="en-US" dirty="0"/>
              <a:t> </a:t>
            </a:r>
            <a:r>
              <a:rPr lang="en-US" dirty="0" err="1"/>
              <a:t>Marka</a:t>
            </a:r>
            <a:r>
              <a:rPr lang="en-US" dirty="0"/>
              <a:t> </a:t>
            </a:r>
            <a:r>
              <a:rPr lang="en-US" dirty="0" err="1"/>
              <a:t>Aşkının</a:t>
            </a:r>
            <a:r>
              <a:rPr lang="en-US" dirty="0"/>
              <a:t> </a:t>
            </a:r>
            <a:r>
              <a:rPr lang="en-US" dirty="0" err="1"/>
              <a:t>Aracılık</a:t>
            </a:r>
            <a:r>
              <a:rPr lang="en-US" dirty="0"/>
              <a:t> </a:t>
            </a:r>
            <a:r>
              <a:rPr lang="en-US" dirty="0" err="1"/>
              <a:t>Rolü</a:t>
            </a:r>
            <a:r>
              <a:rPr lang="en-US" dirty="0"/>
              <a:t>: Starbucks </a:t>
            </a:r>
            <a:r>
              <a:rPr lang="en-US" dirty="0" err="1"/>
              <a:t>Markası</a:t>
            </a:r>
            <a:r>
              <a:rPr lang="en-US" dirty="0"/>
              <a:t> </a:t>
            </a:r>
            <a:r>
              <a:rPr lang="en-US" dirty="0" err="1"/>
              <a:t>Üzerine</a:t>
            </a:r>
            <a:r>
              <a:rPr lang="en-US" dirty="0"/>
              <a:t> </a:t>
            </a:r>
            <a:r>
              <a:rPr lang="en-US" dirty="0" err="1"/>
              <a:t>Bir</a:t>
            </a:r>
            <a:r>
              <a:rPr lang="en-US" dirty="0"/>
              <a:t> </a:t>
            </a:r>
            <a:r>
              <a:rPr lang="en-US" dirty="0" err="1" smtClean="0"/>
              <a:t>Araştırma</a:t>
            </a:r>
            <a:r>
              <a:rPr lang="tr-TR" dirty="0"/>
              <a:t>, Selma </a:t>
            </a:r>
            <a:r>
              <a:rPr lang="tr-TR" dirty="0" smtClean="0"/>
              <a:t>KALYONCUOĞLU, </a:t>
            </a:r>
            <a:r>
              <a:rPr lang="en-US" dirty="0"/>
              <a:t>Journal of Tourism and Gastronomy Studies 5/4 (2017) 383-402 </a:t>
            </a:r>
            <a:endParaRPr lang="tr-TR" dirty="0" smtClean="0"/>
          </a:p>
          <a:p>
            <a:r>
              <a:rPr lang="tr-TR" dirty="0" smtClean="0"/>
              <a:t>Marka </a:t>
            </a:r>
            <a:r>
              <a:rPr lang="tr-TR" dirty="0"/>
              <a:t>Uygulamaları ve Önemi, Yakup DURMAZ, Süleyman ERTÜRK, </a:t>
            </a:r>
            <a:r>
              <a:rPr lang="tr-TR" dirty="0" err="1"/>
              <a:t>Internatonal</a:t>
            </a:r>
            <a:r>
              <a:rPr lang="tr-TR" dirty="0"/>
              <a:t> </a:t>
            </a:r>
            <a:r>
              <a:rPr lang="tr-TR" dirty="0" err="1"/>
              <a:t>Journal</a:t>
            </a:r>
            <a:r>
              <a:rPr lang="tr-TR" dirty="0"/>
              <a:t> of </a:t>
            </a:r>
            <a:r>
              <a:rPr lang="tr-TR" dirty="0" err="1"/>
              <a:t>Academic</a:t>
            </a:r>
            <a:r>
              <a:rPr lang="tr-TR" dirty="0"/>
              <a:t> Value </a:t>
            </a:r>
            <a:r>
              <a:rPr lang="tr-TR" dirty="0" err="1"/>
              <a:t>Studies</a:t>
            </a:r>
            <a:r>
              <a:rPr lang="tr-TR" dirty="0"/>
              <a:t>, 2016 / 2 (2): 82-93.</a:t>
            </a:r>
          </a:p>
          <a:p>
            <a:r>
              <a:rPr lang="tr-TR" dirty="0" smtClean="0"/>
              <a:t>Küresel </a:t>
            </a:r>
            <a:r>
              <a:rPr lang="tr-TR" dirty="0"/>
              <a:t>Marka, </a:t>
            </a:r>
            <a:r>
              <a:rPr lang="tr-TR" dirty="0" err="1"/>
              <a:t>Nigel</a:t>
            </a:r>
            <a:r>
              <a:rPr lang="tr-TR" dirty="0"/>
              <a:t> HOLLIS, </a:t>
            </a:r>
            <a:r>
              <a:rPr lang="tr-TR" dirty="0" err="1"/>
              <a:t>Brandage</a:t>
            </a:r>
            <a:r>
              <a:rPr lang="tr-TR" dirty="0"/>
              <a:t> Yayınları, İstanbul, 2011</a:t>
            </a:r>
          </a:p>
          <a:p>
            <a:r>
              <a:rPr lang="tr-TR" dirty="0"/>
              <a:t>Marka İletişimi Yönetimi, Hatun Boztepe Taşkıran, İstanbul Üniversitesi açık ve Uzaktan Eğitim Fakültesi</a:t>
            </a:r>
          </a:p>
          <a:p>
            <a:endParaRPr lang="tr-TR" dirty="0"/>
          </a:p>
        </p:txBody>
      </p:sp>
    </p:spTree>
    <p:extLst>
      <p:ext uri="{BB962C8B-B14F-4D97-AF65-F5344CB8AC3E}">
        <p14:creationId xmlns:p14="http://schemas.microsoft.com/office/powerpoint/2010/main" val="2503478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r>
            <a:br>
              <a:rPr lang="tr-TR" dirty="0"/>
            </a:br>
            <a:r>
              <a:rPr lang="tr-TR" b="1" dirty="0"/>
              <a:t>Marka Sadakati (</a:t>
            </a:r>
            <a:r>
              <a:rPr lang="tr-TR" b="1" dirty="0" smtClean="0"/>
              <a:t>Bağlılığı)</a:t>
            </a:r>
            <a:endParaRPr lang="tr-TR" b="1" dirty="0"/>
          </a:p>
        </p:txBody>
      </p:sp>
      <p:sp>
        <p:nvSpPr>
          <p:cNvPr id="3" name="İçerik Yer Tutucusu 2"/>
          <p:cNvSpPr>
            <a:spLocks noGrp="1"/>
          </p:cNvSpPr>
          <p:nvPr>
            <p:ph idx="1"/>
          </p:nvPr>
        </p:nvSpPr>
        <p:spPr/>
        <p:txBody>
          <a:bodyPr>
            <a:normAutofit fontScale="92500" lnSpcReduction="10000"/>
          </a:bodyPr>
          <a:lstStyle/>
          <a:p>
            <a:pPr marL="0" indent="0" algn="just">
              <a:lnSpc>
                <a:spcPct val="150000"/>
              </a:lnSpc>
              <a:buNone/>
            </a:pPr>
            <a:r>
              <a:rPr lang="tr-TR" sz="2800" dirty="0"/>
              <a:t>Prof. Richard </a:t>
            </a:r>
            <a:r>
              <a:rPr lang="tr-TR" sz="2800" dirty="0" err="1"/>
              <a:t>Oliver</a:t>
            </a:r>
            <a:r>
              <a:rPr lang="tr-TR" sz="2800" dirty="0"/>
              <a:t> müşteri sadakatini, </a:t>
            </a:r>
            <a:r>
              <a:rPr lang="tr-TR" sz="2800" dirty="0">
                <a:solidFill>
                  <a:srgbClr val="FF0000"/>
                </a:solidFill>
              </a:rPr>
              <a:t>"sadakat, tutumun değişmesine sebep olabilecek, duruma bağlı etmenler ve pazarlama çabalarına rağmen, tercih edilen bir ürünü/hizmeti sürekli olarak yeniden satın almaya ve böylece tekrar eden bir aynı marka ya da aynı gruba ait markayı satın almaya yönelik bir bağlılık"</a:t>
            </a:r>
            <a:r>
              <a:rPr lang="tr-TR" sz="2800" dirty="0"/>
              <a:t> olarak </a:t>
            </a:r>
            <a:r>
              <a:rPr lang="tr-TR" sz="2800" dirty="0" smtClean="0"/>
              <a:t>tanımlamaktadır.</a:t>
            </a:r>
            <a:endParaRPr lang="tr-TR" sz="2800" dirty="0"/>
          </a:p>
        </p:txBody>
      </p:sp>
    </p:spTree>
    <p:extLst>
      <p:ext uri="{BB962C8B-B14F-4D97-AF65-F5344CB8AC3E}">
        <p14:creationId xmlns:p14="http://schemas.microsoft.com/office/powerpoint/2010/main" val="3319735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105900" cy="4616648"/>
          </a:xfrm>
          <a:prstGeom prst="rect">
            <a:avLst/>
          </a:prstGeom>
        </p:spPr>
        <p:txBody>
          <a:bodyPr wrap="square">
            <a:spAutoFit/>
          </a:bodyPr>
          <a:lstStyle/>
          <a:p>
            <a:pPr algn="just">
              <a:lnSpc>
                <a:spcPct val="150000"/>
              </a:lnSpc>
            </a:pPr>
            <a:r>
              <a:rPr lang="tr-TR" sz="2800" dirty="0" smtClean="0"/>
              <a:t>Marka sadakati, müşterinin bir markaya karşı sergilemiş olduğu olumlu tutum ve tekrarlanan satın alma davranışı arasındaki ilişkidir. Marka </a:t>
            </a:r>
            <a:r>
              <a:rPr lang="tr-TR" sz="2800" dirty="0"/>
              <a:t>sadakatini, müşteri tarafından satın alınan bir ürünün, dış etkenlere ve çeşitli markaların pazarlama çabalarına rağmen, gelecekte de tekrar satın alınacağına ilişkin duyduğu güçlü bağlılık hissi olarak tanımlamaktadır. </a:t>
            </a:r>
          </a:p>
        </p:txBody>
      </p:sp>
    </p:spTree>
    <p:extLst>
      <p:ext uri="{BB962C8B-B14F-4D97-AF65-F5344CB8AC3E}">
        <p14:creationId xmlns:p14="http://schemas.microsoft.com/office/powerpoint/2010/main" val="459960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5900" y="685800"/>
            <a:ext cx="9486900" cy="5010474"/>
          </a:xfrm>
          <a:prstGeom prst="rect">
            <a:avLst/>
          </a:prstGeom>
        </p:spPr>
        <p:txBody>
          <a:bodyPr wrap="square">
            <a:spAutoFit/>
          </a:bodyPr>
          <a:lstStyle/>
          <a:p>
            <a:pPr algn="just">
              <a:lnSpc>
                <a:spcPct val="150000"/>
              </a:lnSpc>
            </a:pPr>
            <a:r>
              <a:rPr lang="tr-TR" sz="2400" dirty="0"/>
              <a:t>Tekrarlı satın alma davranışından farklı olarak marka sadakati, davranışsal sadakat ve tutumsal sadakat olmak üzere iki boyuttan </a:t>
            </a:r>
            <a:r>
              <a:rPr lang="tr-TR" sz="2400" dirty="0" smtClean="0"/>
              <a:t>oluşmaktadır.</a:t>
            </a:r>
          </a:p>
          <a:p>
            <a:pPr marL="457200" indent="-457200" algn="just">
              <a:lnSpc>
                <a:spcPct val="150000"/>
              </a:lnSpc>
              <a:buFont typeface="Arial" panose="020B0604020202020204" pitchFamily="34" charset="0"/>
              <a:buChar char="•"/>
            </a:pPr>
            <a:r>
              <a:rPr lang="tr-TR" sz="2400" dirty="0" smtClean="0">
                <a:solidFill>
                  <a:srgbClr val="FF0000"/>
                </a:solidFill>
              </a:rPr>
              <a:t>Davranışsal </a:t>
            </a:r>
            <a:r>
              <a:rPr lang="tr-TR" sz="2400" dirty="0">
                <a:solidFill>
                  <a:srgbClr val="FF0000"/>
                </a:solidFill>
              </a:rPr>
              <a:t>sadakat boyutu, </a:t>
            </a:r>
            <a:r>
              <a:rPr lang="tr-TR" sz="2400" dirty="0"/>
              <a:t>aynı ürün grubu içerisindeki birçok marka arasından, tek bir markayı tekrar tekrar satın alma davranışını ifade </a:t>
            </a:r>
            <a:r>
              <a:rPr lang="tr-TR" sz="2400" dirty="0" smtClean="0"/>
              <a:t>ederken;</a:t>
            </a:r>
          </a:p>
          <a:p>
            <a:pPr marL="457200" indent="-457200" algn="just">
              <a:lnSpc>
                <a:spcPct val="150000"/>
              </a:lnSpc>
              <a:buFont typeface="Arial" panose="020B0604020202020204" pitchFamily="34" charset="0"/>
              <a:buChar char="•"/>
            </a:pPr>
            <a:r>
              <a:rPr lang="tr-TR" sz="2400" dirty="0">
                <a:solidFill>
                  <a:srgbClr val="FF0000"/>
                </a:solidFill>
              </a:rPr>
              <a:t>T</a:t>
            </a:r>
            <a:r>
              <a:rPr lang="tr-TR" sz="2400" dirty="0" smtClean="0">
                <a:solidFill>
                  <a:srgbClr val="FF0000"/>
                </a:solidFill>
              </a:rPr>
              <a:t>utumsal </a:t>
            </a:r>
            <a:r>
              <a:rPr lang="tr-TR" sz="2400" dirty="0">
                <a:solidFill>
                  <a:srgbClr val="FF0000"/>
                </a:solidFill>
              </a:rPr>
              <a:t>sadakat</a:t>
            </a:r>
            <a:r>
              <a:rPr lang="tr-TR" sz="2400" dirty="0"/>
              <a:t> ise markanın sahip olduğu ve müşterinin memnun kaldığı özellikleri sebebiyle tekrar satın almaya ilişkin markaya duyulan güçlü bağlılık derecesini ifade </a:t>
            </a:r>
            <a:r>
              <a:rPr lang="tr-TR" sz="2400" dirty="0" smtClean="0"/>
              <a:t>etmektedir. </a:t>
            </a:r>
            <a:endParaRPr lang="tr-TR" sz="2400" dirty="0"/>
          </a:p>
        </p:txBody>
      </p:sp>
    </p:spTree>
    <p:extLst>
      <p:ext uri="{BB962C8B-B14F-4D97-AF65-F5344CB8AC3E}">
        <p14:creationId xmlns:p14="http://schemas.microsoft.com/office/powerpoint/2010/main" val="3104346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5900" y="685800"/>
            <a:ext cx="9639300" cy="5183855"/>
          </a:xfrm>
          <a:prstGeom prst="rect">
            <a:avLst/>
          </a:prstGeom>
        </p:spPr>
        <p:txBody>
          <a:bodyPr wrap="square">
            <a:spAutoFit/>
          </a:bodyPr>
          <a:lstStyle/>
          <a:p>
            <a:pPr algn="just">
              <a:lnSpc>
                <a:spcPct val="150000"/>
              </a:lnSpc>
            </a:pPr>
            <a:r>
              <a:rPr lang="tr-TR" sz="2800" dirty="0" smtClean="0"/>
              <a:t>     Marka </a:t>
            </a:r>
            <a:r>
              <a:rPr lang="tr-TR" sz="2800" dirty="0"/>
              <a:t>sadakati süreci ardışık bir bütündür. </a:t>
            </a:r>
            <a:r>
              <a:rPr lang="tr-TR" sz="2800" dirty="0" smtClean="0"/>
              <a:t>Önce </a:t>
            </a:r>
            <a:r>
              <a:rPr lang="tr-TR" sz="2800" dirty="0"/>
              <a:t>müşteri </a:t>
            </a:r>
            <a:r>
              <a:rPr lang="tr-TR" sz="2800" dirty="0">
                <a:solidFill>
                  <a:srgbClr val="FF0000"/>
                </a:solidFill>
              </a:rPr>
              <a:t>bilişsel</a:t>
            </a:r>
            <a:r>
              <a:rPr lang="tr-TR" sz="2800" dirty="0"/>
              <a:t> (</a:t>
            </a:r>
            <a:r>
              <a:rPr lang="tr-TR" sz="2800" dirty="0" err="1"/>
              <a:t>cognitive</a:t>
            </a:r>
            <a:r>
              <a:rPr lang="tr-TR" sz="2800" dirty="0"/>
              <a:t>) anlamda markaya karşı sadık olmaktadır. Bu durum alternatifler arasından markanın sahip olduğu performansa ve işlevsel özelliklerine göre tercih edilmesi anlamına </a:t>
            </a:r>
            <a:r>
              <a:rPr lang="tr-TR" sz="2800" dirty="0" smtClean="0"/>
              <a:t>gelmektedir. Bilişsel </a:t>
            </a:r>
            <a:r>
              <a:rPr lang="tr-TR" sz="2800" dirty="0"/>
              <a:t>bağ bir süre sonra </a:t>
            </a:r>
            <a:r>
              <a:rPr lang="tr-TR" sz="2800" dirty="0">
                <a:solidFill>
                  <a:srgbClr val="FF0000"/>
                </a:solidFill>
              </a:rPr>
              <a:t>duygusal</a:t>
            </a:r>
            <a:r>
              <a:rPr lang="tr-TR" sz="2800" dirty="0"/>
              <a:t> (</a:t>
            </a:r>
            <a:r>
              <a:rPr lang="tr-TR" sz="2800" dirty="0" err="1"/>
              <a:t>affective</a:t>
            </a:r>
            <a:r>
              <a:rPr lang="tr-TR" sz="2800" dirty="0"/>
              <a:t>) olarak sadık olma boyutuna taşınmaktadır. Bu boyutta markayı beğenme, markadan memnun olma durumu söz konusudur</a:t>
            </a:r>
            <a:r>
              <a:rPr lang="tr-TR" dirty="0"/>
              <a:t>. </a:t>
            </a:r>
          </a:p>
        </p:txBody>
      </p:sp>
    </p:spTree>
    <p:extLst>
      <p:ext uri="{BB962C8B-B14F-4D97-AF65-F5344CB8AC3E}">
        <p14:creationId xmlns:p14="http://schemas.microsoft.com/office/powerpoint/2010/main" val="331735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512300" cy="4708981"/>
          </a:xfrm>
          <a:prstGeom prst="rect">
            <a:avLst/>
          </a:prstGeom>
        </p:spPr>
        <p:txBody>
          <a:bodyPr wrap="square">
            <a:spAutoFit/>
          </a:bodyPr>
          <a:lstStyle/>
          <a:p>
            <a:pPr algn="just">
              <a:lnSpc>
                <a:spcPct val="150000"/>
              </a:lnSpc>
            </a:pPr>
            <a:r>
              <a:rPr lang="tr-TR" sz="2000" dirty="0"/>
              <a:t>Daha sonra duygusal bağ boyutundan markaya karşı duyulan olumlu etkiye ve </a:t>
            </a:r>
            <a:r>
              <a:rPr lang="tr-TR" sz="2000" dirty="0">
                <a:solidFill>
                  <a:srgbClr val="FF0000"/>
                </a:solidFill>
              </a:rPr>
              <a:t>markayı tekrar satın almayı </a:t>
            </a:r>
            <a:r>
              <a:rPr lang="tr-TR" sz="2000" dirty="0" smtClean="0">
                <a:solidFill>
                  <a:srgbClr val="FF0000"/>
                </a:solidFill>
              </a:rPr>
              <a:t>isteme </a:t>
            </a:r>
            <a:r>
              <a:rPr lang="tr-TR" sz="2000" dirty="0"/>
              <a:t>evresine geçilmektedir. Bu evre tam olarak sadakat evresi değildir. Bir ürünü tekrar satın alma davranışının gösterilmesi, her zaman markaya sadık olunduğu anlamına gelmemektedir. Müşteri benzer özellikte olan başka bir markayla karşılaşıp aynı etkiyi elde eder ise ilk markaya karşı satın alma davranışını tekrarlamayabilir. Son olarak da </a:t>
            </a:r>
            <a:r>
              <a:rPr lang="tr-TR" sz="2000" dirty="0" smtClean="0">
                <a:solidFill>
                  <a:srgbClr val="FF0000"/>
                </a:solidFill>
              </a:rPr>
              <a:t>davranışsal anlamda </a:t>
            </a:r>
            <a:r>
              <a:rPr lang="tr-TR" sz="2000" dirty="0">
                <a:solidFill>
                  <a:srgbClr val="FF0000"/>
                </a:solidFill>
              </a:rPr>
              <a:t>sadakat</a:t>
            </a:r>
            <a:r>
              <a:rPr lang="tr-TR" sz="2000" dirty="0"/>
              <a:t> boyutu meydana gelmektedir. Marka sadakatinin oluştuğu bu boyutta ürünü satın alma niyeti harekete geçmek için hazır bir hal almıştır. İstenilen ürünü alırken meydana gelebilecek olumsuzlukları engellemek için ilave bir isteklilik hali söz konusu </a:t>
            </a:r>
            <a:r>
              <a:rPr lang="tr-TR" sz="2000" dirty="0" smtClean="0"/>
              <a:t>olmaktadır. </a:t>
            </a:r>
            <a:endParaRPr lang="tr-TR" sz="2000" dirty="0"/>
          </a:p>
        </p:txBody>
      </p:sp>
    </p:spTree>
    <p:extLst>
      <p:ext uri="{BB962C8B-B14F-4D97-AF65-F5344CB8AC3E}">
        <p14:creationId xmlns:p14="http://schemas.microsoft.com/office/powerpoint/2010/main" val="442525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35100" y="586939"/>
            <a:ext cx="9537700" cy="5909310"/>
          </a:xfrm>
          <a:prstGeom prst="rect">
            <a:avLst/>
          </a:prstGeom>
        </p:spPr>
        <p:txBody>
          <a:bodyPr wrap="square">
            <a:spAutoFit/>
          </a:bodyPr>
          <a:lstStyle/>
          <a:p>
            <a:pPr algn="just">
              <a:lnSpc>
                <a:spcPct val="150000"/>
              </a:lnSpc>
            </a:pPr>
            <a:r>
              <a:rPr lang="tr-TR" sz="2800" dirty="0"/>
              <a:t>Marka bağlılığı durumundan bahsedebilmek için çeşitli şartların ortaya çıkması gerekmektedir. Bu şartlar ise şöyle </a:t>
            </a:r>
            <a:r>
              <a:rPr lang="tr-TR" sz="2800" dirty="0" smtClean="0"/>
              <a:t>sıralanabilmektedir:</a:t>
            </a:r>
          </a:p>
          <a:p>
            <a:pPr marL="457200" indent="-457200" algn="just">
              <a:lnSpc>
                <a:spcPct val="150000"/>
              </a:lnSpc>
              <a:buFont typeface="Arial" panose="020B0604020202020204" pitchFamily="34" charset="0"/>
              <a:buChar char="•"/>
            </a:pPr>
            <a:r>
              <a:rPr lang="tr-TR" sz="2400" dirty="0" smtClean="0"/>
              <a:t>Marka </a:t>
            </a:r>
            <a:r>
              <a:rPr lang="tr-TR" sz="2400" dirty="0"/>
              <a:t>bağlılığı tesadüfi </a:t>
            </a:r>
            <a:r>
              <a:rPr lang="tr-TR" sz="2400" dirty="0" smtClean="0"/>
              <a:t>değildir.</a:t>
            </a:r>
          </a:p>
          <a:p>
            <a:pPr marL="457200" indent="-457200" algn="just">
              <a:lnSpc>
                <a:spcPct val="150000"/>
              </a:lnSpc>
              <a:buFont typeface="Arial" panose="020B0604020202020204" pitchFamily="34" charset="0"/>
              <a:buChar char="•"/>
            </a:pPr>
            <a:r>
              <a:rPr lang="tr-TR" sz="2400" dirty="0" smtClean="0"/>
              <a:t>Marka </a:t>
            </a:r>
            <a:r>
              <a:rPr lang="tr-TR" sz="2400" dirty="0"/>
              <a:t>bağlılığı davranışsal bir </a:t>
            </a:r>
            <a:r>
              <a:rPr lang="tr-TR" sz="2400" dirty="0" smtClean="0"/>
              <a:t>tepkidir.</a:t>
            </a:r>
          </a:p>
          <a:p>
            <a:pPr marL="457200" indent="-457200" algn="just">
              <a:lnSpc>
                <a:spcPct val="150000"/>
              </a:lnSpc>
              <a:buFont typeface="Arial" panose="020B0604020202020204" pitchFamily="34" charset="0"/>
              <a:buChar char="•"/>
            </a:pPr>
            <a:r>
              <a:rPr lang="tr-TR" sz="2400" dirty="0" smtClean="0"/>
              <a:t>Marka </a:t>
            </a:r>
            <a:r>
              <a:rPr lang="tr-TR" sz="2400" dirty="0"/>
              <a:t>bağlılığı belirli zaman içinde ortaya </a:t>
            </a:r>
            <a:r>
              <a:rPr lang="tr-TR" sz="2400" dirty="0" smtClean="0"/>
              <a:t>çıkar.</a:t>
            </a:r>
          </a:p>
          <a:p>
            <a:pPr marL="457200" indent="-457200" algn="just">
              <a:lnSpc>
                <a:spcPct val="150000"/>
              </a:lnSpc>
              <a:buFont typeface="Arial" panose="020B0604020202020204" pitchFamily="34" charset="0"/>
              <a:buChar char="•"/>
            </a:pPr>
            <a:r>
              <a:rPr lang="tr-TR" sz="2400" dirty="0" smtClean="0"/>
              <a:t>Marka </a:t>
            </a:r>
            <a:r>
              <a:rPr lang="tr-TR" sz="2400" dirty="0"/>
              <a:t>bağlılığı karar verici bir birim tarafından </a:t>
            </a:r>
            <a:r>
              <a:rPr lang="tr-TR" sz="2400" dirty="0" smtClean="0"/>
              <a:t>gerçekleştirilir.</a:t>
            </a:r>
          </a:p>
          <a:p>
            <a:pPr marL="457200" indent="-457200" algn="just">
              <a:lnSpc>
                <a:spcPct val="150000"/>
              </a:lnSpc>
              <a:buFont typeface="Arial" panose="020B0604020202020204" pitchFamily="34" charset="0"/>
              <a:buChar char="•"/>
            </a:pPr>
            <a:r>
              <a:rPr lang="tr-TR" sz="2400" dirty="0" smtClean="0"/>
              <a:t>Marka </a:t>
            </a:r>
            <a:r>
              <a:rPr lang="tr-TR" sz="2400" dirty="0"/>
              <a:t>bağlılığı için bir veya birden fazla marka seçeneği </a:t>
            </a:r>
            <a:r>
              <a:rPr lang="tr-TR" sz="2400" dirty="0" smtClean="0"/>
              <a:t>olmalıdır</a:t>
            </a:r>
          </a:p>
          <a:p>
            <a:pPr marL="457200" indent="-457200" algn="just">
              <a:lnSpc>
                <a:spcPct val="150000"/>
              </a:lnSpc>
              <a:buFont typeface="Arial" panose="020B0604020202020204" pitchFamily="34" charset="0"/>
              <a:buChar char="•"/>
            </a:pPr>
            <a:r>
              <a:rPr lang="tr-TR" sz="2400" dirty="0" smtClean="0"/>
              <a:t>Marka </a:t>
            </a:r>
            <a:r>
              <a:rPr lang="tr-TR" sz="2400" dirty="0"/>
              <a:t>bağlılığı psikolojik bir sürecin işlevidir. </a:t>
            </a:r>
          </a:p>
        </p:txBody>
      </p:sp>
    </p:spTree>
    <p:extLst>
      <p:ext uri="{BB962C8B-B14F-4D97-AF65-F5344CB8AC3E}">
        <p14:creationId xmlns:p14="http://schemas.microsoft.com/office/powerpoint/2010/main" val="1684097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812800"/>
          </a:xfrm>
        </p:spPr>
        <p:txBody>
          <a:bodyPr/>
          <a:lstStyle/>
          <a:p>
            <a:pPr algn="ctr"/>
            <a:r>
              <a:rPr lang="tr-TR" b="1" dirty="0" smtClean="0"/>
              <a:t>Marka Bağlılık Piramidi</a:t>
            </a:r>
            <a:endParaRPr lang="tr-TR" b="1" dirty="0"/>
          </a:p>
        </p:txBody>
      </p:sp>
      <p:pic>
        <p:nvPicPr>
          <p:cNvPr id="4" name="İçerik Yer Tutucusu 3"/>
          <p:cNvPicPr>
            <a:picLocks noGrp="1" noChangeAspect="1"/>
          </p:cNvPicPr>
          <p:nvPr>
            <p:ph idx="1"/>
          </p:nvPr>
        </p:nvPicPr>
        <p:blipFill>
          <a:blip r:embed="rId2"/>
          <a:stretch>
            <a:fillRect/>
          </a:stretch>
        </p:blipFill>
        <p:spPr>
          <a:xfrm>
            <a:off x="2921000" y="1498600"/>
            <a:ext cx="6489700" cy="5359400"/>
          </a:xfrm>
          <a:prstGeom prst="rect">
            <a:avLst/>
          </a:prstGeom>
        </p:spPr>
      </p:pic>
    </p:spTree>
    <p:extLst>
      <p:ext uri="{BB962C8B-B14F-4D97-AF65-F5344CB8AC3E}">
        <p14:creationId xmlns:p14="http://schemas.microsoft.com/office/powerpoint/2010/main" val="803808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50900" y="482600"/>
            <a:ext cx="10426700" cy="5386090"/>
          </a:xfrm>
          <a:prstGeom prst="rect">
            <a:avLst/>
          </a:prstGeom>
        </p:spPr>
        <p:txBody>
          <a:bodyPr wrap="square">
            <a:spAutoFit/>
          </a:bodyPr>
          <a:lstStyle/>
          <a:p>
            <a:r>
              <a:rPr lang="tr-TR" sz="2800" dirty="0"/>
              <a:t>Marka bağlılığının işletmelere sağladığı bir takım yararlar vardır</a:t>
            </a:r>
            <a:r>
              <a:rPr lang="tr-TR" sz="2800" dirty="0" smtClean="0"/>
              <a:t>.</a:t>
            </a:r>
          </a:p>
          <a:p>
            <a:endParaRPr lang="tr-TR" sz="2800" dirty="0" smtClean="0"/>
          </a:p>
          <a:p>
            <a:pPr marL="342900" indent="-342900" algn="just">
              <a:lnSpc>
                <a:spcPct val="150000"/>
              </a:lnSpc>
              <a:buFont typeface="+mj-lt"/>
              <a:buAutoNum type="arabicPeriod"/>
            </a:pPr>
            <a:r>
              <a:rPr lang="tr-TR" sz="2400" dirty="0"/>
              <a:t>Marka bağlılığı, pazarlama maliyetlerini düşürmektedir. Sadık müşteriyi elde tutmak, yeni müşteri kazanmaktan daha az masraflıdır, çünkü, potansiyel tüketicilerin, satın aldıkları mevcut markaları değiştirmek konusunda motivasyon eksiklikleri vardır ve bu tüketicilerle iletişim kurmak, marka alternatiflerini değerlendirme konusunda çaba göstermediklerinden, daha masraflıdır. Sadık müşteriler, tatmin oldukları ve ürünle veya ona bağlı hizmetle ilgili oluşan problemleri çözüldüğü takdirde, markaya sadık kalmaya devam etmektedirler.</a:t>
            </a:r>
          </a:p>
        </p:txBody>
      </p:sp>
    </p:spTree>
    <p:extLst>
      <p:ext uri="{BB962C8B-B14F-4D97-AF65-F5344CB8AC3E}">
        <p14:creationId xmlns:p14="http://schemas.microsoft.com/office/powerpoint/2010/main" val="4083650177"/>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Kırpma</Template>
  <TotalTime>69</TotalTime>
  <Words>930</Words>
  <Application>Microsoft Office PowerPoint</Application>
  <PresentationFormat>Geniş ekran</PresentationFormat>
  <Paragraphs>31</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Arial</vt:lpstr>
      <vt:lpstr>Franklin Gothic Book</vt:lpstr>
      <vt:lpstr>Crop</vt:lpstr>
      <vt:lpstr> MARKA YÖNETİMİ</vt:lpstr>
      <vt:lpstr> Marka Sadakati (Bağlılığı)</vt:lpstr>
      <vt:lpstr>PowerPoint Sunusu</vt:lpstr>
      <vt:lpstr>PowerPoint Sunusu</vt:lpstr>
      <vt:lpstr>PowerPoint Sunusu</vt:lpstr>
      <vt:lpstr>PowerPoint Sunusu</vt:lpstr>
      <vt:lpstr>PowerPoint Sunusu</vt:lpstr>
      <vt:lpstr>Marka Bağlılık Piramidi</vt:lpstr>
      <vt:lpstr>PowerPoint Sunusu</vt:lpstr>
      <vt:lpstr>PowerPoint Sunusu</vt:lpstr>
      <vt:lpstr>PowerPoint Sunusu</vt:lpstr>
      <vt:lpstr>PowerPoint Sunusu</vt:lpstr>
      <vt:lpstr>PowerPoint Sunusu</vt:lpstr>
      <vt:lpstr> 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MARKA YÖNETİMİ</dc:title>
  <dc:creator>mehtap uğur</dc:creator>
  <cp:lastModifiedBy>mehtap uğur</cp:lastModifiedBy>
  <cp:revision>7</cp:revision>
  <dcterms:created xsi:type="dcterms:W3CDTF">2020-05-09T12:28:53Z</dcterms:created>
  <dcterms:modified xsi:type="dcterms:W3CDTF">2020-05-09T13:38:35Z</dcterms:modified>
</cp:coreProperties>
</file>