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BÖLGESEL POLİTİKA: ORTADOĞU (</a:t>
            </a:r>
            <a:r>
              <a:rPr lang="en-US" sz="3600" dirty="0" err="1">
                <a:solidFill>
                  <a:srgbClr val="660066"/>
                </a:solidFill>
              </a:rPr>
              <a:t>Bahar</a:t>
            </a:r>
            <a:r>
              <a:rPr lang="en-US" sz="3600">
                <a:solidFill>
                  <a:srgbClr val="660066"/>
                </a:solidFill>
              </a:rPr>
              <a:t> </a:t>
            </a:r>
            <a:r>
              <a:rPr lang="en-US" sz="3600" smtClean="0">
                <a:solidFill>
                  <a:srgbClr val="660066"/>
                </a:solidFill>
              </a:rPr>
              <a:t>2019-2020)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48754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2800" dirty="0">
                <a:solidFill>
                  <a:srgbClr val="660066"/>
                </a:solidFill>
              </a:rPr>
              <a:t>7</a:t>
            </a:r>
            <a:r>
              <a:rPr lang="en-US" sz="2800" smtClean="0">
                <a:solidFill>
                  <a:srgbClr val="660066"/>
                </a:solidFill>
              </a:rPr>
              <a:t>. </a:t>
            </a:r>
            <a:r>
              <a:rPr lang="en-US" sz="2800" dirty="0" err="1" smtClean="0">
                <a:solidFill>
                  <a:srgbClr val="660066"/>
                </a:solidFill>
              </a:rPr>
              <a:t>Hafta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tr-TR" sz="2800" dirty="0">
                <a:solidFill>
                  <a:srgbClr val="660066"/>
                </a:solidFill>
              </a:rPr>
              <a:t>Ortadoğu Ülkelerinin Ekonomik, Siyasal ve Toplumsal Yapıları: Cumhuriyetler III (Kuzey Afrika Ülkeleri: Tunus, Cezayir, Libya) </a:t>
            </a:r>
            <a:endParaRPr lang="en-US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0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TUNUS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Habib</a:t>
            </a:r>
            <a:r>
              <a:rPr lang="en-US" dirty="0" smtClean="0"/>
              <a:t> </a:t>
            </a:r>
            <a:r>
              <a:rPr lang="en-US" dirty="0" err="1" smtClean="0"/>
              <a:t>Burgiba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(1956-1987)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</a:t>
            </a:r>
            <a:r>
              <a:rPr lang="en-US" dirty="0" smtClean="0"/>
              <a:t>: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eliyle</a:t>
            </a:r>
            <a:r>
              <a:rPr lang="en-US" dirty="0" smtClean="0"/>
              <a:t> </a:t>
            </a:r>
            <a:r>
              <a:rPr lang="en-US" dirty="0" err="1" smtClean="0"/>
              <a:t>kalkınma</a:t>
            </a:r>
            <a:r>
              <a:rPr lang="en-US" dirty="0" smtClean="0"/>
              <a:t> (1960’lar)</a:t>
            </a:r>
          </a:p>
          <a:p>
            <a:pPr marL="82296" indent="0">
              <a:buNone/>
            </a:pPr>
            <a:r>
              <a:rPr lang="en-US" dirty="0" smtClean="0"/>
              <a:t>Neo-</a:t>
            </a:r>
            <a:r>
              <a:rPr lang="en-US" dirty="0" err="1" smtClean="0"/>
              <a:t>liberalleşme</a:t>
            </a:r>
            <a:r>
              <a:rPr lang="en-US" dirty="0" smtClean="0"/>
              <a:t> </a:t>
            </a:r>
            <a:r>
              <a:rPr lang="en-US" dirty="0" err="1" smtClean="0"/>
              <a:t>çabaları</a:t>
            </a:r>
            <a:r>
              <a:rPr lang="en-US" dirty="0" smtClean="0"/>
              <a:t> (1970’lerden </a:t>
            </a:r>
            <a:r>
              <a:rPr lang="en-US" dirty="0" err="1" smtClean="0"/>
              <a:t>itibaren</a:t>
            </a:r>
            <a:r>
              <a:rPr lang="en-US" dirty="0" smtClean="0"/>
              <a:t>)</a:t>
            </a:r>
          </a:p>
          <a:p>
            <a:pPr marL="82296" indent="0">
              <a:buNone/>
            </a:pP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kriz</a:t>
            </a:r>
            <a:r>
              <a:rPr lang="en-US" dirty="0" smtClean="0"/>
              <a:t>: </a:t>
            </a:r>
            <a:r>
              <a:rPr lang="en-US" dirty="0" err="1" smtClean="0"/>
              <a:t>Ekmek</a:t>
            </a:r>
            <a:r>
              <a:rPr lang="en-US" dirty="0" smtClean="0"/>
              <a:t> </a:t>
            </a:r>
            <a:r>
              <a:rPr lang="en-US" dirty="0" err="1" smtClean="0"/>
              <a:t>isyanı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muhalefet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Siyaset</a:t>
            </a:r>
            <a:r>
              <a:rPr lang="en-US" dirty="0" smtClean="0"/>
              <a:t>: </a:t>
            </a:r>
            <a:r>
              <a:rPr lang="en-US" dirty="0" err="1" smtClean="0"/>
              <a:t>Otoriter</a:t>
            </a:r>
            <a:r>
              <a:rPr lang="en-US" dirty="0" smtClean="0"/>
              <a:t> </a:t>
            </a:r>
            <a:r>
              <a:rPr lang="en-US" dirty="0" err="1" smtClean="0"/>
              <a:t>rejimin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, </a:t>
            </a:r>
            <a:r>
              <a:rPr lang="en-US" dirty="0" err="1" smtClean="0"/>
              <a:t>Başkanlık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, 1956 </a:t>
            </a:r>
            <a:r>
              <a:rPr lang="en-US" dirty="0" err="1" smtClean="0"/>
              <a:t>anayasası</a:t>
            </a:r>
            <a:r>
              <a:rPr lang="en-US" dirty="0" smtClean="0"/>
              <a:t>, </a:t>
            </a:r>
            <a:r>
              <a:rPr lang="en-US" dirty="0" err="1" smtClean="0"/>
              <a:t>Medeni</a:t>
            </a:r>
            <a:r>
              <a:rPr lang="en-US" dirty="0" smtClean="0"/>
              <a:t> </a:t>
            </a:r>
            <a:r>
              <a:rPr lang="en-US" dirty="0" err="1" smtClean="0"/>
              <a:t>Kanun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Demografik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0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TUNUS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Zeynel</a:t>
            </a:r>
            <a:r>
              <a:rPr lang="en-US" dirty="0" smtClean="0"/>
              <a:t> </a:t>
            </a:r>
            <a:r>
              <a:rPr lang="en-US" dirty="0" err="1" smtClean="0"/>
              <a:t>Abidin</a:t>
            </a:r>
            <a:r>
              <a:rPr lang="en-US" dirty="0" smtClean="0"/>
              <a:t> Bin Ali </a:t>
            </a:r>
            <a:r>
              <a:rPr lang="en-US" dirty="0" err="1" smtClean="0"/>
              <a:t>dönemi</a:t>
            </a:r>
            <a:r>
              <a:rPr lang="en-US" dirty="0" smtClean="0"/>
              <a:t> (1987-2011)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rejim</a:t>
            </a:r>
            <a:r>
              <a:rPr lang="en-US" dirty="0" smtClean="0"/>
              <a:t>: Neo-liberal </a:t>
            </a:r>
            <a:r>
              <a:rPr lang="en-US" dirty="0" err="1" smtClean="0"/>
              <a:t>otoriteryenizm</a:t>
            </a:r>
            <a:r>
              <a:rPr lang="en-US" dirty="0" smtClean="0"/>
              <a:t>,</a:t>
            </a:r>
          </a:p>
          <a:p>
            <a:pPr marL="82296" indent="0">
              <a:buNone/>
            </a:pP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partili</a:t>
            </a:r>
            <a:r>
              <a:rPr lang="en-US" dirty="0" smtClean="0"/>
              <a:t> </a:t>
            </a:r>
            <a:r>
              <a:rPr lang="en-US" dirty="0" err="1" smtClean="0"/>
              <a:t>hayata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denemeleri</a:t>
            </a:r>
            <a:r>
              <a:rPr lang="en-US" dirty="0" smtClean="0"/>
              <a:t>, 1988 </a:t>
            </a:r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Pakt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</a:t>
            </a:r>
            <a:r>
              <a:rPr lang="en-US" dirty="0" smtClean="0"/>
              <a:t>: 1990’lardan </a:t>
            </a:r>
            <a:r>
              <a:rPr lang="en-US" dirty="0" err="1" smtClean="0"/>
              <a:t>itibaren</a:t>
            </a:r>
            <a:r>
              <a:rPr lang="en-US" dirty="0" smtClean="0"/>
              <a:t> IMF </a:t>
            </a:r>
            <a:r>
              <a:rPr lang="en-US" dirty="0" err="1" smtClean="0"/>
              <a:t>ve</a:t>
            </a:r>
            <a:r>
              <a:rPr lang="en-US" dirty="0" smtClean="0"/>
              <a:t> DB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yapısal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muhalefet</a:t>
            </a:r>
            <a:r>
              <a:rPr lang="en-US" dirty="0" smtClean="0"/>
              <a:t>: </a:t>
            </a:r>
          </a:p>
          <a:p>
            <a:pPr marL="82296" indent="0">
              <a:buNone/>
            </a:pPr>
            <a:r>
              <a:rPr lang="en-US" dirty="0" smtClean="0"/>
              <a:t>Sol </a:t>
            </a:r>
            <a:r>
              <a:rPr lang="en-US" dirty="0" err="1" smtClean="0"/>
              <a:t>hareketler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rejimle</a:t>
            </a:r>
            <a:r>
              <a:rPr lang="en-US" dirty="0" smtClean="0"/>
              <a:t> </a:t>
            </a:r>
            <a:r>
              <a:rPr lang="en-US" dirty="0" err="1" smtClean="0"/>
              <a:t>çatışma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58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TUNUS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err="1" smtClean="0"/>
              <a:t>Tunus’ta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İslam:</a:t>
            </a:r>
          </a:p>
          <a:p>
            <a:pPr marL="82296" indent="0">
              <a:buNone/>
            </a:pPr>
            <a:r>
              <a:rPr lang="en-US" dirty="0" err="1" smtClean="0"/>
              <a:t>İslami</a:t>
            </a:r>
            <a:r>
              <a:rPr lang="en-US" dirty="0" smtClean="0"/>
              <a:t> </a:t>
            </a:r>
            <a:r>
              <a:rPr lang="en-US" dirty="0" err="1" smtClean="0"/>
              <a:t>Cemaat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İslami</a:t>
            </a:r>
            <a:r>
              <a:rPr lang="en-US" dirty="0" smtClean="0"/>
              <a:t> </a:t>
            </a:r>
            <a:r>
              <a:rPr lang="en-US" dirty="0" err="1" smtClean="0"/>
              <a:t>Eğilim</a:t>
            </a:r>
            <a:r>
              <a:rPr lang="en-US" dirty="0" smtClean="0"/>
              <a:t> </a:t>
            </a:r>
            <a:r>
              <a:rPr lang="en-US" dirty="0" err="1" smtClean="0"/>
              <a:t>Hareketi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En-</a:t>
            </a:r>
            <a:r>
              <a:rPr lang="en-US" dirty="0" err="1" smtClean="0"/>
              <a:t>Nahda</a:t>
            </a:r>
            <a:r>
              <a:rPr lang="en-US" dirty="0" smtClean="0"/>
              <a:t> </a:t>
            </a:r>
            <a:r>
              <a:rPr lang="en-US" dirty="0" err="1" smtClean="0"/>
              <a:t>Hareketi</a:t>
            </a:r>
            <a:r>
              <a:rPr lang="en-US" dirty="0" smtClean="0"/>
              <a:t>: </a:t>
            </a:r>
            <a:r>
              <a:rPr lang="en-US" dirty="0" err="1" smtClean="0"/>
              <a:t>Raşid</a:t>
            </a:r>
            <a:r>
              <a:rPr lang="en-US" dirty="0" smtClean="0"/>
              <a:t> </a:t>
            </a:r>
            <a:r>
              <a:rPr lang="en-US" dirty="0" err="1" smtClean="0"/>
              <a:t>Gannuşi</a:t>
            </a:r>
            <a:r>
              <a:rPr lang="en-US" dirty="0" smtClean="0"/>
              <a:t> </a:t>
            </a:r>
            <a:r>
              <a:rPr lang="en-US" dirty="0" err="1" smtClean="0"/>
              <a:t>etikisi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64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CEZAYİR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Cezayir</a:t>
            </a:r>
            <a:r>
              <a:rPr lang="en-US" dirty="0" smtClean="0"/>
              <a:t> </a:t>
            </a:r>
            <a:r>
              <a:rPr lang="en-US" dirty="0" err="1" smtClean="0"/>
              <a:t>Bağımsızlık</a:t>
            </a:r>
            <a:r>
              <a:rPr lang="en-US" dirty="0" smtClean="0"/>
              <a:t> </a:t>
            </a:r>
            <a:r>
              <a:rPr lang="en-US" dirty="0" err="1" smtClean="0"/>
              <a:t>Mücadelesi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Fransız</a:t>
            </a:r>
            <a:r>
              <a:rPr lang="en-US" dirty="0" smtClean="0"/>
              <a:t> </a:t>
            </a:r>
            <a:r>
              <a:rPr lang="en-US" dirty="0" err="1" smtClean="0"/>
              <a:t>yönetiminin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FLN’nin</a:t>
            </a:r>
            <a:r>
              <a:rPr lang="en-US" dirty="0" smtClean="0"/>
              <a:t> </a:t>
            </a:r>
            <a:r>
              <a:rPr lang="en-US" dirty="0" err="1" smtClean="0"/>
              <a:t>bağımsızlık</a:t>
            </a:r>
            <a:r>
              <a:rPr lang="en-US" dirty="0" smtClean="0"/>
              <a:t> </a:t>
            </a:r>
            <a:r>
              <a:rPr lang="en-US" dirty="0" err="1" smtClean="0"/>
              <a:t>mücadelesindeki</a:t>
            </a:r>
            <a:r>
              <a:rPr lang="en-US" dirty="0" smtClean="0"/>
              <a:t> </a:t>
            </a:r>
            <a:r>
              <a:rPr lang="en-US" dirty="0" err="1" smtClean="0"/>
              <a:t>konumu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Cezayir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Bin Bella </a:t>
            </a:r>
            <a:r>
              <a:rPr lang="en-US" dirty="0" err="1" smtClean="0"/>
              <a:t>Dönemi</a:t>
            </a:r>
            <a:r>
              <a:rPr lang="en-US" dirty="0" smtClean="0"/>
              <a:t> (1962-1965)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Sosyalist</a:t>
            </a:r>
            <a:r>
              <a:rPr lang="en-US" dirty="0" smtClean="0"/>
              <a:t> </a:t>
            </a:r>
            <a:r>
              <a:rPr lang="en-US" dirty="0" err="1" smtClean="0"/>
              <a:t>yönelim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Bumedyen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(1967-1977)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Bin </a:t>
            </a:r>
            <a:r>
              <a:rPr lang="en-US" dirty="0" err="1" smtClean="0"/>
              <a:t>Cedid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(1977-1992)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6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CEZAYİR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charset="2"/>
              <a:buChar char="u"/>
            </a:pPr>
            <a:r>
              <a:rPr lang="tr-TR" dirty="0"/>
              <a:t>Cezayir İç Savaşı</a:t>
            </a:r>
          </a:p>
          <a:p>
            <a:pPr marL="82296" lvl="0" indent="0">
              <a:buNone/>
            </a:pPr>
            <a:r>
              <a:rPr lang="tr-TR" dirty="0" smtClean="0"/>
              <a:t>-Bin </a:t>
            </a:r>
            <a:r>
              <a:rPr lang="tr-TR" dirty="0" err="1"/>
              <a:t>Cedid</a:t>
            </a:r>
            <a:r>
              <a:rPr lang="tr-TR" dirty="0"/>
              <a:t> Sonrası İstikrarsız Dönem</a:t>
            </a:r>
          </a:p>
          <a:p>
            <a:pPr marL="82296" lvl="0" indent="0">
              <a:buNone/>
            </a:pPr>
            <a:r>
              <a:rPr lang="tr-TR" dirty="0" smtClean="0"/>
              <a:t>-İslamcı </a:t>
            </a:r>
            <a:r>
              <a:rPr lang="tr-TR" dirty="0"/>
              <a:t>Hareketler ve </a:t>
            </a:r>
            <a:r>
              <a:rPr lang="tr-TR" dirty="0" smtClean="0"/>
              <a:t>FIS </a:t>
            </a:r>
            <a:endParaRPr lang="tr-TR" dirty="0"/>
          </a:p>
          <a:p>
            <a:pPr marL="82296" lvl="0" indent="0">
              <a:buNone/>
            </a:pPr>
            <a:r>
              <a:rPr lang="tr-TR" dirty="0" smtClean="0"/>
              <a:t>-1995 </a:t>
            </a:r>
            <a:r>
              <a:rPr lang="tr-TR" dirty="0"/>
              <a:t>Başkanlık Seçimleri ve Silahlı Çatışmaların Başlaması</a:t>
            </a:r>
          </a:p>
          <a:p>
            <a:pPr marL="82296" lvl="0" indent="0">
              <a:buNone/>
            </a:pPr>
            <a:r>
              <a:rPr lang="tr-TR" dirty="0" smtClean="0"/>
              <a:t>-İç </a:t>
            </a:r>
            <a:r>
              <a:rPr lang="tr-TR" dirty="0"/>
              <a:t>Savaş ve Sonuçları</a:t>
            </a:r>
          </a:p>
          <a:p>
            <a:pPr marL="82296" lv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Buteflika’nın</a:t>
            </a:r>
            <a:r>
              <a:rPr lang="tr-TR" dirty="0" smtClean="0"/>
              <a:t> </a:t>
            </a:r>
            <a:r>
              <a:rPr lang="tr-TR" dirty="0"/>
              <a:t>İktidara Gelişi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55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LİBYA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(</a:t>
            </a:r>
            <a:r>
              <a:rPr lang="en-US" dirty="0" err="1" smtClean="0"/>
              <a:t>Birleşik</a:t>
            </a:r>
            <a:r>
              <a:rPr lang="en-US" dirty="0" smtClean="0"/>
              <a:t>) Libya </a:t>
            </a:r>
            <a:r>
              <a:rPr lang="en-US" dirty="0" err="1" smtClean="0"/>
              <a:t>Krallığı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-Federal </a:t>
            </a:r>
            <a:r>
              <a:rPr lang="en-US" dirty="0" err="1" smtClean="0"/>
              <a:t>Dönem</a:t>
            </a:r>
            <a:r>
              <a:rPr lang="en-US" dirty="0" smtClean="0"/>
              <a:t> (1951-1963)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Üniter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(1963-1969)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Muammer</a:t>
            </a:r>
            <a:r>
              <a:rPr lang="en-US" dirty="0" smtClean="0"/>
              <a:t> Kaddafi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-Kaddafi </a:t>
            </a:r>
            <a:r>
              <a:rPr lang="en-US" dirty="0" err="1" smtClean="0"/>
              <a:t>darbesi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sosyalizmi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(1969-1973)</a:t>
            </a:r>
          </a:p>
          <a:p>
            <a:pPr marL="82296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n-US" sz="3200" dirty="0" smtClean="0"/>
              <a:t>-</a:t>
            </a:r>
            <a:r>
              <a:rPr lang="tr-TR" sz="3200" dirty="0"/>
              <a:t>“</a:t>
            </a:r>
            <a:r>
              <a:rPr lang="tr-TR" sz="3200" dirty="0" err="1"/>
              <a:t>Cemahiriye</a:t>
            </a:r>
            <a:r>
              <a:rPr lang="tr-TR" sz="3200" dirty="0"/>
              <a:t>” Sistemin İnşası ve İddialı Dış Politika (1973-1999)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30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LİBYA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charset="2"/>
              <a:buChar char="u"/>
            </a:pPr>
            <a:r>
              <a:rPr lang="tr-TR" dirty="0" smtClean="0"/>
              <a:t>İsyandan İç Savaşa Libya</a:t>
            </a:r>
          </a:p>
          <a:p>
            <a:pPr marL="402336" lvl="1" indent="0">
              <a:buNone/>
            </a:pPr>
            <a:r>
              <a:rPr lang="tr-TR" dirty="0"/>
              <a:t>-</a:t>
            </a:r>
            <a:r>
              <a:rPr lang="tr-TR" dirty="0" smtClean="0"/>
              <a:t>2000</a:t>
            </a:r>
            <a:r>
              <a:rPr lang="tr-TR" dirty="0"/>
              <a:t>’li Yıllarda Libya’nın Batı’yla Güçlenen Bağlar</a:t>
            </a:r>
          </a:p>
          <a:p>
            <a:pPr marL="402336" lvl="1" indent="0">
              <a:buNone/>
            </a:pPr>
            <a:r>
              <a:rPr lang="tr-TR" dirty="0" smtClean="0"/>
              <a:t>-İsyan</a:t>
            </a:r>
            <a:r>
              <a:rPr lang="tr-TR" dirty="0"/>
              <a:t>, Uluslararası Müdahale ve Kaddafi Devrinin Sonu</a:t>
            </a:r>
          </a:p>
          <a:p>
            <a:pPr marL="402336" lvl="1" indent="0">
              <a:buNone/>
            </a:pPr>
            <a:r>
              <a:rPr lang="tr-TR" dirty="0" smtClean="0"/>
              <a:t>-Devlet </a:t>
            </a:r>
            <a:r>
              <a:rPr lang="tr-TR" dirty="0"/>
              <a:t>İnşasının Başarısızlığı ve İç Savaş</a:t>
            </a:r>
          </a:p>
          <a:p>
            <a:pPr marL="402336" lvl="1" indent="0">
              <a:buNone/>
            </a:pPr>
            <a:r>
              <a:rPr lang="tr-TR" dirty="0" smtClean="0"/>
              <a:t>-Birlik </a:t>
            </a:r>
            <a:r>
              <a:rPr lang="tr-TR" dirty="0"/>
              <a:t>Hükümetinin Kuruluşu ve Bitmeyen Sorunlar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148</TotalTime>
  <Words>328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BÖLGESEL POLİTİKA: ORTADOĞU (Bahar 2019-2020)</vt:lpstr>
      <vt:lpstr>TUNUS</vt:lpstr>
      <vt:lpstr>TUNUS</vt:lpstr>
      <vt:lpstr>TUNUS</vt:lpstr>
      <vt:lpstr>CEZAYİR</vt:lpstr>
      <vt:lpstr>CEZAYİR</vt:lpstr>
      <vt:lpstr>LİBYA</vt:lpstr>
      <vt:lpstr>LİBYA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BÖLGESEL POLİTİKA: ORTADOĞU (Bahar 2019)</dc:title>
  <dc:creator>Ozge</dc:creator>
  <cp:lastModifiedBy>Ozge</cp:lastModifiedBy>
  <cp:revision>32</cp:revision>
  <dcterms:created xsi:type="dcterms:W3CDTF">2019-01-06T22:25:16Z</dcterms:created>
  <dcterms:modified xsi:type="dcterms:W3CDTF">2019-09-22T14:05:20Z</dcterms:modified>
</cp:coreProperties>
</file>